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5"/>
  </p:notesMasterIdLst>
  <p:sldIdLst>
    <p:sldId id="257" r:id="rId2"/>
    <p:sldId id="304" r:id="rId3"/>
    <p:sldId id="258" r:id="rId4"/>
    <p:sldId id="507" r:id="rId5"/>
    <p:sldId id="500" r:id="rId6"/>
    <p:sldId id="501" r:id="rId7"/>
    <p:sldId id="400" r:id="rId8"/>
    <p:sldId id="503" r:id="rId9"/>
    <p:sldId id="401" r:id="rId10"/>
    <p:sldId id="402" r:id="rId11"/>
    <p:sldId id="403" r:id="rId12"/>
    <p:sldId id="404" r:id="rId13"/>
    <p:sldId id="405" r:id="rId14"/>
    <p:sldId id="406" r:id="rId15"/>
    <p:sldId id="407" r:id="rId16"/>
    <p:sldId id="408" r:id="rId17"/>
    <p:sldId id="412" r:id="rId18"/>
    <p:sldId id="413" r:id="rId19"/>
    <p:sldId id="506" r:id="rId20"/>
    <p:sldId id="416" r:id="rId21"/>
    <p:sldId id="417" r:id="rId22"/>
    <p:sldId id="510" r:id="rId23"/>
    <p:sldId id="41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60"/>
  </p:normalViewPr>
  <p:slideViewPr>
    <p:cSldViewPr snapToGrid="0">
      <p:cViewPr varScale="1">
        <p:scale>
          <a:sx n="79" d="100"/>
          <a:sy n="79" d="100"/>
        </p:scale>
        <p:origin x="61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5906D-CE4B-415F-8F40-F83A2E87BF0C}" type="datetimeFigureOut">
              <a:rPr lang="es-EC" smtClean="0"/>
              <a:t>9/5/2024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B916D-AD11-4604-A29E-581F000628C4}" type="slidenum">
              <a:rPr lang="es-EC" smtClean="0"/>
              <a:t>‹Nº›</a:t>
            </a:fld>
            <a:endParaRPr lang="es-EC"/>
          </a:p>
        </p:txBody>
      </p:sp>
    </p:spTree>
    <p:extLst>
      <p:ext uri="{BB962C8B-B14F-4D97-AF65-F5344CB8AC3E}">
        <p14:creationId xmlns:p14="http://schemas.microsoft.com/office/powerpoint/2010/main" val="181509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3D5692B-6F77-43A4-A58D-87B0276EB32A}" type="datetimeFigureOut">
              <a:rPr lang="es-EC" smtClean="0"/>
              <a:t>9/5/2024</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264264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D5692B-6F77-43A4-A58D-87B0276EB32A}" type="datetimeFigureOut">
              <a:rPr lang="es-EC" smtClean="0"/>
              <a:t>9/5/2024</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33731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D5692B-6F77-43A4-A58D-87B0276EB32A}" type="datetimeFigureOut">
              <a:rPr lang="es-EC" smtClean="0"/>
              <a:t>9/5/2024</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4357D5-0050-4DA3-85AE-8FEE27F9FC40}"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9358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F3D5692B-6F77-43A4-A58D-87B0276EB32A}" type="datetimeFigureOut">
              <a:rPr lang="es-EC" smtClean="0"/>
              <a:t>9/5/2024</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2316952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F3D5692B-6F77-43A4-A58D-87B0276EB32A}" type="datetimeFigureOut">
              <a:rPr lang="es-EC" smtClean="0"/>
              <a:t>9/5/2024</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4357D5-0050-4DA3-85AE-8FEE27F9FC40}"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8921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F3D5692B-6F77-43A4-A58D-87B0276EB32A}" type="datetimeFigureOut">
              <a:rPr lang="es-EC" smtClean="0"/>
              <a:t>9/5/2024</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1835097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D5692B-6F77-43A4-A58D-87B0276EB32A}" type="datetimeFigureOut">
              <a:rPr lang="es-EC" smtClean="0"/>
              <a:t>9/5/2024</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3386186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D5692B-6F77-43A4-A58D-87B0276EB32A}" type="datetimeFigureOut">
              <a:rPr lang="es-EC" smtClean="0"/>
              <a:t>9/5/2024</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3244285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390331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39415"/>
            <a:ext cx="10363200" cy="61330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903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2323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D5692B-6F77-43A4-A58D-87B0276EB32A}" type="datetimeFigureOut">
              <a:rPr lang="es-EC" smtClean="0"/>
              <a:t>9/5/2024</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96657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D5692B-6F77-43A4-A58D-87B0276EB32A}" type="datetimeFigureOut">
              <a:rPr lang="es-EC" smtClean="0"/>
              <a:t>9/5/2024</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214008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3D5692B-6F77-43A4-A58D-87B0276EB32A}" type="datetimeFigureOut">
              <a:rPr lang="es-EC" smtClean="0"/>
              <a:t>9/5/2024</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1099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D5692B-6F77-43A4-A58D-87B0276EB32A}" type="datetimeFigureOut">
              <a:rPr lang="es-EC" smtClean="0"/>
              <a:t>9/5/2024</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93867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3D5692B-6F77-43A4-A58D-87B0276EB32A}" type="datetimeFigureOut">
              <a:rPr lang="es-EC" smtClean="0"/>
              <a:t>9/5/2024</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137273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5692B-6F77-43A4-A58D-87B0276EB32A}" type="datetimeFigureOut">
              <a:rPr lang="es-EC" smtClean="0"/>
              <a:t>9/5/2024</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46591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D5692B-6F77-43A4-A58D-87B0276EB32A}" type="datetimeFigureOut">
              <a:rPr lang="es-EC" smtClean="0"/>
              <a:t>9/5/2024</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64010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D5692B-6F77-43A4-A58D-87B0276EB32A}" type="datetimeFigureOut">
              <a:rPr lang="es-EC" smtClean="0"/>
              <a:t>9/5/2024</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4357D5-0050-4DA3-85AE-8FEE27F9FC40}" type="slidenum">
              <a:rPr lang="es-EC" smtClean="0"/>
              <a:t>‹Nº›</a:t>
            </a:fld>
            <a:endParaRPr lang="es-EC"/>
          </a:p>
        </p:txBody>
      </p:sp>
    </p:spTree>
    <p:extLst>
      <p:ext uri="{BB962C8B-B14F-4D97-AF65-F5344CB8AC3E}">
        <p14:creationId xmlns:p14="http://schemas.microsoft.com/office/powerpoint/2010/main" val="272105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3D5692B-6F77-43A4-A58D-87B0276EB32A}" type="datetimeFigureOut">
              <a:rPr lang="es-EC" smtClean="0"/>
              <a:t>9/5/2024</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34357D5-0050-4DA3-85AE-8FEE27F9FC40}" type="slidenum">
              <a:rPr lang="es-EC" smtClean="0"/>
              <a:t>‹Nº›</a:t>
            </a:fld>
            <a:endParaRPr lang="es-EC"/>
          </a:p>
        </p:txBody>
      </p:sp>
    </p:spTree>
    <p:extLst>
      <p:ext uri="{BB962C8B-B14F-4D97-AF65-F5344CB8AC3E}">
        <p14:creationId xmlns:p14="http://schemas.microsoft.com/office/powerpoint/2010/main" val="426982309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oleObject" Target="../embeddings/oleObject6.bin"/><Relationship Id="rId2" Type="http://schemas.openxmlformats.org/officeDocument/2006/relationships/oleObject" Target="../embeddings/oleObject1.bin"/><Relationship Id="rId16" Type="http://schemas.openxmlformats.org/officeDocument/2006/relationships/image" Target="../media/image24.gif"/><Relationship Id="rId1" Type="http://schemas.openxmlformats.org/officeDocument/2006/relationships/slideLayout" Target="../slideLayouts/slideLayout18.xml"/><Relationship Id="rId6" Type="http://schemas.openxmlformats.org/officeDocument/2006/relationships/oleObject" Target="../embeddings/oleObject3.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0.wmf"/><Relationship Id="rId1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8.bin"/><Relationship Id="rId1" Type="http://schemas.openxmlformats.org/officeDocument/2006/relationships/slideLayout" Target="../slideLayouts/slideLayout18.xml"/><Relationship Id="rId6" Type="http://schemas.openxmlformats.org/officeDocument/2006/relationships/oleObject" Target="../embeddings/oleObject10.bin"/><Relationship Id="rId5" Type="http://schemas.openxmlformats.org/officeDocument/2006/relationships/image" Target="../media/image27.w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514764" y="5334000"/>
            <a:ext cx="6867236" cy="1514764"/>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1514764" y="6462128"/>
            <a:ext cx="6756400" cy="440505"/>
          </a:xfrm>
          <a:prstGeom prst="rect">
            <a:avLst/>
          </a:prstGeom>
          <a:solidFill>
            <a:srgbClr val="92A199"/>
          </a:solidFill>
        </p:spPr>
        <p:txBody>
          <a:bodyPr vert="horz" wrap="square" lIns="0" tIns="131445" rIns="0" bIns="0" rtlCol="0">
            <a:spAutoFit/>
          </a:bodyPr>
          <a:lstStyle/>
          <a:p>
            <a:pPr marL="648970">
              <a:spcBef>
                <a:spcPts val="1035"/>
              </a:spcBef>
              <a:tabLst>
                <a:tab pos="2152015" algn="l"/>
                <a:tab pos="3557270" algn="l"/>
                <a:tab pos="4645660" algn="l"/>
              </a:tabLst>
            </a:pPr>
            <a:r>
              <a:rPr sz="2000" b="1" dirty="0">
                <a:solidFill>
                  <a:srgbClr val="FFFFFF"/>
                </a:solidFill>
                <a:latin typeface="Century Gothic"/>
                <a:cs typeface="Century Gothic"/>
              </a:rPr>
              <a:t>D</a:t>
            </a:r>
            <a:r>
              <a:rPr sz="2000" b="1" spc="-210" dirty="0">
                <a:solidFill>
                  <a:srgbClr val="FFFFFF"/>
                </a:solidFill>
                <a:latin typeface="Century Gothic"/>
                <a:cs typeface="Century Gothic"/>
              </a:rPr>
              <a:t> </a:t>
            </a:r>
            <a:r>
              <a:rPr sz="2000" b="1" dirty="0">
                <a:solidFill>
                  <a:srgbClr val="FFFFFF"/>
                </a:solidFill>
                <a:latin typeface="Century Gothic"/>
                <a:cs typeface="Century Gothic"/>
              </a:rPr>
              <a:t>O</a:t>
            </a:r>
            <a:r>
              <a:rPr sz="2000" b="1" spc="-200" dirty="0">
                <a:solidFill>
                  <a:srgbClr val="FFFFFF"/>
                </a:solidFill>
                <a:latin typeface="Century Gothic"/>
                <a:cs typeface="Century Gothic"/>
              </a:rPr>
              <a:t> </a:t>
            </a:r>
            <a:r>
              <a:rPr sz="2000" b="1" dirty="0">
                <a:solidFill>
                  <a:srgbClr val="FFFFFF"/>
                </a:solidFill>
                <a:latin typeface="Century Gothic"/>
                <a:cs typeface="Century Gothic"/>
              </a:rPr>
              <a:t>C</a:t>
            </a:r>
            <a:r>
              <a:rPr sz="2000" b="1" spc="-210" dirty="0">
                <a:solidFill>
                  <a:srgbClr val="FFFFFF"/>
                </a:solidFill>
                <a:latin typeface="Century Gothic"/>
                <a:cs typeface="Century Gothic"/>
              </a:rPr>
              <a:t> </a:t>
            </a:r>
            <a:r>
              <a:rPr sz="2000" b="1" dirty="0">
                <a:solidFill>
                  <a:srgbClr val="FFFFFF"/>
                </a:solidFill>
                <a:latin typeface="Century Gothic"/>
                <a:cs typeface="Century Gothic"/>
              </a:rPr>
              <a:t>E</a:t>
            </a:r>
            <a:r>
              <a:rPr sz="2000" b="1" spc="-204" dirty="0">
                <a:solidFill>
                  <a:srgbClr val="FFFFFF"/>
                </a:solidFill>
                <a:latin typeface="Century Gothic"/>
                <a:cs typeface="Century Gothic"/>
              </a:rPr>
              <a:t> </a:t>
            </a:r>
            <a:r>
              <a:rPr sz="2000" b="1" dirty="0">
                <a:solidFill>
                  <a:srgbClr val="FFFFFF"/>
                </a:solidFill>
                <a:latin typeface="Century Gothic"/>
                <a:cs typeface="Century Gothic"/>
              </a:rPr>
              <a:t>N</a:t>
            </a:r>
            <a:r>
              <a:rPr sz="2000" b="1" spc="-200" dirty="0">
                <a:solidFill>
                  <a:srgbClr val="FFFFFF"/>
                </a:solidFill>
                <a:latin typeface="Century Gothic"/>
                <a:cs typeface="Century Gothic"/>
              </a:rPr>
              <a:t> </a:t>
            </a:r>
            <a:r>
              <a:rPr sz="2000" b="1" dirty="0">
                <a:solidFill>
                  <a:srgbClr val="FFFFFF"/>
                </a:solidFill>
                <a:latin typeface="Century Gothic"/>
                <a:cs typeface="Century Gothic"/>
              </a:rPr>
              <a:t>T</a:t>
            </a:r>
            <a:r>
              <a:rPr sz="2000" b="1" spc="-204" dirty="0">
                <a:solidFill>
                  <a:srgbClr val="FFFFFF"/>
                </a:solidFill>
                <a:latin typeface="Century Gothic"/>
                <a:cs typeface="Century Gothic"/>
              </a:rPr>
              <a:t> </a:t>
            </a:r>
            <a:r>
              <a:rPr sz="2000" b="1" dirty="0">
                <a:solidFill>
                  <a:srgbClr val="FFFFFF"/>
                </a:solidFill>
                <a:latin typeface="Century Gothic"/>
                <a:cs typeface="Century Gothic"/>
              </a:rPr>
              <a:t>E</a:t>
            </a:r>
            <a:r>
              <a:rPr sz="2000" b="1" spc="-190" dirty="0">
                <a:solidFill>
                  <a:srgbClr val="FFFFFF"/>
                </a:solidFill>
                <a:latin typeface="Century Gothic"/>
                <a:cs typeface="Century Gothic"/>
              </a:rPr>
              <a:t> </a:t>
            </a:r>
            <a:r>
              <a:rPr sz="2000" dirty="0">
                <a:solidFill>
                  <a:srgbClr val="FFFFFF"/>
                </a:solidFill>
                <a:latin typeface="Century Gothic"/>
                <a:cs typeface="Century Gothic"/>
              </a:rPr>
              <a:t>:	P</a:t>
            </a:r>
            <a:r>
              <a:rPr sz="2000" spc="-204" dirty="0">
                <a:solidFill>
                  <a:srgbClr val="FFFFFF"/>
                </a:solidFill>
                <a:latin typeface="Century Gothic"/>
                <a:cs typeface="Century Gothic"/>
              </a:rPr>
              <a:t> </a:t>
            </a:r>
            <a:r>
              <a:rPr sz="2000" dirty="0">
                <a:solidFill>
                  <a:srgbClr val="FFFFFF"/>
                </a:solidFill>
                <a:latin typeface="Century Gothic"/>
                <a:cs typeface="Century Gothic"/>
              </a:rPr>
              <a:t>A</a:t>
            </a:r>
            <a:r>
              <a:rPr sz="2000" spc="-215" dirty="0">
                <a:solidFill>
                  <a:srgbClr val="FFFFFF"/>
                </a:solidFill>
                <a:latin typeface="Century Gothic"/>
                <a:cs typeface="Century Gothic"/>
              </a:rPr>
              <a:t> </a:t>
            </a:r>
            <a:r>
              <a:rPr lang="es-ES" sz="2000" dirty="0">
                <a:solidFill>
                  <a:srgbClr val="FFFFFF"/>
                </a:solidFill>
                <a:latin typeface="Century Gothic"/>
                <a:cs typeface="Century Gothic"/>
              </a:rPr>
              <a:t>CO JANETA </a:t>
            </a:r>
          </a:p>
        </p:txBody>
      </p:sp>
      <p:sp>
        <p:nvSpPr>
          <p:cNvPr id="14" name="object 14"/>
          <p:cNvSpPr txBox="1"/>
          <p:nvPr/>
        </p:nvSpPr>
        <p:spPr>
          <a:xfrm>
            <a:off x="3124200" y="5645495"/>
            <a:ext cx="6308436" cy="443711"/>
          </a:xfrm>
          <a:prstGeom prst="rect">
            <a:avLst/>
          </a:prstGeom>
        </p:spPr>
        <p:txBody>
          <a:bodyPr vert="horz" wrap="square" lIns="0" tIns="12700" rIns="0" bIns="0" rtlCol="0">
            <a:spAutoFit/>
          </a:bodyPr>
          <a:lstStyle/>
          <a:p>
            <a:pPr marL="12700">
              <a:spcBef>
                <a:spcPts val="100"/>
              </a:spcBef>
            </a:pPr>
            <a:r>
              <a:rPr lang="es-EC" sz="2800" b="1" dirty="0">
                <a:solidFill>
                  <a:srgbClr val="FF0000"/>
                </a:solidFill>
              </a:rPr>
              <a:t>PSICOLOGIA DEL  APRENDIZAJE</a:t>
            </a:r>
            <a:endParaRPr lang="es-EC" sz="2800" b="1" spc="-5" dirty="0">
              <a:solidFill>
                <a:srgbClr val="FF0000"/>
              </a:solidFill>
              <a:latin typeface="Century Gothic"/>
              <a:cs typeface="Century Gothic"/>
            </a:endParaRPr>
          </a:p>
        </p:txBody>
      </p:sp>
      <p:pic>
        <p:nvPicPr>
          <p:cNvPr id="3" name="Imagen 2"/>
          <p:cNvPicPr>
            <a:picLocks noChangeAspect="1"/>
          </p:cNvPicPr>
          <p:nvPr/>
        </p:nvPicPr>
        <p:blipFill>
          <a:blip r:embed="rId3"/>
          <a:stretch>
            <a:fillRect/>
          </a:stretch>
        </p:blipFill>
        <p:spPr>
          <a:xfrm>
            <a:off x="1752600" y="152400"/>
            <a:ext cx="8686800" cy="2590800"/>
          </a:xfrm>
          <a:prstGeom prst="rect">
            <a:avLst/>
          </a:prstGeom>
        </p:spPr>
      </p:pic>
      <p:pic>
        <p:nvPicPr>
          <p:cNvPr id="3074" name="Picture 2" descr="Psicologia del aprendizaj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830997"/>
            <a:ext cx="4400550" cy="2505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pic>
        <p:nvPicPr>
          <p:cNvPr id="4" name="Imagen 3"/>
          <p:cNvPicPr>
            <a:picLocks noChangeAspect="1"/>
          </p:cNvPicPr>
          <p:nvPr/>
        </p:nvPicPr>
        <p:blipFill>
          <a:blip r:embed="rId2"/>
          <a:stretch>
            <a:fillRect/>
          </a:stretch>
        </p:blipFill>
        <p:spPr>
          <a:xfrm>
            <a:off x="1572338" y="233464"/>
            <a:ext cx="9047322" cy="6215974"/>
          </a:xfrm>
          <a:prstGeom prst="rect">
            <a:avLst/>
          </a:prstGeom>
        </p:spPr>
      </p:pic>
    </p:spTree>
    <p:extLst>
      <p:ext uri="{BB962C8B-B14F-4D97-AF65-F5344CB8AC3E}">
        <p14:creationId xmlns:p14="http://schemas.microsoft.com/office/powerpoint/2010/main" val="357016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pic>
        <p:nvPicPr>
          <p:cNvPr id="4" name="Imagen 3"/>
          <p:cNvPicPr>
            <a:picLocks noChangeAspect="1"/>
          </p:cNvPicPr>
          <p:nvPr/>
        </p:nvPicPr>
        <p:blipFill>
          <a:blip r:embed="rId2"/>
          <a:stretch>
            <a:fillRect/>
          </a:stretch>
        </p:blipFill>
        <p:spPr>
          <a:xfrm>
            <a:off x="1578102" y="69390"/>
            <a:ext cx="9035796" cy="6719221"/>
          </a:xfrm>
          <a:prstGeom prst="rect">
            <a:avLst/>
          </a:prstGeom>
        </p:spPr>
      </p:pic>
    </p:spTree>
    <p:extLst>
      <p:ext uri="{BB962C8B-B14F-4D97-AF65-F5344CB8AC3E}">
        <p14:creationId xmlns:p14="http://schemas.microsoft.com/office/powerpoint/2010/main" val="131420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pic>
        <p:nvPicPr>
          <p:cNvPr id="4" name="Imagen 3"/>
          <p:cNvPicPr>
            <a:picLocks noChangeAspect="1"/>
          </p:cNvPicPr>
          <p:nvPr/>
        </p:nvPicPr>
        <p:blipFill>
          <a:blip r:embed="rId2"/>
          <a:stretch>
            <a:fillRect/>
          </a:stretch>
        </p:blipFill>
        <p:spPr>
          <a:xfrm>
            <a:off x="1589627" y="86679"/>
            <a:ext cx="9012746" cy="6684645"/>
          </a:xfrm>
          <a:prstGeom prst="rect">
            <a:avLst/>
          </a:prstGeom>
        </p:spPr>
      </p:pic>
    </p:spTree>
    <p:extLst>
      <p:ext uri="{BB962C8B-B14F-4D97-AF65-F5344CB8AC3E}">
        <p14:creationId xmlns:p14="http://schemas.microsoft.com/office/powerpoint/2010/main" val="143158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pic>
        <p:nvPicPr>
          <p:cNvPr id="4" name="Imagen 3"/>
          <p:cNvPicPr>
            <a:picLocks noChangeAspect="1"/>
          </p:cNvPicPr>
          <p:nvPr/>
        </p:nvPicPr>
        <p:blipFill>
          <a:blip r:embed="rId2"/>
          <a:stretch>
            <a:fillRect/>
          </a:stretch>
        </p:blipFill>
        <p:spPr>
          <a:xfrm>
            <a:off x="1635728" y="132780"/>
            <a:ext cx="8920544" cy="6592443"/>
          </a:xfrm>
          <a:prstGeom prst="rect">
            <a:avLst/>
          </a:prstGeom>
        </p:spPr>
      </p:pic>
    </p:spTree>
    <p:extLst>
      <p:ext uri="{BB962C8B-B14F-4D97-AF65-F5344CB8AC3E}">
        <p14:creationId xmlns:p14="http://schemas.microsoft.com/office/powerpoint/2010/main" val="313147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pic>
        <p:nvPicPr>
          <p:cNvPr id="4" name="Imagen 3"/>
          <p:cNvPicPr>
            <a:picLocks noChangeAspect="1"/>
          </p:cNvPicPr>
          <p:nvPr/>
        </p:nvPicPr>
        <p:blipFill>
          <a:blip r:embed="rId2"/>
          <a:stretch>
            <a:fillRect/>
          </a:stretch>
        </p:blipFill>
        <p:spPr>
          <a:xfrm>
            <a:off x="1601154" y="115491"/>
            <a:ext cx="8989695" cy="6627019"/>
          </a:xfrm>
          <a:prstGeom prst="rect">
            <a:avLst/>
          </a:prstGeom>
        </p:spPr>
      </p:pic>
    </p:spTree>
    <p:extLst>
      <p:ext uri="{BB962C8B-B14F-4D97-AF65-F5344CB8AC3E}">
        <p14:creationId xmlns:p14="http://schemas.microsoft.com/office/powerpoint/2010/main" val="28245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pic>
        <p:nvPicPr>
          <p:cNvPr id="4" name="Imagen 3"/>
          <p:cNvPicPr>
            <a:picLocks noChangeAspect="1"/>
          </p:cNvPicPr>
          <p:nvPr/>
        </p:nvPicPr>
        <p:blipFill>
          <a:blip r:embed="rId2"/>
          <a:stretch>
            <a:fillRect/>
          </a:stretch>
        </p:blipFill>
        <p:spPr>
          <a:xfrm>
            <a:off x="1618439" y="80915"/>
            <a:ext cx="8955120" cy="6696171"/>
          </a:xfrm>
          <a:prstGeom prst="rect">
            <a:avLst/>
          </a:prstGeom>
        </p:spPr>
      </p:pic>
    </p:spTree>
    <p:extLst>
      <p:ext uri="{BB962C8B-B14F-4D97-AF65-F5344CB8AC3E}">
        <p14:creationId xmlns:p14="http://schemas.microsoft.com/office/powerpoint/2010/main" val="98804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pic>
        <p:nvPicPr>
          <p:cNvPr id="4" name="Imagen 3"/>
          <p:cNvPicPr>
            <a:picLocks noChangeAspect="1"/>
          </p:cNvPicPr>
          <p:nvPr/>
        </p:nvPicPr>
        <p:blipFill>
          <a:blip r:embed="rId2"/>
          <a:stretch>
            <a:fillRect/>
          </a:stretch>
        </p:blipFill>
        <p:spPr>
          <a:xfrm>
            <a:off x="1572338" y="63627"/>
            <a:ext cx="9047322" cy="6730746"/>
          </a:xfrm>
          <a:prstGeom prst="rect">
            <a:avLst/>
          </a:prstGeom>
        </p:spPr>
      </p:pic>
    </p:spTree>
    <p:extLst>
      <p:ext uri="{BB962C8B-B14F-4D97-AF65-F5344CB8AC3E}">
        <p14:creationId xmlns:p14="http://schemas.microsoft.com/office/powerpoint/2010/main" val="184000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76080" y="2298971"/>
            <a:ext cx="8098277" cy="538609"/>
          </a:xfrm>
        </p:spPr>
        <p:txBody>
          <a:bodyPr>
            <a:normAutofit fontScale="90000"/>
          </a:bodyPr>
          <a:lstStyle/>
          <a:p>
            <a:pPr algn="ctr" eaLnBrk="1" hangingPunct="1"/>
            <a:r>
              <a:rPr lang="es-CO" altLang="es-EC" b="1" dirty="0">
                <a:solidFill>
                  <a:srgbClr val="FF0000"/>
                </a:solidFill>
              </a:rPr>
              <a:t>TEORIAS DEL APRENDIZAJE</a:t>
            </a:r>
            <a:endParaRPr lang="es-ES" altLang="es-EC" b="1" dirty="0">
              <a:solidFill>
                <a:srgbClr val="FF0000"/>
              </a:solidFill>
            </a:endParaRPr>
          </a:p>
        </p:txBody>
      </p:sp>
    </p:spTree>
    <p:extLst>
      <p:ext uri="{BB962C8B-B14F-4D97-AF65-F5344CB8AC3E}">
        <p14:creationId xmlns:p14="http://schemas.microsoft.com/office/powerpoint/2010/main" val="2908257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ctrTitle"/>
          </p:nvPr>
        </p:nvSpPr>
        <p:spPr>
          <a:xfrm>
            <a:off x="3778251" y="175644"/>
            <a:ext cx="4824413" cy="334515"/>
          </a:xfrm>
          <a:solidFill>
            <a:schemeClr val="tx1"/>
          </a:solidFill>
        </p:spPr>
        <p:txBody>
          <a:bodyPr/>
          <a:lstStyle/>
          <a:p>
            <a:pPr algn="ctr" eaLnBrk="1" hangingPunct="1"/>
            <a:r>
              <a:rPr lang="es-CO" altLang="es-EC" sz="2400" b="1">
                <a:solidFill>
                  <a:srgbClr val="FFFF00"/>
                </a:solidFill>
              </a:rPr>
              <a:t>TEORIA DEL APRENDIZAJE</a:t>
            </a:r>
            <a:endParaRPr lang="es-ES" altLang="es-EC" sz="2400" b="1">
              <a:solidFill>
                <a:srgbClr val="FFFF00"/>
              </a:solidFill>
            </a:endParaRPr>
          </a:p>
        </p:txBody>
      </p:sp>
      <p:sp>
        <p:nvSpPr>
          <p:cNvPr id="1034" name="Rectangle 3"/>
          <p:cNvSpPr>
            <a:spLocks noGrp="1" noChangeArrowheads="1"/>
          </p:cNvSpPr>
          <p:nvPr>
            <p:ph type="subTitle" idx="4"/>
          </p:nvPr>
        </p:nvSpPr>
        <p:spPr>
          <a:xfrm>
            <a:off x="1774825" y="765176"/>
            <a:ext cx="8642350" cy="2915843"/>
          </a:xfrm>
          <a:noFill/>
        </p:spPr>
        <p:txBody>
          <a:bodyPr/>
          <a:lstStyle/>
          <a:p>
            <a:pPr algn="just">
              <a:lnSpc>
                <a:spcPct val="150000"/>
              </a:lnSpc>
              <a:tabLst>
                <a:tab pos="7799388" algn="l"/>
              </a:tabLst>
            </a:pPr>
            <a:r>
              <a:rPr lang="es-PR" altLang="es-EC" sz="2400" dirty="0">
                <a:solidFill>
                  <a:srgbClr val="0000CC"/>
                </a:solidFill>
              </a:rPr>
              <a:t>Describen la manera en que los teóricos creen que    las personas aprenden nuevas ideas y conceptos. Frecuentemente ellos explican la relación entre la información que ya nosotros tenemos y la nueva información que estamos tratando de aprender.</a:t>
            </a:r>
            <a:endParaRPr lang="es-ES" altLang="es-EC" sz="2400" dirty="0">
              <a:solidFill>
                <a:srgbClr val="0000CC"/>
              </a:solidFill>
            </a:endParaRPr>
          </a:p>
        </p:txBody>
      </p:sp>
      <p:graphicFrame>
        <p:nvGraphicFramePr>
          <p:cNvPr id="1031" name="Object 26"/>
          <p:cNvGraphicFramePr>
            <a:graphicFrameLocks noGrp="1" noChangeAspect="1"/>
          </p:cNvGraphicFramePr>
          <p:nvPr>
            <p:ph type="clipArt" sz="half" idx="4294967295"/>
          </p:nvPr>
        </p:nvGraphicFramePr>
        <p:xfrm>
          <a:off x="10552113" y="4149725"/>
          <a:ext cx="1639887" cy="1511300"/>
        </p:xfrm>
        <a:graphic>
          <a:graphicData uri="http://schemas.openxmlformats.org/presentationml/2006/ole">
            <mc:AlternateContent xmlns:mc="http://schemas.openxmlformats.org/markup-compatibility/2006">
              <mc:Choice xmlns:v="urn:schemas-microsoft-com:vml" Requires="v">
                <p:oleObj name="Imagen" r:id="rId2" imgW="1009800" imgH="1276200" progId="MS_ClipArt_Gallery.2">
                  <p:embed/>
                </p:oleObj>
              </mc:Choice>
              <mc:Fallback>
                <p:oleObj name="Imagen" r:id="rId2" imgW="1009800" imgH="1276200" progId="MS_ClipArt_Gallery.2">
                  <p:embed/>
                  <p:pic>
                    <p:nvPicPr>
                      <p:cNvPr id="1031"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2113" y="4149725"/>
                        <a:ext cx="16398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6" name="Object 8"/>
          <p:cNvGraphicFramePr>
            <a:graphicFrameLocks noChangeAspect="1"/>
          </p:cNvGraphicFramePr>
          <p:nvPr/>
        </p:nvGraphicFramePr>
        <p:xfrm>
          <a:off x="3327236" y="3654635"/>
          <a:ext cx="987425" cy="1011237"/>
        </p:xfrm>
        <a:graphic>
          <a:graphicData uri="http://schemas.openxmlformats.org/presentationml/2006/ole">
            <mc:AlternateContent xmlns:mc="http://schemas.openxmlformats.org/markup-compatibility/2006">
              <mc:Choice xmlns:v="urn:schemas-microsoft-com:vml" Requires="v">
                <p:oleObj name="Imagen" r:id="rId4" imgW="466560" imgH="476280" progId="MS_ClipArt_Gallery.2">
                  <p:embed/>
                </p:oleObj>
              </mc:Choice>
              <mc:Fallback>
                <p:oleObj name="Imagen" r:id="rId4" imgW="466560" imgH="476280" progId="MS_ClipArt_Gallery.2">
                  <p:embed/>
                  <p:pic>
                    <p:nvPicPr>
                      <p:cNvPr id="102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236" y="3654635"/>
                        <a:ext cx="987425" cy="101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1"/>
          <p:cNvGraphicFramePr>
            <a:graphicFrameLocks noChangeAspect="1"/>
          </p:cNvGraphicFramePr>
          <p:nvPr/>
        </p:nvGraphicFramePr>
        <p:xfrm>
          <a:off x="3790364" y="5845608"/>
          <a:ext cx="1295400" cy="1231900"/>
        </p:xfrm>
        <a:graphic>
          <a:graphicData uri="http://schemas.openxmlformats.org/presentationml/2006/ole">
            <mc:AlternateContent xmlns:mc="http://schemas.openxmlformats.org/markup-compatibility/2006">
              <mc:Choice xmlns:v="urn:schemas-microsoft-com:vml" Requires="v">
                <p:oleObj name="Imagen" r:id="rId6" imgW="2733840" imgH="2600280" progId="MS_ClipArt_Gallery.2">
                  <p:embed/>
                </p:oleObj>
              </mc:Choice>
              <mc:Fallback>
                <p:oleObj name="Imagen" r:id="rId6" imgW="2733840" imgH="2600280" progId="MS_ClipArt_Gallery.2">
                  <p:embed/>
                  <p:pic>
                    <p:nvPicPr>
                      <p:cNvPr id="102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0364" y="5845608"/>
                        <a:ext cx="12954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4"/>
          <p:cNvGraphicFramePr>
            <a:graphicFrameLocks noChangeAspect="1"/>
          </p:cNvGraphicFramePr>
          <p:nvPr/>
        </p:nvGraphicFramePr>
        <p:xfrm>
          <a:off x="8300934" y="3814763"/>
          <a:ext cx="1439862" cy="1408112"/>
        </p:xfrm>
        <a:graphic>
          <a:graphicData uri="http://schemas.openxmlformats.org/presentationml/2006/ole">
            <mc:AlternateContent xmlns:mc="http://schemas.openxmlformats.org/markup-compatibility/2006">
              <mc:Choice xmlns:v="urn:schemas-microsoft-com:vml" Requires="v">
                <p:oleObj name="Imagen" r:id="rId8" imgW="2657520" imgH="2600280" progId="MS_ClipArt_Gallery.2">
                  <p:embed/>
                </p:oleObj>
              </mc:Choice>
              <mc:Fallback>
                <p:oleObj name="Imagen" r:id="rId8" imgW="2657520" imgH="2600280" progId="MS_ClipArt_Gallery.2">
                  <p:embed/>
                  <p:pic>
                    <p:nvPicPr>
                      <p:cNvPr id="1028"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0934" y="3814763"/>
                        <a:ext cx="1439862" cy="140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20"/>
          <p:cNvGraphicFramePr>
            <a:graphicFrameLocks noChangeAspect="1"/>
          </p:cNvGraphicFramePr>
          <p:nvPr/>
        </p:nvGraphicFramePr>
        <p:xfrm>
          <a:off x="8574840" y="4735080"/>
          <a:ext cx="1033173" cy="1417454"/>
        </p:xfrm>
        <a:graphic>
          <a:graphicData uri="http://schemas.openxmlformats.org/presentationml/2006/ole">
            <mc:AlternateContent xmlns:mc="http://schemas.openxmlformats.org/markup-compatibility/2006">
              <mc:Choice xmlns:v="urn:schemas-microsoft-com:vml" Requires="v">
                <p:oleObj name="Imagen" r:id="rId10" imgW="1895400" imgH="2600280" progId="MS_ClipArt_Gallery.2">
                  <p:embed/>
                </p:oleObj>
              </mc:Choice>
              <mc:Fallback>
                <p:oleObj name="Imagen" r:id="rId10" imgW="1895400" imgH="2600280" progId="MS_ClipArt_Gallery.2">
                  <p:embed/>
                  <p:pic>
                    <p:nvPicPr>
                      <p:cNvPr id="1029"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4840" y="4735080"/>
                        <a:ext cx="1033173" cy="1417454"/>
                      </a:xfrm>
                      <a:prstGeom prst="rect">
                        <a:avLst/>
                      </a:prstGeom>
                      <a:noFill/>
                      <a:ln>
                        <a:noFill/>
                      </a:ln>
                      <a:effectLst/>
                    </p:spPr>
                  </p:pic>
                </p:oleObj>
              </mc:Fallback>
            </mc:AlternateContent>
          </a:graphicData>
        </a:graphic>
      </p:graphicFrame>
      <p:graphicFrame>
        <p:nvGraphicFramePr>
          <p:cNvPr id="1030" name="Object 23"/>
          <p:cNvGraphicFramePr>
            <a:graphicFrameLocks noChangeAspect="1"/>
          </p:cNvGraphicFramePr>
          <p:nvPr/>
        </p:nvGraphicFramePr>
        <p:xfrm>
          <a:off x="2451204" y="4652964"/>
          <a:ext cx="1384300" cy="1425575"/>
        </p:xfrm>
        <a:graphic>
          <a:graphicData uri="http://schemas.openxmlformats.org/presentationml/2006/ole">
            <mc:AlternateContent xmlns:mc="http://schemas.openxmlformats.org/markup-compatibility/2006">
              <mc:Choice xmlns:v="urn:schemas-microsoft-com:vml" Requires="v">
                <p:oleObj name="Imagen" r:id="rId12" imgW="1295280" imgH="1333440" progId="MS_ClipArt_Gallery.2">
                  <p:embed/>
                </p:oleObj>
              </mc:Choice>
              <mc:Fallback>
                <p:oleObj name="Imagen" r:id="rId12" imgW="1295280" imgH="1333440" progId="MS_ClipArt_Gallery.2">
                  <p:embed/>
                  <p:pic>
                    <p:nvPicPr>
                      <p:cNvPr id="103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51204" y="4652964"/>
                        <a:ext cx="138430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Text Box 27"/>
          <p:cNvSpPr txBox="1">
            <a:spLocks noChangeArrowheads="1"/>
          </p:cNvSpPr>
          <p:nvPr/>
        </p:nvSpPr>
        <p:spPr bwMode="auto">
          <a:xfrm>
            <a:off x="6311901" y="4652963"/>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_tradnl" altLang="es-EC" sz="4000" b="1">
              <a:solidFill>
                <a:srgbClr val="CC0000"/>
              </a:solidFill>
              <a:latin typeface="Comic Sans MS" panose="030F0702030302020204" pitchFamily="66" charset="0"/>
            </a:endParaRPr>
          </a:p>
        </p:txBody>
      </p:sp>
      <p:graphicFrame>
        <p:nvGraphicFramePr>
          <p:cNvPr id="1032" name="Object 30"/>
          <p:cNvGraphicFramePr>
            <a:graphicFrameLocks noChangeAspect="1"/>
          </p:cNvGraphicFramePr>
          <p:nvPr/>
        </p:nvGraphicFramePr>
        <p:xfrm>
          <a:off x="7590705" y="6213774"/>
          <a:ext cx="1223962" cy="747713"/>
        </p:xfrm>
        <a:graphic>
          <a:graphicData uri="http://schemas.openxmlformats.org/presentationml/2006/ole">
            <mc:AlternateContent xmlns:mc="http://schemas.openxmlformats.org/markup-compatibility/2006">
              <mc:Choice xmlns:v="urn:schemas-microsoft-com:vml" Requires="v">
                <p:oleObj name="Imagen" r:id="rId14" imgW="905040" imgH="514440" progId="MS_ClipArt_Gallery.2">
                  <p:embed/>
                </p:oleObj>
              </mc:Choice>
              <mc:Fallback>
                <p:oleObj name="Imagen" r:id="rId14" imgW="905040" imgH="514440" progId="MS_ClipArt_Gallery.2">
                  <p:embed/>
                  <p:pic>
                    <p:nvPicPr>
                      <p:cNvPr id="1032" name="Object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90705" y="6213774"/>
                        <a:ext cx="1223962"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36" name="Picture 32" descr="003"/>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9232141">
            <a:off x="4367214" y="3933825"/>
            <a:ext cx="9794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3" descr="003"/>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10800000">
            <a:off x="3792539" y="4724400"/>
            <a:ext cx="9794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4" descr="003"/>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8806835">
            <a:off x="4591050" y="5510213"/>
            <a:ext cx="9794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35" descr="003"/>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1781876">
            <a:off x="6888164" y="4005263"/>
            <a:ext cx="9794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36" descr="003"/>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464425" y="5013325"/>
            <a:ext cx="9794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37" descr="003"/>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1684349">
            <a:off x="6888164" y="5661025"/>
            <a:ext cx="9794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Text Box 38"/>
          <p:cNvSpPr txBox="1">
            <a:spLocks noChangeArrowheads="1"/>
          </p:cNvSpPr>
          <p:nvPr/>
        </p:nvSpPr>
        <p:spPr bwMode="auto">
          <a:xfrm>
            <a:off x="5383990" y="3694906"/>
            <a:ext cx="1584325" cy="406400"/>
          </a:xfrm>
          <a:prstGeom prst="rect">
            <a:avLst/>
          </a:prstGeom>
          <a:solidFill>
            <a:srgbClr val="A5002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CO" altLang="es-EC" sz="2000" b="1" dirty="0">
                <a:solidFill>
                  <a:schemeClr val="bg1"/>
                </a:solidFill>
              </a:rPr>
              <a:t>RECIBE</a:t>
            </a:r>
            <a:endParaRPr lang="es-ES" altLang="es-EC" sz="2000" b="1" dirty="0">
              <a:solidFill>
                <a:schemeClr val="bg1"/>
              </a:solidFill>
            </a:endParaRPr>
          </a:p>
        </p:txBody>
      </p:sp>
      <p:sp>
        <p:nvSpPr>
          <p:cNvPr id="1043" name="Text Box 39"/>
          <p:cNvSpPr txBox="1">
            <a:spLocks noChangeArrowheads="1"/>
          </p:cNvSpPr>
          <p:nvPr/>
        </p:nvSpPr>
        <p:spPr bwMode="auto">
          <a:xfrm>
            <a:off x="5159376" y="6237288"/>
            <a:ext cx="2232025" cy="406400"/>
          </a:xfrm>
          <a:prstGeom prst="rect">
            <a:avLst/>
          </a:prstGeom>
          <a:solidFill>
            <a:srgbClr val="A5002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CO" altLang="es-EC" sz="2000" b="1">
                <a:solidFill>
                  <a:schemeClr val="bg1"/>
                </a:solidFill>
              </a:rPr>
              <a:t>INFORMACION</a:t>
            </a:r>
            <a:endParaRPr lang="es-ES" altLang="es-EC" sz="2000" b="1">
              <a:solidFill>
                <a:schemeClr val="bg1"/>
              </a:solidFill>
            </a:endParaRPr>
          </a:p>
        </p:txBody>
      </p:sp>
    </p:spTree>
    <p:extLst>
      <p:ext uri="{BB962C8B-B14F-4D97-AF65-F5344CB8AC3E}">
        <p14:creationId xmlns:p14="http://schemas.microsoft.com/office/powerpoint/2010/main" val="117984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C67A5-FA8B-8F74-DA98-EB1183EF7BE4}"/>
              </a:ext>
            </a:extLst>
          </p:cNvPr>
          <p:cNvSpPr>
            <a:spLocks noGrp="1"/>
          </p:cNvSpPr>
          <p:nvPr>
            <p:ph type="title"/>
          </p:nvPr>
        </p:nvSpPr>
        <p:spPr>
          <a:xfrm>
            <a:off x="1897379" y="373378"/>
            <a:ext cx="8397240" cy="915572"/>
          </a:xfrm>
        </p:spPr>
        <p:txBody>
          <a:bodyPr>
            <a:normAutofit/>
          </a:bodyPr>
          <a:lstStyle/>
          <a:p>
            <a:pPr algn="ctr">
              <a:lnSpc>
                <a:spcPct val="150000"/>
              </a:lnSpc>
            </a:pPr>
            <a:r>
              <a:rPr lang="es-ES" dirty="0"/>
              <a:t>Teorías del aprendizaje </a:t>
            </a:r>
            <a:endParaRPr lang="es-EC" dirty="0"/>
          </a:p>
        </p:txBody>
      </p:sp>
      <p:sp>
        <p:nvSpPr>
          <p:cNvPr id="3" name="Marcador de texto 2">
            <a:extLst>
              <a:ext uri="{FF2B5EF4-FFF2-40B4-BE49-F238E27FC236}">
                <a16:creationId xmlns:a16="http://schemas.microsoft.com/office/drawing/2014/main" id="{4EB8B475-B9CD-F87B-5515-9291C52BBE27}"/>
              </a:ext>
            </a:extLst>
          </p:cNvPr>
          <p:cNvSpPr>
            <a:spLocks noGrp="1"/>
          </p:cNvSpPr>
          <p:nvPr>
            <p:ph idx="1"/>
          </p:nvPr>
        </p:nvSpPr>
        <p:spPr>
          <a:xfrm>
            <a:off x="3429001" y="1600200"/>
            <a:ext cx="4533901" cy="4827412"/>
          </a:xfrm>
        </p:spPr>
        <p:txBody>
          <a:bodyPr>
            <a:normAutofit/>
          </a:bodyPr>
          <a:lstStyle/>
          <a:p>
            <a:pPr marL="571500" indent="-571500">
              <a:lnSpc>
                <a:spcPct val="200000"/>
              </a:lnSpc>
            </a:pPr>
            <a:r>
              <a:rPr lang="es-ES" dirty="0">
                <a:solidFill>
                  <a:srgbClr val="FF0000"/>
                </a:solidFill>
              </a:rPr>
              <a:t>CONDUCTISTA </a:t>
            </a:r>
          </a:p>
          <a:p>
            <a:pPr marL="571500" indent="-571500">
              <a:lnSpc>
                <a:spcPct val="200000"/>
              </a:lnSpc>
            </a:pPr>
            <a:r>
              <a:rPr lang="es-ES" dirty="0">
                <a:solidFill>
                  <a:srgbClr val="FF0000"/>
                </a:solidFill>
              </a:rPr>
              <a:t>COGNITIVA </a:t>
            </a:r>
          </a:p>
          <a:p>
            <a:pPr marL="571500" indent="-571500">
              <a:lnSpc>
                <a:spcPct val="200000"/>
              </a:lnSpc>
            </a:pPr>
            <a:r>
              <a:rPr lang="es-ES" dirty="0">
                <a:solidFill>
                  <a:srgbClr val="FF0000"/>
                </a:solidFill>
              </a:rPr>
              <a:t>SOCIOCULTURAL</a:t>
            </a:r>
          </a:p>
          <a:p>
            <a:pPr marL="571500" indent="-571500">
              <a:lnSpc>
                <a:spcPct val="200000"/>
              </a:lnSpc>
            </a:pPr>
            <a:r>
              <a:rPr lang="es-ES" dirty="0">
                <a:solidFill>
                  <a:srgbClr val="FF0000"/>
                </a:solidFill>
              </a:rPr>
              <a:t>CONSTRUCTIVISTA </a:t>
            </a:r>
          </a:p>
          <a:p>
            <a:pPr marL="571500" indent="-571500">
              <a:lnSpc>
                <a:spcPct val="200000"/>
              </a:lnSpc>
            </a:pPr>
            <a:r>
              <a:rPr lang="es-ES" dirty="0">
                <a:solidFill>
                  <a:srgbClr val="FF0000"/>
                </a:solidFill>
              </a:rPr>
              <a:t>HUMANISTA </a:t>
            </a:r>
          </a:p>
          <a:p>
            <a:pPr marL="342900" indent="-342900">
              <a:lnSpc>
                <a:spcPct val="200000"/>
              </a:lnSpc>
            </a:pPr>
            <a:endParaRPr lang="es-EC" sz="1800" dirty="0"/>
          </a:p>
        </p:txBody>
      </p:sp>
    </p:spTree>
    <p:extLst>
      <p:ext uri="{BB962C8B-B14F-4D97-AF65-F5344CB8AC3E}">
        <p14:creationId xmlns:p14="http://schemas.microsoft.com/office/powerpoint/2010/main" val="18254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676401" y="3048000"/>
            <a:ext cx="8882063" cy="3352800"/>
          </a:xfrm>
          <a:prstGeom prst="rect">
            <a:avLst/>
          </a:prstGeom>
        </p:spPr>
      </p:pic>
      <p:pic>
        <p:nvPicPr>
          <p:cNvPr id="1032" name="Picture 8" descr="PSICOLOGÍA DEL APRENDIZAJE. | Min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9237"/>
            <a:ext cx="4065129" cy="291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32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3635376" y="101601"/>
            <a:ext cx="4752975" cy="396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2000" b="1">
                <a:solidFill>
                  <a:schemeClr val="bg1"/>
                </a:solidFill>
              </a:rPr>
              <a:t>APRENDIZAJE CONDUCTISTA</a:t>
            </a:r>
          </a:p>
        </p:txBody>
      </p:sp>
      <p:sp>
        <p:nvSpPr>
          <p:cNvPr id="8195" name="Text Box 9"/>
          <p:cNvSpPr txBox="1">
            <a:spLocks noChangeArrowheads="1"/>
          </p:cNvSpPr>
          <p:nvPr/>
        </p:nvSpPr>
        <p:spPr bwMode="auto">
          <a:xfrm>
            <a:off x="4224338" y="620714"/>
            <a:ext cx="1312862" cy="923925"/>
          </a:xfrm>
          <a:prstGeom prst="rect">
            <a:avLst/>
          </a:prstGeom>
          <a:solidFill>
            <a:srgbClr val="99FFCC"/>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a:latin typeface="Tahoma" panose="020B0604030504040204" pitchFamily="34" charset="0"/>
              </a:rPr>
              <a:t>Enfoque conductista</a:t>
            </a:r>
            <a:r>
              <a:rPr lang="es-ES_tradnl" altLang="es-EC" sz="1200">
                <a:latin typeface="Tahoma" panose="020B0604030504040204" pitchFamily="34" charset="0"/>
              </a:rPr>
              <a:t> </a:t>
            </a:r>
          </a:p>
          <a:p>
            <a:pPr algn="ctr">
              <a:spcBef>
                <a:spcPct val="50000"/>
              </a:spcBef>
            </a:pPr>
            <a:r>
              <a:rPr lang="es-ES_tradnl" altLang="es-EC" sz="1200">
                <a:latin typeface="Tahoma" panose="020B0604030504040204" pitchFamily="34" charset="0"/>
              </a:rPr>
              <a:t>Inicia años 30 hasta los 50</a:t>
            </a:r>
          </a:p>
        </p:txBody>
      </p:sp>
      <p:sp>
        <p:nvSpPr>
          <p:cNvPr id="8196" name="Text Box 10"/>
          <p:cNvSpPr txBox="1">
            <a:spLocks noChangeArrowheads="1"/>
          </p:cNvSpPr>
          <p:nvPr/>
        </p:nvSpPr>
        <p:spPr bwMode="auto">
          <a:xfrm>
            <a:off x="5951539" y="549275"/>
            <a:ext cx="4537075" cy="1106488"/>
          </a:xfrm>
          <a:prstGeom prst="rect">
            <a:avLst/>
          </a:prstGeom>
          <a:solidFill>
            <a:srgbClr val="CCCCFF"/>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dirty="0">
                <a:latin typeface="Tahoma" panose="020B0604030504040204" pitchFamily="34" charset="0"/>
              </a:rPr>
              <a:t>El aprendizaje  era considerado como una simple asociación estímulo-respuesta.</a:t>
            </a:r>
          </a:p>
          <a:p>
            <a:pPr algn="just">
              <a:spcBef>
                <a:spcPct val="50000"/>
              </a:spcBef>
            </a:pPr>
            <a:r>
              <a:rPr lang="es-ES_tradnl" altLang="es-EC" sz="1200" dirty="0">
                <a:latin typeface="Tahoma" panose="020B0604030504040204" pitchFamily="34" charset="0"/>
              </a:rPr>
              <a:t>El individuo aprende a conocer la realidad objetiva a través de los sentidos, pero el estudiante es  considerado como un ser pasivo, que solo reacciona a estímulos medioambientales.</a:t>
            </a:r>
          </a:p>
        </p:txBody>
      </p:sp>
      <p:sp>
        <p:nvSpPr>
          <p:cNvPr id="8197" name="Text Box 11"/>
          <p:cNvSpPr txBox="1">
            <a:spLocks noChangeArrowheads="1"/>
          </p:cNvSpPr>
          <p:nvPr/>
        </p:nvSpPr>
        <p:spPr bwMode="auto">
          <a:xfrm>
            <a:off x="1703388" y="2060576"/>
            <a:ext cx="1962150" cy="466725"/>
          </a:xfrm>
          <a:prstGeom prst="rect">
            <a:avLst/>
          </a:prstGeom>
          <a:solidFill>
            <a:srgbClr val="A50021"/>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a:solidFill>
                  <a:srgbClr val="FFFF00"/>
                </a:solidFill>
                <a:latin typeface="Tahoma" panose="020B0604030504040204" pitchFamily="34" charset="0"/>
              </a:rPr>
              <a:t>Condicionamiento clásico</a:t>
            </a:r>
          </a:p>
        </p:txBody>
      </p:sp>
      <p:sp>
        <p:nvSpPr>
          <p:cNvPr id="8198" name="Text Box 12"/>
          <p:cNvSpPr txBox="1">
            <a:spLocks noChangeArrowheads="1"/>
          </p:cNvSpPr>
          <p:nvPr/>
        </p:nvSpPr>
        <p:spPr bwMode="auto">
          <a:xfrm>
            <a:off x="1703388" y="836613"/>
            <a:ext cx="1962150" cy="558800"/>
          </a:xfrm>
          <a:prstGeom prst="rect">
            <a:avLst/>
          </a:prstGeom>
          <a:solidFill>
            <a:srgbClr val="A50021"/>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a:solidFill>
                  <a:srgbClr val="FFFF00"/>
                </a:solidFill>
                <a:latin typeface="Tahoma" panose="020B0604030504040204" pitchFamily="34" charset="0"/>
              </a:rPr>
              <a:t>Principales </a:t>
            </a:r>
          </a:p>
          <a:p>
            <a:pPr algn="ctr">
              <a:spcBef>
                <a:spcPct val="50000"/>
              </a:spcBef>
            </a:pPr>
            <a:r>
              <a:rPr lang="es-ES_tradnl" altLang="es-EC" sz="1200" b="1">
                <a:solidFill>
                  <a:srgbClr val="FFFF00"/>
                </a:solidFill>
                <a:latin typeface="Tahoma" panose="020B0604030504040204" pitchFamily="34" charset="0"/>
              </a:rPr>
              <a:t>Enfoques</a:t>
            </a:r>
          </a:p>
        </p:txBody>
      </p:sp>
      <p:sp>
        <p:nvSpPr>
          <p:cNvPr id="8199" name="Text Box 13"/>
          <p:cNvSpPr txBox="1">
            <a:spLocks noChangeArrowheads="1"/>
          </p:cNvSpPr>
          <p:nvPr/>
        </p:nvSpPr>
        <p:spPr bwMode="auto">
          <a:xfrm>
            <a:off x="4275138" y="2154238"/>
            <a:ext cx="1173162" cy="284162"/>
          </a:xfrm>
          <a:prstGeom prst="rect">
            <a:avLst/>
          </a:prstGeom>
          <a:solidFill>
            <a:srgbClr val="66FFFF"/>
          </a:solidFill>
          <a:ln w="9525">
            <a:solidFill>
              <a:srgbClr val="A5002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a:latin typeface="Tahoma" panose="020B0604030504040204" pitchFamily="34" charset="0"/>
              </a:rPr>
              <a:t>Pavlov</a:t>
            </a:r>
          </a:p>
        </p:txBody>
      </p:sp>
      <p:sp>
        <p:nvSpPr>
          <p:cNvPr id="8200" name="Text Box 14"/>
          <p:cNvSpPr txBox="1">
            <a:spLocks noChangeArrowheads="1"/>
          </p:cNvSpPr>
          <p:nvPr/>
        </p:nvSpPr>
        <p:spPr bwMode="auto">
          <a:xfrm>
            <a:off x="5808663" y="1989139"/>
            <a:ext cx="4608512" cy="649287"/>
          </a:xfrm>
          <a:prstGeom prst="rect">
            <a:avLst/>
          </a:prstGeom>
          <a:solidFill>
            <a:srgbClr val="FFCC99"/>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a:latin typeface="Tahoma" panose="020B0604030504040204" pitchFamily="34" charset="0"/>
              </a:rPr>
              <a:t>En un medio ambiente planeado, es posible cambiar la conducta. A través de procesos inconcientes se pretende que los alumnos sientan predisposición positiva o negativa hacia algo.</a:t>
            </a:r>
          </a:p>
        </p:txBody>
      </p:sp>
      <p:sp>
        <p:nvSpPr>
          <p:cNvPr id="8201" name="Text Box 15"/>
          <p:cNvSpPr txBox="1">
            <a:spLocks noChangeArrowheads="1"/>
          </p:cNvSpPr>
          <p:nvPr/>
        </p:nvSpPr>
        <p:spPr bwMode="auto">
          <a:xfrm>
            <a:off x="1703388" y="3068638"/>
            <a:ext cx="1962150" cy="284162"/>
          </a:xfrm>
          <a:prstGeom prst="rect">
            <a:avLst/>
          </a:prstGeom>
          <a:solidFill>
            <a:srgbClr val="A50021"/>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a:solidFill>
                  <a:srgbClr val="FFFF00"/>
                </a:solidFill>
                <a:latin typeface="Tahoma" panose="020B0604030504040204" pitchFamily="34" charset="0"/>
              </a:rPr>
              <a:t>Conexionismo</a:t>
            </a:r>
          </a:p>
        </p:txBody>
      </p:sp>
      <p:sp>
        <p:nvSpPr>
          <p:cNvPr id="8202" name="Text Box 16"/>
          <p:cNvSpPr txBox="1">
            <a:spLocks noChangeArrowheads="1"/>
          </p:cNvSpPr>
          <p:nvPr/>
        </p:nvSpPr>
        <p:spPr bwMode="auto">
          <a:xfrm>
            <a:off x="4202113" y="3073401"/>
            <a:ext cx="1173162" cy="284163"/>
          </a:xfrm>
          <a:prstGeom prst="rect">
            <a:avLst/>
          </a:prstGeom>
          <a:solidFill>
            <a:srgbClr val="66FFFF"/>
          </a:solidFill>
          <a:ln w="9525">
            <a:solidFill>
              <a:srgbClr val="A5002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a:latin typeface="Tahoma" panose="020B0604030504040204" pitchFamily="34" charset="0"/>
              </a:rPr>
              <a:t>Thorndike</a:t>
            </a:r>
          </a:p>
        </p:txBody>
      </p:sp>
      <p:sp>
        <p:nvSpPr>
          <p:cNvPr id="8203" name="Text Box 17"/>
          <p:cNvSpPr txBox="1">
            <a:spLocks noChangeArrowheads="1"/>
          </p:cNvSpPr>
          <p:nvPr/>
        </p:nvSpPr>
        <p:spPr bwMode="auto">
          <a:xfrm>
            <a:off x="5808663" y="2781300"/>
            <a:ext cx="4679950" cy="831850"/>
          </a:xfrm>
          <a:prstGeom prst="rect">
            <a:avLst/>
          </a:prstGeom>
          <a:solidFill>
            <a:srgbClr val="FF99CC"/>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a:latin typeface="Tahoma" panose="020B0604030504040204" pitchFamily="34" charset="0"/>
              </a:rPr>
              <a:t>El aprendizaje se produce por ensayo y error o por selección y conexión. De esta manera, un comportamiento que tiene una respuesta positiva, genera una conexión firme en términos de aprendizajes. Ley del refuerzo.</a:t>
            </a:r>
          </a:p>
        </p:txBody>
      </p:sp>
      <p:sp>
        <p:nvSpPr>
          <p:cNvPr id="8204" name="Text Box 18"/>
          <p:cNvSpPr txBox="1">
            <a:spLocks noChangeArrowheads="1"/>
          </p:cNvSpPr>
          <p:nvPr/>
        </p:nvSpPr>
        <p:spPr bwMode="auto">
          <a:xfrm>
            <a:off x="1774825" y="3933826"/>
            <a:ext cx="1962150" cy="466725"/>
          </a:xfrm>
          <a:prstGeom prst="rect">
            <a:avLst/>
          </a:prstGeom>
          <a:solidFill>
            <a:srgbClr val="A50021"/>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a:solidFill>
                  <a:srgbClr val="FFFF00"/>
                </a:solidFill>
                <a:latin typeface="Tahoma" panose="020B0604030504040204" pitchFamily="34" charset="0"/>
              </a:rPr>
              <a:t>Principio de contigüidad</a:t>
            </a:r>
          </a:p>
        </p:txBody>
      </p:sp>
      <p:sp>
        <p:nvSpPr>
          <p:cNvPr id="8205" name="Text Box 19"/>
          <p:cNvSpPr txBox="1">
            <a:spLocks noChangeArrowheads="1"/>
          </p:cNvSpPr>
          <p:nvPr/>
        </p:nvSpPr>
        <p:spPr bwMode="auto">
          <a:xfrm>
            <a:off x="4224338" y="4005263"/>
            <a:ext cx="1173162" cy="284162"/>
          </a:xfrm>
          <a:prstGeom prst="rect">
            <a:avLst/>
          </a:prstGeom>
          <a:solidFill>
            <a:srgbClr val="66FFFF"/>
          </a:solidFill>
          <a:ln w="9525">
            <a:solidFill>
              <a:srgbClr val="A5002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a:latin typeface="Tahoma" panose="020B0604030504040204" pitchFamily="34" charset="0"/>
              </a:rPr>
              <a:t>Gurthrie</a:t>
            </a:r>
          </a:p>
        </p:txBody>
      </p:sp>
      <p:sp>
        <p:nvSpPr>
          <p:cNvPr id="8206" name="Text Box 20"/>
          <p:cNvSpPr txBox="1">
            <a:spLocks noChangeArrowheads="1"/>
          </p:cNvSpPr>
          <p:nvPr/>
        </p:nvSpPr>
        <p:spPr bwMode="auto">
          <a:xfrm>
            <a:off x="5808663" y="3716338"/>
            <a:ext cx="4679950" cy="831850"/>
          </a:xfrm>
          <a:prstGeom prst="rect">
            <a:avLst/>
          </a:prstGeom>
          <a:solidFill>
            <a:srgbClr val="CCFF99"/>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a:latin typeface="Tahoma" panose="020B0604030504040204" pitchFamily="34" charset="0"/>
              </a:rPr>
              <a:t>También conocido como aprendizaje asociativo. En cual se establece cuando dos sensaciones ocurren en forma repetida, acaban por asociarse, de manera que cuando sólo ocurre una de estas sensaciones, la otra también aparece.</a:t>
            </a:r>
          </a:p>
        </p:txBody>
      </p:sp>
      <p:sp>
        <p:nvSpPr>
          <p:cNvPr id="8207" name="Text Box 21"/>
          <p:cNvSpPr txBox="1">
            <a:spLocks noChangeArrowheads="1"/>
          </p:cNvSpPr>
          <p:nvPr/>
        </p:nvSpPr>
        <p:spPr bwMode="auto">
          <a:xfrm>
            <a:off x="1703388" y="4941889"/>
            <a:ext cx="1962150" cy="466725"/>
          </a:xfrm>
          <a:prstGeom prst="rect">
            <a:avLst/>
          </a:prstGeom>
          <a:solidFill>
            <a:srgbClr val="A50021"/>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a:solidFill>
                  <a:srgbClr val="FFFF00"/>
                </a:solidFill>
                <a:latin typeface="Tahoma" panose="020B0604030504040204" pitchFamily="34" charset="0"/>
              </a:rPr>
              <a:t>Condicionamiento operante</a:t>
            </a:r>
          </a:p>
        </p:txBody>
      </p:sp>
      <p:sp>
        <p:nvSpPr>
          <p:cNvPr id="8208" name="Text Box 22"/>
          <p:cNvSpPr txBox="1">
            <a:spLocks noChangeArrowheads="1"/>
          </p:cNvSpPr>
          <p:nvPr/>
        </p:nvSpPr>
        <p:spPr bwMode="auto">
          <a:xfrm>
            <a:off x="4224338" y="4941889"/>
            <a:ext cx="1173162" cy="466725"/>
          </a:xfrm>
          <a:prstGeom prst="rect">
            <a:avLst/>
          </a:prstGeom>
          <a:solidFill>
            <a:srgbClr val="66FFFF"/>
          </a:solidFill>
          <a:ln w="9525">
            <a:solidFill>
              <a:srgbClr val="A5002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a:latin typeface="Tahoma" panose="020B0604030504040204" pitchFamily="34" charset="0"/>
              </a:rPr>
              <a:t>Thorndike y Skinner</a:t>
            </a:r>
          </a:p>
        </p:txBody>
      </p:sp>
      <p:sp>
        <p:nvSpPr>
          <p:cNvPr id="8209" name="Text Box 23"/>
          <p:cNvSpPr txBox="1">
            <a:spLocks noChangeArrowheads="1"/>
          </p:cNvSpPr>
          <p:nvPr/>
        </p:nvSpPr>
        <p:spPr bwMode="auto">
          <a:xfrm>
            <a:off x="5808664" y="4724401"/>
            <a:ext cx="4516437" cy="1014413"/>
          </a:xfrm>
          <a:prstGeom prst="rect">
            <a:avLst/>
          </a:prstGeom>
          <a:solidFill>
            <a:srgbClr val="FF0066"/>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a:solidFill>
                  <a:srgbClr val="FFFF00"/>
                </a:solidFill>
                <a:latin typeface="Tahoma" panose="020B0604030504040204" pitchFamily="34" charset="0"/>
              </a:rPr>
              <a:t>El aprendizaje es el proceso a través del cual se fortalece un comportamiento que es seguido de un resultado favorable (refuerzo), con lo cual se aumentan las probabilidades de que ese comportamiento vuelva a ocurrir. Se aprende lo que es reforzado.</a:t>
            </a:r>
          </a:p>
        </p:txBody>
      </p:sp>
      <p:sp>
        <p:nvSpPr>
          <p:cNvPr id="8210" name="Text Box 24"/>
          <p:cNvSpPr txBox="1">
            <a:spLocks noChangeArrowheads="1"/>
          </p:cNvSpPr>
          <p:nvPr/>
        </p:nvSpPr>
        <p:spPr bwMode="auto">
          <a:xfrm>
            <a:off x="1703388" y="6021389"/>
            <a:ext cx="1962150" cy="466725"/>
          </a:xfrm>
          <a:prstGeom prst="rect">
            <a:avLst/>
          </a:prstGeom>
          <a:solidFill>
            <a:srgbClr val="A50021"/>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a:solidFill>
                  <a:srgbClr val="FFFF00"/>
                </a:solidFill>
                <a:latin typeface="Tahoma" panose="020B0604030504040204" pitchFamily="34" charset="0"/>
              </a:rPr>
              <a:t>Observación e imitación</a:t>
            </a:r>
          </a:p>
        </p:txBody>
      </p:sp>
      <p:sp>
        <p:nvSpPr>
          <p:cNvPr id="8211" name="Text Box 25"/>
          <p:cNvSpPr txBox="1">
            <a:spLocks noChangeArrowheads="1"/>
          </p:cNvSpPr>
          <p:nvPr/>
        </p:nvSpPr>
        <p:spPr bwMode="auto">
          <a:xfrm>
            <a:off x="4224338" y="6021389"/>
            <a:ext cx="1173162" cy="466725"/>
          </a:xfrm>
          <a:prstGeom prst="rect">
            <a:avLst/>
          </a:prstGeom>
          <a:solidFill>
            <a:srgbClr val="66FFFF"/>
          </a:solidFill>
          <a:ln w="9525">
            <a:solidFill>
              <a:srgbClr val="A5002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a:latin typeface="Tahoma" panose="020B0604030504040204" pitchFamily="34" charset="0"/>
              </a:rPr>
              <a:t>Albert Bandura</a:t>
            </a:r>
          </a:p>
        </p:txBody>
      </p:sp>
      <p:sp>
        <p:nvSpPr>
          <p:cNvPr id="8212" name="Text Box 26"/>
          <p:cNvSpPr txBox="1">
            <a:spLocks noChangeArrowheads="1"/>
          </p:cNvSpPr>
          <p:nvPr/>
        </p:nvSpPr>
        <p:spPr bwMode="auto">
          <a:xfrm>
            <a:off x="5808664" y="5876925"/>
            <a:ext cx="4516437" cy="831850"/>
          </a:xfrm>
          <a:prstGeom prst="rect">
            <a:avLst/>
          </a:prstGeom>
          <a:solidFill>
            <a:srgbClr val="CCFFFF"/>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a:latin typeface="Tahoma" panose="020B0604030504040204" pitchFamily="34" charset="0"/>
              </a:rPr>
              <a:t>Existen otros tipos de aprendizaje que ocurren por </a:t>
            </a:r>
            <a:r>
              <a:rPr lang="es-ES_tradnl" altLang="es-EC" sz="1200" b="1">
                <a:latin typeface="Tahoma" panose="020B0604030504040204" pitchFamily="34" charset="0"/>
              </a:rPr>
              <a:t>observación</a:t>
            </a:r>
            <a:r>
              <a:rPr lang="es-ES_tradnl" altLang="es-EC" sz="1200">
                <a:latin typeface="Tahoma" panose="020B0604030504040204" pitchFamily="34" charset="0"/>
              </a:rPr>
              <a:t>. Existen mecanismos internos de representación de la información, que son cruciales para que existe aprendizaje.</a:t>
            </a:r>
          </a:p>
        </p:txBody>
      </p:sp>
      <p:cxnSp>
        <p:nvCxnSpPr>
          <p:cNvPr id="8213" name="AutoShape 30"/>
          <p:cNvCxnSpPr>
            <a:cxnSpLocks noChangeShapeType="1"/>
            <a:stCxn id="8197" idx="2"/>
            <a:endCxn id="8201" idx="0"/>
          </p:cNvCxnSpPr>
          <p:nvPr/>
        </p:nvCxnSpPr>
        <p:spPr bwMode="auto">
          <a:xfrm>
            <a:off x="2684463" y="2527300"/>
            <a:ext cx="0" cy="54133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214" name="AutoShape 36"/>
          <p:cNvCxnSpPr>
            <a:cxnSpLocks noChangeShapeType="1"/>
            <a:stCxn id="8197" idx="3"/>
            <a:endCxn id="8199" idx="1"/>
          </p:cNvCxnSpPr>
          <p:nvPr/>
        </p:nvCxnSpPr>
        <p:spPr bwMode="auto">
          <a:xfrm>
            <a:off x="3665538" y="2293939"/>
            <a:ext cx="609600" cy="3175"/>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215" name="AutoShape 37"/>
          <p:cNvCxnSpPr>
            <a:cxnSpLocks noChangeShapeType="1"/>
            <a:stCxn id="8199" idx="3"/>
            <a:endCxn id="8200" idx="1"/>
          </p:cNvCxnSpPr>
          <p:nvPr/>
        </p:nvCxnSpPr>
        <p:spPr bwMode="auto">
          <a:xfrm>
            <a:off x="5448301" y="2297113"/>
            <a:ext cx="360363" cy="17462"/>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216" name="AutoShape 38"/>
          <p:cNvCxnSpPr>
            <a:cxnSpLocks noChangeShapeType="1"/>
            <a:stCxn id="8201" idx="3"/>
            <a:endCxn id="8202" idx="1"/>
          </p:cNvCxnSpPr>
          <p:nvPr/>
        </p:nvCxnSpPr>
        <p:spPr bwMode="auto">
          <a:xfrm>
            <a:off x="3665539" y="3211513"/>
            <a:ext cx="536575" cy="4762"/>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217" name="Line 47"/>
          <p:cNvSpPr>
            <a:spLocks noChangeShapeType="1"/>
          </p:cNvSpPr>
          <p:nvPr/>
        </p:nvSpPr>
        <p:spPr bwMode="auto">
          <a:xfrm>
            <a:off x="3648075" y="1125538"/>
            <a:ext cx="5461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18" name="Line 48"/>
          <p:cNvSpPr>
            <a:spLocks noChangeShapeType="1"/>
          </p:cNvSpPr>
          <p:nvPr/>
        </p:nvSpPr>
        <p:spPr bwMode="auto">
          <a:xfrm>
            <a:off x="5532439" y="1103313"/>
            <a:ext cx="415925" cy="127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19" name="Line 49"/>
          <p:cNvSpPr>
            <a:spLocks noChangeShapeType="1"/>
          </p:cNvSpPr>
          <p:nvPr/>
        </p:nvSpPr>
        <p:spPr bwMode="auto">
          <a:xfrm>
            <a:off x="2640013" y="1412875"/>
            <a:ext cx="0" cy="6477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20" name="Line 56"/>
          <p:cNvSpPr>
            <a:spLocks noChangeShapeType="1"/>
          </p:cNvSpPr>
          <p:nvPr/>
        </p:nvSpPr>
        <p:spPr bwMode="auto">
          <a:xfrm>
            <a:off x="5375275" y="3213100"/>
            <a:ext cx="43338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21" name="Line 57"/>
          <p:cNvSpPr>
            <a:spLocks noChangeShapeType="1"/>
          </p:cNvSpPr>
          <p:nvPr/>
        </p:nvSpPr>
        <p:spPr bwMode="auto">
          <a:xfrm flipH="1">
            <a:off x="2667001" y="3357564"/>
            <a:ext cx="11113" cy="5667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22" name="Line 58"/>
          <p:cNvSpPr>
            <a:spLocks noChangeShapeType="1"/>
          </p:cNvSpPr>
          <p:nvPr/>
        </p:nvSpPr>
        <p:spPr bwMode="auto">
          <a:xfrm>
            <a:off x="2711450" y="4437064"/>
            <a:ext cx="0"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23" name="Line 59"/>
          <p:cNvSpPr>
            <a:spLocks noChangeShapeType="1"/>
          </p:cNvSpPr>
          <p:nvPr/>
        </p:nvSpPr>
        <p:spPr bwMode="auto">
          <a:xfrm>
            <a:off x="2711450" y="5373688"/>
            <a:ext cx="0" cy="6477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24" name="Line 60"/>
          <p:cNvSpPr>
            <a:spLocks noChangeShapeType="1"/>
          </p:cNvSpPr>
          <p:nvPr/>
        </p:nvSpPr>
        <p:spPr bwMode="auto">
          <a:xfrm>
            <a:off x="3719514" y="4149725"/>
            <a:ext cx="504825"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25" name="Line 61"/>
          <p:cNvSpPr>
            <a:spLocks noChangeShapeType="1"/>
          </p:cNvSpPr>
          <p:nvPr/>
        </p:nvSpPr>
        <p:spPr bwMode="auto">
          <a:xfrm>
            <a:off x="3648076" y="5157788"/>
            <a:ext cx="576263"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26" name="Line 62"/>
          <p:cNvSpPr>
            <a:spLocks noChangeShapeType="1"/>
          </p:cNvSpPr>
          <p:nvPr/>
        </p:nvSpPr>
        <p:spPr bwMode="auto">
          <a:xfrm>
            <a:off x="3648076" y="6237288"/>
            <a:ext cx="576263"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27" name="Line 63"/>
          <p:cNvSpPr>
            <a:spLocks noChangeShapeType="1"/>
          </p:cNvSpPr>
          <p:nvPr/>
        </p:nvSpPr>
        <p:spPr bwMode="auto">
          <a:xfrm>
            <a:off x="5375275" y="4149725"/>
            <a:ext cx="43338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28" name="Line 64"/>
          <p:cNvSpPr>
            <a:spLocks noChangeShapeType="1"/>
          </p:cNvSpPr>
          <p:nvPr/>
        </p:nvSpPr>
        <p:spPr bwMode="auto">
          <a:xfrm>
            <a:off x="5375275" y="5157788"/>
            <a:ext cx="43338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29" name="Line 65"/>
          <p:cNvSpPr>
            <a:spLocks noChangeShapeType="1"/>
          </p:cNvSpPr>
          <p:nvPr/>
        </p:nvSpPr>
        <p:spPr bwMode="auto">
          <a:xfrm>
            <a:off x="5375275" y="6237288"/>
            <a:ext cx="43338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8230" name="AutoShape 69">
            <a:hlinkClick r:id="rId2" action="ppaction://hlinksldjump" highlightClick="1"/>
          </p:cNvPr>
          <p:cNvSpPr>
            <a:spLocks noChangeArrowheads="1"/>
          </p:cNvSpPr>
          <p:nvPr/>
        </p:nvSpPr>
        <p:spPr bwMode="auto">
          <a:xfrm>
            <a:off x="9983788" y="6528576"/>
            <a:ext cx="181822" cy="371513"/>
          </a:xfrm>
          <a:prstGeom prst="actionButtonReturn">
            <a:avLst/>
          </a:prstGeom>
          <a:solidFill>
            <a:srgbClr val="FFFF00"/>
          </a:solidFill>
          <a:ln w="9525">
            <a:solidFill>
              <a:schemeClr val="tx1"/>
            </a:solidFill>
            <a:miter lim="800000"/>
            <a:headEnd/>
            <a:tailEnd/>
          </a:ln>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ltLang="es-EC"/>
          </a:p>
        </p:txBody>
      </p:sp>
    </p:spTree>
    <p:extLst>
      <p:ext uri="{BB962C8B-B14F-4D97-AF65-F5344CB8AC3E}">
        <p14:creationId xmlns:p14="http://schemas.microsoft.com/office/powerpoint/2010/main" val="298765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3071814" y="115888"/>
            <a:ext cx="5616575" cy="36671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b="1">
                <a:solidFill>
                  <a:srgbClr val="FFFF00"/>
                </a:solidFill>
                <a:latin typeface="Tahoma" panose="020B0604030504040204" pitchFamily="34" charset="0"/>
              </a:rPr>
              <a:t>TEORIA DE APRENDIZAJE COGNOSCITIVISTA</a:t>
            </a:r>
          </a:p>
        </p:txBody>
      </p:sp>
      <p:sp>
        <p:nvSpPr>
          <p:cNvPr id="9219" name="Text Box 6"/>
          <p:cNvSpPr txBox="1">
            <a:spLocks noChangeArrowheads="1"/>
          </p:cNvSpPr>
          <p:nvPr/>
        </p:nvSpPr>
        <p:spPr bwMode="auto">
          <a:xfrm>
            <a:off x="3503614" y="765176"/>
            <a:ext cx="2592387" cy="523875"/>
          </a:xfrm>
          <a:prstGeom prst="rect">
            <a:avLst/>
          </a:prstGeom>
          <a:solidFill>
            <a:srgbClr val="008080"/>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pPr>
            <a:r>
              <a:rPr lang="es-ES_tradnl" altLang="es-EC" sz="1200" b="1">
                <a:solidFill>
                  <a:schemeClr val="bg1"/>
                </a:solidFill>
              </a:rPr>
              <a:t>Enfoque cognoscitivista </a:t>
            </a:r>
          </a:p>
          <a:p>
            <a:pPr algn="ctr">
              <a:lnSpc>
                <a:spcPct val="90000"/>
              </a:lnSpc>
              <a:spcBef>
                <a:spcPct val="50000"/>
              </a:spcBef>
            </a:pPr>
            <a:r>
              <a:rPr lang="es-ES_tradnl" altLang="es-EC" sz="1200" b="1">
                <a:solidFill>
                  <a:schemeClr val="bg1"/>
                </a:solidFill>
              </a:rPr>
              <a:t>20´s y 60´s</a:t>
            </a:r>
          </a:p>
        </p:txBody>
      </p:sp>
      <p:sp>
        <p:nvSpPr>
          <p:cNvPr id="9220" name="Text Box 7"/>
          <p:cNvSpPr txBox="1">
            <a:spLocks noChangeArrowheads="1"/>
          </p:cNvSpPr>
          <p:nvPr/>
        </p:nvSpPr>
        <p:spPr bwMode="auto">
          <a:xfrm>
            <a:off x="6600825" y="549276"/>
            <a:ext cx="3671888" cy="1014413"/>
          </a:xfrm>
          <a:prstGeom prst="rect">
            <a:avLst/>
          </a:prstGeom>
          <a:solidFill>
            <a:srgbClr val="00FFCC"/>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a:t>El aprendizaje  ocurre mediante la construcción gradual de conocimientos, que ocurre gracias a la puesta en relación de los anteriores con los nuevos conocimientos. Exige la organización de estos. Se efectúa a partir de tareas globales</a:t>
            </a:r>
          </a:p>
        </p:txBody>
      </p:sp>
      <p:sp>
        <p:nvSpPr>
          <p:cNvPr id="9221" name="Text Box 9"/>
          <p:cNvSpPr txBox="1">
            <a:spLocks noChangeArrowheads="1"/>
          </p:cNvSpPr>
          <p:nvPr/>
        </p:nvSpPr>
        <p:spPr bwMode="auto">
          <a:xfrm>
            <a:off x="1665288" y="2200276"/>
            <a:ext cx="1524000" cy="284163"/>
          </a:xfrm>
          <a:prstGeom prst="rect">
            <a:avLst/>
          </a:prstGeom>
          <a:gradFill rotWithShape="1">
            <a:gsLst>
              <a:gs pos="0">
                <a:srgbClr val="FFFF00"/>
              </a:gs>
              <a:gs pos="50000">
                <a:srgbClr val="FFFFD7"/>
              </a:gs>
              <a:gs pos="100000">
                <a:srgbClr val="FFFF00"/>
              </a:gs>
            </a:gsLst>
            <a:lin ang="2700000" scaled="1"/>
          </a:gra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a:solidFill>
                  <a:srgbClr val="A50021"/>
                </a:solidFill>
              </a:rPr>
              <a:t>Jean Piaget</a:t>
            </a:r>
          </a:p>
        </p:txBody>
      </p:sp>
      <p:sp>
        <p:nvSpPr>
          <p:cNvPr id="9222" name="Text Box 10"/>
          <p:cNvSpPr txBox="1">
            <a:spLocks noChangeArrowheads="1"/>
          </p:cNvSpPr>
          <p:nvPr/>
        </p:nvSpPr>
        <p:spPr bwMode="auto">
          <a:xfrm>
            <a:off x="3470276" y="1984375"/>
            <a:ext cx="2087563" cy="831850"/>
          </a:xfrm>
          <a:prstGeom prst="rect">
            <a:avLst/>
          </a:prstGeom>
          <a:solidFill>
            <a:srgbClr val="00FFCC"/>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a:t>El aprendizaje se efectua mediante dos movimientos simultáneos e integrados, pero de sentido contrario</a:t>
            </a:r>
          </a:p>
        </p:txBody>
      </p:sp>
      <p:sp>
        <p:nvSpPr>
          <p:cNvPr id="9223" name="Text Box 11"/>
          <p:cNvSpPr txBox="1">
            <a:spLocks noChangeArrowheads="1"/>
          </p:cNvSpPr>
          <p:nvPr/>
        </p:nvSpPr>
        <p:spPr bwMode="auto">
          <a:xfrm>
            <a:off x="1690688" y="3263900"/>
            <a:ext cx="1524000" cy="579438"/>
          </a:xfrm>
          <a:prstGeom prst="rect">
            <a:avLst/>
          </a:prstGeom>
          <a:gradFill rotWithShape="1">
            <a:gsLst>
              <a:gs pos="0">
                <a:srgbClr val="FFFF00"/>
              </a:gs>
              <a:gs pos="50000">
                <a:srgbClr val="FFFFD7"/>
              </a:gs>
              <a:gs pos="100000">
                <a:srgbClr val="FFFF00"/>
              </a:gs>
            </a:gsLst>
            <a:lin ang="2700000" scaled="1"/>
          </a:gra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spcBef>
                <a:spcPct val="50000"/>
              </a:spcBef>
            </a:pPr>
            <a:r>
              <a:rPr lang="es-ES_tradnl" altLang="es-EC" sz="1200" b="1">
                <a:solidFill>
                  <a:srgbClr val="A50021"/>
                </a:solidFill>
              </a:rPr>
              <a:t>Jerome Bruner </a:t>
            </a:r>
          </a:p>
          <a:p>
            <a:pPr algn="ctr">
              <a:lnSpc>
                <a:spcPct val="70000"/>
              </a:lnSpc>
              <a:spcBef>
                <a:spcPct val="50000"/>
              </a:spcBef>
            </a:pPr>
            <a:r>
              <a:rPr lang="es-ES_tradnl" altLang="es-EC" sz="1200" b="1">
                <a:solidFill>
                  <a:srgbClr val="A50021"/>
                </a:solidFill>
              </a:rPr>
              <a:t>Aprendizaje por descubrimiento</a:t>
            </a:r>
          </a:p>
        </p:txBody>
      </p:sp>
      <p:sp>
        <p:nvSpPr>
          <p:cNvPr id="9224" name="Text Box 12"/>
          <p:cNvSpPr txBox="1">
            <a:spLocks noChangeArrowheads="1"/>
          </p:cNvSpPr>
          <p:nvPr/>
        </p:nvSpPr>
        <p:spPr bwMode="auto">
          <a:xfrm>
            <a:off x="3567114" y="3060701"/>
            <a:ext cx="2808287" cy="1014413"/>
          </a:xfrm>
          <a:prstGeom prst="rect">
            <a:avLst/>
          </a:prstGeom>
          <a:solidFill>
            <a:srgbClr val="66FF33"/>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a:t>El aprendizaje es el proceso de reordenar o transformar los datos de modo que permitan ir a una nueva comprensión. </a:t>
            </a:r>
            <a:r>
              <a:rPr lang="es-ES_tradnl" altLang="es-EC" sz="1200" b="1"/>
              <a:t>Aprendizaje por descubrimiento</a:t>
            </a:r>
            <a:endParaRPr lang="es-ES_tradnl" altLang="es-EC" sz="1200"/>
          </a:p>
        </p:txBody>
      </p:sp>
      <p:sp>
        <p:nvSpPr>
          <p:cNvPr id="9225" name="Text Box 13"/>
          <p:cNvSpPr txBox="1">
            <a:spLocks noChangeArrowheads="1"/>
          </p:cNvSpPr>
          <p:nvPr/>
        </p:nvSpPr>
        <p:spPr bwMode="auto">
          <a:xfrm>
            <a:off x="6943726" y="3213100"/>
            <a:ext cx="3668713" cy="831850"/>
          </a:xfrm>
          <a:prstGeom prst="rect">
            <a:avLst/>
          </a:prstGeom>
          <a:solidFill>
            <a:srgbClr val="33CCCC"/>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a:t>La capacidad para resolver problemas es la meta principal, el conocimiento verbal es la clave de la transferencia, el método del descubrimiento es el principal para transmitir el conocimiento</a:t>
            </a:r>
          </a:p>
        </p:txBody>
      </p:sp>
      <p:sp>
        <p:nvSpPr>
          <p:cNvPr id="9226" name="Text Box 14"/>
          <p:cNvSpPr txBox="1">
            <a:spLocks noChangeArrowheads="1"/>
          </p:cNvSpPr>
          <p:nvPr/>
        </p:nvSpPr>
        <p:spPr bwMode="auto">
          <a:xfrm>
            <a:off x="1703389" y="4149725"/>
            <a:ext cx="1595437" cy="649288"/>
          </a:xfrm>
          <a:prstGeom prst="rect">
            <a:avLst/>
          </a:prstGeom>
          <a:gradFill rotWithShape="1">
            <a:gsLst>
              <a:gs pos="0">
                <a:srgbClr val="FFFF00"/>
              </a:gs>
              <a:gs pos="50000">
                <a:srgbClr val="FFFFD7"/>
              </a:gs>
              <a:gs pos="100000">
                <a:srgbClr val="FFFF00"/>
              </a:gs>
            </a:gsLst>
            <a:lin ang="2700000" scaled="1"/>
          </a:gra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PR" altLang="es-EC" sz="1200" b="1">
                <a:solidFill>
                  <a:srgbClr val="A50021"/>
                </a:solidFill>
              </a:rPr>
              <a:t>David Ausubel Aprendizaje significativo</a:t>
            </a:r>
            <a:endParaRPr lang="es-ES_tradnl" altLang="es-EC" sz="1200" b="1">
              <a:solidFill>
                <a:srgbClr val="A50021"/>
              </a:solidFill>
            </a:endParaRPr>
          </a:p>
        </p:txBody>
      </p:sp>
      <p:sp>
        <p:nvSpPr>
          <p:cNvPr id="9227" name="Text Box 15"/>
          <p:cNvSpPr txBox="1">
            <a:spLocks noChangeArrowheads="1"/>
          </p:cNvSpPr>
          <p:nvPr/>
        </p:nvSpPr>
        <p:spPr bwMode="auto">
          <a:xfrm>
            <a:off x="3719514" y="4149726"/>
            <a:ext cx="6848475" cy="466725"/>
          </a:xfrm>
          <a:prstGeom prst="rect">
            <a:avLst/>
          </a:prstGeom>
          <a:solidFill>
            <a:srgbClr val="FFCCFF"/>
          </a:solidFill>
          <a:ln w="9525">
            <a:solidFill>
              <a:schemeClr val="accent2"/>
            </a:solidFill>
            <a:miter lim="800000"/>
            <a:headEnd/>
            <a:tailEnd/>
          </a:ln>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 altLang="es-EC" sz="1200"/>
              <a:t>El aprendizaje significativo es el mecanismo humano por excelencia para adquirir y almacenar la inmensa cantidad de ideas e información representadas en cualquier campo de conocimiento</a:t>
            </a:r>
            <a:endParaRPr lang="es-ES_tradnl" altLang="es-EC" sz="1200"/>
          </a:p>
        </p:txBody>
      </p:sp>
      <p:sp>
        <p:nvSpPr>
          <p:cNvPr id="9228" name="Text Box 17"/>
          <p:cNvSpPr txBox="1">
            <a:spLocks noChangeArrowheads="1"/>
          </p:cNvSpPr>
          <p:nvPr/>
        </p:nvSpPr>
        <p:spPr bwMode="auto">
          <a:xfrm>
            <a:off x="1703389" y="5067300"/>
            <a:ext cx="1152525" cy="412750"/>
          </a:xfrm>
          <a:prstGeom prst="rect">
            <a:avLst/>
          </a:prstGeom>
          <a:gradFill rotWithShape="1">
            <a:gsLst>
              <a:gs pos="0">
                <a:srgbClr val="FFFF00"/>
              </a:gs>
              <a:gs pos="50000">
                <a:srgbClr val="FFFFD7"/>
              </a:gs>
              <a:gs pos="100000">
                <a:srgbClr val="FFFF00"/>
              </a:gs>
            </a:gsLst>
            <a:lin ang="2700000" scaled="1"/>
          </a:gra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60000"/>
              </a:lnSpc>
              <a:spcBef>
                <a:spcPct val="50000"/>
              </a:spcBef>
            </a:pPr>
            <a:r>
              <a:rPr lang="es-ES_tradnl" altLang="es-EC" sz="1200" b="1">
                <a:solidFill>
                  <a:srgbClr val="A50021"/>
                </a:solidFill>
              </a:rPr>
              <a:t>Robert </a:t>
            </a:r>
          </a:p>
          <a:p>
            <a:pPr algn="ctr">
              <a:lnSpc>
                <a:spcPct val="60000"/>
              </a:lnSpc>
              <a:spcBef>
                <a:spcPct val="50000"/>
              </a:spcBef>
            </a:pPr>
            <a:r>
              <a:rPr lang="es-ES_tradnl" altLang="es-EC" sz="1200" b="1">
                <a:solidFill>
                  <a:srgbClr val="A50021"/>
                </a:solidFill>
              </a:rPr>
              <a:t>Gagne</a:t>
            </a:r>
          </a:p>
        </p:txBody>
      </p:sp>
      <p:sp>
        <p:nvSpPr>
          <p:cNvPr id="9229" name="Text Box 35"/>
          <p:cNvSpPr txBox="1">
            <a:spLocks noChangeArrowheads="1"/>
          </p:cNvSpPr>
          <p:nvPr/>
        </p:nvSpPr>
        <p:spPr bwMode="auto">
          <a:xfrm>
            <a:off x="5837238" y="1963738"/>
            <a:ext cx="1384300" cy="284162"/>
          </a:xfrm>
          <a:prstGeom prst="rect">
            <a:avLst/>
          </a:prstGeom>
          <a:solidFill>
            <a:srgbClr val="99FF99"/>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i="1"/>
              <a:t>Asimilación: </a:t>
            </a:r>
          </a:p>
        </p:txBody>
      </p:sp>
      <p:sp>
        <p:nvSpPr>
          <p:cNvPr id="9230" name="Text Box 36"/>
          <p:cNvSpPr txBox="1">
            <a:spLocks noChangeArrowheads="1"/>
          </p:cNvSpPr>
          <p:nvPr/>
        </p:nvSpPr>
        <p:spPr bwMode="auto">
          <a:xfrm>
            <a:off x="7523164" y="1773239"/>
            <a:ext cx="3005137" cy="649287"/>
          </a:xfrm>
          <a:prstGeom prst="rect">
            <a:avLst/>
          </a:prstGeom>
          <a:solidFill>
            <a:srgbClr val="CC9900"/>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a:t>El individuo al explorar el ambiente en el que se desenvuelve toma partes las cuales transforma e incorpora </a:t>
            </a:r>
          </a:p>
        </p:txBody>
      </p:sp>
      <p:sp>
        <p:nvSpPr>
          <p:cNvPr id="9231" name="Text Box 37"/>
          <p:cNvSpPr txBox="1">
            <a:spLocks noChangeArrowheads="1"/>
          </p:cNvSpPr>
          <p:nvPr/>
        </p:nvSpPr>
        <p:spPr bwMode="auto">
          <a:xfrm>
            <a:off x="5867400" y="2692401"/>
            <a:ext cx="1366838" cy="284163"/>
          </a:xfrm>
          <a:prstGeom prst="rect">
            <a:avLst/>
          </a:prstGeom>
          <a:solidFill>
            <a:srgbClr val="99FF99"/>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i="1"/>
              <a:t>Acomodación: </a:t>
            </a:r>
          </a:p>
        </p:txBody>
      </p:sp>
      <p:sp>
        <p:nvSpPr>
          <p:cNvPr id="9232" name="Text Box 38"/>
          <p:cNvSpPr txBox="1">
            <a:spLocks noChangeArrowheads="1"/>
          </p:cNvSpPr>
          <p:nvPr/>
        </p:nvSpPr>
        <p:spPr bwMode="auto">
          <a:xfrm>
            <a:off x="7527925" y="2471739"/>
            <a:ext cx="3024188" cy="649287"/>
          </a:xfrm>
          <a:prstGeom prst="rect">
            <a:avLst/>
          </a:prstGeom>
          <a:solidFill>
            <a:srgbClr val="CC9900"/>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_tradnl" altLang="es-EC" sz="1200"/>
              <a:t>El individuo transforma su propia estructura para adecuarse a la naturaleza  de los objetos que serán aprendidos.</a:t>
            </a:r>
          </a:p>
        </p:txBody>
      </p:sp>
      <p:cxnSp>
        <p:nvCxnSpPr>
          <p:cNvPr id="9233" name="AutoShape 46"/>
          <p:cNvCxnSpPr>
            <a:cxnSpLocks noChangeShapeType="1"/>
            <a:stCxn id="9222" idx="3"/>
            <a:endCxn id="9231" idx="1"/>
          </p:cNvCxnSpPr>
          <p:nvPr/>
        </p:nvCxnSpPr>
        <p:spPr bwMode="auto">
          <a:xfrm>
            <a:off x="5557838" y="2400301"/>
            <a:ext cx="309562" cy="434975"/>
          </a:xfrm>
          <a:prstGeom prst="bentConnector3">
            <a:avLst>
              <a:gd name="adj1" fmla="val 50000"/>
            </a:avLst>
          </a:prstGeom>
          <a:noFill/>
          <a:ln w="28575">
            <a:solidFill>
              <a:srgbClr val="0000FF"/>
            </a:solidFill>
            <a:miter lim="800000"/>
            <a:headEnd/>
            <a:tailEnd type="triangle" w="med" len="med"/>
          </a:ln>
          <a:extLst>
            <a:ext uri="{909E8E84-426E-40DD-AFC4-6F175D3DCCD1}">
              <a14:hiddenFill xmlns:a14="http://schemas.microsoft.com/office/drawing/2010/main">
                <a:noFill/>
              </a14:hiddenFill>
            </a:ext>
          </a:extLst>
        </p:spPr>
      </p:cxnSp>
      <p:sp>
        <p:nvSpPr>
          <p:cNvPr id="9234" name="Line 47"/>
          <p:cNvSpPr>
            <a:spLocks noChangeShapeType="1"/>
          </p:cNvSpPr>
          <p:nvPr/>
        </p:nvSpPr>
        <p:spPr bwMode="auto">
          <a:xfrm>
            <a:off x="3203575" y="2403475"/>
            <a:ext cx="28733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9235" name="Line 48"/>
          <p:cNvSpPr>
            <a:spLocks noChangeShapeType="1"/>
          </p:cNvSpPr>
          <p:nvPr/>
        </p:nvSpPr>
        <p:spPr bwMode="auto">
          <a:xfrm>
            <a:off x="7235825" y="2116138"/>
            <a:ext cx="28733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9236" name="Line 49"/>
          <p:cNvSpPr>
            <a:spLocks noChangeShapeType="1"/>
          </p:cNvSpPr>
          <p:nvPr/>
        </p:nvSpPr>
        <p:spPr bwMode="auto">
          <a:xfrm>
            <a:off x="7235825" y="2835275"/>
            <a:ext cx="28733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9237" name="Line 50"/>
          <p:cNvSpPr>
            <a:spLocks noChangeShapeType="1"/>
          </p:cNvSpPr>
          <p:nvPr/>
        </p:nvSpPr>
        <p:spPr bwMode="auto">
          <a:xfrm>
            <a:off x="3206751" y="3563938"/>
            <a:ext cx="360363"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9238" name="Line 52"/>
          <p:cNvSpPr>
            <a:spLocks noChangeShapeType="1"/>
          </p:cNvSpPr>
          <p:nvPr/>
        </p:nvSpPr>
        <p:spPr bwMode="auto">
          <a:xfrm>
            <a:off x="6446838" y="3563938"/>
            <a:ext cx="4318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9239" name="Line 53"/>
          <p:cNvSpPr>
            <a:spLocks noChangeShapeType="1"/>
          </p:cNvSpPr>
          <p:nvPr/>
        </p:nvSpPr>
        <p:spPr bwMode="auto">
          <a:xfrm>
            <a:off x="3287713" y="4437063"/>
            <a:ext cx="4318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9240" name="Text Box 56"/>
          <p:cNvSpPr txBox="1">
            <a:spLocks noChangeArrowheads="1"/>
          </p:cNvSpPr>
          <p:nvPr/>
        </p:nvSpPr>
        <p:spPr bwMode="auto">
          <a:xfrm>
            <a:off x="7097714" y="4678363"/>
            <a:ext cx="3455987" cy="1219200"/>
          </a:xfrm>
          <a:prstGeom prst="rect">
            <a:avLst/>
          </a:prstGeom>
          <a:solidFill>
            <a:srgbClr val="FF5050"/>
          </a:solidFill>
          <a:ln w="9525">
            <a:solidFill>
              <a:schemeClr val="accent2"/>
            </a:solidFill>
            <a:miter lim="800000"/>
            <a:headEnd/>
            <a:tailEnd/>
          </a:ln>
        </p:spPr>
        <p:txBody>
          <a:bodyPr>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60000"/>
              </a:lnSpc>
              <a:spcBef>
                <a:spcPct val="50000"/>
              </a:spcBef>
              <a:buFontTx/>
              <a:buChar char="•"/>
            </a:pPr>
            <a:r>
              <a:rPr lang="es-ES_tradnl" altLang="es-EC" sz="1200"/>
              <a:t>Conjunto de formas básicas del aprendizaje</a:t>
            </a:r>
          </a:p>
          <a:p>
            <a:pPr algn="just">
              <a:lnSpc>
                <a:spcPct val="60000"/>
              </a:lnSpc>
              <a:spcBef>
                <a:spcPct val="50000"/>
              </a:spcBef>
              <a:buFontTx/>
              <a:buChar char="•"/>
            </a:pPr>
            <a:r>
              <a:rPr lang="es-ES_tradnl" altLang="es-EC" sz="1200"/>
              <a:t>Destrezas intelectuales.</a:t>
            </a:r>
          </a:p>
          <a:p>
            <a:pPr algn="just">
              <a:lnSpc>
                <a:spcPct val="60000"/>
              </a:lnSpc>
              <a:spcBef>
                <a:spcPct val="50000"/>
              </a:spcBef>
              <a:buFontTx/>
              <a:buChar char="•"/>
            </a:pPr>
            <a:r>
              <a:rPr lang="es-ES_tradnl" altLang="es-EC" sz="1200"/>
              <a:t>Información verbal</a:t>
            </a:r>
          </a:p>
          <a:p>
            <a:pPr algn="just">
              <a:lnSpc>
                <a:spcPct val="60000"/>
              </a:lnSpc>
              <a:spcBef>
                <a:spcPct val="50000"/>
              </a:spcBef>
              <a:buFontTx/>
              <a:buChar char="•"/>
            </a:pPr>
            <a:r>
              <a:rPr lang="es-ES_tradnl" altLang="es-EC" sz="1200"/>
              <a:t>Estrategias cognoscitivas</a:t>
            </a:r>
          </a:p>
          <a:p>
            <a:pPr algn="just">
              <a:lnSpc>
                <a:spcPct val="60000"/>
              </a:lnSpc>
              <a:spcBef>
                <a:spcPct val="50000"/>
              </a:spcBef>
              <a:buFontTx/>
              <a:buChar char="•"/>
            </a:pPr>
            <a:r>
              <a:rPr lang="es-ES_tradnl" altLang="es-EC" sz="1200"/>
              <a:t>Estrategias motrices</a:t>
            </a:r>
          </a:p>
          <a:p>
            <a:pPr algn="just">
              <a:lnSpc>
                <a:spcPct val="60000"/>
              </a:lnSpc>
              <a:spcBef>
                <a:spcPct val="50000"/>
              </a:spcBef>
              <a:buFontTx/>
              <a:buChar char="•"/>
            </a:pPr>
            <a:r>
              <a:rPr lang="es-ES_tradnl" altLang="es-EC" sz="1200"/>
              <a:t>Actitudes.</a:t>
            </a:r>
          </a:p>
        </p:txBody>
      </p:sp>
      <p:sp>
        <p:nvSpPr>
          <p:cNvPr id="9241" name="Rectangle 57"/>
          <p:cNvSpPr>
            <a:spLocks noChangeArrowheads="1"/>
          </p:cNvSpPr>
          <p:nvPr/>
        </p:nvSpPr>
        <p:spPr bwMode="auto">
          <a:xfrm>
            <a:off x="3287713" y="4868863"/>
            <a:ext cx="3313112" cy="1014412"/>
          </a:xfrm>
          <a:prstGeom prst="rect">
            <a:avLst/>
          </a:prstGeom>
          <a:solidFill>
            <a:schemeClr val="accent1"/>
          </a:solidFill>
          <a:ln w="9525">
            <a:solidFill>
              <a:srgbClr val="0000FF"/>
            </a:solidFill>
            <a:miter lim="800000"/>
            <a:headEnd/>
            <a:tailEnd/>
          </a:ln>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EC" sz="1200"/>
              <a:t>aprendizaje, qué es lo que debe ser construido para la facilitación del aprendizaje. Aquí se incluyen los eventos del aprendizaje, acordes al modelo de procesamiento de la información aquí presentado </a:t>
            </a:r>
          </a:p>
        </p:txBody>
      </p:sp>
      <p:sp>
        <p:nvSpPr>
          <p:cNvPr id="9242" name="Line 58"/>
          <p:cNvSpPr>
            <a:spLocks noChangeShapeType="1"/>
          </p:cNvSpPr>
          <p:nvPr/>
        </p:nvSpPr>
        <p:spPr bwMode="auto">
          <a:xfrm>
            <a:off x="2855913" y="5283200"/>
            <a:ext cx="4318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9243" name="Line 59"/>
          <p:cNvSpPr>
            <a:spLocks noChangeShapeType="1"/>
          </p:cNvSpPr>
          <p:nvPr/>
        </p:nvSpPr>
        <p:spPr bwMode="auto">
          <a:xfrm>
            <a:off x="6600825" y="5283200"/>
            <a:ext cx="50323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9244" name="Rectangle 60"/>
          <p:cNvSpPr>
            <a:spLocks noChangeArrowheads="1"/>
          </p:cNvSpPr>
          <p:nvPr/>
        </p:nvSpPr>
        <p:spPr bwMode="auto">
          <a:xfrm>
            <a:off x="1703389" y="6237288"/>
            <a:ext cx="1152525" cy="284162"/>
          </a:xfrm>
          <a:prstGeom prst="rect">
            <a:avLst/>
          </a:prstGeom>
          <a:gradFill rotWithShape="1">
            <a:gsLst>
              <a:gs pos="0">
                <a:srgbClr val="FFFF00"/>
              </a:gs>
              <a:gs pos="50000">
                <a:srgbClr val="FFFFA6"/>
              </a:gs>
              <a:gs pos="100000">
                <a:srgbClr val="FFFF00"/>
              </a:gs>
            </a:gsLst>
            <a:lin ang="2700000" scaled="1"/>
          </a:gradFill>
          <a:ln w="9525">
            <a:solidFill>
              <a:schemeClr val="accent1"/>
            </a:solidFill>
            <a:miter lim="800000"/>
            <a:headEnd/>
            <a:tailEnd/>
          </a:ln>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EC" sz="1200" b="1">
                <a:solidFill>
                  <a:srgbClr val="A50021"/>
                </a:solidFill>
              </a:rPr>
              <a:t>H. Gardner</a:t>
            </a:r>
            <a:endParaRPr lang="es-ES" altLang="es-EC" sz="1200" b="1">
              <a:solidFill>
                <a:srgbClr val="A50021"/>
              </a:solidFill>
            </a:endParaRPr>
          </a:p>
        </p:txBody>
      </p:sp>
      <p:sp>
        <p:nvSpPr>
          <p:cNvPr id="9245" name="Rectangle 61"/>
          <p:cNvSpPr>
            <a:spLocks noChangeArrowheads="1"/>
          </p:cNvSpPr>
          <p:nvPr/>
        </p:nvSpPr>
        <p:spPr bwMode="auto">
          <a:xfrm>
            <a:off x="3270251" y="6080125"/>
            <a:ext cx="3343275" cy="649288"/>
          </a:xfrm>
          <a:prstGeom prst="rect">
            <a:avLst/>
          </a:prstGeom>
          <a:solidFill>
            <a:srgbClr val="FF6699"/>
          </a:solidFill>
          <a:ln w="9525">
            <a:solidFill>
              <a:schemeClr val="accent1"/>
            </a:solidFill>
            <a:miter lim="800000"/>
            <a:headEnd/>
            <a:tailEnd/>
          </a:ln>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PR" altLang="es-EC" sz="1200">
                <a:solidFill>
                  <a:schemeClr val="tx2"/>
                </a:solidFill>
              </a:rPr>
              <a:t>La teoría de las inteligencias múltiples sugiere un número de formas distintas para que el individuo aprenda.</a:t>
            </a:r>
            <a:endParaRPr lang="es-ES" altLang="es-EC" sz="1200">
              <a:solidFill>
                <a:schemeClr val="tx2"/>
              </a:solidFill>
            </a:endParaRPr>
          </a:p>
        </p:txBody>
      </p:sp>
      <p:sp>
        <p:nvSpPr>
          <p:cNvPr id="9246" name="Rectangle 62"/>
          <p:cNvSpPr>
            <a:spLocks noChangeArrowheads="1"/>
          </p:cNvSpPr>
          <p:nvPr/>
        </p:nvSpPr>
        <p:spPr bwMode="auto">
          <a:xfrm>
            <a:off x="7108825" y="6086475"/>
            <a:ext cx="3443288" cy="649288"/>
          </a:xfrm>
          <a:prstGeom prst="rect">
            <a:avLst/>
          </a:prstGeom>
          <a:solidFill>
            <a:srgbClr val="CC99FF"/>
          </a:solidFill>
          <a:ln w="9525">
            <a:solidFill>
              <a:schemeClr val="accent1"/>
            </a:solidFill>
            <a:miter lim="800000"/>
            <a:headEnd/>
            <a:tailEnd/>
          </a:ln>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EC" sz="1200">
                <a:solidFill>
                  <a:schemeClr val="tx2"/>
                </a:solidFill>
              </a:rPr>
              <a:t>Lingüístico, musical, lógico-matemático, espacial, Kinestésico , intrapersonal e interpersonal (Habilidades sociales).</a:t>
            </a:r>
            <a:endParaRPr lang="es-ES" altLang="es-EC" sz="1200">
              <a:solidFill>
                <a:schemeClr val="tx2"/>
              </a:solidFill>
            </a:endParaRPr>
          </a:p>
        </p:txBody>
      </p:sp>
      <p:sp>
        <p:nvSpPr>
          <p:cNvPr id="9247" name="Line 63"/>
          <p:cNvSpPr>
            <a:spLocks noChangeShapeType="1"/>
          </p:cNvSpPr>
          <p:nvPr/>
        </p:nvSpPr>
        <p:spPr bwMode="auto">
          <a:xfrm>
            <a:off x="2855913" y="6381750"/>
            <a:ext cx="360362"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9248" name="Line 64"/>
          <p:cNvSpPr>
            <a:spLocks noChangeShapeType="1"/>
          </p:cNvSpPr>
          <p:nvPr/>
        </p:nvSpPr>
        <p:spPr bwMode="auto">
          <a:xfrm>
            <a:off x="6672263" y="6381750"/>
            <a:ext cx="4318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cxnSp>
        <p:nvCxnSpPr>
          <p:cNvPr id="9249" name="AutoShape 65"/>
          <p:cNvCxnSpPr>
            <a:cxnSpLocks noChangeShapeType="1"/>
            <a:stCxn id="9222" idx="3"/>
            <a:endCxn id="9229" idx="1"/>
          </p:cNvCxnSpPr>
          <p:nvPr/>
        </p:nvCxnSpPr>
        <p:spPr bwMode="auto">
          <a:xfrm flipV="1">
            <a:off x="5557838" y="2106614"/>
            <a:ext cx="279400" cy="293687"/>
          </a:xfrm>
          <a:prstGeom prst="bentConnector3">
            <a:avLst>
              <a:gd name="adj1" fmla="val 49431"/>
            </a:avLst>
          </a:prstGeom>
          <a:noFill/>
          <a:ln w="28575">
            <a:solidFill>
              <a:srgbClr val="0000FF"/>
            </a:solidFill>
            <a:miter lim="800000"/>
            <a:headEnd/>
            <a:tailEnd type="triangle" w="med" len="med"/>
          </a:ln>
          <a:extLst>
            <a:ext uri="{909E8E84-426E-40DD-AFC4-6F175D3DCCD1}">
              <a14:hiddenFill xmlns:a14="http://schemas.microsoft.com/office/drawing/2010/main">
                <a:noFill/>
              </a14:hiddenFill>
            </a:ext>
          </a:extLst>
        </p:spPr>
      </p:cxnSp>
      <p:sp>
        <p:nvSpPr>
          <p:cNvPr id="9250" name="Text Box 66"/>
          <p:cNvSpPr txBox="1">
            <a:spLocks noChangeArrowheads="1"/>
          </p:cNvSpPr>
          <p:nvPr/>
        </p:nvSpPr>
        <p:spPr bwMode="auto">
          <a:xfrm>
            <a:off x="1847850" y="765176"/>
            <a:ext cx="1225550" cy="523875"/>
          </a:xfrm>
          <a:prstGeom prst="rect">
            <a:avLst/>
          </a:prstGeom>
          <a:gradFill rotWithShape="1">
            <a:gsLst>
              <a:gs pos="0">
                <a:srgbClr val="FFFF00"/>
              </a:gs>
              <a:gs pos="50000">
                <a:srgbClr val="FFFFC6"/>
              </a:gs>
              <a:gs pos="100000">
                <a:srgbClr val="FFFF00"/>
              </a:gs>
            </a:gsLst>
            <a:lin ang="2700000" scaled="1"/>
          </a:gra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pPr>
            <a:r>
              <a:rPr lang="es-ES_tradnl" altLang="es-EC" sz="1200" b="1">
                <a:solidFill>
                  <a:srgbClr val="A50021"/>
                </a:solidFill>
              </a:rPr>
              <a:t>PRINCIPALES </a:t>
            </a:r>
          </a:p>
          <a:p>
            <a:pPr algn="ctr">
              <a:lnSpc>
                <a:spcPct val="90000"/>
              </a:lnSpc>
              <a:spcBef>
                <a:spcPct val="50000"/>
              </a:spcBef>
            </a:pPr>
            <a:r>
              <a:rPr lang="es-ES_tradnl" altLang="es-EC" sz="1200" b="1">
                <a:solidFill>
                  <a:srgbClr val="A50021"/>
                </a:solidFill>
              </a:rPr>
              <a:t>ENFOQUES</a:t>
            </a:r>
          </a:p>
        </p:txBody>
      </p:sp>
      <p:sp>
        <p:nvSpPr>
          <p:cNvPr id="9251" name="Line 67"/>
          <p:cNvSpPr>
            <a:spLocks noChangeShapeType="1"/>
          </p:cNvSpPr>
          <p:nvPr/>
        </p:nvSpPr>
        <p:spPr bwMode="auto">
          <a:xfrm>
            <a:off x="3071813" y="1052513"/>
            <a:ext cx="4318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9252" name="Line 68"/>
          <p:cNvSpPr>
            <a:spLocks noChangeShapeType="1"/>
          </p:cNvSpPr>
          <p:nvPr/>
        </p:nvSpPr>
        <p:spPr bwMode="auto">
          <a:xfrm>
            <a:off x="6096001" y="981075"/>
            <a:ext cx="504825"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9253" name="Line 69"/>
          <p:cNvSpPr>
            <a:spLocks noChangeShapeType="1"/>
          </p:cNvSpPr>
          <p:nvPr/>
        </p:nvSpPr>
        <p:spPr bwMode="auto">
          <a:xfrm>
            <a:off x="2424113" y="1268414"/>
            <a:ext cx="0" cy="9366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9254" name="Line 70"/>
          <p:cNvSpPr>
            <a:spLocks noChangeShapeType="1"/>
          </p:cNvSpPr>
          <p:nvPr/>
        </p:nvSpPr>
        <p:spPr bwMode="auto">
          <a:xfrm>
            <a:off x="2422525" y="2492376"/>
            <a:ext cx="1588" cy="792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9255" name="Line 71"/>
          <p:cNvSpPr>
            <a:spLocks noChangeShapeType="1"/>
          </p:cNvSpPr>
          <p:nvPr/>
        </p:nvSpPr>
        <p:spPr bwMode="auto">
          <a:xfrm>
            <a:off x="2424113" y="3860801"/>
            <a:ext cx="0"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9256" name="Line 72"/>
          <p:cNvSpPr>
            <a:spLocks noChangeShapeType="1"/>
          </p:cNvSpPr>
          <p:nvPr/>
        </p:nvSpPr>
        <p:spPr bwMode="auto">
          <a:xfrm>
            <a:off x="2424113" y="4797425"/>
            <a:ext cx="0" cy="2873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9257" name="Line 73"/>
          <p:cNvSpPr>
            <a:spLocks noChangeShapeType="1"/>
          </p:cNvSpPr>
          <p:nvPr/>
        </p:nvSpPr>
        <p:spPr bwMode="auto">
          <a:xfrm>
            <a:off x="2351088" y="5445126"/>
            <a:ext cx="0" cy="792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9258" name="AutoShape 76">
            <a:hlinkClick r:id="rId2" action="ppaction://hlinksldjump" highlightClick="1"/>
          </p:cNvPr>
          <p:cNvSpPr>
            <a:spLocks noChangeArrowheads="1"/>
          </p:cNvSpPr>
          <p:nvPr/>
        </p:nvSpPr>
        <p:spPr bwMode="auto">
          <a:xfrm>
            <a:off x="9983788" y="6339664"/>
            <a:ext cx="181822" cy="371513"/>
          </a:xfrm>
          <a:prstGeom prst="actionButtonReturn">
            <a:avLst/>
          </a:prstGeom>
          <a:solidFill>
            <a:srgbClr val="FFFF00"/>
          </a:solidFill>
          <a:ln w="9525">
            <a:solidFill>
              <a:schemeClr val="tx1"/>
            </a:solidFill>
            <a:miter lim="800000"/>
            <a:headEnd/>
            <a:tailEnd/>
          </a:ln>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ltLang="es-EC"/>
          </a:p>
        </p:txBody>
      </p:sp>
    </p:spTree>
    <p:extLst>
      <p:ext uri="{BB962C8B-B14F-4D97-AF65-F5344CB8AC3E}">
        <p14:creationId xmlns:p14="http://schemas.microsoft.com/office/powerpoint/2010/main" val="2936703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32CE8-FF1D-1B1E-B07A-DBF183913407}"/>
              </a:ext>
            </a:extLst>
          </p:cNvPr>
          <p:cNvSpPr>
            <a:spLocks noGrp="1"/>
          </p:cNvSpPr>
          <p:nvPr>
            <p:ph type="title"/>
          </p:nvPr>
        </p:nvSpPr>
        <p:spPr/>
        <p:txBody>
          <a:bodyPr/>
          <a:lstStyle/>
          <a:p>
            <a:endParaRPr lang="es-EC"/>
          </a:p>
        </p:txBody>
      </p:sp>
      <p:sp>
        <p:nvSpPr>
          <p:cNvPr id="3" name="Marcador de texto 2">
            <a:extLst>
              <a:ext uri="{FF2B5EF4-FFF2-40B4-BE49-F238E27FC236}">
                <a16:creationId xmlns:a16="http://schemas.microsoft.com/office/drawing/2014/main" id="{EE98ED49-840E-1C42-7D34-2F21BC17EC1F}"/>
              </a:ext>
            </a:extLst>
          </p:cNvPr>
          <p:cNvSpPr>
            <a:spLocks noGrp="1"/>
          </p:cNvSpPr>
          <p:nvPr>
            <p:ph idx="1"/>
          </p:nvPr>
        </p:nvSpPr>
        <p:spPr/>
        <p:txBody>
          <a:bodyPr/>
          <a:lstStyle/>
          <a:p>
            <a:endParaRPr lang="es-EC"/>
          </a:p>
        </p:txBody>
      </p:sp>
      <p:pic>
        <p:nvPicPr>
          <p:cNvPr id="5" name="Imagen 4">
            <a:extLst>
              <a:ext uri="{FF2B5EF4-FFF2-40B4-BE49-F238E27FC236}">
                <a16:creationId xmlns:a16="http://schemas.microsoft.com/office/drawing/2014/main" id="{BC00200F-8C4C-1A77-3345-8E55CE65BFA6}"/>
              </a:ext>
            </a:extLst>
          </p:cNvPr>
          <p:cNvPicPr>
            <a:picLocks noChangeAspect="1"/>
          </p:cNvPicPr>
          <p:nvPr/>
        </p:nvPicPr>
        <p:blipFill>
          <a:blip r:embed="rId2"/>
          <a:stretch>
            <a:fillRect/>
          </a:stretch>
        </p:blipFill>
        <p:spPr>
          <a:xfrm>
            <a:off x="1818321" y="547688"/>
            <a:ext cx="8476298" cy="5762625"/>
          </a:xfrm>
          <a:prstGeom prst="rect">
            <a:avLst/>
          </a:prstGeom>
        </p:spPr>
      </p:pic>
    </p:spTree>
    <p:extLst>
      <p:ext uri="{BB962C8B-B14F-4D97-AF65-F5344CB8AC3E}">
        <p14:creationId xmlns:p14="http://schemas.microsoft.com/office/powerpoint/2010/main" val="1021987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4079876" y="692150"/>
            <a:ext cx="6048375" cy="831850"/>
          </a:xfrm>
          <a:prstGeom prst="rect">
            <a:avLst/>
          </a:prstGeom>
          <a:solidFill>
            <a:srgbClr val="CCCCFF"/>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_tradnl" altLang="es-EC" sz="1200" dirty="0"/>
              <a:t>El COSTRUCTIVISMO  es una teoría que equipara el aprendizaje con la creación de significados a partir de experiencias.</a:t>
            </a:r>
          </a:p>
          <a:p>
            <a:pPr algn="just" eaLnBrk="1" hangingPunct="1"/>
            <a:r>
              <a:rPr lang="es-ES" altLang="es-EC" sz="1200" dirty="0">
                <a:solidFill>
                  <a:srgbClr val="000000"/>
                </a:solidFill>
              </a:rPr>
              <a:t>El aprendizaje humano es una actividad que el sujeto realiza a través de su experiencia con el entorno</a:t>
            </a:r>
            <a:endParaRPr lang="es-ES_tradnl" altLang="es-EC" sz="1200" dirty="0">
              <a:solidFill>
                <a:srgbClr val="000000"/>
              </a:solidFill>
            </a:endParaRPr>
          </a:p>
        </p:txBody>
      </p:sp>
      <p:sp>
        <p:nvSpPr>
          <p:cNvPr id="2054" name="Text Box 7"/>
          <p:cNvSpPr txBox="1">
            <a:spLocks noChangeArrowheads="1"/>
          </p:cNvSpPr>
          <p:nvPr/>
        </p:nvSpPr>
        <p:spPr bwMode="auto">
          <a:xfrm>
            <a:off x="1703388" y="836613"/>
            <a:ext cx="1962150" cy="558800"/>
          </a:xfrm>
          <a:prstGeom prst="rect">
            <a:avLst/>
          </a:prstGeom>
          <a:solidFill>
            <a:srgbClr val="A50021"/>
          </a:solidFill>
          <a:ln w="9525">
            <a:solidFill>
              <a:schemeClr val="accent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sz="1200" b="1">
                <a:solidFill>
                  <a:srgbClr val="FFFF00"/>
                </a:solidFill>
                <a:latin typeface="Tahoma" panose="020B0604030504040204" pitchFamily="34" charset="0"/>
              </a:rPr>
              <a:t>Principales </a:t>
            </a:r>
          </a:p>
          <a:p>
            <a:pPr algn="ctr">
              <a:spcBef>
                <a:spcPct val="50000"/>
              </a:spcBef>
            </a:pPr>
            <a:r>
              <a:rPr lang="es-ES_tradnl" altLang="es-EC" sz="1200" b="1">
                <a:solidFill>
                  <a:srgbClr val="FFFF00"/>
                </a:solidFill>
                <a:latin typeface="Tahoma" panose="020B0604030504040204" pitchFamily="34" charset="0"/>
              </a:rPr>
              <a:t>Enfoques</a:t>
            </a:r>
          </a:p>
        </p:txBody>
      </p:sp>
      <p:sp>
        <p:nvSpPr>
          <p:cNvPr id="2055" name="Line 26"/>
          <p:cNvSpPr>
            <a:spLocks noChangeShapeType="1"/>
          </p:cNvSpPr>
          <p:nvPr/>
        </p:nvSpPr>
        <p:spPr bwMode="auto">
          <a:xfrm>
            <a:off x="3648075" y="1125538"/>
            <a:ext cx="287338"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2056" name="Text Box 149"/>
          <p:cNvSpPr txBox="1">
            <a:spLocks noChangeArrowheads="1"/>
          </p:cNvSpPr>
          <p:nvPr/>
        </p:nvSpPr>
        <p:spPr bwMode="auto">
          <a:xfrm>
            <a:off x="4079876" y="1844676"/>
            <a:ext cx="2124075" cy="284163"/>
          </a:xfrm>
          <a:prstGeom prst="rect">
            <a:avLst/>
          </a:prstGeom>
          <a:solidFill>
            <a:srgbClr val="FF3399"/>
          </a:solidFill>
          <a:ln w="9525">
            <a:solidFill>
              <a:srgbClr val="FF505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EC" sz="1200" b="1"/>
              <a:t>TEORIAS CONDUCTISTAS</a:t>
            </a:r>
          </a:p>
        </p:txBody>
      </p:sp>
      <p:sp>
        <p:nvSpPr>
          <p:cNvPr id="2057" name="Text Box 150"/>
          <p:cNvSpPr txBox="1">
            <a:spLocks noChangeArrowheads="1"/>
          </p:cNvSpPr>
          <p:nvPr/>
        </p:nvSpPr>
        <p:spPr bwMode="auto">
          <a:xfrm>
            <a:off x="4079875" y="2420938"/>
            <a:ext cx="2101850" cy="284162"/>
          </a:xfrm>
          <a:prstGeom prst="rect">
            <a:avLst/>
          </a:prstGeom>
          <a:solidFill>
            <a:srgbClr val="FF3399"/>
          </a:solidFill>
          <a:ln w="9525">
            <a:solidFill>
              <a:srgbClr val="FF505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EC" sz="1200" b="1"/>
              <a:t>TEORIAS COGNITIVISTAS</a:t>
            </a:r>
          </a:p>
        </p:txBody>
      </p:sp>
      <p:sp>
        <p:nvSpPr>
          <p:cNvPr id="2058" name="Text Box 151"/>
          <p:cNvSpPr txBox="1">
            <a:spLocks noChangeArrowheads="1"/>
          </p:cNvSpPr>
          <p:nvPr/>
        </p:nvSpPr>
        <p:spPr bwMode="auto">
          <a:xfrm>
            <a:off x="6672263" y="2133601"/>
            <a:ext cx="1295400" cy="284163"/>
          </a:xfrm>
          <a:prstGeom prst="rect">
            <a:avLst/>
          </a:prstGeom>
          <a:solidFill>
            <a:srgbClr val="99FF99"/>
          </a:solidFill>
          <a:ln w="9525">
            <a:solidFill>
              <a:srgbClr val="FF505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EC" sz="1200" b="1"/>
              <a:t>OBJETIVISTAS</a:t>
            </a:r>
          </a:p>
        </p:txBody>
      </p:sp>
      <p:sp>
        <p:nvSpPr>
          <p:cNvPr id="2059" name="Text Box 152"/>
          <p:cNvSpPr txBox="1">
            <a:spLocks noChangeArrowheads="1"/>
          </p:cNvSpPr>
          <p:nvPr/>
        </p:nvSpPr>
        <p:spPr bwMode="auto">
          <a:xfrm>
            <a:off x="8543926" y="1916114"/>
            <a:ext cx="1871663" cy="649287"/>
          </a:xfrm>
          <a:prstGeom prst="rect">
            <a:avLst/>
          </a:prstGeom>
          <a:solidFill>
            <a:srgbClr val="CCFFFF"/>
          </a:solidFill>
          <a:ln w="9525">
            <a:solidFill>
              <a:srgbClr val="FF505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s-EC" sz="1200"/>
              <a:t>El aprendizaje es una </a:t>
            </a:r>
            <a:r>
              <a:rPr lang="es-ES_tradnl" altLang="es-EC" sz="1200" b="1"/>
              <a:t>REPRESENTACION</a:t>
            </a:r>
            <a:r>
              <a:rPr lang="es-ES_tradnl" altLang="es-EC" sz="1200"/>
              <a:t> de la realidad externa</a:t>
            </a:r>
          </a:p>
        </p:txBody>
      </p:sp>
      <p:sp>
        <p:nvSpPr>
          <p:cNvPr id="2060" name="Text Box 153"/>
          <p:cNvSpPr txBox="1">
            <a:spLocks noChangeArrowheads="1"/>
          </p:cNvSpPr>
          <p:nvPr/>
        </p:nvSpPr>
        <p:spPr bwMode="auto">
          <a:xfrm>
            <a:off x="1774826" y="2133601"/>
            <a:ext cx="1743075" cy="284163"/>
          </a:xfrm>
          <a:prstGeom prst="rect">
            <a:avLst/>
          </a:prstGeom>
          <a:solidFill>
            <a:schemeClr val="bg1"/>
          </a:solidFill>
          <a:ln w="9525">
            <a:solidFill>
              <a:srgbClr val="FF505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EC" sz="1200" b="1">
                <a:solidFill>
                  <a:srgbClr val="A50021"/>
                </a:solidFill>
              </a:rPr>
              <a:t>CONSTRUCTIVISTAS</a:t>
            </a:r>
          </a:p>
        </p:txBody>
      </p:sp>
      <p:grpSp>
        <p:nvGrpSpPr>
          <p:cNvPr id="2061" name="Group 155"/>
          <p:cNvGrpSpPr>
            <a:grpSpLocks/>
          </p:cNvGrpSpPr>
          <p:nvPr/>
        </p:nvGrpSpPr>
        <p:grpSpPr bwMode="auto">
          <a:xfrm>
            <a:off x="6240463" y="1989138"/>
            <a:ext cx="360362" cy="633412"/>
            <a:chOff x="3052" y="894"/>
            <a:chExt cx="500" cy="672"/>
          </a:xfrm>
        </p:grpSpPr>
        <p:sp>
          <p:nvSpPr>
            <p:cNvPr id="2083" name="Line 156"/>
            <p:cNvSpPr>
              <a:spLocks noChangeShapeType="1"/>
            </p:cNvSpPr>
            <p:nvPr/>
          </p:nvSpPr>
          <p:spPr bwMode="auto">
            <a:xfrm>
              <a:off x="3062" y="894"/>
              <a:ext cx="490" cy="288"/>
            </a:xfrm>
            <a:prstGeom prst="line">
              <a:avLst/>
            </a:prstGeom>
            <a:noFill/>
            <a:ln w="28575">
              <a:solidFill>
                <a:srgbClr val="FF5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a:p>
          </p:txBody>
        </p:sp>
        <p:sp>
          <p:nvSpPr>
            <p:cNvPr id="2084" name="Line 157"/>
            <p:cNvSpPr>
              <a:spLocks noChangeShapeType="1"/>
            </p:cNvSpPr>
            <p:nvPr/>
          </p:nvSpPr>
          <p:spPr bwMode="auto">
            <a:xfrm flipV="1">
              <a:off x="3052" y="1278"/>
              <a:ext cx="490" cy="288"/>
            </a:xfrm>
            <a:prstGeom prst="line">
              <a:avLst/>
            </a:prstGeom>
            <a:noFill/>
            <a:ln w="28575">
              <a:solidFill>
                <a:srgbClr val="FF5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a:p>
          </p:txBody>
        </p:sp>
      </p:grpSp>
      <p:grpSp>
        <p:nvGrpSpPr>
          <p:cNvPr id="2062" name="Group 259"/>
          <p:cNvGrpSpPr>
            <a:grpSpLocks/>
          </p:cNvGrpSpPr>
          <p:nvPr/>
        </p:nvGrpSpPr>
        <p:grpSpPr bwMode="auto">
          <a:xfrm rot="10800000">
            <a:off x="3648076" y="1989138"/>
            <a:ext cx="360363" cy="633412"/>
            <a:chOff x="3052" y="894"/>
            <a:chExt cx="500" cy="672"/>
          </a:xfrm>
        </p:grpSpPr>
        <p:sp>
          <p:nvSpPr>
            <p:cNvPr id="2081" name="Line 260"/>
            <p:cNvSpPr>
              <a:spLocks noChangeShapeType="1"/>
            </p:cNvSpPr>
            <p:nvPr/>
          </p:nvSpPr>
          <p:spPr bwMode="auto">
            <a:xfrm>
              <a:off x="3062" y="894"/>
              <a:ext cx="490" cy="288"/>
            </a:xfrm>
            <a:prstGeom prst="line">
              <a:avLst/>
            </a:prstGeom>
            <a:noFill/>
            <a:ln w="28575">
              <a:solidFill>
                <a:srgbClr val="FF5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a:p>
          </p:txBody>
        </p:sp>
        <p:sp>
          <p:nvSpPr>
            <p:cNvPr id="2082" name="Line 261"/>
            <p:cNvSpPr>
              <a:spLocks noChangeShapeType="1"/>
            </p:cNvSpPr>
            <p:nvPr/>
          </p:nvSpPr>
          <p:spPr bwMode="auto">
            <a:xfrm flipV="1">
              <a:off x="3052" y="1278"/>
              <a:ext cx="490" cy="288"/>
            </a:xfrm>
            <a:prstGeom prst="line">
              <a:avLst/>
            </a:prstGeom>
            <a:noFill/>
            <a:ln w="28575">
              <a:solidFill>
                <a:srgbClr val="FF5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a:p>
          </p:txBody>
        </p:sp>
      </p:grpSp>
      <p:sp>
        <p:nvSpPr>
          <p:cNvPr id="2063" name="Line 262"/>
          <p:cNvSpPr>
            <a:spLocks noChangeShapeType="1"/>
          </p:cNvSpPr>
          <p:nvPr/>
        </p:nvSpPr>
        <p:spPr bwMode="auto">
          <a:xfrm>
            <a:off x="8040688" y="2276475"/>
            <a:ext cx="431800" cy="0"/>
          </a:xfrm>
          <a:prstGeom prst="line">
            <a:avLst/>
          </a:prstGeom>
          <a:noFill/>
          <a:ln w="28575">
            <a:solidFill>
              <a:srgbClr val="FF505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2064" name="Text Box 263"/>
          <p:cNvSpPr txBox="1">
            <a:spLocks noChangeArrowheads="1"/>
          </p:cNvSpPr>
          <p:nvPr/>
        </p:nvSpPr>
        <p:spPr bwMode="auto">
          <a:xfrm>
            <a:off x="7248525" y="3068638"/>
            <a:ext cx="2376488" cy="284162"/>
          </a:xfrm>
          <a:prstGeom prst="rect">
            <a:avLst/>
          </a:prstGeom>
          <a:solidFill>
            <a:srgbClr val="CCFFFF"/>
          </a:solidFill>
          <a:ln w="9525">
            <a:solidFill>
              <a:schemeClr val="bg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EC" sz="1200"/>
              <a:t>Se pueden distinguir 3 etapas</a:t>
            </a:r>
          </a:p>
        </p:txBody>
      </p:sp>
      <p:sp>
        <p:nvSpPr>
          <p:cNvPr id="2065" name="Text Box 273"/>
          <p:cNvSpPr txBox="1">
            <a:spLocks noChangeArrowheads="1"/>
          </p:cNvSpPr>
          <p:nvPr/>
        </p:nvSpPr>
        <p:spPr bwMode="auto">
          <a:xfrm>
            <a:off x="6888163" y="4724401"/>
            <a:ext cx="868362" cy="284163"/>
          </a:xfrm>
          <a:prstGeom prst="rect">
            <a:avLst/>
          </a:prstGeom>
          <a:solidFill>
            <a:srgbClr val="00FFFF"/>
          </a:solidFill>
          <a:ln w="9525">
            <a:solidFill>
              <a:schemeClr val="bg2"/>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EC" sz="1200"/>
              <a:t>Avanzado</a:t>
            </a:r>
          </a:p>
        </p:txBody>
      </p:sp>
      <p:graphicFrame>
        <p:nvGraphicFramePr>
          <p:cNvPr id="2050" name="Object 274"/>
          <p:cNvGraphicFramePr>
            <a:graphicFrameLocks noChangeAspect="1"/>
          </p:cNvGraphicFramePr>
          <p:nvPr/>
        </p:nvGraphicFramePr>
        <p:xfrm flipH="1">
          <a:off x="6888164" y="3573463"/>
          <a:ext cx="890587" cy="1008062"/>
        </p:xfrm>
        <a:graphic>
          <a:graphicData uri="http://schemas.openxmlformats.org/presentationml/2006/ole">
            <mc:AlternateContent xmlns:mc="http://schemas.openxmlformats.org/markup-compatibility/2006">
              <mc:Choice xmlns:v="urn:schemas-microsoft-com:vml" Requires="v">
                <p:oleObj name="Imagen" r:id="rId2" imgW="2295360" imgH="2600280" progId="MS_ClipArt_Gallery.2">
                  <p:embed/>
                </p:oleObj>
              </mc:Choice>
              <mc:Fallback>
                <p:oleObj name="Imagen" r:id="rId2" imgW="2295360" imgH="2600280" progId="MS_ClipArt_Gallery.2">
                  <p:embed/>
                  <p:pic>
                    <p:nvPicPr>
                      <p:cNvPr id="2050" name="Object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88164" y="3573463"/>
                        <a:ext cx="890587" cy="1008062"/>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6" name="Text Box 276"/>
          <p:cNvSpPr txBox="1">
            <a:spLocks noChangeArrowheads="1"/>
          </p:cNvSpPr>
          <p:nvPr/>
        </p:nvSpPr>
        <p:spPr bwMode="auto">
          <a:xfrm>
            <a:off x="3432176" y="4724401"/>
            <a:ext cx="1038225" cy="282575"/>
          </a:xfrm>
          <a:prstGeom prst="rect">
            <a:avLst/>
          </a:prstGeom>
          <a:solidFill>
            <a:srgbClr val="00FFFF"/>
          </a:solidFill>
          <a:ln w="9525">
            <a:solidFill>
              <a:schemeClr val="bg2"/>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EC" sz="1200"/>
              <a:t>Introductorio</a:t>
            </a:r>
          </a:p>
        </p:txBody>
      </p:sp>
      <p:graphicFrame>
        <p:nvGraphicFramePr>
          <p:cNvPr id="2051" name="Object 277"/>
          <p:cNvGraphicFramePr>
            <a:graphicFrameLocks noChangeAspect="1"/>
          </p:cNvGraphicFramePr>
          <p:nvPr/>
        </p:nvGraphicFramePr>
        <p:xfrm>
          <a:off x="3359151" y="3644900"/>
          <a:ext cx="1254125" cy="935038"/>
        </p:xfrm>
        <a:graphic>
          <a:graphicData uri="http://schemas.openxmlformats.org/presentationml/2006/ole">
            <mc:AlternateContent xmlns:mc="http://schemas.openxmlformats.org/markup-compatibility/2006">
              <mc:Choice xmlns:v="urn:schemas-microsoft-com:vml" Requires="v">
                <p:oleObj name="Imagen" r:id="rId4" imgW="3295800" imgH="2600280" progId="MS_ClipArt_Gallery.2">
                  <p:embed/>
                </p:oleObj>
              </mc:Choice>
              <mc:Fallback>
                <p:oleObj name="Imagen" r:id="rId4" imgW="3295800" imgH="2600280" progId="MS_ClipArt_Gallery.2">
                  <p:embed/>
                  <p:pic>
                    <p:nvPicPr>
                      <p:cNvPr id="2051" name="Object 2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1" y="3644900"/>
                        <a:ext cx="1254125" cy="93503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7" name="Text Box 280"/>
          <p:cNvSpPr txBox="1">
            <a:spLocks noChangeArrowheads="1"/>
          </p:cNvSpPr>
          <p:nvPr/>
        </p:nvSpPr>
        <p:spPr bwMode="auto">
          <a:xfrm>
            <a:off x="5270500" y="4716463"/>
            <a:ext cx="717550" cy="284162"/>
          </a:xfrm>
          <a:prstGeom prst="rect">
            <a:avLst/>
          </a:prstGeom>
          <a:solidFill>
            <a:srgbClr val="00FFFF"/>
          </a:solidFill>
          <a:ln w="9525">
            <a:solidFill>
              <a:schemeClr val="bg2"/>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EC" sz="1200"/>
              <a:t>Experto</a:t>
            </a:r>
          </a:p>
        </p:txBody>
      </p:sp>
      <p:graphicFrame>
        <p:nvGraphicFramePr>
          <p:cNvPr id="2052" name="Object 281"/>
          <p:cNvGraphicFramePr>
            <a:graphicFrameLocks noChangeAspect="1"/>
          </p:cNvGraphicFramePr>
          <p:nvPr/>
        </p:nvGraphicFramePr>
        <p:xfrm>
          <a:off x="5100638" y="3649664"/>
          <a:ext cx="1160462" cy="930275"/>
        </p:xfrm>
        <a:graphic>
          <a:graphicData uri="http://schemas.openxmlformats.org/presentationml/2006/ole">
            <mc:AlternateContent xmlns:mc="http://schemas.openxmlformats.org/markup-compatibility/2006">
              <mc:Choice xmlns:v="urn:schemas-microsoft-com:vml" Requires="v">
                <p:oleObj name="Imagen" r:id="rId6" imgW="3429000" imgH="2209680" progId="MS_ClipArt_Gallery.2">
                  <p:embed/>
                </p:oleObj>
              </mc:Choice>
              <mc:Fallback>
                <p:oleObj name="Imagen" r:id="rId6" imgW="3429000" imgH="2209680" progId="MS_ClipArt_Gallery.2">
                  <p:embed/>
                  <p:pic>
                    <p:nvPicPr>
                      <p:cNvPr id="2052" name="Object 2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0638" y="3649664"/>
                        <a:ext cx="1160462" cy="9302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Rectangle 283"/>
          <p:cNvSpPr>
            <a:spLocks noGrp="1" noChangeArrowheads="1"/>
          </p:cNvSpPr>
          <p:nvPr>
            <p:ph type="subTitle" idx="4"/>
          </p:nvPr>
        </p:nvSpPr>
        <p:spPr>
          <a:xfrm>
            <a:off x="2495551" y="5949951"/>
            <a:ext cx="3275013" cy="765175"/>
          </a:xfrm>
          <a:solidFill>
            <a:srgbClr val="CCCCFF"/>
          </a:solidFill>
        </p:spPr>
        <p:txBody>
          <a:bodyPr vert="horz" lIns="92075" tIns="46038" rIns="92075" bIns="46038" rtlCol="0">
            <a:normAutofit fontScale="85000" lnSpcReduction="10000"/>
          </a:bodyPr>
          <a:lstStyle/>
          <a:p>
            <a:pPr eaLnBrk="1" hangingPunct="1"/>
            <a:r>
              <a:rPr lang="es-ES" altLang="es-EC" sz="1200"/>
              <a:t>La sensoriomotriz, </a:t>
            </a:r>
          </a:p>
          <a:p>
            <a:pPr eaLnBrk="1" hangingPunct="1"/>
            <a:r>
              <a:rPr lang="es-ES" altLang="es-EC" sz="1200"/>
              <a:t>La etapa de las operaciones concretas y </a:t>
            </a:r>
          </a:p>
          <a:p>
            <a:pPr eaLnBrk="1" hangingPunct="1"/>
            <a:r>
              <a:rPr lang="es-ES" altLang="es-EC" sz="1200"/>
              <a:t>La de las operaciones formales.</a:t>
            </a:r>
          </a:p>
        </p:txBody>
      </p:sp>
      <p:sp>
        <p:nvSpPr>
          <p:cNvPr id="2069" name="Text Box 284"/>
          <p:cNvSpPr txBox="1">
            <a:spLocks noChangeArrowheads="1"/>
          </p:cNvSpPr>
          <p:nvPr/>
        </p:nvSpPr>
        <p:spPr bwMode="auto">
          <a:xfrm>
            <a:off x="3000376" y="3068638"/>
            <a:ext cx="3457575" cy="284162"/>
          </a:xfrm>
          <a:prstGeom prst="rect">
            <a:avLst/>
          </a:prstGeom>
          <a:solidFill>
            <a:srgbClr val="99FF99"/>
          </a:solidFill>
          <a:ln w="9525">
            <a:solidFill>
              <a:srgbClr val="FF505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EC" sz="1200" b="1" dirty="0"/>
              <a:t>Etapas para la </a:t>
            </a:r>
            <a:r>
              <a:rPr lang="es-ES_tradnl" altLang="es-EC" sz="1200" b="1" dirty="0" err="1"/>
              <a:t>adquisicion</a:t>
            </a:r>
            <a:r>
              <a:rPr lang="es-ES_tradnl" altLang="es-EC" sz="1200" b="1" dirty="0"/>
              <a:t> de conocimientos</a:t>
            </a:r>
          </a:p>
        </p:txBody>
      </p:sp>
      <p:sp>
        <p:nvSpPr>
          <p:cNvPr id="2070" name="Rectangle 285"/>
          <p:cNvSpPr>
            <a:spLocks noChangeArrowheads="1"/>
          </p:cNvSpPr>
          <p:nvPr/>
        </p:nvSpPr>
        <p:spPr bwMode="auto">
          <a:xfrm>
            <a:off x="6743700" y="5949950"/>
            <a:ext cx="2520950" cy="64851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177800" indent="-177800" eaLnBrk="0" hangingPunct="0">
              <a:tabLst>
                <a:tab pos="266700" algn="l"/>
              </a:tabLst>
              <a:defRPr>
                <a:solidFill>
                  <a:schemeClr val="tx1"/>
                </a:solidFill>
                <a:latin typeface="Arial" panose="020B0604020202020204" pitchFamily="34" charset="0"/>
              </a:defRPr>
            </a:lvl1pPr>
            <a:lvl2pPr marL="742950" indent="-285750" eaLnBrk="0" hangingPunct="0">
              <a:tabLst>
                <a:tab pos="266700" algn="l"/>
              </a:tabLst>
              <a:defRPr>
                <a:solidFill>
                  <a:schemeClr val="tx1"/>
                </a:solidFill>
                <a:latin typeface="Arial" panose="020B0604020202020204" pitchFamily="34" charset="0"/>
              </a:defRPr>
            </a:lvl2pPr>
            <a:lvl3pPr marL="1143000" indent="-228600" eaLnBrk="0" hangingPunct="0">
              <a:tabLst>
                <a:tab pos="266700" algn="l"/>
              </a:tabLst>
              <a:defRPr>
                <a:solidFill>
                  <a:schemeClr val="tx1"/>
                </a:solidFill>
                <a:latin typeface="Arial" panose="020B0604020202020204" pitchFamily="34" charset="0"/>
              </a:defRPr>
            </a:lvl3pPr>
            <a:lvl4pPr marL="1600200" indent="-228600" eaLnBrk="0" hangingPunct="0">
              <a:tabLst>
                <a:tab pos="266700" algn="l"/>
              </a:tabLst>
              <a:defRPr>
                <a:solidFill>
                  <a:schemeClr val="tx1"/>
                </a:solidFill>
                <a:latin typeface="Arial" panose="020B0604020202020204" pitchFamily="34" charset="0"/>
              </a:defRPr>
            </a:lvl4pPr>
            <a:lvl5pPr marL="2057400" indent="-228600" eaLnBrk="0" hangingPunct="0">
              <a:tabLst>
                <a:tab pos="2667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67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67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67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eaLnBrk="1" hangingPunct="1">
              <a:buFontTx/>
              <a:buChar char="•"/>
            </a:pPr>
            <a:r>
              <a:rPr lang="es-ES" altLang="es-EC" sz="1200"/>
              <a:t>Conocimiento físico</a:t>
            </a:r>
          </a:p>
          <a:p>
            <a:pPr eaLnBrk="1" hangingPunct="1">
              <a:buFontTx/>
              <a:buChar char="•"/>
            </a:pPr>
            <a:r>
              <a:rPr lang="es-ES" altLang="es-EC" sz="1200"/>
              <a:t>Lógico-matemático </a:t>
            </a:r>
          </a:p>
          <a:p>
            <a:pPr eaLnBrk="1" hangingPunct="1">
              <a:buFontTx/>
              <a:buChar char="•"/>
            </a:pPr>
            <a:r>
              <a:rPr lang="es-ES" altLang="es-EC" sz="1200"/>
              <a:t>Social.</a:t>
            </a:r>
          </a:p>
        </p:txBody>
      </p:sp>
      <p:sp>
        <p:nvSpPr>
          <p:cNvPr id="2071" name="Rectangle 286"/>
          <p:cNvSpPr>
            <a:spLocks noChangeArrowheads="1"/>
          </p:cNvSpPr>
          <p:nvPr/>
        </p:nvSpPr>
        <p:spPr bwMode="auto">
          <a:xfrm>
            <a:off x="2495551" y="5300663"/>
            <a:ext cx="2853067" cy="27918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C" sz="1200"/>
              <a:t>Tres etapas en el desarrollo intelectual:</a:t>
            </a:r>
          </a:p>
        </p:txBody>
      </p:sp>
      <p:sp>
        <p:nvSpPr>
          <p:cNvPr id="2072" name="Rectangle 287"/>
          <p:cNvSpPr>
            <a:spLocks noChangeArrowheads="1"/>
          </p:cNvSpPr>
          <p:nvPr/>
        </p:nvSpPr>
        <p:spPr bwMode="auto">
          <a:xfrm>
            <a:off x="6672264" y="5300663"/>
            <a:ext cx="2096449" cy="27918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C" sz="1200"/>
              <a:t>Tres tipos de conocimiento: </a:t>
            </a:r>
          </a:p>
        </p:txBody>
      </p:sp>
      <p:cxnSp>
        <p:nvCxnSpPr>
          <p:cNvPr id="2073" name="AutoShape 288"/>
          <p:cNvCxnSpPr>
            <a:cxnSpLocks noChangeShapeType="1"/>
            <a:stCxn id="2060" idx="2"/>
            <a:endCxn id="2069" idx="1"/>
          </p:cNvCxnSpPr>
          <p:nvPr/>
        </p:nvCxnSpPr>
        <p:spPr bwMode="auto">
          <a:xfrm rot="16200000" flipH="1">
            <a:off x="2426494" y="2637632"/>
            <a:ext cx="793750" cy="354012"/>
          </a:xfrm>
          <a:prstGeom prst="bentConnector2">
            <a:avLst/>
          </a:prstGeom>
          <a:noFill/>
          <a:ln w="28575">
            <a:solidFill>
              <a:srgbClr val="0000FF"/>
            </a:solidFill>
            <a:miter lim="800000"/>
            <a:headEnd/>
            <a:tailEnd type="triangle" w="med" len="med"/>
          </a:ln>
          <a:extLst>
            <a:ext uri="{909E8E84-426E-40DD-AFC4-6F175D3DCCD1}">
              <a14:hiddenFill xmlns:a14="http://schemas.microsoft.com/office/drawing/2010/main">
                <a:noFill/>
              </a14:hiddenFill>
            </a:ext>
          </a:extLst>
        </p:spPr>
      </p:cxnSp>
      <p:cxnSp>
        <p:nvCxnSpPr>
          <p:cNvPr id="2074" name="AutoShape 289"/>
          <p:cNvCxnSpPr>
            <a:cxnSpLocks noChangeShapeType="1"/>
            <a:endCxn id="2071" idx="1"/>
          </p:cNvCxnSpPr>
          <p:nvPr/>
        </p:nvCxnSpPr>
        <p:spPr bwMode="auto">
          <a:xfrm rot="5400000">
            <a:off x="1454207" y="4254444"/>
            <a:ext cx="2227153" cy="144464"/>
          </a:xfrm>
          <a:prstGeom prst="bentConnector4">
            <a:avLst>
              <a:gd name="adj1" fmla="val 46866"/>
              <a:gd name="adj2" fmla="val 258240"/>
            </a:avLst>
          </a:prstGeom>
          <a:noFill/>
          <a:ln w="28575">
            <a:solidFill>
              <a:srgbClr val="0000FF"/>
            </a:solidFill>
            <a:miter lim="800000"/>
            <a:headEnd/>
            <a:tailEnd type="triangle" w="med" len="med"/>
          </a:ln>
          <a:extLst>
            <a:ext uri="{909E8E84-426E-40DD-AFC4-6F175D3DCCD1}">
              <a14:hiddenFill xmlns:a14="http://schemas.microsoft.com/office/drawing/2010/main">
                <a:noFill/>
              </a14:hiddenFill>
            </a:ext>
          </a:extLst>
        </p:spPr>
      </p:cxnSp>
      <p:sp>
        <p:nvSpPr>
          <p:cNvPr id="2075" name="Line 290"/>
          <p:cNvSpPr>
            <a:spLocks noChangeShapeType="1"/>
          </p:cNvSpPr>
          <p:nvPr/>
        </p:nvSpPr>
        <p:spPr bwMode="auto">
          <a:xfrm>
            <a:off x="5303839" y="5445125"/>
            <a:ext cx="1368425"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2076" name="Line 291"/>
          <p:cNvSpPr>
            <a:spLocks noChangeShapeType="1"/>
          </p:cNvSpPr>
          <p:nvPr/>
        </p:nvSpPr>
        <p:spPr bwMode="auto">
          <a:xfrm>
            <a:off x="3863975" y="5589588"/>
            <a:ext cx="0" cy="36036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2077" name="Line 292"/>
          <p:cNvSpPr>
            <a:spLocks noChangeShapeType="1"/>
          </p:cNvSpPr>
          <p:nvPr/>
        </p:nvSpPr>
        <p:spPr bwMode="auto">
          <a:xfrm>
            <a:off x="7680325" y="5589588"/>
            <a:ext cx="0" cy="36036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2078" name="Line 293"/>
          <p:cNvSpPr>
            <a:spLocks noChangeShapeType="1"/>
          </p:cNvSpPr>
          <p:nvPr/>
        </p:nvSpPr>
        <p:spPr bwMode="auto">
          <a:xfrm>
            <a:off x="6456363" y="3213100"/>
            <a:ext cx="792162"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s-EC"/>
          </a:p>
        </p:txBody>
      </p:sp>
      <p:sp>
        <p:nvSpPr>
          <p:cNvPr id="2079" name="Text Box 294"/>
          <p:cNvSpPr txBox="1">
            <a:spLocks noChangeArrowheads="1"/>
          </p:cNvSpPr>
          <p:nvPr/>
        </p:nvSpPr>
        <p:spPr bwMode="auto">
          <a:xfrm>
            <a:off x="3071814" y="115888"/>
            <a:ext cx="5616575" cy="36671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EC" b="1">
                <a:solidFill>
                  <a:srgbClr val="FFFF00"/>
                </a:solidFill>
                <a:latin typeface="Tahoma" panose="020B0604030504040204" pitchFamily="34" charset="0"/>
              </a:rPr>
              <a:t>TEORIA DE APRENDIZAJE CONSTRUCTIVISTA</a:t>
            </a:r>
          </a:p>
        </p:txBody>
      </p:sp>
      <p:sp>
        <p:nvSpPr>
          <p:cNvPr id="2080" name="AutoShape 296">
            <a:hlinkClick r:id="rId8" action="ppaction://hlinksldjump" highlightClick="1"/>
          </p:cNvPr>
          <p:cNvSpPr>
            <a:spLocks noChangeArrowheads="1"/>
          </p:cNvSpPr>
          <p:nvPr/>
        </p:nvSpPr>
        <p:spPr bwMode="auto">
          <a:xfrm>
            <a:off x="9983788" y="6339664"/>
            <a:ext cx="181822" cy="371513"/>
          </a:xfrm>
          <a:prstGeom prst="actionButtonReturn">
            <a:avLst/>
          </a:prstGeom>
          <a:solidFill>
            <a:srgbClr val="FFFF00"/>
          </a:solidFill>
          <a:ln w="9525">
            <a:solidFill>
              <a:schemeClr val="tx1"/>
            </a:solidFill>
            <a:miter lim="800000"/>
            <a:headEnd/>
            <a:tailEnd/>
          </a:ln>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E" altLang="es-EC"/>
          </a:p>
        </p:txBody>
      </p:sp>
    </p:spTree>
    <p:extLst>
      <p:ext uri="{BB962C8B-B14F-4D97-AF65-F5344CB8AC3E}">
        <p14:creationId xmlns:p14="http://schemas.microsoft.com/office/powerpoint/2010/main" val="371642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795779" y="276859"/>
            <a:ext cx="8598154" cy="132867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95779" y="474229"/>
            <a:ext cx="8598154" cy="811761"/>
          </a:xfrm>
          <a:prstGeom prst="rect">
            <a:avLst/>
          </a:prstGeom>
          <a:solidFill>
            <a:srgbClr val="FFFFFF"/>
          </a:solidFill>
        </p:spPr>
        <p:txBody>
          <a:bodyPr vert="horz" wrap="square" lIns="0" tIns="255270" rIns="0" bIns="0" rtlCol="0" anchor="ctr">
            <a:spAutoFit/>
          </a:bodyPr>
          <a:lstStyle/>
          <a:p>
            <a:pPr marR="3810" algn="ctr">
              <a:lnSpc>
                <a:spcPct val="100000"/>
              </a:lnSpc>
              <a:spcBef>
                <a:spcPts val="2010"/>
              </a:spcBef>
            </a:pPr>
            <a:r>
              <a:rPr lang="es-ES" dirty="0"/>
              <a:t>EPISTEMOLOGÍA DE LA PSICOLOGÍA</a:t>
            </a:r>
            <a:endParaRPr lang="es-EC" sz="3200" b="1" dirty="0">
              <a:latin typeface="Century Gothic" panose="020B0502020202020204" pitchFamily="34" charset="0"/>
            </a:endParaRPr>
          </a:p>
        </p:txBody>
      </p:sp>
      <p:sp>
        <p:nvSpPr>
          <p:cNvPr id="5" name="object 5"/>
          <p:cNvSpPr txBox="1"/>
          <p:nvPr/>
        </p:nvSpPr>
        <p:spPr>
          <a:xfrm>
            <a:off x="1795780" y="1863425"/>
            <a:ext cx="8675969" cy="4508927"/>
          </a:xfrm>
          <a:prstGeom prst="rect">
            <a:avLst/>
          </a:prstGeom>
        </p:spPr>
        <p:txBody>
          <a:bodyPr vert="horz" wrap="square" lIns="0" tIns="12700" rIns="0" bIns="0" rtlCol="0">
            <a:spAutoFit/>
          </a:bodyPr>
          <a:lstStyle/>
          <a:p>
            <a:pPr algn="ctr">
              <a:spcBef>
                <a:spcPts val="100"/>
              </a:spcBef>
            </a:pPr>
            <a:r>
              <a:rPr lang="es-EC" sz="3600" b="1" dirty="0">
                <a:solidFill>
                  <a:srgbClr val="FF0000"/>
                </a:solidFill>
              </a:rPr>
              <a:t>INTRODUCCIÓN</a:t>
            </a:r>
          </a:p>
          <a:p>
            <a:pPr algn="just">
              <a:spcBef>
                <a:spcPts val="100"/>
              </a:spcBef>
            </a:pPr>
            <a:r>
              <a:rPr lang="es-ES" sz="3600" dirty="0"/>
              <a:t>Episteme: “conocimiento o ciencia” </a:t>
            </a:r>
          </a:p>
          <a:p>
            <a:pPr algn="just">
              <a:spcBef>
                <a:spcPts val="100"/>
              </a:spcBef>
            </a:pPr>
            <a:endParaRPr lang="es-ES" sz="3600" dirty="0"/>
          </a:p>
          <a:p>
            <a:pPr algn="just">
              <a:spcBef>
                <a:spcPts val="100"/>
              </a:spcBef>
            </a:pPr>
            <a:r>
              <a:rPr lang="es-ES" sz="3600" dirty="0"/>
              <a:t>Logos: “discurso”.</a:t>
            </a:r>
          </a:p>
          <a:p>
            <a:pPr algn="just">
              <a:spcBef>
                <a:spcPts val="100"/>
              </a:spcBef>
            </a:pPr>
            <a:endParaRPr lang="es-ES" sz="3600" dirty="0"/>
          </a:p>
          <a:p>
            <a:pPr algn="just">
              <a:spcBef>
                <a:spcPts val="100"/>
              </a:spcBef>
            </a:pPr>
            <a:r>
              <a:rPr lang="es-ES" sz="3600" dirty="0"/>
              <a:t>la epistemología, rama de la filosofía que estudia cómo se concibe y se valida el conocimiento de las ciencias.</a:t>
            </a:r>
            <a:endParaRPr lang="es-ES" sz="3600" b="1" dirty="0">
              <a:latin typeface="Century Gothic" panose="020B0502020202020204" pitchFamily="34" charset="0"/>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878C401-C223-DEEB-E6BC-28A92A1EBEC8}"/>
              </a:ext>
            </a:extLst>
          </p:cNvPr>
          <p:cNvSpPr>
            <a:spLocks noGrp="1"/>
          </p:cNvSpPr>
          <p:nvPr>
            <p:ph idx="1"/>
          </p:nvPr>
        </p:nvSpPr>
        <p:spPr>
          <a:xfrm>
            <a:off x="1524000" y="1064591"/>
            <a:ext cx="9144000" cy="4995741"/>
          </a:xfrm>
        </p:spPr>
        <p:txBody>
          <a:bodyPr/>
          <a:lstStyle/>
          <a:p>
            <a:r>
              <a:rPr lang="es-ES" sz="3200" dirty="0"/>
              <a:t>Epistemología de la psicología: Estudio de los métodos que utiliza la psicología en la búsqueda de respuestas sobre el comportamiento humano: </a:t>
            </a:r>
          </a:p>
          <a:p>
            <a:endParaRPr lang="es-ES" sz="3200" dirty="0"/>
          </a:p>
          <a:p>
            <a:r>
              <a:rPr lang="es-ES" sz="3200" dirty="0"/>
              <a:t>Estructura cerebral</a:t>
            </a:r>
          </a:p>
          <a:p>
            <a:r>
              <a:rPr lang="es-ES" sz="3200" dirty="0"/>
              <a:t>Influencia bilógica  </a:t>
            </a:r>
          </a:p>
          <a:p>
            <a:r>
              <a:rPr lang="es-ES" sz="3200" dirty="0"/>
              <a:t>Ambiente donde se desarrolla patologías. </a:t>
            </a:r>
          </a:p>
          <a:p>
            <a:endParaRPr lang="es-ES" sz="3200" dirty="0"/>
          </a:p>
          <a:p>
            <a:pPr algn="ctr">
              <a:lnSpc>
                <a:spcPct val="150000"/>
              </a:lnSpc>
            </a:pPr>
            <a:endParaRPr lang="es-ES" sz="3200" dirty="0"/>
          </a:p>
          <a:p>
            <a:pPr algn="ctr">
              <a:lnSpc>
                <a:spcPct val="150000"/>
              </a:lnSpc>
            </a:pPr>
            <a:endParaRPr lang="es-ES" sz="3200" dirty="0"/>
          </a:p>
          <a:p>
            <a:pPr algn="ctr">
              <a:lnSpc>
                <a:spcPct val="150000"/>
              </a:lnSpc>
            </a:pPr>
            <a:endParaRPr lang="es-ES" sz="3200" dirty="0"/>
          </a:p>
          <a:p>
            <a:pPr algn="ctr">
              <a:lnSpc>
                <a:spcPct val="150000"/>
              </a:lnSpc>
            </a:pPr>
            <a:endParaRPr lang="es-ES" sz="3200" dirty="0"/>
          </a:p>
          <a:p>
            <a:pPr algn="ctr">
              <a:lnSpc>
                <a:spcPct val="150000"/>
              </a:lnSpc>
            </a:pPr>
            <a:endParaRPr lang="es-EC" sz="3200" dirty="0"/>
          </a:p>
        </p:txBody>
      </p:sp>
    </p:spTree>
    <p:extLst>
      <p:ext uri="{BB962C8B-B14F-4D97-AF65-F5344CB8AC3E}">
        <p14:creationId xmlns:p14="http://schemas.microsoft.com/office/powerpoint/2010/main" val="34680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24" name="Group 64"/>
          <p:cNvGraphicFramePr>
            <a:graphicFrameLocks noGrp="1"/>
          </p:cNvGraphicFramePr>
          <p:nvPr>
            <p:extLst>
              <p:ext uri="{D42A27DB-BD31-4B8C-83A1-F6EECF244321}">
                <p14:modId xmlns:p14="http://schemas.microsoft.com/office/powerpoint/2010/main" val="3050269116"/>
              </p:ext>
            </p:extLst>
          </p:nvPr>
        </p:nvGraphicFramePr>
        <p:xfrm>
          <a:off x="1763949" y="265891"/>
          <a:ext cx="8839200" cy="6487779"/>
        </p:xfrm>
        <a:graphic>
          <a:graphicData uri="http://schemas.openxmlformats.org/drawingml/2006/table">
            <a:tbl>
              <a:tblPr/>
              <a:tblGrid>
                <a:gridCol w="8839200">
                  <a:extLst>
                    <a:ext uri="{9D8B030D-6E8A-4147-A177-3AD203B41FA5}">
                      <a16:colId xmlns:a16="http://schemas.microsoft.com/office/drawing/2014/main" val="1543811469"/>
                    </a:ext>
                  </a:extLst>
                </a:gridCol>
              </a:tblGrid>
              <a:tr h="6868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50000"/>
                        </a:lnSpc>
                        <a:spcBef>
                          <a:spcPct val="20000"/>
                        </a:spcBef>
                        <a:spcAft>
                          <a:spcPct val="0"/>
                        </a:spcAft>
                        <a:buClrTx/>
                        <a:buSzTx/>
                        <a:buFontTx/>
                        <a:buNone/>
                        <a:tabLst/>
                      </a:pPr>
                      <a:r>
                        <a:rPr kumimoji="0" lang="es-MX"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rPr>
                        <a:t>Piaget (epistemología genética)</a:t>
                      </a:r>
                      <a:endParaRPr kumimoji="0" lang="es-ES"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endParaRPr>
                    </a:p>
                  </a:txBody>
                  <a:tcPr horzOverflow="overflow">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2867685"/>
                  </a:ext>
                </a:extLst>
              </a:tr>
              <a:tr h="5555050">
                <a:tc>
                  <a:txBody>
                    <a:bodyPr/>
                    <a:lstStyle>
                      <a:lvl1pPr marL="533400" indent="-533400">
                        <a:spcBef>
                          <a:spcPct val="20000"/>
                        </a:spcBef>
                        <a:defRPr sz="2800">
                          <a:solidFill>
                            <a:schemeClr val="tx1"/>
                          </a:solidFill>
                          <a:latin typeface="Times New Roman" panose="02020603050405020304" pitchFamily="18" charset="0"/>
                        </a:defRPr>
                      </a:lvl1pPr>
                      <a:lvl2pPr marL="914400" indent="-457200">
                        <a:spcBef>
                          <a:spcPct val="20000"/>
                        </a:spcBef>
                        <a:defRPr sz="2400">
                          <a:solidFill>
                            <a:schemeClr val="tx1"/>
                          </a:solidFill>
                          <a:latin typeface="Times New Roman" panose="02020603050405020304" pitchFamily="18" charset="0"/>
                        </a:defRPr>
                      </a:lvl2pPr>
                      <a:lvl3pPr marL="1295400" indent="-381000">
                        <a:spcBef>
                          <a:spcPct val="20000"/>
                        </a:spcBef>
                        <a:defRPr sz="2000">
                          <a:solidFill>
                            <a:schemeClr val="tx1"/>
                          </a:solidFill>
                          <a:latin typeface="Times New Roman" panose="02020603050405020304" pitchFamily="18" charset="0"/>
                        </a:defRPr>
                      </a:lvl3pPr>
                      <a:lvl4pPr marL="1714500" indent="-342900">
                        <a:spcBef>
                          <a:spcPct val="20000"/>
                        </a:spcBef>
                        <a:defRPr>
                          <a:solidFill>
                            <a:schemeClr val="tx1"/>
                          </a:solidFill>
                          <a:latin typeface="Times New Roman" panose="02020603050405020304" pitchFamily="18" charset="0"/>
                        </a:defRPr>
                      </a:lvl4pPr>
                      <a:lvl5pPr marL="2171700" indent="-342900">
                        <a:spcBef>
                          <a:spcPct val="20000"/>
                        </a:spcBef>
                        <a:defRPr>
                          <a:solidFill>
                            <a:schemeClr val="tx1"/>
                          </a:solidFill>
                          <a:latin typeface="Times New Roman" panose="02020603050405020304" pitchFamily="18" charset="0"/>
                        </a:defRPr>
                      </a:lvl5pPr>
                      <a:lvl6pPr marL="2628900" indent="-342900" fontAlgn="base">
                        <a:spcBef>
                          <a:spcPct val="20000"/>
                        </a:spcBef>
                        <a:spcAft>
                          <a:spcPct val="0"/>
                        </a:spcAft>
                        <a:defRPr>
                          <a:solidFill>
                            <a:schemeClr val="tx1"/>
                          </a:solidFill>
                          <a:latin typeface="Times New Roman" panose="02020603050405020304" pitchFamily="18" charset="0"/>
                        </a:defRPr>
                      </a:lvl6pPr>
                      <a:lvl7pPr marL="3086100" indent="-342900" fontAlgn="base">
                        <a:spcBef>
                          <a:spcPct val="20000"/>
                        </a:spcBef>
                        <a:spcAft>
                          <a:spcPct val="0"/>
                        </a:spcAft>
                        <a:defRPr>
                          <a:solidFill>
                            <a:schemeClr val="tx1"/>
                          </a:solidFill>
                          <a:latin typeface="Times New Roman" panose="02020603050405020304" pitchFamily="18" charset="0"/>
                        </a:defRPr>
                      </a:lvl7pPr>
                      <a:lvl8pPr marL="3543300" indent="-342900" fontAlgn="base">
                        <a:spcBef>
                          <a:spcPct val="20000"/>
                        </a:spcBef>
                        <a:spcAft>
                          <a:spcPct val="0"/>
                        </a:spcAft>
                        <a:defRPr>
                          <a:solidFill>
                            <a:schemeClr val="tx1"/>
                          </a:solidFill>
                          <a:latin typeface="Times New Roman" panose="02020603050405020304" pitchFamily="18" charset="0"/>
                        </a:defRPr>
                      </a:lvl8pPr>
                      <a:lvl9pPr marL="4000500" indent="-342900" fontAlgn="base">
                        <a:spcBef>
                          <a:spcPct val="20000"/>
                        </a:spcBef>
                        <a:spcAft>
                          <a:spcPct val="0"/>
                        </a:spcAft>
                        <a:defRPr>
                          <a:solidFill>
                            <a:schemeClr val="tx1"/>
                          </a:solidFill>
                          <a:latin typeface="Times New Roman" panose="02020603050405020304" pitchFamily="18" charset="0"/>
                        </a:defRPr>
                      </a:lvl9pPr>
                    </a:lstStyle>
                    <a:p>
                      <a:pPr marL="533400" marR="0" lvl="0" indent="-533400" algn="just" defTabSz="914400" rtl="0" eaLnBrk="1" fontAlgn="base" latinLnBrk="0" hangingPunct="1">
                        <a:lnSpc>
                          <a:spcPct val="150000"/>
                        </a:lnSpc>
                        <a:spcBef>
                          <a:spcPct val="20000"/>
                        </a:spcBef>
                        <a:spcAft>
                          <a:spcPct val="0"/>
                        </a:spcAft>
                        <a:buClrTx/>
                        <a:buSzTx/>
                        <a:buFontTx/>
                        <a:buNone/>
                        <a:tabLst/>
                      </a:pPr>
                      <a:endParaRPr kumimoji="0" lang="es-MX"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endParaRPr>
                    </a:p>
                    <a:p>
                      <a:pPr marL="533400" marR="0" lvl="0" indent="-533400" algn="just" defTabSz="914400" rtl="0" eaLnBrk="1" fontAlgn="base" latinLnBrk="0" hangingPunct="1">
                        <a:lnSpc>
                          <a:spcPct val="150000"/>
                        </a:lnSpc>
                        <a:spcBef>
                          <a:spcPct val="20000"/>
                        </a:spcBef>
                        <a:spcAft>
                          <a:spcPct val="0"/>
                        </a:spcAft>
                        <a:buClrTx/>
                        <a:buSzTx/>
                        <a:buFontTx/>
                        <a:buNone/>
                        <a:tabLst/>
                      </a:pPr>
                      <a:r>
                        <a:rPr kumimoji="0" lang="es-MX"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rPr>
                        <a:t>a) </a:t>
                      </a:r>
                      <a:r>
                        <a:rPr kumimoji="0" lang="es-ES"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rPr>
                        <a:t>El aprendizaje es un proceso constructivo interno. </a:t>
                      </a:r>
                      <a:r>
                        <a:rPr kumimoji="0" lang="es-MX"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rPr>
                        <a:t>Ser humano la </a:t>
                      </a:r>
                      <a:r>
                        <a:rPr kumimoji="0" lang="es-ES"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rPr>
                        <a:t>construya mediante experiencia interna</a:t>
                      </a:r>
                      <a:endParaRPr kumimoji="0" lang="es-MX"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endParaRPr>
                    </a:p>
                    <a:p>
                      <a:pPr marL="533400" marR="0" lvl="0" indent="-533400" algn="just" defTabSz="914400" rtl="0" eaLnBrk="1" fontAlgn="base" latinLnBrk="0" hangingPunct="1">
                        <a:lnSpc>
                          <a:spcPct val="150000"/>
                        </a:lnSpc>
                        <a:spcBef>
                          <a:spcPct val="20000"/>
                        </a:spcBef>
                        <a:spcAft>
                          <a:spcPct val="0"/>
                        </a:spcAft>
                        <a:buClrTx/>
                        <a:buSzTx/>
                        <a:buFontTx/>
                        <a:buNone/>
                        <a:tabLst/>
                      </a:pPr>
                      <a:endParaRPr kumimoji="0" lang="es-ES"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endParaRPr>
                    </a:p>
                    <a:p>
                      <a:pPr marL="533400" marR="0" lvl="0" indent="-533400" algn="just" defTabSz="914400" rtl="0" eaLnBrk="1" fontAlgn="base" latinLnBrk="0" hangingPunct="1">
                        <a:lnSpc>
                          <a:spcPct val="150000"/>
                        </a:lnSpc>
                        <a:spcBef>
                          <a:spcPct val="20000"/>
                        </a:spcBef>
                        <a:spcAft>
                          <a:spcPct val="0"/>
                        </a:spcAft>
                        <a:buClrTx/>
                        <a:buSzTx/>
                        <a:buFontTx/>
                        <a:buNone/>
                        <a:tabLst/>
                      </a:pPr>
                      <a:r>
                        <a:rPr kumimoji="0" lang="es-ES"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rPr>
                        <a:t>b) El grado de aprendizaje depende del nivel de desarrollo cognitivo del individuo</a:t>
                      </a:r>
                      <a:endParaRPr kumimoji="0" lang="es-MX"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endParaRPr>
                    </a:p>
                    <a:p>
                      <a:pPr marL="533400" marR="0" lvl="0" indent="-533400" algn="just" defTabSz="914400" rtl="0" eaLnBrk="1" fontAlgn="base" latinLnBrk="0" hangingPunct="1">
                        <a:lnSpc>
                          <a:spcPct val="150000"/>
                        </a:lnSpc>
                        <a:spcBef>
                          <a:spcPct val="20000"/>
                        </a:spcBef>
                        <a:spcAft>
                          <a:spcPct val="0"/>
                        </a:spcAft>
                        <a:buClrTx/>
                        <a:buSzTx/>
                        <a:buFontTx/>
                        <a:buNone/>
                        <a:tabLst/>
                      </a:pPr>
                      <a:endParaRPr kumimoji="0" lang="es-MX"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endParaRPr>
                    </a:p>
                    <a:p>
                      <a:pPr marL="533400" marR="0" lvl="0" indent="-533400" algn="just" defTabSz="914400" rtl="0" eaLnBrk="1" fontAlgn="base" latinLnBrk="0" hangingPunct="1">
                        <a:lnSpc>
                          <a:spcPct val="150000"/>
                        </a:lnSpc>
                        <a:spcBef>
                          <a:spcPct val="0"/>
                        </a:spcBef>
                        <a:spcAft>
                          <a:spcPct val="0"/>
                        </a:spcAft>
                        <a:buClrTx/>
                        <a:buSzTx/>
                        <a:buFontTx/>
                        <a:buNone/>
                        <a:tabLst/>
                      </a:pPr>
                      <a:endParaRPr kumimoji="0" lang="es-ES"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endParaRPr>
                    </a:p>
                    <a:p>
                      <a:pPr marL="533400" marR="0" lvl="0" indent="-533400" algn="just" defTabSz="914400" rtl="0" eaLnBrk="1" fontAlgn="base" latinLnBrk="0" hangingPunct="1">
                        <a:lnSpc>
                          <a:spcPct val="150000"/>
                        </a:lnSpc>
                        <a:spcBef>
                          <a:spcPct val="0"/>
                        </a:spcBef>
                        <a:spcAft>
                          <a:spcPct val="0"/>
                        </a:spcAft>
                        <a:buClrTx/>
                        <a:buSzTx/>
                        <a:buFontTx/>
                        <a:buNone/>
                        <a:tabLst/>
                      </a:pPr>
                      <a:r>
                        <a:rPr kumimoji="0" lang="es-ES"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rPr>
                        <a:t>El aprendizaje se favorece enormemente por la interacción social</a:t>
                      </a:r>
                      <a:r>
                        <a:rPr kumimoji="0" lang="es-ES" altLang="es-EC" sz="2400" b="0" i="0" u="none" strike="noStrike" cap="none" normalizeH="0" baseline="0" dirty="0">
                          <a:ln>
                            <a:noFill/>
                          </a:ln>
                          <a:solidFill>
                            <a:srgbClr val="0070C0"/>
                          </a:solidFill>
                          <a:effectLst>
                            <a:outerShdw blurRad="38100" dist="38100" dir="2700000" algn="tl">
                              <a:srgbClr val="000000"/>
                            </a:outerShdw>
                          </a:effectLst>
                          <a:latin typeface="Century Gothic" panose="020B0502020202020204" pitchFamily="34" charset="0"/>
                        </a:rPr>
                        <a:t> </a:t>
                      </a:r>
                    </a:p>
                  </a:txBody>
                  <a:tcPr horzOverflow="overflow">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3713185"/>
                  </a:ext>
                </a:extLst>
              </a:tr>
            </a:tbl>
          </a:graphicData>
        </a:graphic>
      </p:graphicFrame>
    </p:spTree>
    <p:extLst>
      <p:ext uri="{BB962C8B-B14F-4D97-AF65-F5344CB8AC3E}">
        <p14:creationId xmlns:p14="http://schemas.microsoft.com/office/powerpoint/2010/main" val="1176421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424"/>
                                        </p:tgtEl>
                                        <p:attrNameLst>
                                          <p:attrName>style.visibility</p:attrName>
                                        </p:attrNameLst>
                                      </p:cBhvr>
                                      <p:to>
                                        <p:strVal val="visible"/>
                                      </p:to>
                                    </p:set>
                                    <p:animEffect transition="in" filter="dissolve">
                                      <p:cBhvr>
                                        <p:cTn id="7" dur="500"/>
                                        <p:tgtEl>
                                          <p:spTgt spid="15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76400" y="304800"/>
            <a:ext cx="8915400" cy="6025560"/>
          </a:xfrm>
          <a:prstGeom prst="rect">
            <a:avLst/>
          </a:prstGeom>
        </p:spPr>
        <p:txBody>
          <a:bodyPr wrap="square">
            <a:spAutoFit/>
          </a:bodyPr>
          <a:lstStyle/>
          <a:p>
            <a:pPr marL="533400" indent="-533400" algn="ctr" fontAlgn="base">
              <a:lnSpc>
                <a:spcPct val="150000"/>
              </a:lnSpc>
              <a:spcBef>
                <a:spcPct val="20000"/>
              </a:spcBef>
              <a:spcAft>
                <a:spcPct val="0"/>
              </a:spcAft>
            </a:pPr>
            <a:r>
              <a:rPr lang="es-ES" altLang="es-EC" sz="3600" dirty="0">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rPr>
              <a:t>c) El aprendizaje consiste en un proceso de reorganización interna. </a:t>
            </a:r>
          </a:p>
          <a:p>
            <a:pPr marL="533400" indent="-533400" algn="ctr" fontAlgn="base">
              <a:lnSpc>
                <a:spcPct val="150000"/>
              </a:lnSpc>
              <a:spcBef>
                <a:spcPct val="20000"/>
              </a:spcBef>
              <a:spcAft>
                <a:spcPct val="0"/>
              </a:spcAft>
            </a:pPr>
            <a:endParaRPr lang="es-ES" altLang="es-EC" sz="3600" dirty="0">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endParaRPr>
          </a:p>
          <a:p>
            <a:pPr marL="533400" indent="-533400" algn="ctr" fontAlgn="base">
              <a:lnSpc>
                <a:spcPct val="150000"/>
              </a:lnSpc>
              <a:spcBef>
                <a:spcPct val="20000"/>
              </a:spcBef>
              <a:spcAft>
                <a:spcPct val="0"/>
              </a:spcAft>
            </a:pPr>
            <a:r>
              <a:rPr lang="es-ES" altLang="es-EC" sz="3600" dirty="0">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rPr>
              <a:t>d) La estrategia más eficaz para lograr el aprendizaje es la creación de contradicciones o conflictos cognitivos. </a:t>
            </a:r>
            <a:endParaRPr lang="es-MX" altLang="es-EC" sz="3600" dirty="0">
              <a:solidFill>
                <a:srgbClr val="0070C0"/>
              </a:solidFill>
              <a:effectLst>
                <a:outerShdw blurRad="38100" dist="38100" dir="2700000" algn="tl">
                  <a:srgbClr val="000000"/>
                </a:outerShdw>
              </a:effectLst>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31129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pic>
        <p:nvPicPr>
          <p:cNvPr id="4" name="Imagen 3"/>
          <p:cNvPicPr>
            <a:picLocks noChangeAspect="1"/>
          </p:cNvPicPr>
          <p:nvPr/>
        </p:nvPicPr>
        <p:blipFill>
          <a:blip r:embed="rId2"/>
          <a:stretch>
            <a:fillRect/>
          </a:stretch>
        </p:blipFill>
        <p:spPr>
          <a:xfrm>
            <a:off x="1520477" y="1"/>
            <a:ext cx="9151049" cy="6857999"/>
          </a:xfrm>
          <a:prstGeom prst="rect">
            <a:avLst/>
          </a:prstGeom>
        </p:spPr>
      </p:pic>
    </p:spTree>
    <p:extLst>
      <p:ext uri="{BB962C8B-B14F-4D97-AF65-F5344CB8AC3E}">
        <p14:creationId xmlns:p14="http://schemas.microsoft.com/office/powerpoint/2010/main" val="128622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0AA9D-BE3D-C7EA-E952-4A67D8D9D9A5}"/>
              </a:ext>
            </a:extLst>
          </p:cNvPr>
          <p:cNvSpPr>
            <a:spLocks noGrp="1"/>
          </p:cNvSpPr>
          <p:nvPr>
            <p:ph type="ctrTitle"/>
          </p:nvPr>
        </p:nvSpPr>
        <p:spPr/>
        <p:txBody>
          <a:bodyPr/>
          <a:lstStyle/>
          <a:p>
            <a:endParaRPr lang="es-EC"/>
          </a:p>
        </p:txBody>
      </p:sp>
      <p:sp>
        <p:nvSpPr>
          <p:cNvPr id="3" name="Subtítulo 2">
            <a:extLst>
              <a:ext uri="{FF2B5EF4-FFF2-40B4-BE49-F238E27FC236}">
                <a16:creationId xmlns:a16="http://schemas.microsoft.com/office/drawing/2014/main" id="{E60133CF-41AA-93F1-BF4D-E22650D987EA}"/>
              </a:ext>
            </a:extLst>
          </p:cNvPr>
          <p:cNvSpPr>
            <a:spLocks noGrp="1"/>
          </p:cNvSpPr>
          <p:nvPr>
            <p:ph type="subTitle" idx="1"/>
          </p:nvPr>
        </p:nvSpPr>
        <p:spPr/>
        <p:txBody>
          <a:bodyPr/>
          <a:lstStyle/>
          <a:p>
            <a:endParaRPr lang="es-EC"/>
          </a:p>
        </p:txBody>
      </p:sp>
      <p:pic>
        <p:nvPicPr>
          <p:cNvPr id="5" name="Imagen 4">
            <a:extLst>
              <a:ext uri="{FF2B5EF4-FFF2-40B4-BE49-F238E27FC236}">
                <a16:creationId xmlns:a16="http://schemas.microsoft.com/office/drawing/2014/main" id="{E2173E5B-585D-C2FB-4F66-C16A3B2DEE2A}"/>
              </a:ext>
            </a:extLst>
          </p:cNvPr>
          <p:cNvPicPr>
            <a:picLocks noChangeAspect="1"/>
          </p:cNvPicPr>
          <p:nvPr/>
        </p:nvPicPr>
        <p:blipFill>
          <a:blip r:embed="rId2"/>
          <a:stretch>
            <a:fillRect/>
          </a:stretch>
        </p:blipFill>
        <p:spPr>
          <a:xfrm>
            <a:off x="1600200" y="103491"/>
            <a:ext cx="9144000" cy="6651018"/>
          </a:xfrm>
          <a:prstGeom prst="rect">
            <a:avLst/>
          </a:prstGeom>
          <a:ln>
            <a:noFill/>
          </a:ln>
          <a:effectLst>
            <a:softEdge rad="112500"/>
          </a:effectLst>
        </p:spPr>
      </p:pic>
    </p:spTree>
    <p:extLst>
      <p:ext uri="{BB962C8B-B14F-4D97-AF65-F5344CB8AC3E}">
        <p14:creationId xmlns:p14="http://schemas.microsoft.com/office/powerpoint/2010/main" val="36031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pic>
        <p:nvPicPr>
          <p:cNvPr id="4" name="Imagen 3"/>
          <p:cNvPicPr>
            <a:picLocks noChangeAspect="1"/>
          </p:cNvPicPr>
          <p:nvPr/>
        </p:nvPicPr>
        <p:blipFill>
          <a:blip r:embed="rId2"/>
          <a:stretch>
            <a:fillRect/>
          </a:stretch>
        </p:blipFill>
        <p:spPr>
          <a:xfrm>
            <a:off x="1606914" y="98204"/>
            <a:ext cx="8978170" cy="6661595"/>
          </a:xfrm>
          <a:prstGeom prst="rect">
            <a:avLst/>
          </a:prstGeom>
        </p:spPr>
      </p:pic>
    </p:spTree>
    <p:extLst>
      <p:ext uri="{BB962C8B-B14F-4D97-AF65-F5344CB8AC3E}">
        <p14:creationId xmlns:p14="http://schemas.microsoft.com/office/powerpoint/2010/main" val="4073068598"/>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3</TotalTime>
  <Words>865</Words>
  <Application>Microsoft Office PowerPoint</Application>
  <PresentationFormat>Panorámica</PresentationFormat>
  <Paragraphs>115</Paragraphs>
  <Slides>23</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31" baseType="lpstr">
      <vt:lpstr>Aptos</vt:lpstr>
      <vt:lpstr>Arial</vt:lpstr>
      <vt:lpstr>Century Gothic</vt:lpstr>
      <vt:lpstr>Comic Sans MS</vt:lpstr>
      <vt:lpstr>Tahoma</vt:lpstr>
      <vt:lpstr>Wingdings 3</vt:lpstr>
      <vt:lpstr>Espiral</vt:lpstr>
      <vt:lpstr>Imagen</vt:lpstr>
      <vt:lpstr>Presentación de PowerPoint</vt:lpstr>
      <vt:lpstr>Presentación de PowerPoint</vt:lpstr>
      <vt:lpstr>EPISTEMOLOGÍA DE LA PSICOLOGÍA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TEORIAS DEL APRENDIZAJE</vt:lpstr>
      <vt:lpstr>TEORIA DEL APRENDIZAJE</vt:lpstr>
      <vt:lpstr>Teorías del aprendizaje </vt:lpstr>
      <vt:lpstr>Presentación de PowerPoint</vt:lpstr>
      <vt:lpstr>Presentación de PowerPoint</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Paco Fernando Janeta Patiño</dc:creator>
  <cp:lastModifiedBy>Paco Fernando Janeta Patiño</cp:lastModifiedBy>
  <cp:revision>3</cp:revision>
  <dcterms:created xsi:type="dcterms:W3CDTF">2024-05-09T16:35:06Z</dcterms:created>
  <dcterms:modified xsi:type="dcterms:W3CDTF">2024-05-09T16:45:11Z</dcterms:modified>
</cp:coreProperties>
</file>