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8" r:id="rId3"/>
    <p:sldId id="441" r:id="rId4"/>
    <p:sldId id="440" r:id="rId5"/>
    <p:sldId id="259" r:id="rId6"/>
    <p:sldId id="332" r:id="rId7"/>
    <p:sldId id="442" r:id="rId8"/>
    <p:sldId id="443" r:id="rId9"/>
    <p:sldId id="444" r:id="rId10"/>
    <p:sldId id="445" r:id="rId11"/>
    <p:sldId id="446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3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0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7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07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7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1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1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6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16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9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0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5">
            <a:extLst>
              <a:ext uri="{FF2B5EF4-FFF2-40B4-BE49-F238E27FC236}">
                <a16:creationId xmlns:a16="http://schemas.microsoft.com/office/drawing/2014/main" id="{391159B2-3847-4541-BAAE-D93F71723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C"/>
          </a:p>
        </p:txBody>
      </p:sp>
      <p:sp useBgFill="1">
        <p:nvSpPr>
          <p:cNvPr id="29" name="Rectangle 17">
            <a:extLst>
              <a:ext uri="{FF2B5EF4-FFF2-40B4-BE49-F238E27FC236}">
                <a16:creationId xmlns:a16="http://schemas.microsoft.com/office/drawing/2014/main" id="{93BDF953-B1FC-408F-A14E-33A8C1DC1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42227F-2051-2B52-DB35-57B1F45AEA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170" y="3716860"/>
            <a:ext cx="9732773" cy="1465112"/>
          </a:xfrm>
        </p:spPr>
        <p:txBody>
          <a:bodyPr>
            <a:normAutofit/>
          </a:bodyPr>
          <a:lstStyle/>
          <a:p>
            <a:r>
              <a:rPr lang="es-EC" sz="5100"/>
              <a:t>Nivel de concreción macro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86CFEB-85A1-AE99-CF2D-D37023B7E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81972"/>
            <a:ext cx="9517450" cy="638904"/>
          </a:xfrm>
        </p:spPr>
        <p:txBody>
          <a:bodyPr>
            <a:normAutofit/>
          </a:bodyPr>
          <a:lstStyle/>
          <a:p>
            <a:r>
              <a:rPr lang="es-EC" dirty="0" err="1"/>
              <a:t>Phd</a:t>
            </a:r>
            <a:r>
              <a:rPr lang="es-EC" dirty="0"/>
              <a:t>. Ximena Zúñiga García</a:t>
            </a:r>
          </a:p>
        </p:txBody>
      </p:sp>
      <p:sp>
        <p:nvSpPr>
          <p:cNvPr id="30" name="Rectangle 19">
            <a:extLst>
              <a:ext uri="{FF2B5EF4-FFF2-40B4-BE49-F238E27FC236}">
                <a16:creationId xmlns:a16="http://schemas.microsoft.com/office/drawing/2014/main" id="{17C4AC30-431E-4860-8128-139F9F61E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cxnSp>
        <p:nvCxnSpPr>
          <p:cNvPr id="31" name="Straight Connector 21">
            <a:extLst>
              <a:ext uri="{FF2B5EF4-FFF2-40B4-BE49-F238E27FC236}">
                <a16:creationId xmlns:a16="http://schemas.microsoft.com/office/drawing/2014/main" id="{D0C35C70-8DD1-457D-85E7-728F1B0C52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3">
            <a:extLst>
              <a:ext uri="{FF2B5EF4-FFF2-40B4-BE49-F238E27FC236}">
                <a16:creationId xmlns:a16="http://schemas.microsoft.com/office/drawing/2014/main" id="{B71691B1-EF90-41BA-A886-9331EB03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5">
            <a:extLst>
              <a:ext uri="{FF2B5EF4-FFF2-40B4-BE49-F238E27FC236}">
                <a16:creationId xmlns:a16="http://schemas.microsoft.com/office/drawing/2014/main" id="{BEB77709-9ED2-4392-8D1E-91E4AB964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Fondo abstracto triangular">
            <a:extLst>
              <a:ext uri="{FF2B5EF4-FFF2-40B4-BE49-F238E27FC236}">
                <a16:creationId xmlns:a16="http://schemas.microsoft.com/office/drawing/2014/main" id="{323F6F84-817F-33C0-653B-96FFE3768BB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0905" r="3" b="15179"/>
          <a:stretch/>
        </p:blipFill>
        <p:spPr>
          <a:xfrm>
            <a:off x="3116580" y="1395172"/>
            <a:ext cx="5969424" cy="214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2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pic>
        <p:nvPicPr>
          <p:cNvPr id="7" name="Graphic 6" descr="Libros">
            <a:extLst>
              <a:ext uri="{FF2B5EF4-FFF2-40B4-BE49-F238E27FC236}">
                <a16:creationId xmlns:a16="http://schemas.microsoft.com/office/drawing/2014/main" id="{1C938706-7419-521F-FF09-F4859A7C5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4352" y="2467985"/>
            <a:ext cx="3019646" cy="301964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1B66823-1CA6-8D41-DA42-EC8FA8BF2063}"/>
              </a:ext>
            </a:extLst>
          </p:cNvPr>
          <p:cNvSpPr txBox="1"/>
          <p:nvPr/>
        </p:nvSpPr>
        <p:spPr>
          <a:xfrm>
            <a:off x="4637165" y="1034980"/>
            <a:ext cx="6488035" cy="500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indent="-182880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b="1" dirty="0" err="1"/>
              <a:t>Instrumentos</a:t>
            </a:r>
            <a:r>
              <a:rPr lang="en-US" b="1" dirty="0"/>
              <a:t> del Nivel de </a:t>
            </a:r>
            <a:r>
              <a:rPr lang="en-US" b="1" dirty="0" err="1"/>
              <a:t>Concreción</a:t>
            </a:r>
            <a:r>
              <a:rPr lang="en-US" b="1" dirty="0"/>
              <a:t> Macro</a:t>
            </a:r>
          </a:p>
          <a:p>
            <a:pPr indent="-182880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b="1" dirty="0" err="1"/>
              <a:t>Currículo</a:t>
            </a:r>
            <a:r>
              <a:rPr lang="en-US" b="1" dirty="0"/>
              <a:t> Nacional</a:t>
            </a:r>
            <a:r>
              <a:rPr lang="en-US" dirty="0"/>
              <a:t>: </a:t>
            </a:r>
            <a:r>
              <a:rPr lang="en-US" dirty="0" err="1"/>
              <a:t>Documento</a:t>
            </a:r>
            <a:r>
              <a:rPr lang="en-US" dirty="0"/>
              <a:t> </a:t>
            </a:r>
            <a:r>
              <a:rPr lang="en-US" dirty="0" err="1"/>
              <a:t>oficial</a:t>
            </a:r>
            <a:r>
              <a:rPr lang="en-US" dirty="0"/>
              <a:t> que </a:t>
            </a:r>
            <a:r>
              <a:rPr lang="en-US" dirty="0" err="1"/>
              <a:t>establece</a:t>
            </a:r>
            <a:r>
              <a:rPr lang="en-US" dirty="0"/>
              <a:t> las </a:t>
            </a:r>
            <a:r>
              <a:rPr lang="en-US" dirty="0" err="1"/>
              <a:t>competencias</a:t>
            </a:r>
            <a:r>
              <a:rPr lang="en-US" dirty="0"/>
              <a:t>, </a:t>
            </a:r>
            <a:r>
              <a:rPr lang="en-US" dirty="0" err="1"/>
              <a:t>contenidos</a:t>
            </a:r>
            <a:r>
              <a:rPr lang="en-US" dirty="0"/>
              <a:t>, y </a:t>
            </a:r>
            <a:r>
              <a:rPr lang="en-US" dirty="0" err="1"/>
              <a:t>estándares</a:t>
            </a:r>
            <a:r>
              <a:rPr lang="en-US" dirty="0"/>
              <a:t> de </a:t>
            </a:r>
            <a:r>
              <a:rPr lang="en-US" dirty="0" err="1"/>
              <a:t>aprendizaje</a:t>
            </a:r>
            <a:r>
              <a:rPr lang="en-US" dirty="0"/>
              <a:t> para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niveles</a:t>
            </a:r>
            <a:r>
              <a:rPr lang="en-US" dirty="0"/>
              <a:t> </a:t>
            </a:r>
            <a:r>
              <a:rPr lang="en-US" dirty="0" err="1"/>
              <a:t>educativos</a:t>
            </a:r>
            <a:r>
              <a:rPr lang="en-US" dirty="0"/>
              <a:t>.</a:t>
            </a:r>
          </a:p>
          <a:p>
            <a:pPr indent="-182880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b="1" dirty="0" err="1"/>
              <a:t>Leyes</a:t>
            </a:r>
            <a:r>
              <a:rPr lang="en-US" b="1" dirty="0"/>
              <a:t> y </a:t>
            </a:r>
            <a:r>
              <a:rPr lang="en-US" b="1" dirty="0" err="1"/>
              <a:t>Reglamentos</a:t>
            </a:r>
            <a:r>
              <a:rPr lang="en-US" b="1" dirty="0"/>
              <a:t> </a:t>
            </a:r>
            <a:r>
              <a:rPr lang="en-US" b="1" dirty="0" err="1"/>
              <a:t>Educativos</a:t>
            </a:r>
            <a:r>
              <a:rPr lang="en-US" dirty="0"/>
              <a:t>: Marco legal que </a:t>
            </a:r>
            <a:r>
              <a:rPr lang="en-US" dirty="0" err="1"/>
              <a:t>regula</a:t>
            </a:r>
            <a:r>
              <a:rPr lang="en-US" dirty="0"/>
              <a:t> la </a:t>
            </a:r>
            <a:r>
              <a:rPr lang="en-US" dirty="0" err="1"/>
              <a:t>educación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país</a:t>
            </a:r>
            <a:r>
              <a:rPr lang="en-US" dirty="0"/>
              <a:t>.</a:t>
            </a:r>
          </a:p>
          <a:p>
            <a:pPr indent="-182880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b="1" dirty="0"/>
              <a:t>Planes de Desarrollo </a:t>
            </a:r>
            <a:r>
              <a:rPr lang="en-US" b="1" dirty="0" err="1"/>
              <a:t>Educativo</a:t>
            </a:r>
            <a:r>
              <a:rPr lang="en-US" dirty="0"/>
              <a:t>: </a:t>
            </a:r>
            <a:r>
              <a:rPr lang="en-US" dirty="0" err="1"/>
              <a:t>Documentos</a:t>
            </a:r>
            <a:r>
              <a:rPr lang="en-US" dirty="0"/>
              <a:t> </a:t>
            </a:r>
            <a:r>
              <a:rPr lang="en-US" dirty="0" err="1"/>
              <a:t>estratégicos</a:t>
            </a:r>
            <a:r>
              <a:rPr lang="en-US" dirty="0"/>
              <a:t> que </a:t>
            </a:r>
            <a:r>
              <a:rPr lang="en-US" dirty="0" err="1"/>
              <a:t>alinean</a:t>
            </a:r>
            <a:r>
              <a:rPr lang="en-US" dirty="0"/>
              <a:t> la </a:t>
            </a:r>
            <a:r>
              <a:rPr lang="en-US" dirty="0" err="1"/>
              <a:t>educación</a:t>
            </a:r>
            <a:r>
              <a:rPr lang="en-US" dirty="0"/>
              <a:t> con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objetivos</a:t>
            </a:r>
            <a:r>
              <a:rPr lang="en-US" dirty="0"/>
              <a:t> </a:t>
            </a:r>
            <a:r>
              <a:rPr lang="en-US" dirty="0" err="1"/>
              <a:t>nacionales</a:t>
            </a:r>
            <a:r>
              <a:rPr lang="en-US" dirty="0"/>
              <a:t> e </a:t>
            </a:r>
            <a:r>
              <a:rPr lang="en-US" dirty="0" err="1"/>
              <a:t>internacionales</a:t>
            </a:r>
            <a:r>
              <a:rPr lang="en-US" dirty="0"/>
              <a:t>,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Objetivos de Desarrollo </a:t>
            </a:r>
            <a:r>
              <a:rPr lang="en-US" dirty="0" err="1"/>
              <a:t>Sostenible</a:t>
            </a:r>
            <a:r>
              <a:rPr lang="en-US" dirty="0"/>
              <a:t> (ODS).</a:t>
            </a:r>
          </a:p>
          <a:p>
            <a:pPr indent="-182880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b="1" dirty="0" err="1"/>
              <a:t>Estándares</a:t>
            </a:r>
            <a:r>
              <a:rPr lang="en-US" b="1" dirty="0"/>
              <a:t> de Calidad</a:t>
            </a:r>
            <a:r>
              <a:rPr lang="en-US" dirty="0"/>
              <a:t>: </a:t>
            </a:r>
            <a:r>
              <a:rPr lang="en-US" dirty="0" err="1"/>
              <a:t>Lineamientos</a:t>
            </a:r>
            <a:r>
              <a:rPr lang="en-US" dirty="0"/>
              <a:t> que </a:t>
            </a:r>
            <a:r>
              <a:rPr lang="en-US" dirty="0" err="1"/>
              <a:t>definen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niveles</a:t>
            </a:r>
            <a:r>
              <a:rPr lang="en-US" dirty="0"/>
              <a:t> </a:t>
            </a:r>
            <a:r>
              <a:rPr lang="en-US" dirty="0" err="1"/>
              <a:t>mínimos</a:t>
            </a:r>
            <a:r>
              <a:rPr lang="en-US" dirty="0"/>
              <a:t> </a:t>
            </a:r>
            <a:r>
              <a:rPr lang="en-US" dirty="0" err="1"/>
              <a:t>esperados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enseñanza-aprendizaje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746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pic>
        <p:nvPicPr>
          <p:cNvPr id="25" name="Graphic 6" descr="Aula de clases">
            <a:extLst>
              <a:ext uri="{FF2B5EF4-FFF2-40B4-BE49-F238E27FC236}">
                <a16:creationId xmlns:a16="http://schemas.microsoft.com/office/drawing/2014/main" id="{0ED92D83-689E-0F39-FC3F-204B58C71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5256" y="1230863"/>
            <a:ext cx="4414438" cy="441443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3D04E33-131C-217E-EC33-717FD5F06D5B}"/>
              </a:ext>
            </a:extLst>
          </p:cNvPr>
          <p:cNvSpPr txBox="1"/>
          <p:nvPr/>
        </p:nvSpPr>
        <p:spPr>
          <a:xfrm>
            <a:off x="6330696" y="374904"/>
            <a:ext cx="4957554" cy="3496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b="1" dirty="0" err="1"/>
              <a:t>Elementos</a:t>
            </a:r>
            <a:r>
              <a:rPr lang="en-US" sz="1200" b="1" dirty="0"/>
              <a:t> del Nivel de </a:t>
            </a:r>
            <a:r>
              <a:rPr lang="en-US" sz="1200" b="1" dirty="0" err="1"/>
              <a:t>Concreción</a:t>
            </a:r>
            <a:r>
              <a:rPr lang="en-US" sz="1200" b="1" dirty="0"/>
              <a:t> Macro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b="1" dirty="0" err="1"/>
              <a:t>Fundamentos</a:t>
            </a:r>
            <a:r>
              <a:rPr lang="en-US" sz="1200" b="1" dirty="0"/>
              <a:t> </a:t>
            </a:r>
            <a:r>
              <a:rPr lang="en-US" sz="1200" b="1" dirty="0" err="1"/>
              <a:t>Filosóficos</a:t>
            </a:r>
            <a:r>
              <a:rPr lang="en-US" sz="1200" b="1" dirty="0"/>
              <a:t>, </a:t>
            </a:r>
            <a:r>
              <a:rPr lang="en-US" sz="1200" b="1" dirty="0" err="1"/>
              <a:t>Sociológicos</a:t>
            </a:r>
            <a:r>
              <a:rPr lang="en-US" sz="1200" b="1" dirty="0"/>
              <a:t> y </a:t>
            </a:r>
            <a:r>
              <a:rPr lang="en-US" sz="1200" b="1" dirty="0" err="1"/>
              <a:t>Pedagógicos</a:t>
            </a:r>
            <a:r>
              <a:rPr lang="en-US" sz="1200" dirty="0"/>
              <a:t>:</a:t>
            </a:r>
          </a:p>
          <a:p>
            <a:pPr marL="742950" lvl="1"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dirty="0"/>
              <a:t>Define la </a:t>
            </a:r>
            <a:r>
              <a:rPr lang="en-US" sz="1200" dirty="0" err="1"/>
              <a:t>visión</a:t>
            </a:r>
            <a:r>
              <a:rPr lang="en-US" sz="1200" dirty="0"/>
              <a:t> </a:t>
            </a:r>
            <a:r>
              <a:rPr lang="en-US" sz="1200" dirty="0" err="1"/>
              <a:t>educativa</a:t>
            </a:r>
            <a:r>
              <a:rPr lang="en-US" sz="1200" dirty="0"/>
              <a:t> </a:t>
            </a:r>
            <a:r>
              <a:rPr lang="en-US" sz="1200" dirty="0" err="1"/>
              <a:t>basada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</a:t>
            </a:r>
            <a:r>
              <a:rPr lang="en-US" sz="1200" dirty="0" err="1"/>
              <a:t>valores</a:t>
            </a:r>
            <a:r>
              <a:rPr lang="en-US" sz="1200" dirty="0"/>
              <a:t> </a:t>
            </a:r>
            <a:r>
              <a:rPr lang="en-US" sz="1200" dirty="0" err="1"/>
              <a:t>como</a:t>
            </a:r>
            <a:r>
              <a:rPr lang="en-US" sz="1200" dirty="0"/>
              <a:t> </a:t>
            </a:r>
            <a:r>
              <a:rPr lang="en-US" sz="1200" dirty="0" err="1"/>
              <a:t>inclusión</a:t>
            </a:r>
            <a:r>
              <a:rPr lang="en-US" sz="1200" dirty="0"/>
              <a:t>, </a:t>
            </a:r>
            <a:r>
              <a:rPr lang="en-US" sz="1200" dirty="0" err="1"/>
              <a:t>equidad</a:t>
            </a:r>
            <a:r>
              <a:rPr lang="en-US" sz="1200" dirty="0"/>
              <a:t> y </a:t>
            </a:r>
            <a:r>
              <a:rPr lang="en-US" sz="1200" dirty="0" err="1"/>
              <a:t>sostenibilidad</a:t>
            </a:r>
            <a:r>
              <a:rPr lang="en-US" sz="12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b="1" dirty="0"/>
              <a:t>Objetivos Generales</a:t>
            </a:r>
            <a:r>
              <a:rPr lang="en-US" sz="1200" dirty="0"/>
              <a:t>:</a:t>
            </a:r>
          </a:p>
          <a:p>
            <a:pPr marL="742950" lvl="1"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dirty="0" err="1"/>
              <a:t>Establecen</a:t>
            </a:r>
            <a:r>
              <a:rPr lang="en-US" sz="1200" dirty="0"/>
              <a:t> las </a:t>
            </a:r>
            <a:r>
              <a:rPr lang="en-US" sz="1200" dirty="0" err="1"/>
              <a:t>metas</a:t>
            </a:r>
            <a:r>
              <a:rPr lang="en-US" sz="1200" dirty="0"/>
              <a:t> de </a:t>
            </a:r>
            <a:r>
              <a:rPr lang="en-US" sz="1200" dirty="0" err="1"/>
              <a:t>aprendizaje</a:t>
            </a:r>
            <a:r>
              <a:rPr lang="en-US" sz="1200" dirty="0"/>
              <a:t> que </a:t>
            </a:r>
            <a:r>
              <a:rPr lang="en-US" sz="1200" dirty="0" err="1"/>
              <a:t>deben</a:t>
            </a:r>
            <a:r>
              <a:rPr lang="en-US" sz="1200" dirty="0"/>
              <a:t> </a:t>
            </a:r>
            <a:r>
              <a:rPr lang="en-US" sz="1200" dirty="0" err="1"/>
              <a:t>alcanzarse</a:t>
            </a:r>
            <a:r>
              <a:rPr lang="en-US" sz="1200" dirty="0"/>
              <a:t> al </a:t>
            </a:r>
            <a:r>
              <a:rPr lang="en-US" sz="1200" dirty="0" err="1"/>
              <a:t>finalizar</a:t>
            </a:r>
            <a:r>
              <a:rPr lang="en-US" sz="1200" dirty="0"/>
              <a:t> un </a:t>
            </a:r>
            <a:r>
              <a:rPr lang="en-US" sz="1200" dirty="0" err="1"/>
              <a:t>nivel</a:t>
            </a:r>
            <a:r>
              <a:rPr lang="en-US" sz="1200" dirty="0"/>
              <a:t> </a:t>
            </a:r>
            <a:r>
              <a:rPr lang="en-US" sz="1200" dirty="0" err="1"/>
              <a:t>educativo</a:t>
            </a:r>
            <a:r>
              <a:rPr lang="en-US" sz="12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b="1" dirty="0" err="1"/>
              <a:t>Competencias</a:t>
            </a:r>
            <a:r>
              <a:rPr lang="en-US" sz="1200" b="1" dirty="0"/>
              <a:t> y </a:t>
            </a:r>
            <a:r>
              <a:rPr lang="en-US" sz="1200" b="1" dirty="0" err="1"/>
              <a:t>Habilidades</a:t>
            </a:r>
            <a:r>
              <a:rPr lang="en-US" sz="1200" b="1" dirty="0"/>
              <a:t> Clave</a:t>
            </a:r>
            <a:r>
              <a:rPr lang="en-US" sz="1200" dirty="0"/>
              <a:t>:</a:t>
            </a:r>
          </a:p>
          <a:p>
            <a:pPr marL="742950" lvl="1"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dirty="0" err="1"/>
              <a:t>Orientan</a:t>
            </a:r>
            <a:r>
              <a:rPr lang="en-US" sz="1200" dirty="0"/>
              <a:t> </a:t>
            </a:r>
            <a:r>
              <a:rPr lang="en-US" sz="1200" dirty="0" err="1"/>
              <a:t>el</a:t>
            </a:r>
            <a:r>
              <a:rPr lang="en-US" sz="1200" dirty="0"/>
              <a:t> </a:t>
            </a:r>
            <a:r>
              <a:rPr lang="en-US" sz="1200" dirty="0" err="1"/>
              <a:t>desarrollo</a:t>
            </a:r>
            <a:r>
              <a:rPr lang="en-US" sz="1200" dirty="0"/>
              <a:t> integral del estudiante, tanto </a:t>
            </a:r>
            <a:r>
              <a:rPr lang="en-US" sz="1200" dirty="0" err="1"/>
              <a:t>en</a:t>
            </a:r>
            <a:r>
              <a:rPr lang="en-US" sz="1200" dirty="0"/>
              <a:t> lo </a:t>
            </a:r>
            <a:r>
              <a:rPr lang="en-US" sz="1200" dirty="0" err="1"/>
              <a:t>cognitivo</a:t>
            </a:r>
            <a:r>
              <a:rPr lang="en-US" sz="1200" dirty="0"/>
              <a:t> </a:t>
            </a:r>
            <a:r>
              <a:rPr lang="en-US" sz="1200" dirty="0" err="1"/>
              <a:t>como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lo </a:t>
            </a:r>
            <a:r>
              <a:rPr lang="en-US" sz="1200" dirty="0" err="1"/>
              <a:t>socioemocional</a:t>
            </a:r>
            <a:r>
              <a:rPr lang="en-US" sz="12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b="1" dirty="0" err="1"/>
              <a:t>Ejes</a:t>
            </a:r>
            <a:r>
              <a:rPr lang="en-US" sz="1200" b="1" dirty="0"/>
              <a:t> </a:t>
            </a:r>
            <a:r>
              <a:rPr lang="en-US" sz="1200" b="1" dirty="0" err="1"/>
              <a:t>Transversales</a:t>
            </a:r>
            <a:r>
              <a:rPr lang="en-US" sz="1200" dirty="0"/>
              <a:t>:</a:t>
            </a:r>
          </a:p>
          <a:p>
            <a:pPr marL="742950" lvl="1"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dirty="0"/>
              <a:t>Temas </a:t>
            </a:r>
            <a:r>
              <a:rPr lang="en-US" sz="1200" dirty="0" err="1"/>
              <a:t>como</a:t>
            </a:r>
            <a:r>
              <a:rPr lang="en-US" sz="1200" dirty="0"/>
              <a:t> la </a:t>
            </a:r>
            <a:r>
              <a:rPr lang="en-US" sz="1200" dirty="0" err="1"/>
              <a:t>interculturalidad</a:t>
            </a:r>
            <a:r>
              <a:rPr lang="en-US" sz="1200" dirty="0"/>
              <a:t>, </a:t>
            </a:r>
            <a:r>
              <a:rPr lang="en-US" sz="1200" dirty="0" err="1"/>
              <a:t>ciudadanía</a:t>
            </a:r>
            <a:r>
              <a:rPr lang="en-US" sz="1200" dirty="0"/>
              <a:t> y </a:t>
            </a:r>
            <a:r>
              <a:rPr lang="en-US" sz="1200" dirty="0" err="1"/>
              <a:t>cuidado</a:t>
            </a:r>
            <a:r>
              <a:rPr lang="en-US" sz="1200" dirty="0"/>
              <a:t> del medio </a:t>
            </a:r>
            <a:r>
              <a:rPr lang="en-US" sz="1200" dirty="0" err="1"/>
              <a:t>ambiente</a:t>
            </a:r>
            <a:r>
              <a:rPr lang="en-US" sz="1200" dirty="0"/>
              <a:t> que se </a:t>
            </a:r>
            <a:r>
              <a:rPr lang="en-US" sz="1200" dirty="0" err="1"/>
              <a:t>integran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</a:t>
            </a:r>
            <a:r>
              <a:rPr lang="en-US" sz="1200" dirty="0" err="1"/>
              <a:t>todas</a:t>
            </a:r>
            <a:r>
              <a:rPr lang="en-US" sz="1200" dirty="0"/>
              <a:t> las </a:t>
            </a:r>
            <a:r>
              <a:rPr lang="en-US" sz="1200" dirty="0" err="1"/>
              <a:t>áreas</a:t>
            </a:r>
            <a:r>
              <a:rPr lang="en-US" sz="1200" dirty="0"/>
              <a:t> del </a:t>
            </a:r>
            <a:r>
              <a:rPr lang="en-US" sz="1200" dirty="0" err="1"/>
              <a:t>currículo</a:t>
            </a:r>
            <a:r>
              <a:rPr lang="en-US" sz="12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b="1" dirty="0" err="1"/>
              <a:t>Metodologías</a:t>
            </a:r>
            <a:r>
              <a:rPr lang="en-US" sz="1200" b="1" dirty="0"/>
              <a:t> Generales</a:t>
            </a:r>
            <a:r>
              <a:rPr lang="en-US" sz="1200" dirty="0"/>
              <a:t>:</a:t>
            </a:r>
          </a:p>
          <a:p>
            <a:pPr marL="742950" lvl="1"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dirty="0" err="1"/>
              <a:t>Orientaciones</a:t>
            </a:r>
            <a:r>
              <a:rPr lang="en-US" sz="1200" dirty="0"/>
              <a:t> </a:t>
            </a:r>
            <a:r>
              <a:rPr lang="en-US" sz="1200" dirty="0" err="1"/>
              <a:t>sobre</a:t>
            </a:r>
            <a:r>
              <a:rPr lang="en-US" sz="1200" dirty="0"/>
              <a:t> </a:t>
            </a:r>
            <a:r>
              <a:rPr lang="en-US" sz="1200" dirty="0" err="1"/>
              <a:t>cómo</a:t>
            </a:r>
            <a:r>
              <a:rPr lang="en-US" sz="1200" dirty="0"/>
              <a:t> </a:t>
            </a:r>
            <a:r>
              <a:rPr lang="en-US" sz="1200" dirty="0" err="1"/>
              <a:t>debe</a:t>
            </a:r>
            <a:r>
              <a:rPr lang="en-US" sz="1200" dirty="0"/>
              <a:t> </a:t>
            </a:r>
            <a:r>
              <a:rPr lang="en-US" sz="1200" dirty="0" err="1"/>
              <a:t>desarrollarse</a:t>
            </a:r>
            <a:r>
              <a:rPr lang="en-US" sz="1200" dirty="0"/>
              <a:t> </a:t>
            </a:r>
            <a:r>
              <a:rPr lang="en-US" sz="1200" dirty="0" err="1"/>
              <a:t>el</a:t>
            </a:r>
            <a:r>
              <a:rPr lang="en-US" sz="1200" dirty="0"/>
              <a:t> </a:t>
            </a:r>
            <a:r>
              <a:rPr lang="en-US" sz="1200" dirty="0" err="1"/>
              <a:t>proceso</a:t>
            </a:r>
            <a:r>
              <a:rPr lang="en-US" sz="1200" dirty="0"/>
              <a:t> de </a:t>
            </a:r>
            <a:r>
              <a:rPr lang="en-US" sz="1200" dirty="0" err="1"/>
              <a:t>enseñanza-aprendizaje</a:t>
            </a:r>
            <a:r>
              <a:rPr lang="en-US" sz="12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b="1" dirty="0" err="1"/>
              <a:t>Estándares</a:t>
            </a:r>
            <a:r>
              <a:rPr lang="en-US" sz="1200" b="1" dirty="0"/>
              <a:t> de </a:t>
            </a:r>
            <a:r>
              <a:rPr lang="en-US" sz="1200" b="1" dirty="0" err="1"/>
              <a:t>Aprendizaje</a:t>
            </a:r>
            <a:r>
              <a:rPr lang="en-US" sz="1200" dirty="0"/>
              <a:t>:</a:t>
            </a:r>
          </a:p>
          <a:p>
            <a:pPr marL="742950" lvl="1"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200" dirty="0" err="1"/>
              <a:t>Indicadores</a:t>
            </a:r>
            <a:r>
              <a:rPr lang="en-US" sz="1200" dirty="0"/>
              <a:t> que </a:t>
            </a:r>
            <a:r>
              <a:rPr lang="en-US" sz="1200" dirty="0" err="1"/>
              <a:t>permiten</a:t>
            </a:r>
            <a:r>
              <a:rPr lang="en-US" sz="1200" dirty="0"/>
              <a:t> </a:t>
            </a:r>
            <a:r>
              <a:rPr lang="en-US" sz="1200" dirty="0" err="1"/>
              <a:t>evaluar</a:t>
            </a:r>
            <a:r>
              <a:rPr lang="en-US" sz="1200" dirty="0"/>
              <a:t> </a:t>
            </a:r>
            <a:r>
              <a:rPr lang="en-US" sz="1200" dirty="0" err="1"/>
              <a:t>el</a:t>
            </a:r>
            <a:r>
              <a:rPr lang="en-US" sz="1200" dirty="0"/>
              <a:t> </a:t>
            </a:r>
            <a:r>
              <a:rPr lang="en-US" sz="1200" dirty="0" err="1"/>
              <a:t>progreso</a:t>
            </a:r>
            <a:r>
              <a:rPr lang="en-US" sz="1200" dirty="0"/>
              <a:t> de </a:t>
            </a:r>
            <a:r>
              <a:rPr lang="en-US" sz="1200" dirty="0" err="1"/>
              <a:t>los</a:t>
            </a:r>
            <a:r>
              <a:rPr lang="en-US" sz="1200" dirty="0"/>
              <a:t> </a:t>
            </a:r>
            <a:r>
              <a:rPr lang="en-US" sz="1200" dirty="0" err="1"/>
              <a:t>estudiantes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</a:t>
            </a:r>
            <a:r>
              <a:rPr lang="en-US" sz="1200" dirty="0" err="1"/>
              <a:t>relación</a:t>
            </a:r>
            <a:r>
              <a:rPr lang="en-US" sz="1200" dirty="0"/>
              <a:t> con </a:t>
            </a:r>
            <a:r>
              <a:rPr lang="en-US" sz="1200" dirty="0" err="1"/>
              <a:t>los</a:t>
            </a:r>
            <a:r>
              <a:rPr lang="en-US" sz="1200" dirty="0"/>
              <a:t> </a:t>
            </a:r>
            <a:r>
              <a:rPr lang="en-US" sz="1200" dirty="0" err="1"/>
              <a:t>objetivos</a:t>
            </a:r>
            <a:r>
              <a:rPr lang="en-US" sz="1200" dirty="0"/>
              <a:t> </a:t>
            </a:r>
            <a:r>
              <a:rPr lang="en-US" sz="1200" dirty="0" err="1"/>
              <a:t>establecidos</a:t>
            </a:r>
            <a:r>
              <a:rPr lang="en-U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64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475486-BBCA-FB35-9C83-F64B4AF7D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007" y="1203033"/>
            <a:ext cx="10058400" cy="1371600"/>
          </a:xfrm>
        </p:spPr>
        <p:txBody>
          <a:bodyPr>
            <a:normAutofit fontScale="90000"/>
          </a:bodyPr>
          <a:lstStyle/>
          <a:p>
            <a:pPr algn="just"/>
            <a:r>
              <a:rPr lang="es-EC" dirty="0"/>
              <a:t>1. Objetivo: </a:t>
            </a:r>
            <a:r>
              <a:rPr lang="es-ES" dirty="0"/>
              <a:t>Entender el nivel de concreción macro del currículo, su rol en el sistema educativo y cómo influye en la planificación pedagógica.</a:t>
            </a: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CB6EDB-94E0-C29E-B131-9E92B49DC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787" y="3008376"/>
            <a:ext cx="10058400" cy="3849624"/>
          </a:xfrm>
        </p:spPr>
        <p:txBody>
          <a:bodyPr/>
          <a:lstStyle/>
          <a:p>
            <a:r>
              <a:rPr lang="es-ES" b="1" dirty="0"/>
              <a:t>2. Competencias Específicas: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Identificar las características del nivel macro curricular.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Analizar su impacto en las decisiones educativas nacionales y regionales.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Relacionar el nivel macro con los niveles meso y micro del currículo.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085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9BAD5-1241-7D48-3E8A-FDFEA8439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es-EC" sz="4100"/>
              <a:t>Niveles de Concreción curricular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pic>
        <p:nvPicPr>
          <p:cNvPr id="7" name="Graphic 6" descr="Libros">
            <a:extLst>
              <a:ext uri="{FF2B5EF4-FFF2-40B4-BE49-F238E27FC236}">
                <a16:creationId xmlns:a16="http://schemas.microsoft.com/office/drawing/2014/main" id="{D52E69EC-59C1-8B48-037D-D2BCB5F5A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5256" y="1230863"/>
            <a:ext cx="4414438" cy="4414438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53385E-838B-D1A8-8E30-EACE92305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s-ES" dirty="0"/>
              <a:t>Los niveles de concreción del currículo son una forma de organizar y estructurar el diseño curricular, asegurando que las metas educativas se traduzcan en acciones concretas en diversos contextos. Estos niveles son: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2144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143000" y="0"/>
            <a:ext cx="9906000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C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NIVELES DE CONCRECIÓN DEL CURRÍCULO</a:t>
            </a:r>
          </a:p>
        </p:txBody>
      </p:sp>
      <p:grpSp>
        <p:nvGrpSpPr>
          <p:cNvPr id="15" name="14 Grupo"/>
          <p:cNvGrpSpPr>
            <a:grpSpLocks/>
          </p:cNvGrpSpPr>
          <p:nvPr/>
        </p:nvGrpSpPr>
        <p:grpSpPr bwMode="auto">
          <a:xfrm>
            <a:off x="2070801" y="804851"/>
            <a:ext cx="7057405" cy="5832822"/>
            <a:chOff x="992560" y="580304"/>
            <a:chExt cx="7488832" cy="6277696"/>
          </a:xfrm>
        </p:grpSpPr>
        <p:grpSp>
          <p:nvGrpSpPr>
            <p:cNvPr id="9220" name="7 Grupo"/>
            <p:cNvGrpSpPr>
              <a:grpSpLocks/>
            </p:cNvGrpSpPr>
            <p:nvPr/>
          </p:nvGrpSpPr>
          <p:grpSpPr bwMode="auto">
            <a:xfrm>
              <a:off x="992560" y="580304"/>
              <a:ext cx="7488832" cy="6277696"/>
              <a:chOff x="992560" y="580304"/>
              <a:chExt cx="7488832" cy="6277696"/>
            </a:xfrm>
          </p:grpSpPr>
          <p:sp>
            <p:nvSpPr>
              <p:cNvPr id="3" name="2 Triángulo isósceles"/>
              <p:cNvSpPr/>
              <p:nvPr/>
            </p:nvSpPr>
            <p:spPr bwMode="auto">
              <a:xfrm>
                <a:off x="992560" y="580304"/>
                <a:ext cx="7488832" cy="627769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C" dirty="0">
                  <a:ln w="28575">
                    <a:solidFill>
                      <a:schemeClr val="tx1"/>
                    </a:solidFill>
                  </a:ln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cxnSp>
            <p:nvCxnSpPr>
              <p:cNvPr id="9228" name="4 Conector recto"/>
              <p:cNvCxnSpPr>
                <a:cxnSpLocks noChangeShapeType="1"/>
                <a:stCxn id="3" idx="1"/>
                <a:endCxn id="3" idx="5"/>
              </p:cNvCxnSpPr>
              <p:nvPr/>
            </p:nvCxnSpPr>
            <p:spPr bwMode="auto">
              <a:xfrm>
                <a:off x="2864768" y="3719152"/>
                <a:ext cx="3744416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229" name="5 Conector recto"/>
              <p:cNvCxnSpPr>
                <a:cxnSpLocks noChangeShapeType="1"/>
              </p:cNvCxnSpPr>
              <p:nvPr/>
            </p:nvCxnSpPr>
            <p:spPr bwMode="auto">
              <a:xfrm>
                <a:off x="1856656" y="5445224"/>
                <a:ext cx="576064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9221" name="8 CuadroTexto"/>
            <p:cNvSpPr txBox="1">
              <a:spLocks noChangeArrowheads="1"/>
            </p:cNvSpPr>
            <p:nvPr/>
          </p:nvSpPr>
          <p:spPr bwMode="auto">
            <a:xfrm>
              <a:off x="3920169" y="3360279"/>
              <a:ext cx="1728192" cy="34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macro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584603" y="4292954"/>
              <a:ext cx="2592044" cy="397501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es-ES"/>
              </a:defPPr>
              <a:lvl1pPr algn="ctr">
                <a:defRPr>
                  <a:solidFill>
                    <a:schemeClr val="lt1"/>
                  </a:solidFill>
                  <a:latin typeface="Arial Black" pitchFamily="34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SEGUNDO NIVEL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906824" y="5842140"/>
              <a:ext cx="1873003" cy="69562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es-ES"/>
              </a:defPPr>
              <a:lvl1pPr algn="ctr">
                <a:defRPr>
                  <a:solidFill>
                    <a:schemeClr val="lt1"/>
                  </a:solidFill>
                  <a:latin typeface="Arial Black" pitchFamily="34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TERCER NIVEL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838867" y="2954130"/>
              <a:ext cx="1940234" cy="69562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PRIMER NIVEL</a:t>
              </a:r>
            </a:p>
          </p:txBody>
        </p:sp>
        <p:sp>
          <p:nvSpPr>
            <p:cNvPr id="9225" name="12 CuadroTexto"/>
            <p:cNvSpPr txBox="1">
              <a:spLocks noChangeArrowheads="1"/>
            </p:cNvSpPr>
            <p:nvPr/>
          </p:nvSpPr>
          <p:spPr bwMode="auto">
            <a:xfrm>
              <a:off x="3944888" y="4581128"/>
              <a:ext cx="1728192" cy="34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C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meso</a:t>
              </a:r>
            </a:p>
          </p:txBody>
        </p:sp>
        <p:sp>
          <p:nvSpPr>
            <p:cNvPr id="9226" name="13 CuadroTexto"/>
            <p:cNvSpPr txBox="1">
              <a:spLocks noChangeArrowheads="1"/>
            </p:cNvSpPr>
            <p:nvPr/>
          </p:nvSpPr>
          <p:spPr bwMode="auto">
            <a:xfrm>
              <a:off x="3944888" y="6165304"/>
              <a:ext cx="1728192" cy="34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C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micro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030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5" name="Rectangle 1032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047" name="Rectangle 1034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1049" name="Rectangle 1036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040" name="Straight Connector 1039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Straight Connector 1040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Connector 1041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9891C27D-8C9D-415C-A639-23D76B7B1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E8F4C0D6-B7E0-42D0-A57F-6781017A21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5B4D6D08-A7F1-4445-BA2E-E449562C0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3A7C1A41-D915-4D26-8D5E-C01B27160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909241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A50B663E-F671-4504-99A8-455955469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227" y="805446"/>
            <a:ext cx="6570161" cy="5244497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2EF89585-ECD6-4B38-96B1-AD41A1BD4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37837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cxnSp>
        <p:nvCxnSpPr>
          <p:cNvPr id="1056" name="Straight Connector 1055">
            <a:extLst>
              <a:ext uri="{FF2B5EF4-FFF2-40B4-BE49-F238E27FC236}">
                <a16:creationId xmlns:a16="http://schemas.microsoft.com/office/drawing/2014/main" id="{1B6FCD50-3FE8-4AB2-B746-2CC0EA9D4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8" name="Straight Connector 1057">
            <a:extLst>
              <a:ext uri="{FF2B5EF4-FFF2-40B4-BE49-F238E27FC236}">
                <a16:creationId xmlns:a16="http://schemas.microsoft.com/office/drawing/2014/main" id="{B3E90108-E441-4AF0-A059-613D076C7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377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Straight Connector 1059">
            <a:extLst>
              <a:ext uri="{FF2B5EF4-FFF2-40B4-BE49-F238E27FC236}">
                <a16:creationId xmlns:a16="http://schemas.microsoft.com/office/drawing/2014/main" id="{0B422045-789A-442D-9E39-6FC4EC452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urriculo: Niveles de concreción curricular y elementos curriculares">
            <a:extLst>
              <a:ext uri="{FF2B5EF4-FFF2-40B4-BE49-F238E27FC236}">
                <a16:creationId xmlns:a16="http://schemas.microsoft.com/office/drawing/2014/main" id="{1EC1D29E-B549-E3BA-C329-93F47CD9F2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5859" y="2022269"/>
            <a:ext cx="5600897" cy="321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Rectangle 1061">
            <a:extLst>
              <a:ext uri="{FF2B5EF4-FFF2-40B4-BE49-F238E27FC236}">
                <a16:creationId xmlns:a16="http://schemas.microsoft.com/office/drawing/2014/main" id="{3F4C63FE-9526-4F8E-BCFD-954D2EF94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F9A797-9448-DB48-BAAB-E3AF1CA5D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182454"/>
            <a:ext cx="3238829" cy="3480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2400" b="1" cap="all" spc="-100" dirty="0" err="1"/>
              <a:t>Niveles</a:t>
            </a:r>
            <a:r>
              <a:rPr lang="en-US" sz="2400" b="1" cap="all" spc="-100" dirty="0"/>
              <a:t> de </a:t>
            </a:r>
            <a:r>
              <a:rPr lang="en-US" sz="2400" b="1" cap="all" spc="-100" dirty="0" err="1"/>
              <a:t>concreción</a:t>
            </a:r>
            <a:r>
              <a:rPr lang="en-US" sz="2400" b="1" cap="all" spc="-100" dirty="0"/>
              <a:t> curricular</a:t>
            </a:r>
          </a:p>
        </p:txBody>
      </p:sp>
    </p:spTree>
    <p:extLst>
      <p:ext uri="{BB962C8B-B14F-4D97-AF65-F5344CB8AC3E}">
        <p14:creationId xmlns:p14="http://schemas.microsoft.com/office/powerpoint/2010/main" val="3093154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1271588" y="2060576"/>
            <a:ext cx="2736850" cy="460851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algn="ctr">
              <a:defRPr/>
            </a:pPr>
            <a:endParaRPr lang="es-EC" sz="2400" dirty="0">
              <a:solidFill>
                <a:srgbClr val="FF0000"/>
              </a:solidFill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7391401" y="0"/>
            <a:ext cx="3529013" cy="6669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EC" dirty="0">
              <a:solidFill>
                <a:srgbClr val="333333"/>
              </a:solidFill>
            </a:endParaRPr>
          </a:p>
        </p:txBody>
      </p:sp>
      <p:sp>
        <p:nvSpPr>
          <p:cNvPr id="103433" name="Rectangle 9"/>
          <p:cNvSpPr>
            <a:spLocks noChangeArrowheads="1"/>
          </p:cNvSpPr>
          <p:nvPr/>
        </p:nvSpPr>
        <p:spPr bwMode="auto">
          <a:xfrm>
            <a:off x="4080620" y="908721"/>
            <a:ext cx="3311525" cy="5760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EC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pPr algn="ctr">
              <a:defRPr/>
            </a:pPr>
            <a:endParaRPr lang="es-EC" sz="2000" dirty="0">
              <a:ln>
                <a:solidFill>
                  <a:schemeClr val="tx1"/>
                </a:solidFill>
              </a:ln>
              <a:solidFill>
                <a:srgbClr val="333333"/>
              </a:solidFill>
            </a:endParaRPr>
          </a:p>
        </p:txBody>
      </p:sp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7535863" y="134939"/>
            <a:ext cx="33845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5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C" sz="3200">
                <a:solidFill>
                  <a:srgbClr val="FF0000"/>
                </a:solidFill>
              </a:rPr>
              <a:t>MINISTERIO DE EDUCACIÓN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35863" y="1776414"/>
            <a:ext cx="3168650" cy="3693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EC" sz="2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Constituye el diseño curricular de base, es responsabilidad de las autoridades educativas del país, debe garantizar que todos los egresados cuenten con las mismas destrezas.</a:t>
            </a: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4008438" y="2144714"/>
            <a:ext cx="3382962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5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C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Llega a los planteles educativos y a sus administradores y docentes como un instrumento orientador de las prácticas educativas; debe garantizar y enriquecer lo establecido en el nivel anterior.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008438" y="944563"/>
            <a:ext cx="3382962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C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AUTORIDADES DEL PLANTEL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363664" y="3789364"/>
            <a:ext cx="237648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EC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</a:rPr>
              <a:t>Momento de aplicación en el aula, responsabilidad en el docente.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363664" y="2205039"/>
            <a:ext cx="2376487" cy="95408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C" sz="24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CORRESPONDE</a:t>
            </a:r>
            <a:r>
              <a:rPr lang="es-EC" sz="28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AL MAESTRO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/>
      <p:bldP spid="2" grpId="0"/>
      <p:bldP spid="4" grpId="0"/>
      <p:bldP spid="10" grpId="0"/>
      <p:bldP spid="5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pic>
        <p:nvPicPr>
          <p:cNvPr id="7" name="Graphic 6" descr="Edificio">
            <a:extLst>
              <a:ext uri="{FF2B5EF4-FFF2-40B4-BE49-F238E27FC236}">
                <a16:creationId xmlns:a16="http://schemas.microsoft.com/office/drawing/2014/main" id="{8F716835-849E-168D-61CE-0E2E288EC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5256" y="1230863"/>
            <a:ext cx="4414438" cy="441443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9618E25-2AF1-A986-ADF7-BD16FA3BF062}"/>
              </a:ext>
            </a:extLst>
          </p:cNvPr>
          <p:cNvSpPr txBox="1"/>
          <p:nvPr/>
        </p:nvSpPr>
        <p:spPr>
          <a:xfrm>
            <a:off x="6579450" y="721224"/>
            <a:ext cx="4957554" cy="5313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2400" b="1" dirty="0"/>
              <a:t>1. Nivel de </a:t>
            </a:r>
            <a:r>
              <a:rPr lang="en-US" sz="2400" b="1" dirty="0" err="1"/>
              <a:t>Concreción</a:t>
            </a:r>
            <a:r>
              <a:rPr lang="en-US" sz="2400" b="1" dirty="0"/>
              <a:t> Macro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2400" dirty="0"/>
              <a:t>Este es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nivel</a:t>
            </a:r>
            <a:r>
              <a:rPr lang="en-US" sz="2400" dirty="0"/>
              <a:t> </a:t>
            </a:r>
            <a:r>
              <a:rPr lang="en-US" sz="2400" dirty="0" err="1"/>
              <a:t>más</a:t>
            </a:r>
            <a:r>
              <a:rPr lang="en-US" sz="2400" dirty="0"/>
              <a:t> </a:t>
            </a:r>
            <a:r>
              <a:rPr lang="en-US" sz="2400" dirty="0" err="1"/>
              <a:t>amplio</a:t>
            </a:r>
            <a:r>
              <a:rPr lang="en-US" sz="2400" dirty="0"/>
              <a:t> y general, </a:t>
            </a:r>
            <a:r>
              <a:rPr lang="en-US" sz="2400" dirty="0" err="1"/>
              <a:t>establecido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las </a:t>
            </a:r>
            <a:r>
              <a:rPr lang="en-US" sz="2400" dirty="0" err="1"/>
              <a:t>autoridades</a:t>
            </a:r>
            <a:r>
              <a:rPr lang="en-US" sz="2400" dirty="0"/>
              <a:t> </a:t>
            </a:r>
            <a:r>
              <a:rPr lang="en-US" sz="2400" dirty="0" err="1"/>
              <a:t>educativas</a:t>
            </a:r>
            <a:r>
              <a:rPr lang="en-US" sz="2400" dirty="0"/>
              <a:t> </a:t>
            </a:r>
            <a:r>
              <a:rPr lang="en-US" sz="2400" dirty="0" err="1"/>
              <a:t>nacionales</a:t>
            </a:r>
            <a:r>
              <a:rPr lang="en-US" sz="2400" dirty="0"/>
              <a:t>. </a:t>
            </a:r>
            <a:r>
              <a:rPr lang="en-US" sz="2400" dirty="0" err="1"/>
              <a:t>Incluye</a:t>
            </a:r>
            <a:r>
              <a:rPr lang="en-US" sz="2400" dirty="0"/>
              <a:t> las </a:t>
            </a:r>
            <a:r>
              <a:rPr lang="en-US" sz="2400" dirty="0" err="1"/>
              <a:t>políticas</a:t>
            </a:r>
            <a:r>
              <a:rPr lang="en-US" sz="2400" dirty="0"/>
              <a:t>, </a:t>
            </a:r>
            <a:r>
              <a:rPr lang="en-US" sz="2400" dirty="0" err="1"/>
              <a:t>objetivos</a:t>
            </a:r>
            <a:r>
              <a:rPr lang="en-US" sz="2400" dirty="0"/>
              <a:t> </a:t>
            </a:r>
            <a:r>
              <a:rPr lang="en-US" sz="2400" dirty="0" err="1"/>
              <a:t>generales</a:t>
            </a:r>
            <a:r>
              <a:rPr lang="en-US" sz="2400" dirty="0"/>
              <a:t>, </a:t>
            </a:r>
            <a:r>
              <a:rPr lang="en-US" sz="2400" dirty="0" err="1"/>
              <a:t>competencias</a:t>
            </a:r>
            <a:r>
              <a:rPr lang="en-US" sz="2400" dirty="0"/>
              <a:t> clave y </a:t>
            </a:r>
            <a:r>
              <a:rPr lang="en-US" sz="2400" dirty="0" err="1"/>
              <a:t>estándares</a:t>
            </a:r>
            <a:r>
              <a:rPr lang="en-US" sz="2400" dirty="0"/>
              <a:t> de </a:t>
            </a:r>
            <a:r>
              <a:rPr lang="en-US" sz="2400" dirty="0" err="1"/>
              <a:t>aprendizaje</a:t>
            </a:r>
            <a:r>
              <a:rPr lang="en-US" sz="2400" dirty="0"/>
              <a:t> que </a:t>
            </a:r>
            <a:r>
              <a:rPr lang="en-US" sz="2400" dirty="0" err="1"/>
              <a:t>guían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educativo</a:t>
            </a:r>
            <a:r>
              <a:rPr lang="en-US" sz="2400" dirty="0"/>
              <a:t> de un </a:t>
            </a:r>
            <a:r>
              <a:rPr lang="en-US" sz="2400" dirty="0" err="1"/>
              <a:t>país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0301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pic>
        <p:nvPicPr>
          <p:cNvPr id="7" name="Graphic 6" descr="Reunión">
            <a:extLst>
              <a:ext uri="{FF2B5EF4-FFF2-40B4-BE49-F238E27FC236}">
                <a16:creationId xmlns:a16="http://schemas.microsoft.com/office/drawing/2014/main" id="{848034A9-098F-F456-3748-ACA599C64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5256" y="1230863"/>
            <a:ext cx="4414438" cy="441443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42B8D54-97FB-B17C-142F-A8D3D6AE4E76}"/>
              </a:ext>
            </a:extLst>
          </p:cNvPr>
          <p:cNvSpPr txBox="1"/>
          <p:nvPr/>
        </p:nvSpPr>
        <p:spPr>
          <a:xfrm>
            <a:off x="6579450" y="1230863"/>
            <a:ext cx="4957554" cy="48041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b="1" dirty="0" err="1"/>
              <a:t>Características</a:t>
            </a:r>
            <a:r>
              <a:rPr lang="en-US" b="1" dirty="0"/>
              <a:t>:</a:t>
            </a:r>
            <a:endParaRPr lang="en-US" dirty="0"/>
          </a:p>
          <a:p>
            <a:pPr marL="742950" lvl="1" indent="-182880" algn="just">
              <a:lnSpc>
                <a:spcPct val="20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dirty="0"/>
              <a:t>Define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marco</a:t>
            </a:r>
            <a:r>
              <a:rPr lang="en-US" dirty="0"/>
              <a:t> </a:t>
            </a:r>
            <a:r>
              <a:rPr lang="en-US" dirty="0" err="1"/>
              <a:t>normativo</a:t>
            </a:r>
            <a:r>
              <a:rPr lang="en-US" dirty="0"/>
              <a:t> para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niveles</a:t>
            </a:r>
            <a:r>
              <a:rPr lang="en-US" dirty="0"/>
              <a:t> </a:t>
            </a:r>
            <a:r>
              <a:rPr lang="en-US" dirty="0" err="1"/>
              <a:t>educativos</a:t>
            </a:r>
            <a:r>
              <a:rPr lang="en-US" dirty="0"/>
              <a:t>.</a:t>
            </a:r>
          </a:p>
          <a:p>
            <a:pPr marL="742950" lvl="1" indent="-182880" algn="just">
              <a:lnSpc>
                <a:spcPct val="20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dirty="0"/>
              <a:t>Se </a:t>
            </a:r>
            <a:r>
              <a:rPr lang="en-US" dirty="0" err="1"/>
              <a:t>detalla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documentos</a:t>
            </a:r>
            <a:r>
              <a:rPr lang="en-US" dirty="0"/>
              <a:t> </a:t>
            </a:r>
            <a:r>
              <a:rPr lang="en-US" dirty="0" err="1"/>
              <a:t>oficiales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currículos</a:t>
            </a:r>
            <a:r>
              <a:rPr lang="en-US" dirty="0"/>
              <a:t> </a:t>
            </a:r>
            <a:r>
              <a:rPr lang="en-US" dirty="0" err="1"/>
              <a:t>nacionales</a:t>
            </a:r>
            <a:r>
              <a:rPr lang="en-US" dirty="0"/>
              <a:t>, </a:t>
            </a:r>
            <a:r>
              <a:rPr lang="en-US" dirty="0" err="1"/>
              <a:t>leyes</a:t>
            </a:r>
            <a:r>
              <a:rPr lang="en-US" dirty="0"/>
              <a:t> </a:t>
            </a:r>
            <a:r>
              <a:rPr lang="en-US" dirty="0" err="1"/>
              <a:t>educativas</a:t>
            </a:r>
            <a:r>
              <a:rPr lang="en-US" dirty="0"/>
              <a:t> y </a:t>
            </a:r>
            <a:r>
              <a:rPr lang="en-US" dirty="0" err="1"/>
              <a:t>estándares</a:t>
            </a:r>
            <a:r>
              <a:rPr lang="en-US" dirty="0"/>
              <a:t>.</a:t>
            </a:r>
          </a:p>
          <a:p>
            <a:pPr marL="742950" lvl="1" indent="-182880" algn="just">
              <a:lnSpc>
                <a:spcPct val="20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dirty="0"/>
              <a:t>Ejemplo: El </a:t>
            </a:r>
            <a:r>
              <a:rPr lang="en-US" dirty="0" err="1"/>
              <a:t>currículo</a:t>
            </a:r>
            <a:r>
              <a:rPr lang="en-US" dirty="0"/>
              <a:t> </a:t>
            </a:r>
            <a:r>
              <a:rPr lang="en-US" dirty="0" err="1"/>
              <a:t>nacional</a:t>
            </a:r>
            <a:r>
              <a:rPr lang="en-US" dirty="0"/>
              <a:t> </a:t>
            </a:r>
            <a:r>
              <a:rPr lang="en-US" dirty="0" err="1"/>
              <a:t>ecuatoriano</a:t>
            </a:r>
            <a:r>
              <a:rPr lang="en-US" dirty="0"/>
              <a:t> que </a:t>
            </a:r>
            <a:r>
              <a:rPr lang="en-US" dirty="0" err="1"/>
              <a:t>establece</a:t>
            </a:r>
            <a:r>
              <a:rPr lang="en-US" dirty="0"/>
              <a:t> </a:t>
            </a:r>
            <a:r>
              <a:rPr lang="en-US" dirty="0" err="1"/>
              <a:t>competencias</a:t>
            </a:r>
            <a:r>
              <a:rPr lang="en-US" dirty="0"/>
              <a:t> </a:t>
            </a:r>
            <a:r>
              <a:rPr lang="en-US" dirty="0" err="1"/>
              <a:t>generales</a:t>
            </a:r>
            <a:r>
              <a:rPr lang="en-US" dirty="0"/>
              <a:t> para </a:t>
            </a:r>
            <a:r>
              <a:rPr lang="en-US" dirty="0" err="1"/>
              <a:t>primaria</a:t>
            </a:r>
            <a:r>
              <a:rPr lang="en-US" dirty="0"/>
              <a:t> y </a:t>
            </a:r>
            <a:r>
              <a:rPr lang="en-US" dirty="0" err="1"/>
              <a:t>secundaria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663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C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C"/>
          </a:p>
        </p:txBody>
      </p:sp>
      <p:pic>
        <p:nvPicPr>
          <p:cNvPr id="7" name="Graphic 6" descr="Profesor">
            <a:extLst>
              <a:ext uri="{FF2B5EF4-FFF2-40B4-BE49-F238E27FC236}">
                <a16:creationId xmlns:a16="http://schemas.microsoft.com/office/drawing/2014/main" id="{FA55E820-26F9-D8E8-097E-7AC5468BF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5256" y="1230863"/>
            <a:ext cx="4414438" cy="441443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030852C-AB19-73AB-BA8A-4E37C1B9B881}"/>
              </a:ext>
            </a:extLst>
          </p:cNvPr>
          <p:cNvSpPr txBox="1"/>
          <p:nvPr/>
        </p:nvSpPr>
        <p:spPr>
          <a:xfrm>
            <a:off x="6579450" y="1230863"/>
            <a:ext cx="4957554" cy="480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500" b="1" dirty="0" err="1"/>
              <a:t>Actores</a:t>
            </a:r>
            <a:r>
              <a:rPr lang="en-US" sz="1500" b="1" dirty="0"/>
              <a:t> del Nivel de </a:t>
            </a:r>
            <a:r>
              <a:rPr lang="en-US" sz="1500" b="1" dirty="0" err="1"/>
              <a:t>Concreción</a:t>
            </a:r>
            <a:r>
              <a:rPr lang="en-US" sz="1500" b="1" dirty="0"/>
              <a:t> Macro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500" b="1" dirty="0" err="1"/>
              <a:t>Ministerios</a:t>
            </a:r>
            <a:r>
              <a:rPr lang="en-US" sz="1500" b="1" dirty="0"/>
              <a:t> de Educación</a:t>
            </a:r>
            <a:r>
              <a:rPr lang="en-US" sz="1500" dirty="0"/>
              <a:t>: </a:t>
            </a:r>
            <a:r>
              <a:rPr lang="en-US" sz="1500" dirty="0" err="1"/>
              <a:t>Principales</a:t>
            </a:r>
            <a:r>
              <a:rPr lang="en-US" sz="1500" dirty="0"/>
              <a:t> </a:t>
            </a:r>
            <a:r>
              <a:rPr lang="en-US" sz="1500" dirty="0" err="1"/>
              <a:t>responsables</a:t>
            </a:r>
            <a:r>
              <a:rPr lang="en-US" sz="1500" dirty="0"/>
              <a:t> de formular </a:t>
            </a:r>
            <a:r>
              <a:rPr lang="en-US" sz="1500" dirty="0" err="1"/>
              <a:t>el</a:t>
            </a:r>
            <a:r>
              <a:rPr lang="en-US" sz="1500" dirty="0"/>
              <a:t> </a:t>
            </a:r>
            <a:r>
              <a:rPr lang="en-US" sz="1500" dirty="0" err="1"/>
              <a:t>currículo</a:t>
            </a:r>
            <a:r>
              <a:rPr lang="en-US" sz="1500" dirty="0"/>
              <a:t> </a:t>
            </a:r>
            <a:r>
              <a:rPr lang="en-US" sz="1500" dirty="0" err="1"/>
              <a:t>nacional</a:t>
            </a:r>
            <a:r>
              <a:rPr lang="en-US" sz="1500" dirty="0"/>
              <a:t> y </a:t>
            </a:r>
            <a:r>
              <a:rPr lang="en-US" sz="1500" dirty="0" err="1"/>
              <a:t>garantizar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implementación</a:t>
            </a:r>
            <a:r>
              <a:rPr lang="en-US" sz="15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500" b="1" dirty="0" err="1"/>
              <a:t>Organismos</a:t>
            </a:r>
            <a:r>
              <a:rPr lang="en-US" sz="1500" b="1" dirty="0"/>
              <a:t> </a:t>
            </a:r>
            <a:r>
              <a:rPr lang="en-US" sz="1500" b="1" dirty="0" err="1"/>
              <a:t>Internacionales</a:t>
            </a:r>
            <a:r>
              <a:rPr lang="en-US" sz="1500" dirty="0"/>
              <a:t>: </a:t>
            </a:r>
            <a:r>
              <a:rPr lang="en-US" sz="1500" dirty="0" err="1"/>
              <a:t>Instituciones</a:t>
            </a:r>
            <a:r>
              <a:rPr lang="en-US" sz="1500" dirty="0"/>
              <a:t> </a:t>
            </a:r>
            <a:r>
              <a:rPr lang="en-US" sz="1500" dirty="0" err="1"/>
              <a:t>como</a:t>
            </a:r>
            <a:r>
              <a:rPr lang="en-US" sz="1500" dirty="0"/>
              <a:t> la UNESCO, que </a:t>
            </a:r>
            <a:r>
              <a:rPr lang="en-US" sz="1500" dirty="0" err="1"/>
              <a:t>influyen</a:t>
            </a:r>
            <a:r>
              <a:rPr lang="en-US" sz="1500" dirty="0"/>
              <a:t> </a:t>
            </a:r>
            <a:r>
              <a:rPr lang="en-US" sz="1500" dirty="0" err="1"/>
              <a:t>en</a:t>
            </a:r>
            <a:r>
              <a:rPr lang="en-US" sz="1500" dirty="0"/>
              <a:t> la </a:t>
            </a:r>
            <a:r>
              <a:rPr lang="en-US" sz="1500" dirty="0" err="1"/>
              <a:t>creación</a:t>
            </a:r>
            <a:r>
              <a:rPr lang="en-US" sz="1500" dirty="0"/>
              <a:t> de </a:t>
            </a:r>
            <a:r>
              <a:rPr lang="en-US" sz="1500" dirty="0" err="1"/>
              <a:t>políticas</a:t>
            </a:r>
            <a:r>
              <a:rPr lang="en-US" sz="1500" dirty="0"/>
              <a:t> </a:t>
            </a:r>
            <a:r>
              <a:rPr lang="en-US" sz="1500" dirty="0" err="1"/>
              <a:t>educativas</a:t>
            </a:r>
            <a:r>
              <a:rPr lang="en-US" sz="1500" dirty="0"/>
              <a:t> </a:t>
            </a:r>
            <a:r>
              <a:rPr lang="en-US" sz="1500" dirty="0" err="1"/>
              <a:t>globales</a:t>
            </a:r>
            <a:r>
              <a:rPr lang="en-US" sz="1500" dirty="0"/>
              <a:t> y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adaptación</a:t>
            </a:r>
            <a:r>
              <a:rPr lang="en-US" sz="1500" dirty="0"/>
              <a:t> a </a:t>
            </a:r>
            <a:r>
              <a:rPr lang="en-US" sz="1500" dirty="0" err="1"/>
              <a:t>los</a:t>
            </a:r>
            <a:r>
              <a:rPr lang="en-US" sz="1500" dirty="0"/>
              <a:t> </a:t>
            </a:r>
            <a:r>
              <a:rPr lang="en-US" sz="1500" dirty="0" err="1"/>
              <a:t>contextos</a:t>
            </a:r>
            <a:r>
              <a:rPr lang="en-US" sz="1500" dirty="0"/>
              <a:t> </a:t>
            </a:r>
            <a:r>
              <a:rPr lang="en-US" sz="1500" dirty="0" err="1"/>
              <a:t>nacionales</a:t>
            </a:r>
            <a:r>
              <a:rPr lang="en-US" sz="15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500" b="1" dirty="0" err="1"/>
              <a:t>Expertos</a:t>
            </a:r>
            <a:r>
              <a:rPr lang="en-US" sz="1500" b="1" dirty="0"/>
              <a:t> </a:t>
            </a:r>
            <a:r>
              <a:rPr lang="en-US" sz="1500" b="1" dirty="0" err="1"/>
              <a:t>Curriculares</a:t>
            </a:r>
            <a:r>
              <a:rPr lang="en-US" sz="1500" dirty="0"/>
              <a:t>: </a:t>
            </a:r>
            <a:r>
              <a:rPr lang="en-US" sz="1500" dirty="0" err="1"/>
              <a:t>Especialistas</a:t>
            </a:r>
            <a:r>
              <a:rPr lang="en-US" sz="1500" dirty="0"/>
              <a:t> </a:t>
            </a:r>
            <a:r>
              <a:rPr lang="en-US" sz="1500" dirty="0" err="1"/>
              <a:t>en</a:t>
            </a:r>
            <a:r>
              <a:rPr lang="en-US" sz="1500" dirty="0"/>
              <a:t> </a:t>
            </a:r>
            <a:r>
              <a:rPr lang="en-US" sz="1500" dirty="0" err="1"/>
              <a:t>diseño</a:t>
            </a:r>
            <a:r>
              <a:rPr lang="en-US" sz="1500" dirty="0"/>
              <a:t> curricular, </a:t>
            </a:r>
            <a:r>
              <a:rPr lang="en-US" sz="1500" dirty="0" err="1"/>
              <a:t>pedagogía</a:t>
            </a:r>
            <a:r>
              <a:rPr lang="en-US" sz="1500" dirty="0"/>
              <a:t> y </a:t>
            </a:r>
            <a:r>
              <a:rPr lang="en-US" sz="1500" dirty="0" err="1"/>
              <a:t>disciplinas</a:t>
            </a:r>
            <a:r>
              <a:rPr lang="en-US" sz="1500" dirty="0"/>
              <a:t> </a:t>
            </a:r>
            <a:r>
              <a:rPr lang="en-US" sz="1500" dirty="0" err="1"/>
              <a:t>específicas</a:t>
            </a:r>
            <a:r>
              <a:rPr lang="en-US" sz="1500" dirty="0"/>
              <a:t> que </a:t>
            </a:r>
            <a:r>
              <a:rPr lang="en-US" sz="1500" dirty="0" err="1"/>
              <a:t>contribuyen</a:t>
            </a:r>
            <a:r>
              <a:rPr lang="en-US" sz="1500" dirty="0"/>
              <a:t> al </a:t>
            </a:r>
            <a:r>
              <a:rPr lang="en-US" sz="1500" dirty="0" err="1"/>
              <a:t>desarrollo</a:t>
            </a:r>
            <a:r>
              <a:rPr lang="en-US" sz="1500" dirty="0"/>
              <a:t> del </a:t>
            </a:r>
            <a:r>
              <a:rPr lang="en-US" sz="1500" dirty="0" err="1"/>
              <a:t>currículo</a:t>
            </a:r>
            <a:r>
              <a:rPr lang="en-US" sz="1500" dirty="0"/>
              <a:t>.</a:t>
            </a:r>
          </a:p>
          <a:p>
            <a:pPr indent="-182880" algn="just">
              <a:lnSpc>
                <a:spcPct val="15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500" b="1" dirty="0"/>
              <a:t>Sociedad Civil</a:t>
            </a:r>
            <a:r>
              <a:rPr lang="en-US" sz="1500" dirty="0"/>
              <a:t>: </a:t>
            </a:r>
            <a:r>
              <a:rPr lang="en-US" sz="1500" dirty="0" err="1"/>
              <a:t>Representantes</a:t>
            </a:r>
            <a:r>
              <a:rPr lang="en-US" sz="1500" dirty="0"/>
              <a:t> de </a:t>
            </a:r>
            <a:r>
              <a:rPr lang="en-US" sz="1500" dirty="0" err="1"/>
              <a:t>comunidades</a:t>
            </a:r>
            <a:r>
              <a:rPr lang="en-US" sz="1500" dirty="0"/>
              <a:t>, </a:t>
            </a:r>
            <a:r>
              <a:rPr lang="en-US" sz="1500" dirty="0" err="1"/>
              <a:t>organizaciones</a:t>
            </a:r>
            <a:r>
              <a:rPr lang="en-US" sz="1500" dirty="0"/>
              <a:t> no </a:t>
            </a:r>
            <a:r>
              <a:rPr lang="en-US" sz="1500" dirty="0" err="1"/>
              <a:t>gubernamentales</a:t>
            </a:r>
            <a:r>
              <a:rPr lang="en-US" sz="1500" dirty="0"/>
              <a:t> y </a:t>
            </a:r>
            <a:r>
              <a:rPr lang="en-US" sz="1500" dirty="0" err="1"/>
              <a:t>otros</a:t>
            </a:r>
            <a:r>
              <a:rPr lang="en-US" sz="1500" dirty="0"/>
              <a:t> </a:t>
            </a:r>
            <a:r>
              <a:rPr lang="en-US" sz="1500" dirty="0" err="1"/>
              <a:t>actores</a:t>
            </a:r>
            <a:r>
              <a:rPr lang="en-US" sz="1500" dirty="0"/>
              <a:t> </a:t>
            </a:r>
            <a:r>
              <a:rPr lang="en-US" sz="1500" dirty="0" err="1"/>
              <a:t>sociales</a:t>
            </a:r>
            <a:r>
              <a:rPr lang="en-US" sz="1500" dirty="0"/>
              <a:t> que </a:t>
            </a:r>
            <a:r>
              <a:rPr lang="en-US" sz="1500" dirty="0" err="1"/>
              <a:t>pueden</a:t>
            </a:r>
            <a:r>
              <a:rPr lang="en-US" sz="1500" dirty="0"/>
              <a:t> </a:t>
            </a:r>
            <a:r>
              <a:rPr lang="en-US" sz="1500" dirty="0" err="1"/>
              <a:t>incidir</a:t>
            </a:r>
            <a:r>
              <a:rPr lang="en-US" sz="1500" dirty="0"/>
              <a:t> </a:t>
            </a:r>
            <a:r>
              <a:rPr lang="en-US" sz="1500" dirty="0" err="1"/>
              <a:t>en</a:t>
            </a:r>
            <a:r>
              <a:rPr lang="en-US" sz="1500" dirty="0"/>
              <a:t> las </a:t>
            </a:r>
            <a:r>
              <a:rPr lang="en-US" sz="1500" dirty="0" err="1"/>
              <a:t>políticas</a:t>
            </a:r>
            <a:r>
              <a:rPr lang="en-US" sz="1500" dirty="0"/>
              <a:t> </a:t>
            </a:r>
            <a:r>
              <a:rPr lang="en-US" sz="1500" dirty="0" err="1"/>
              <a:t>educativas</a:t>
            </a:r>
            <a:r>
              <a:rPr lang="en-US" sz="1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2382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3D2229"/>
      </a:dk2>
      <a:lt2>
        <a:srgbClr val="E2E5E8"/>
      </a:lt2>
      <a:accent1>
        <a:srgbClr val="D56A17"/>
      </a:accent1>
      <a:accent2>
        <a:srgbClr val="E72D29"/>
      </a:accent2>
      <a:accent3>
        <a:srgbClr val="B8A221"/>
      </a:accent3>
      <a:accent4>
        <a:srgbClr val="14B4A3"/>
      </a:accent4>
      <a:accent5>
        <a:srgbClr val="29ADE7"/>
      </a:accent5>
      <a:accent6>
        <a:srgbClr val="174CD5"/>
      </a:accent6>
      <a:hlink>
        <a:srgbClr val="3F87BF"/>
      </a:hlink>
      <a:folHlink>
        <a:srgbClr val="7F7F7F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593</Words>
  <Application>Microsoft Office PowerPoint</Application>
  <PresentationFormat>Panorámica</PresentationFormat>
  <Paragraphs>52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Aharoni</vt:lpstr>
      <vt:lpstr>Arial</vt:lpstr>
      <vt:lpstr>Arial Black</vt:lpstr>
      <vt:lpstr>Garamond</vt:lpstr>
      <vt:lpstr>Gill Sans MT</vt:lpstr>
      <vt:lpstr>SavonVTI</vt:lpstr>
      <vt:lpstr>Nivel de concreción macro</vt:lpstr>
      <vt:lpstr>1. Objetivo: Entender el nivel de concreción macro del currículo, su rol en el sistema educativo y cómo influye en la planificación pedagógica. </vt:lpstr>
      <vt:lpstr>Niveles de Concreción curricular</vt:lpstr>
      <vt:lpstr>Presentación de PowerPoint</vt:lpstr>
      <vt:lpstr>Niveles de concreción curricular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Ximena Jeanneth Zuñiga Garcia</dc:creator>
  <cp:lastModifiedBy>Ximena Jeanneth Zuñiga Garcia</cp:lastModifiedBy>
  <cp:revision>3</cp:revision>
  <dcterms:created xsi:type="dcterms:W3CDTF">2024-12-03T14:25:22Z</dcterms:created>
  <dcterms:modified xsi:type="dcterms:W3CDTF">2025-01-14T15:19:00Z</dcterms:modified>
</cp:coreProperties>
</file>