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1" r:id="rId2"/>
    <p:sldId id="257" r:id="rId3"/>
    <p:sldId id="260" r:id="rId4"/>
    <p:sldId id="261" r:id="rId5"/>
    <p:sldId id="262" r:id="rId6"/>
    <p:sldId id="263" r:id="rId7"/>
    <p:sldId id="292" r:id="rId8"/>
    <p:sldId id="265" r:id="rId9"/>
    <p:sldId id="295" r:id="rId10"/>
    <p:sldId id="296" r:id="rId11"/>
    <p:sldId id="266" r:id="rId12"/>
    <p:sldId id="267" r:id="rId13"/>
    <p:sldId id="293" r:id="rId14"/>
    <p:sldId id="297" r:id="rId15"/>
    <p:sldId id="294" r:id="rId16"/>
    <p:sldId id="268" r:id="rId17"/>
    <p:sldId id="269" r:id="rId18"/>
    <p:sldId id="298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99" r:id="rId27"/>
    <p:sldId id="300" r:id="rId28"/>
    <p:sldId id="301" r:id="rId29"/>
    <p:sldId id="277" r:id="rId30"/>
    <p:sldId id="278" r:id="rId31"/>
    <p:sldId id="302" r:id="rId32"/>
    <p:sldId id="259" r:id="rId33"/>
  </p:sldIdLst>
  <p:sldSz cx="12192000" cy="6858000"/>
  <p:notesSz cx="12192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A52D9-C6E6-4495-ADC5-D3906895C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8CCB16-19FA-48F5-B934-F3183A6BC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737889-51E4-4F02-828A-1640BD0AA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43ED-B64D-4E3F-AEBD-9AE9AE3CCDC7}" type="datetimeFigureOut">
              <a:rPr lang="es-ES" smtClean="0"/>
              <a:t>05/06/2024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0FC598-83E9-4661-96FC-81A697EFD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215DEC-AB5A-4B72-B034-D07155F97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3EC4-1522-41FC-B845-7B36D78A6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6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1789" y="1540888"/>
            <a:ext cx="7948421" cy="2219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2362" y="1785713"/>
            <a:ext cx="9847275" cy="4719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25944F1-C396-4A8A-8641-178FBCCA9CA5}"/>
              </a:ext>
            </a:extLst>
          </p:cNvPr>
          <p:cNvSpPr txBox="1"/>
          <p:nvPr/>
        </p:nvSpPr>
        <p:spPr>
          <a:xfrm>
            <a:off x="1905000" y="2707602"/>
            <a:ext cx="742033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i="0" u="none" strike="noStrike" baseline="0" dirty="0"/>
              <a:t>2.1. Usos de la estadística descriptiva.</a:t>
            </a:r>
          </a:p>
          <a:p>
            <a:pPr algn="ctr"/>
            <a:endParaRPr lang="es-ES" sz="2800" b="1" i="0" u="none" strike="noStrike" baseline="0" dirty="0"/>
          </a:p>
          <a:p>
            <a:pPr algn="ctr"/>
            <a:r>
              <a:rPr lang="es-ES" sz="2800" b="1" i="0" u="none" strike="noStrike" baseline="0" dirty="0"/>
              <a:t>2.1.1. La estadística descriptiva </a:t>
            </a:r>
          </a:p>
          <a:p>
            <a:pPr algn="ctr"/>
            <a:r>
              <a:rPr lang="es-ES" sz="2800" b="1" i="0" u="none" strike="noStrike" baseline="0" dirty="0"/>
              <a:t>Usos principales en salud.</a:t>
            </a:r>
            <a:endParaRPr lang="es-EC" sz="2800" b="1" dirty="0"/>
          </a:p>
          <a:p>
            <a:pPr algn="ctr"/>
            <a:endParaRPr lang="es-EC" sz="2800" b="1" dirty="0"/>
          </a:p>
          <a:p>
            <a:pPr algn="ctr"/>
            <a:endParaRPr lang="es-EC" sz="2800" b="1" dirty="0"/>
          </a:p>
          <a:p>
            <a:pPr algn="ctr"/>
            <a:endParaRPr lang="es-EC" sz="2800" b="1" dirty="0"/>
          </a:p>
          <a:p>
            <a:pPr algn="ctr"/>
            <a:r>
              <a:rPr lang="es-EC" sz="2800" b="1" dirty="0"/>
              <a:t>PhD. Francisco Javier Ustáriz Fajardo</a:t>
            </a:r>
            <a:endParaRPr lang="es-VE" sz="2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66613D4-BAEC-4B4F-9DEF-4BABE0FBEE1D}"/>
              </a:ext>
            </a:extLst>
          </p:cNvPr>
          <p:cNvSpPr txBox="1"/>
          <p:nvPr/>
        </p:nvSpPr>
        <p:spPr>
          <a:xfrm>
            <a:off x="2698377" y="641448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UNIVERSIDAD NACIONAL DE CHIMBORAZO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FACULTAD DE CIENCIAS DE LA SALUD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Carrera  de Enfermería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Asignatura: </a:t>
            </a:r>
            <a:r>
              <a:rPr lang="es-VE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Bioestadística </a:t>
            </a:r>
          </a:p>
        </p:txBody>
      </p:sp>
    </p:spTree>
    <p:extLst>
      <p:ext uri="{BB962C8B-B14F-4D97-AF65-F5344CB8AC3E}">
        <p14:creationId xmlns:p14="http://schemas.microsoft.com/office/powerpoint/2010/main" val="1528446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838200"/>
            <a:ext cx="10125075" cy="54109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r>
              <a:rPr lang="es-ES" sz="2800" dirty="0">
                <a:latin typeface="Calibri"/>
                <a:cs typeface="Calibri"/>
              </a:rPr>
              <a:t>Ejemplo </a:t>
            </a:r>
          </a:p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r>
              <a:rPr lang="es-ES" sz="2800" dirty="0">
                <a:latin typeface="Calibri"/>
                <a:cs typeface="Calibri"/>
              </a:rPr>
              <a:t>La Secretaría de Educación Pública (SEP) quiere conocer la cantidad de personas que cuentan con una titulación universitaria. Para esto, utilizará como muestra a 10.000 personas seleccionadas de forma aleatoria entre diversas colonias de la ciudad. A partir de estas personas elegidas al azar como muestra se estimará un promedio y sobre este se generará una conclusión final.</a:t>
            </a:r>
          </a:p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4052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4824" y="431008"/>
            <a:ext cx="8602345" cy="545534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3131185" marR="5080" indent="-3118485">
              <a:lnSpc>
                <a:spcPts val="3890"/>
              </a:lnSpc>
              <a:spcBef>
                <a:spcPts val="590"/>
              </a:spcBef>
            </a:pPr>
            <a:r>
              <a:rPr sz="2800" b="1" spc="-35" dirty="0">
                <a:latin typeface="Calibri Light"/>
                <a:cs typeface="Calibri Light"/>
              </a:rPr>
              <a:t>Relación</a:t>
            </a:r>
            <a:r>
              <a:rPr sz="2800" b="1" spc="-95" dirty="0">
                <a:latin typeface="Calibri Light"/>
                <a:cs typeface="Calibri Light"/>
              </a:rPr>
              <a:t> </a:t>
            </a:r>
            <a:r>
              <a:rPr sz="2800" b="1" spc="-35" dirty="0">
                <a:latin typeface="Calibri Light"/>
                <a:cs typeface="Calibri Light"/>
              </a:rPr>
              <a:t>entre</a:t>
            </a:r>
            <a:r>
              <a:rPr sz="2800" b="1" spc="-85" dirty="0">
                <a:latin typeface="Calibri Light"/>
                <a:cs typeface="Calibri Light"/>
              </a:rPr>
              <a:t> </a:t>
            </a:r>
            <a:r>
              <a:rPr sz="2800" b="1" dirty="0">
                <a:latin typeface="Calibri Light"/>
                <a:cs typeface="Calibri Light"/>
              </a:rPr>
              <a:t>la</a:t>
            </a:r>
            <a:r>
              <a:rPr sz="2800" b="1" spc="-75" dirty="0">
                <a:latin typeface="Calibri Light"/>
                <a:cs typeface="Calibri Light"/>
              </a:rPr>
              <a:t> </a:t>
            </a:r>
            <a:r>
              <a:rPr sz="2800" b="1" spc="-35" dirty="0">
                <a:latin typeface="Calibri Light"/>
                <a:cs typeface="Calibri Light"/>
              </a:rPr>
              <a:t>Probabilidad,</a:t>
            </a:r>
            <a:r>
              <a:rPr sz="2800" b="1" spc="-75" dirty="0">
                <a:latin typeface="Calibri Light"/>
                <a:cs typeface="Calibri Light"/>
              </a:rPr>
              <a:t> </a:t>
            </a:r>
            <a:r>
              <a:rPr sz="2800" b="1" dirty="0">
                <a:latin typeface="Calibri Light"/>
                <a:cs typeface="Calibri Light"/>
              </a:rPr>
              <a:t>la</a:t>
            </a:r>
            <a:r>
              <a:rPr sz="2800" b="1" spc="-75" dirty="0">
                <a:latin typeface="Calibri Light"/>
                <a:cs typeface="Calibri Light"/>
              </a:rPr>
              <a:t> </a:t>
            </a:r>
            <a:r>
              <a:rPr sz="2800" b="1" spc="-40" dirty="0">
                <a:latin typeface="Calibri Light"/>
                <a:cs typeface="Calibri Light"/>
              </a:rPr>
              <a:t>Estadística</a:t>
            </a:r>
            <a:r>
              <a:rPr sz="2800" b="1" spc="-80" dirty="0">
                <a:latin typeface="Calibri Light"/>
                <a:cs typeface="Calibri Light"/>
              </a:rPr>
              <a:t> </a:t>
            </a:r>
            <a:r>
              <a:rPr sz="2800" b="1" dirty="0">
                <a:latin typeface="Calibri Light"/>
                <a:cs typeface="Calibri Light"/>
              </a:rPr>
              <a:t>y</a:t>
            </a:r>
            <a:r>
              <a:rPr sz="2800" b="1" spc="-50" dirty="0">
                <a:latin typeface="Calibri Light"/>
                <a:cs typeface="Calibri Light"/>
              </a:rPr>
              <a:t> </a:t>
            </a:r>
            <a:r>
              <a:rPr sz="2800" b="1" dirty="0">
                <a:latin typeface="Calibri Light"/>
                <a:cs typeface="Calibri Light"/>
              </a:rPr>
              <a:t>la </a:t>
            </a:r>
            <a:r>
              <a:rPr sz="2800" b="1" spc="-800" dirty="0">
                <a:latin typeface="Calibri Light"/>
                <a:cs typeface="Calibri Light"/>
              </a:rPr>
              <a:t> </a:t>
            </a:r>
            <a:r>
              <a:rPr sz="2800" b="1" spc="-45" dirty="0">
                <a:latin typeface="Calibri Light"/>
                <a:cs typeface="Calibri Light"/>
              </a:rPr>
              <a:t>Investigación</a:t>
            </a:r>
            <a:endParaRPr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90600" y="1295400"/>
            <a:ext cx="9847275" cy="4719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515" marR="50165" algn="ctr">
              <a:lnSpc>
                <a:spcPct val="140100"/>
              </a:lnSpc>
              <a:spcBef>
                <a:spcPts val="100"/>
              </a:spcBef>
            </a:pPr>
            <a:r>
              <a:rPr dirty="0"/>
              <a:t>La </a:t>
            </a:r>
            <a:r>
              <a:rPr spc="-10" dirty="0"/>
              <a:t>estadística </a:t>
            </a:r>
            <a:r>
              <a:rPr spc="-15" dirty="0"/>
              <a:t>forma </a:t>
            </a:r>
            <a:r>
              <a:rPr spc="-10" dirty="0"/>
              <a:t>parte </a:t>
            </a:r>
            <a:r>
              <a:rPr dirty="0"/>
              <a:t>esencial de </a:t>
            </a:r>
            <a:r>
              <a:rPr spc="-5" dirty="0"/>
              <a:t>una </a:t>
            </a:r>
            <a:r>
              <a:rPr spc="-10" dirty="0"/>
              <a:t>investigación porque </a:t>
            </a:r>
            <a:r>
              <a:rPr dirty="0"/>
              <a:t>los </a:t>
            </a:r>
            <a:r>
              <a:rPr spc="-15" dirty="0"/>
              <a:t>datos </a:t>
            </a:r>
            <a:r>
              <a:rPr spc="-575" dirty="0"/>
              <a:t> </a:t>
            </a:r>
            <a:r>
              <a:rPr spc="-5" dirty="0"/>
              <a:t>obtenidos de un </a:t>
            </a:r>
            <a:r>
              <a:rPr spc="-15" dirty="0"/>
              <a:t>experimento </a:t>
            </a:r>
            <a:r>
              <a:rPr spc="-10" dirty="0"/>
              <a:t>(muestra) </a:t>
            </a:r>
            <a:r>
              <a:rPr spc="-5" dirty="0"/>
              <a:t>deben clasificarse, </a:t>
            </a:r>
            <a:r>
              <a:rPr spc="-20" dirty="0"/>
              <a:t>organizarse </a:t>
            </a:r>
            <a:r>
              <a:rPr dirty="0"/>
              <a:t>y </a:t>
            </a:r>
            <a:r>
              <a:rPr spc="-575" dirty="0"/>
              <a:t> </a:t>
            </a:r>
            <a:r>
              <a:rPr spc="-10" dirty="0"/>
              <a:t>analizarse </a:t>
            </a:r>
            <a:r>
              <a:rPr spc="-15" dirty="0"/>
              <a:t>para </a:t>
            </a:r>
            <a:r>
              <a:rPr spc="-10" dirty="0"/>
              <a:t>extraer toda </a:t>
            </a:r>
            <a:r>
              <a:rPr dirty="0"/>
              <a:t>la </a:t>
            </a:r>
            <a:r>
              <a:rPr spc="-10" dirty="0"/>
              <a:t>información </a:t>
            </a:r>
            <a:r>
              <a:rPr spc="-5" dirty="0"/>
              <a:t>posible </a:t>
            </a:r>
            <a:r>
              <a:rPr dirty="0"/>
              <a:t>y </a:t>
            </a:r>
            <a:r>
              <a:rPr spc="-10" dirty="0"/>
              <a:t>con </a:t>
            </a:r>
            <a:r>
              <a:rPr spc="-5" dirty="0"/>
              <a:t>base </a:t>
            </a:r>
            <a:r>
              <a:rPr dirty="0"/>
              <a:t>en </a:t>
            </a:r>
            <a:r>
              <a:rPr spc="-10" dirty="0"/>
              <a:t>ésta, </a:t>
            </a:r>
            <a:r>
              <a:rPr spc="-5" dirty="0"/>
              <a:t> </a:t>
            </a:r>
            <a:r>
              <a:rPr spc="-10" dirty="0"/>
              <a:t>generalizar</a:t>
            </a:r>
            <a:r>
              <a:rPr spc="-30" dirty="0"/>
              <a:t> </a:t>
            </a:r>
            <a:r>
              <a:rPr dirty="0"/>
              <a:t>el</a:t>
            </a:r>
            <a:r>
              <a:rPr spc="-10" dirty="0"/>
              <a:t> comportamiento</a:t>
            </a:r>
            <a:r>
              <a:rPr spc="-5" dirty="0"/>
              <a:t> observado.</a:t>
            </a:r>
          </a:p>
          <a:p>
            <a:pPr marL="21590" marR="19685" algn="ctr">
              <a:lnSpc>
                <a:spcPct val="140100"/>
              </a:lnSpc>
              <a:spcBef>
                <a:spcPts val="994"/>
              </a:spcBef>
            </a:pPr>
            <a:r>
              <a:rPr spc="-10" dirty="0"/>
              <a:t>Entonces, </a:t>
            </a:r>
            <a:r>
              <a:rPr spc="-15" dirty="0"/>
              <a:t>será </a:t>
            </a:r>
            <a:r>
              <a:rPr spc="-5" dirty="0"/>
              <a:t>posible </a:t>
            </a:r>
            <a:r>
              <a:rPr spc="-10" dirty="0"/>
              <a:t>tomar </a:t>
            </a:r>
            <a:r>
              <a:rPr spc="-5" dirty="0"/>
              <a:t>decisiones, </a:t>
            </a:r>
            <a:r>
              <a:rPr spc="-10" dirty="0"/>
              <a:t>probar </a:t>
            </a:r>
            <a:r>
              <a:rPr spc="-5" dirty="0"/>
              <a:t>hipótesis </a:t>
            </a:r>
            <a:r>
              <a:rPr spc="-15" dirty="0"/>
              <a:t>etc. </a:t>
            </a:r>
            <a:r>
              <a:rPr spc="-5" dirty="0"/>
              <a:t>respecto </a:t>
            </a:r>
            <a:r>
              <a:rPr dirty="0"/>
              <a:t>al </a:t>
            </a:r>
            <a:r>
              <a:rPr spc="-575" dirty="0"/>
              <a:t> </a:t>
            </a:r>
            <a:r>
              <a:rPr spc="-10" dirty="0"/>
              <a:t>comportamiento</a:t>
            </a:r>
            <a:r>
              <a:rPr spc="-5" dirty="0"/>
              <a:t> de</a:t>
            </a:r>
            <a:r>
              <a:rPr spc="-20" dirty="0"/>
              <a:t> </a:t>
            </a:r>
            <a:r>
              <a:rPr dirty="0"/>
              <a:t>la </a:t>
            </a:r>
            <a:r>
              <a:rPr spc="-5" dirty="0"/>
              <a:t>población </a:t>
            </a:r>
            <a:r>
              <a:rPr spc="-10" dirty="0"/>
              <a:t>objeto</a:t>
            </a:r>
            <a:r>
              <a:rPr spc="-20" dirty="0"/>
              <a:t> </a:t>
            </a:r>
            <a:r>
              <a:rPr spc="-5" dirty="0"/>
              <a:t>de</a:t>
            </a:r>
            <a:r>
              <a:rPr spc="-15" dirty="0"/>
              <a:t> </a:t>
            </a:r>
            <a:r>
              <a:rPr spc="-5" dirty="0"/>
              <a:t>estudio.</a:t>
            </a:r>
          </a:p>
          <a:p>
            <a:pPr marL="9525" marR="5080" algn="ctr">
              <a:lnSpc>
                <a:spcPct val="140100"/>
              </a:lnSpc>
              <a:spcBef>
                <a:spcPts val="1005"/>
              </a:spcBef>
            </a:pPr>
            <a:r>
              <a:rPr dirty="0"/>
              <a:t>La </a:t>
            </a:r>
            <a:r>
              <a:rPr spc="-10" dirty="0"/>
              <a:t>probabilidad </a:t>
            </a:r>
            <a:r>
              <a:rPr spc="-5" dirty="0"/>
              <a:t>interviene </a:t>
            </a:r>
            <a:r>
              <a:rPr dirty="0"/>
              <a:t>en el </a:t>
            </a:r>
            <a:r>
              <a:rPr spc="-10" dirty="0"/>
              <a:t>proceso porque </a:t>
            </a:r>
            <a:r>
              <a:rPr dirty="0"/>
              <a:t>los </a:t>
            </a:r>
            <a:r>
              <a:rPr spc="-5" dirty="0"/>
              <a:t>modelos </a:t>
            </a:r>
            <a:r>
              <a:rPr dirty="0"/>
              <a:t>de </a:t>
            </a:r>
            <a:r>
              <a:rPr spc="-5" dirty="0"/>
              <a:t>medición </a:t>
            </a:r>
            <a:r>
              <a:rPr spc="-575" dirty="0"/>
              <a:t> </a:t>
            </a:r>
            <a:r>
              <a:rPr spc="-5" dirty="0"/>
              <a:t>que</a:t>
            </a:r>
            <a:r>
              <a:rPr spc="-25" dirty="0"/>
              <a:t> </a:t>
            </a:r>
            <a:r>
              <a:rPr spc="-10" dirty="0"/>
              <a:t>utiliza</a:t>
            </a:r>
            <a:r>
              <a:rPr dirty="0"/>
              <a:t> la</a:t>
            </a:r>
            <a:r>
              <a:rPr spc="5" dirty="0"/>
              <a:t> </a:t>
            </a:r>
            <a:r>
              <a:rPr spc="-10" dirty="0"/>
              <a:t>estadística</a:t>
            </a:r>
            <a:r>
              <a:rPr spc="-40" dirty="0"/>
              <a:t> </a:t>
            </a:r>
            <a:r>
              <a:rPr spc="-5" dirty="0"/>
              <a:t>son</a:t>
            </a:r>
            <a:r>
              <a:rPr spc="-15" dirty="0"/>
              <a:t> </a:t>
            </a:r>
            <a:r>
              <a:rPr spc="-10" dirty="0"/>
              <a:t>fundamentalmente</a:t>
            </a:r>
            <a:r>
              <a:rPr spc="-30" dirty="0"/>
              <a:t> </a:t>
            </a:r>
            <a:r>
              <a:rPr spc="-10" dirty="0"/>
              <a:t>probabilísticos.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533400"/>
            <a:ext cx="10058021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15" dirty="0">
                <a:latin typeface="Calibri"/>
                <a:cs typeface="Calibri"/>
              </a:rPr>
              <a:t>Variables: </a:t>
            </a:r>
            <a:r>
              <a:rPr lang="es-VE" sz="2800" spc="-15" dirty="0">
                <a:latin typeface="Calibri"/>
                <a:cs typeface="Calibri"/>
              </a:rPr>
              <a:t>Son</a:t>
            </a:r>
            <a:r>
              <a:rPr lang="es-VE" sz="2800" b="1" spc="-15" dirty="0">
                <a:latin typeface="Calibri"/>
                <a:cs typeface="Calibri"/>
              </a:rPr>
              <a:t> </a:t>
            </a:r>
            <a:r>
              <a:rPr sz="2800" spc="-10" dirty="0" err="1"/>
              <a:t>propiedades</a:t>
            </a:r>
            <a:r>
              <a:rPr sz="2800" spc="5" dirty="0"/>
              <a:t> </a:t>
            </a:r>
            <a:r>
              <a:rPr sz="2800" spc="-5" dirty="0"/>
              <a:t>o</a:t>
            </a:r>
            <a:r>
              <a:rPr sz="2800" spc="5" dirty="0"/>
              <a:t> </a:t>
            </a:r>
            <a:r>
              <a:rPr sz="2800" spc="-10" dirty="0"/>
              <a:t>cualidades</a:t>
            </a:r>
            <a:r>
              <a:rPr sz="2800" spc="-5" dirty="0"/>
              <a:t> que</a:t>
            </a:r>
            <a:r>
              <a:rPr sz="2800" spc="5" dirty="0"/>
              <a:t> </a:t>
            </a:r>
            <a:r>
              <a:rPr sz="2800" spc="-15" dirty="0"/>
              <a:t>presentan</a:t>
            </a:r>
            <a:r>
              <a:rPr sz="2800" spc="10" dirty="0"/>
              <a:t> </a:t>
            </a:r>
            <a:r>
              <a:rPr sz="2800" spc="-5" dirty="0"/>
              <a:t>los</a:t>
            </a:r>
            <a:r>
              <a:rPr sz="2800" spc="15" dirty="0"/>
              <a:t> </a:t>
            </a:r>
            <a:r>
              <a:rPr sz="2800" spc="-15" dirty="0"/>
              <a:t>elementos</a:t>
            </a:r>
            <a:r>
              <a:rPr sz="2800" spc="55" dirty="0"/>
              <a:t> </a:t>
            </a:r>
            <a:r>
              <a:rPr sz="2800" spc="-5" dirty="0"/>
              <a:t>de</a:t>
            </a:r>
            <a:r>
              <a:rPr sz="2800" spc="5" dirty="0"/>
              <a:t> </a:t>
            </a:r>
            <a:r>
              <a:rPr sz="2800" spc="-5" dirty="0"/>
              <a:t>una</a:t>
            </a:r>
            <a:r>
              <a:rPr sz="2800" spc="5" dirty="0"/>
              <a:t> </a:t>
            </a:r>
            <a:r>
              <a:rPr sz="2800" spc="-5" dirty="0"/>
              <a:t>población</a:t>
            </a:r>
            <a:r>
              <a:rPr sz="2200" spc="-5" dirty="0"/>
              <a:t>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524000"/>
            <a:ext cx="11004806" cy="4995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Pueden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clasificarse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en:</a:t>
            </a:r>
            <a:endParaRPr sz="2800" dirty="0">
              <a:latin typeface="Calibri"/>
              <a:cs typeface="Calibri"/>
            </a:endParaRPr>
          </a:p>
          <a:p>
            <a:pPr marL="753745">
              <a:lnSpc>
                <a:spcPct val="100000"/>
              </a:lnSpc>
              <a:spcBef>
                <a:spcPts val="1960"/>
              </a:spcBef>
              <a:tabLst>
                <a:tab pos="982980" algn="l"/>
                <a:tab pos="983615" algn="l"/>
              </a:tabLst>
            </a:pPr>
            <a:r>
              <a:rPr lang="es-VE" sz="2800" dirty="0">
                <a:latin typeface="Calibri"/>
                <a:cs typeface="Calibri"/>
              </a:rPr>
              <a:t>.-</a:t>
            </a:r>
            <a:r>
              <a:rPr sz="2800" b="1" spc="-20" dirty="0">
                <a:latin typeface="Calibri"/>
                <a:cs typeface="Calibri"/>
              </a:rPr>
              <a:t>Variables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cualitativas</a:t>
            </a:r>
            <a:r>
              <a:rPr sz="2800" spc="-15" dirty="0">
                <a:latin typeface="Calibri"/>
                <a:cs typeface="Calibri"/>
              </a:rPr>
              <a:t>: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pueden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medirse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numéricamente.</a:t>
            </a:r>
            <a:r>
              <a:rPr sz="2800" spc="55" dirty="0">
                <a:latin typeface="Calibri"/>
                <a:cs typeface="Calibri"/>
              </a:rPr>
              <a:t> </a:t>
            </a:r>
            <a:endParaRPr lang="es-VE" sz="2800" spc="55" dirty="0">
              <a:latin typeface="Calibri"/>
              <a:cs typeface="Calibri"/>
            </a:endParaRPr>
          </a:p>
          <a:p>
            <a:pPr marL="753745">
              <a:lnSpc>
                <a:spcPct val="100000"/>
              </a:lnSpc>
              <a:spcBef>
                <a:spcPts val="1960"/>
              </a:spcBef>
              <a:tabLst>
                <a:tab pos="982980" algn="l"/>
                <a:tab pos="983615" algn="l"/>
              </a:tabLst>
            </a:pPr>
            <a:r>
              <a:rPr lang="es-VE" sz="2800" spc="-5" dirty="0">
                <a:latin typeface="Calibri"/>
                <a:cs typeface="Calibri"/>
              </a:rPr>
              <a:t>                                                   </a:t>
            </a:r>
            <a:r>
              <a:rPr sz="2800" spc="-5" dirty="0" err="1">
                <a:latin typeface="Calibri"/>
                <a:cs typeface="Calibri"/>
              </a:rPr>
              <a:t>Pueden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ser: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50000"/>
              </a:lnSpc>
              <a:spcBef>
                <a:spcPts val="55"/>
              </a:spcBef>
            </a:pPr>
            <a:r>
              <a:rPr lang="es-ES" sz="1850" b="1" dirty="0">
                <a:latin typeface="Calibri"/>
                <a:cs typeface="Calibri"/>
              </a:rPr>
              <a:t>– </a:t>
            </a:r>
            <a:r>
              <a:rPr lang="es-ES" sz="2800" b="1" dirty="0">
                <a:latin typeface="Calibri"/>
                <a:cs typeface="Calibri"/>
              </a:rPr>
              <a:t>Variables nominales</a:t>
            </a:r>
            <a:r>
              <a:rPr lang="es-ES" sz="2800" dirty="0">
                <a:latin typeface="Calibri"/>
                <a:cs typeface="Calibri"/>
              </a:rPr>
              <a:t>. Son aquellas variables que expresan atributos o cualidades, que se miden con la escala nominal y cuyos valores no se ordenan de manera jerárquica. </a:t>
            </a:r>
            <a:r>
              <a:rPr lang="es-ES" sz="2800" b="1" dirty="0">
                <a:latin typeface="Calibri"/>
                <a:cs typeface="Calibri"/>
              </a:rPr>
              <a:t>Por ejemplo:</a:t>
            </a:r>
            <a:r>
              <a:rPr lang="es-ES" sz="2800" dirty="0">
                <a:latin typeface="Calibri"/>
                <a:cs typeface="Calibri"/>
              </a:rPr>
              <a:t> Las nacionalidades de los estudiantes de una universidad, cuyos valores son mexicano, estadounidense, chileno, peruano, etc.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23F9CD8-20F0-4B47-8BD3-D555C3351A1F}"/>
              </a:ext>
            </a:extLst>
          </p:cNvPr>
          <p:cNvSpPr txBox="1"/>
          <p:nvPr/>
        </p:nvSpPr>
        <p:spPr>
          <a:xfrm>
            <a:off x="1143000" y="1752600"/>
            <a:ext cx="10515600" cy="2610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800" dirty="0"/>
              <a:t>– </a:t>
            </a:r>
            <a:r>
              <a:rPr lang="es-ES" sz="2800" b="1" dirty="0"/>
              <a:t>Variables ordinales</a:t>
            </a:r>
            <a:r>
              <a:rPr lang="es-ES" sz="2800" dirty="0"/>
              <a:t>. Son aquellas variables que expresan atributos o cualidades, que se miden con la escala ordinal y cuyos valores se ordenan de manera jerárquica. Por ejemplo: La calidad de los teléfonos celulares, cuyos valores son mala, regular, buena o excelente.</a:t>
            </a:r>
          </a:p>
        </p:txBody>
      </p:sp>
    </p:spTree>
    <p:extLst>
      <p:ext uri="{BB962C8B-B14F-4D97-AF65-F5344CB8AC3E}">
        <p14:creationId xmlns:p14="http://schemas.microsoft.com/office/powerpoint/2010/main" val="577494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70660" y="1676400"/>
            <a:ext cx="9250680" cy="35105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800" b="1" spc="-20" dirty="0">
                <a:latin typeface="Calibri"/>
                <a:cs typeface="Calibri"/>
              </a:rPr>
              <a:t>Variables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15" dirty="0" err="1">
                <a:latin typeface="Calibri"/>
                <a:cs typeface="Calibri"/>
              </a:rPr>
              <a:t>cuantitativas</a:t>
            </a:r>
            <a:r>
              <a:rPr sz="2800" b="1" spc="-15" dirty="0">
                <a:latin typeface="Calibri"/>
                <a:cs typeface="Calibri"/>
              </a:rPr>
              <a:t>:</a:t>
            </a:r>
            <a:r>
              <a:rPr lang="es-ES" sz="2800" b="1" spc="-20" dirty="0">
                <a:latin typeface="Calibri"/>
                <a:cs typeface="Calibri"/>
              </a:rPr>
              <a:t> s</a:t>
            </a:r>
            <a:r>
              <a:rPr lang="es-ES" sz="2800" spc="-20" dirty="0">
                <a:latin typeface="Calibri"/>
                <a:cs typeface="Calibri"/>
              </a:rPr>
              <a:t>on aquellas características de un objeto o individuo que se pueden escribir en números. 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endParaRPr lang="es-ES" sz="2800" spc="-2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b="1" spc="-20" dirty="0">
                <a:latin typeface="Calibri"/>
                <a:cs typeface="Calibri"/>
              </a:rPr>
              <a:t>Por ejemplo: </a:t>
            </a:r>
            <a:r>
              <a:rPr lang="es-ES" sz="2800" spc="-20" dirty="0">
                <a:latin typeface="Calibri"/>
                <a:cs typeface="Calibri"/>
              </a:rPr>
              <a:t>edad, ingresos, peso, altura, presión, humedad o cantidad de hermanos.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endParaRPr lang="es-ES" sz="2800" spc="-2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VE" sz="2800" spc="-5" dirty="0">
                <a:latin typeface="Calibri"/>
                <a:cs typeface="Calibri"/>
              </a:rPr>
              <a:t> Pueden</a:t>
            </a:r>
            <a:r>
              <a:rPr lang="es-VE" sz="2800" spc="25" dirty="0">
                <a:latin typeface="Calibri"/>
                <a:cs typeface="Calibri"/>
              </a:rPr>
              <a:t> </a:t>
            </a:r>
            <a:r>
              <a:rPr lang="es-VE" sz="2800" spc="-10" dirty="0">
                <a:latin typeface="Calibri"/>
                <a:cs typeface="Calibri"/>
              </a:rPr>
              <a:t>ser: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9923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6300" y="609600"/>
            <a:ext cx="10439400" cy="52469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es-ES" sz="2800" b="1" dirty="0">
                <a:latin typeface="Calibri"/>
                <a:cs typeface="Calibri"/>
              </a:rPr>
              <a:t>Variables discretas. </a:t>
            </a:r>
            <a:r>
              <a:rPr lang="es-ES" sz="2800" dirty="0">
                <a:latin typeface="Calibri"/>
                <a:cs typeface="Calibri"/>
              </a:rPr>
              <a:t>Son aquellas variables cuantitativas cuyos valores se expresan con números enteros y son limitados, porque no se pueden encontrar entre otros dos dentro de un intervalo.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dirty="0">
                <a:latin typeface="Calibri"/>
                <a:cs typeface="Calibri"/>
              </a:rPr>
              <a:t>  </a:t>
            </a:r>
            <a:r>
              <a:rPr lang="es-ES" sz="2800" b="1" dirty="0">
                <a:latin typeface="Calibri"/>
                <a:cs typeface="Calibri"/>
              </a:rPr>
              <a:t>Por ejemplo: </a:t>
            </a:r>
            <a:r>
              <a:rPr lang="es-ES" sz="2800" dirty="0">
                <a:latin typeface="Calibri"/>
                <a:cs typeface="Calibri"/>
              </a:rPr>
              <a:t>La cantidad de árboles que hay en reserva ecológica,   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dirty="0">
                <a:latin typeface="Calibri"/>
                <a:cs typeface="Calibri"/>
              </a:rPr>
              <a:t>  cuyos valores pueden ser 4.565, 5.678, etc.</a:t>
            </a:r>
          </a:p>
          <a:p>
            <a:pPr marL="241300" indent="-2286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endParaRPr lang="es-ES" sz="2800" dirty="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es-ES" sz="2800" b="1" dirty="0">
                <a:latin typeface="Calibri"/>
                <a:cs typeface="Calibri"/>
              </a:rPr>
              <a:t>Variables continuas. </a:t>
            </a:r>
            <a:r>
              <a:rPr lang="es-ES" sz="2800" dirty="0">
                <a:latin typeface="Calibri"/>
                <a:cs typeface="Calibri"/>
              </a:rPr>
              <a:t>Son aquellas variables cuantitativas cuyos valores se expresan con números reales y son ilimitados, porque pueden ser intermedios, es decir, que pueden estar entre dos valores enteros dentro de una escala.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dirty="0">
                <a:latin typeface="Calibri"/>
                <a:cs typeface="Calibri"/>
              </a:rPr>
              <a:t>   </a:t>
            </a:r>
            <a:r>
              <a:rPr lang="es-ES" sz="2800" b="1" dirty="0">
                <a:latin typeface="Calibri"/>
                <a:cs typeface="Calibri"/>
              </a:rPr>
              <a:t>Por ejemplo: </a:t>
            </a:r>
            <a:r>
              <a:rPr lang="es-ES" sz="2800" dirty="0">
                <a:latin typeface="Calibri"/>
                <a:cs typeface="Calibri"/>
              </a:rPr>
              <a:t>La altura de los árboles de una reserva ecológica, cuyos 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dirty="0">
                <a:latin typeface="Calibri"/>
                <a:cs typeface="Calibri"/>
              </a:rPr>
              <a:t>   valores pueden ser 7,34 m; 10,15 m; etc.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2791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498" y="778221"/>
            <a:ext cx="9959975" cy="1277272"/>
          </a:xfrm>
          <a:prstGeom prst="rect">
            <a:avLst/>
          </a:prstGeom>
        </p:spPr>
        <p:txBody>
          <a:bodyPr vert="horz" wrap="square" lIns="0" tIns="208279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639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10" dirty="0" err="1">
                <a:latin typeface="Calibri"/>
                <a:cs typeface="Calibri"/>
              </a:rPr>
              <a:t>Estadístico</a:t>
            </a:r>
            <a:r>
              <a:rPr lang="es-VE" sz="2800" b="1" spc="-10" dirty="0">
                <a:latin typeface="Calibri"/>
                <a:cs typeface="Calibri"/>
              </a:rPr>
              <a:t> (muestral)</a:t>
            </a:r>
            <a:r>
              <a:rPr sz="2800" b="1" spc="-10" dirty="0">
                <a:latin typeface="Calibri"/>
                <a:cs typeface="Calibri"/>
              </a:rPr>
              <a:t>: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cualquier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operación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realizada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sobre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lang="es-VE" sz="2800" spc="5" dirty="0">
                <a:latin typeface="Calibri"/>
                <a:cs typeface="Calibri"/>
              </a:rPr>
              <a:t>                  </a:t>
            </a:r>
          </a:p>
          <a:p>
            <a:pPr marL="12065">
              <a:lnSpc>
                <a:spcPct val="100000"/>
              </a:lnSpc>
              <a:spcBef>
                <a:spcPts val="1639"/>
              </a:spcBef>
              <a:tabLst>
                <a:tab pos="241300" algn="l"/>
              </a:tabLst>
            </a:pPr>
            <a:r>
              <a:rPr lang="es-VE" sz="2800" spc="5" dirty="0">
                <a:latin typeface="Calibri"/>
                <a:cs typeface="Calibri"/>
              </a:rPr>
              <a:t>                                         </a:t>
            </a:r>
            <a:r>
              <a:rPr sz="2800" spc="-15" dirty="0" err="1">
                <a:latin typeface="Calibri"/>
                <a:cs typeface="Calibri"/>
              </a:rPr>
              <a:t>valores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variable.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957" y="3124200"/>
            <a:ext cx="9570085" cy="17658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780">
              <a:lnSpc>
                <a:spcPct val="140000"/>
              </a:lnSpc>
              <a:spcBef>
                <a:spcPts val="95"/>
              </a:spcBef>
              <a:buFont typeface="Arial MT"/>
              <a:buChar char="•"/>
              <a:tabLst>
                <a:tab pos="259715" algn="l"/>
              </a:tabLst>
            </a:pPr>
            <a:r>
              <a:rPr sz="2800" b="1" spc="-20" dirty="0">
                <a:latin typeface="Calibri"/>
                <a:cs typeface="Calibri"/>
              </a:rPr>
              <a:t>Parámetro:</a:t>
            </a:r>
            <a:r>
              <a:rPr sz="2800" b="1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valor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la </a:t>
            </a:r>
            <a:r>
              <a:rPr sz="2800" spc="-5" dirty="0">
                <a:latin typeface="Calibri"/>
                <a:cs typeface="Calibri"/>
              </a:rPr>
              <a:t>población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sobre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que se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desea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realizar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inferencias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partir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obtenidos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 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spc="-15" dirty="0" err="1">
                <a:latin typeface="Calibri"/>
                <a:cs typeface="Calibri"/>
              </a:rPr>
              <a:t>muestra</a:t>
            </a:r>
            <a:r>
              <a:rPr sz="2800" spc="-15" dirty="0">
                <a:latin typeface="Calibri"/>
                <a:cs typeface="Calibri"/>
              </a:rPr>
              <a:t>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que</a:t>
            </a:r>
            <a:r>
              <a:rPr sz="2800" dirty="0">
                <a:latin typeface="Calibri"/>
                <a:cs typeface="Calibri"/>
              </a:rPr>
              <a:t> en </a:t>
            </a:r>
            <a:r>
              <a:rPr sz="2800" spc="-25" dirty="0">
                <a:latin typeface="Calibri"/>
                <a:cs typeface="Calibri"/>
              </a:rPr>
              <a:t>este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caso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</a:t>
            </a:r>
            <a:r>
              <a:rPr sz="2800" dirty="0">
                <a:latin typeface="Calibri"/>
                <a:cs typeface="Calibri"/>
              </a:rPr>
              <a:t> denominan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estimadores.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2120" y="1155953"/>
            <a:ext cx="720915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latin typeface="Calibri"/>
                <a:cs typeface="Calibri"/>
              </a:rPr>
              <a:t>Algunos</a:t>
            </a:r>
            <a:r>
              <a:rPr sz="2800" b="1" spc="-4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ejemplos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de</a:t>
            </a:r>
            <a:r>
              <a:rPr sz="2800" b="1" spc="-10" dirty="0">
                <a:latin typeface="Calibri"/>
                <a:cs typeface="Calibri"/>
              </a:rPr>
              <a:t> estadísticos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incluyen: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8752" y="2362200"/>
            <a:ext cx="9294495" cy="27217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libri"/>
                <a:cs typeface="Calibri"/>
              </a:rPr>
              <a:t>—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dirty="0">
                <a:latin typeface="Calibri"/>
                <a:cs typeface="Calibri"/>
              </a:rPr>
              <a:t>media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los </a:t>
            </a:r>
            <a:r>
              <a:rPr sz="2800" spc="-10" dirty="0">
                <a:latin typeface="Calibri"/>
                <a:cs typeface="Calibri"/>
              </a:rPr>
              <a:t>valores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colesterol </a:t>
            </a:r>
            <a:r>
              <a:rPr sz="2800" spc="-5" dirty="0">
                <a:latin typeface="Calibri"/>
                <a:cs typeface="Calibri"/>
              </a:rPr>
              <a:t>de una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muestra.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00" dirty="0">
              <a:latin typeface="Calibri"/>
              <a:cs typeface="Calibri"/>
            </a:endParaRPr>
          </a:p>
          <a:p>
            <a:pPr marL="573405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— </a:t>
            </a:r>
            <a:r>
              <a:rPr sz="2800" spc="-5" dirty="0">
                <a:latin typeface="Calibri"/>
                <a:cs typeface="Calibri"/>
              </a:rPr>
              <a:t>El </a:t>
            </a:r>
            <a:r>
              <a:rPr sz="2800" spc="-10" dirty="0">
                <a:latin typeface="Calibri"/>
                <a:cs typeface="Calibri"/>
              </a:rPr>
              <a:t>valor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más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alto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colesterol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una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muestra.</a:t>
            </a:r>
            <a:endParaRPr sz="2800" dirty="0">
              <a:latin typeface="Calibri"/>
              <a:cs typeface="Calibri"/>
            </a:endParaRPr>
          </a:p>
          <a:p>
            <a:pPr marL="2908300" marR="125095" indent="-2775585">
              <a:lnSpc>
                <a:spcPct val="150100"/>
              </a:lnSpc>
              <a:spcBef>
                <a:spcPts val="994"/>
              </a:spcBef>
            </a:pPr>
            <a:r>
              <a:rPr sz="2800" spc="5" dirty="0">
                <a:latin typeface="Calibri"/>
                <a:cs typeface="Calibri"/>
              </a:rPr>
              <a:t>— </a:t>
            </a:r>
            <a:r>
              <a:rPr sz="2800" dirty="0">
                <a:latin typeface="Calibri"/>
                <a:cs typeface="Calibri"/>
              </a:rPr>
              <a:t>La </a:t>
            </a:r>
            <a:r>
              <a:rPr sz="2800" spc="-5" dirty="0">
                <a:latin typeface="Calibri"/>
                <a:cs typeface="Calibri"/>
              </a:rPr>
              <a:t>suma </a:t>
            </a:r>
            <a:r>
              <a:rPr sz="2800" dirty="0">
                <a:latin typeface="Calibri"/>
                <a:cs typeface="Calibri"/>
              </a:rPr>
              <a:t>de </a:t>
            </a:r>
            <a:r>
              <a:rPr sz="2800" spc="-5" dirty="0">
                <a:latin typeface="Calibri"/>
                <a:cs typeface="Calibri"/>
              </a:rPr>
              <a:t>los </a:t>
            </a:r>
            <a:r>
              <a:rPr sz="2800" spc="-15" dirty="0">
                <a:latin typeface="Calibri"/>
                <a:cs typeface="Calibri"/>
              </a:rPr>
              <a:t>valores </a:t>
            </a:r>
            <a:r>
              <a:rPr sz="2800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colesterol </a:t>
            </a:r>
            <a:r>
              <a:rPr sz="2800" dirty="0">
                <a:latin typeface="Calibri"/>
                <a:cs typeface="Calibri"/>
              </a:rPr>
              <a:t>de </a:t>
            </a:r>
            <a:r>
              <a:rPr sz="2800" spc="-5" dirty="0">
                <a:latin typeface="Calibri"/>
                <a:cs typeface="Calibri"/>
              </a:rPr>
              <a:t>una </a:t>
            </a:r>
            <a:r>
              <a:rPr sz="2800" spc="-15" dirty="0">
                <a:latin typeface="Calibri"/>
                <a:cs typeface="Calibri"/>
              </a:rPr>
              <a:t>muestra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elevados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0" dirty="0">
                <a:latin typeface="Calibri"/>
                <a:cs typeface="Calibri"/>
              </a:rPr>
              <a:t> cuadrado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FB3C8796-1E30-46CD-B843-3B473FBD2B9A}"/>
              </a:ext>
            </a:extLst>
          </p:cNvPr>
          <p:cNvSpPr txBox="1"/>
          <p:nvPr/>
        </p:nvSpPr>
        <p:spPr>
          <a:xfrm>
            <a:off x="914400" y="381000"/>
            <a:ext cx="105156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dirty="0"/>
          </a:p>
          <a:p>
            <a:r>
              <a:rPr lang="es-ES" sz="2800" dirty="0"/>
              <a:t>Tipos de estadísticos:</a:t>
            </a:r>
          </a:p>
          <a:p>
            <a:endParaRPr lang="es-ES" sz="2800" dirty="0"/>
          </a:p>
          <a:p>
            <a:r>
              <a:rPr lang="es-ES" sz="2800" dirty="0"/>
              <a:t>.-Posición </a:t>
            </a:r>
          </a:p>
          <a:p>
            <a:r>
              <a:rPr lang="es-ES" sz="2800" dirty="0"/>
              <a:t>.-Centralización</a:t>
            </a:r>
          </a:p>
          <a:p>
            <a:r>
              <a:rPr lang="es-ES" sz="2800" dirty="0"/>
              <a:t>.-Dispersión </a:t>
            </a:r>
          </a:p>
          <a:p>
            <a:r>
              <a:rPr lang="es-ES" sz="2800" dirty="0"/>
              <a:t>.-Forma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https://www.um.es/docencia/pguardio/documentos/Tec2.pdf</a:t>
            </a:r>
          </a:p>
        </p:txBody>
      </p:sp>
    </p:spTree>
    <p:extLst>
      <p:ext uri="{BB962C8B-B14F-4D97-AF65-F5344CB8AC3E}">
        <p14:creationId xmlns:p14="http://schemas.microsoft.com/office/powerpoint/2010/main" val="3145976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1213" y="685800"/>
            <a:ext cx="357314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sz="2800" b="1" spc="-70" dirty="0">
                <a:latin typeface="Calibri Light"/>
                <a:cs typeface="Calibri Light"/>
              </a:rPr>
              <a:t>Bioestadística</a:t>
            </a:r>
            <a:endParaRPr lang="es-ES"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9642" y="1600200"/>
            <a:ext cx="10292715" cy="476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41300">
              <a:lnSpc>
                <a:spcPct val="15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Rama de 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aplicada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corresponde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aplicación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métodos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estadísticos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ciencias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salud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biología.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2950" dirty="0">
              <a:latin typeface="Calibri"/>
              <a:cs typeface="Calibri"/>
            </a:endParaRPr>
          </a:p>
          <a:p>
            <a:pPr marL="332105" marR="53975" indent="-271780" algn="just">
              <a:lnSpc>
                <a:spcPct val="150000"/>
              </a:lnSpc>
              <a:buFont typeface="Arial MT"/>
              <a:buChar char="•"/>
              <a:tabLst>
                <a:tab pos="290195" algn="l"/>
              </a:tabLst>
            </a:pPr>
            <a:r>
              <a:rPr sz="2800" spc="-10" dirty="0">
                <a:latin typeface="Calibri"/>
                <a:cs typeface="Calibri"/>
              </a:rPr>
              <a:t>Disciplina científica que </a:t>
            </a:r>
            <a:r>
              <a:rPr sz="2800" spc="-5" dirty="0">
                <a:latin typeface="Calibri"/>
                <a:cs typeface="Calibri"/>
              </a:rPr>
              <a:t>emplea los </a:t>
            </a:r>
            <a:r>
              <a:rPr sz="2800" spc="-25" dirty="0">
                <a:latin typeface="Calibri"/>
                <a:cs typeface="Calibri"/>
              </a:rPr>
              <a:t>diferentes </a:t>
            </a:r>
            <a:r>
              <a:rPr sz="2800" spc="-15" dirty="0">
                <a:latin typeface="Calibri"/>
                <a:cs typeface="Calibri"/>
              </a:rPr>
              <a:t>métodos </a:t>
            </a:r>
            <a:r>
              <a:rPr sz="2800" spc="-5" dirty="0">
                <a:latin typeface="Calibri"/>
                <a:cs typeface="Calibri"/>
              </a:rPr>
              <a:t>de análisis </a:t>
            </a:r>
            <a:r>
              <a:rPr sz="2800" spc="-10" dirty="0">
                <a:latin typeface="Calibri"/>
                <a:cs typeface="Calibri"/>
              </a:rPr>
              <a:t>de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20" dirty="0">
                <a:latin typeface="Calibri"/>
                <a:cs typeface="Calibri"/>
              </a:rPr>
              <a:t>estadística </a:t>
            </a:r>
            <a:r>
              <a:rPr sz="2800" spc="-25" dirty="0">
                <a:latin typeface="Calibri"/>
                <a:cs typeface="Calibri"/>
              </a:rPr>
              <a:t>para </a:t>
            </a:r>
            <a:r>
              <a:rPr sz="2800" spc="-10" dirty="0">
                <a:latin typeface="Calibri"/>
                <a:cs typeface="Calibri"/>
              </a:rPr>
              <a:t>abordar </a:t>
            </a:r>
            <a:r>
              <a:rPr sz="2800" spc="-5" dirty="0">
                <a:latin typeface="Calibri"/>
                <a:cs typeface="Calibri"/>
              </a:rPr>
              <a:t>los </a:t>
            </a:r>
            <a:r>
              <a:rPr sz="2800" spc="-15" dirty="0">
                <a:latin typeface="Calibri"/>
                <a:cs typeface="Calibri"/>
              </a:rPr>
              <a:t>objetos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0" dirty="0">
                <a:latin typeface="Calibri"/>
                <a:cs typeface="Calibri"/>
              </a:rPr>
              <a:t>estudio </a:t>
            </a:r>
            <a:r>
              <a:rPr sz="2800" spc="-5" dirty="0">
                <a:latin typeface="Calibri"/>
                <a:cs typeface="Calibri"/>
              </a:rPr>
              <a:t>o los </a:t>
            </a:r>
            <a:r>
              <a:rPr sz="2800" spc="-15" dirty="0">
                <a:latin typeface="Calibri"/>
                <a:cs typeface="Calibri"/>
              </a:rPr>
              <a:t>problemas </a:t>
            </a:r>
            <a:r>
              <a:rPr sz="2800" spc="-10" dirty="0">
                <a:latin typeface="Calibri"/>
                <a:cs typeface="Calibri"/>
              </a:rPr>
              <a:t>de </a:t>
            </a:r>
            <a:r>
              <a:rPr sz="2800" spc="-5" dirty="0">
                <a:latin typeface="Calibri"/>
                <a:cs typeface="Calibri"/>
              </a:rPr>
              <a:t> 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biología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salud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así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obtener </a:t>
            </a:r>
            <a:r>
              <a:rPr sz="2800" spc="-15" dirty="0">
                <a:latin typeface="Calibri"/>
                <a:cs typeface="Calibri"/>
              </a:rPr>
              <a:t>datos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importantes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poder</a:t>
            </a:r>
            <a:endParaRPr sz="2800" dirty="0">
              <a:latin typeface="Calibri"/>
              <a:cs typeface="Calibri"/>
            </a:endParaRPr>
          </a:p>
          <a:p>
            <a:pPr marL="3013710" algn="just">
              <a:lnSpc>
                <a:spcPct val="100000"/>
              </a:lnSpc>
              <a:spcBef>
                <a:spcPts val="1685"/>
              </a:spcBef>
            </a:pPr>
            <a:r>
              <a:rPr sz="2800" spc="-15" dirty="0">
                <a:latin typeface="Calibri"/>
                <a:cs typeface="Calibri"/>
              </a:rPr>
              <a:t>representarlos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 </a:t>
            </a:r>
            <a:r>
              <a:rPr sz="2800" spc="-15" dirty="0">
                <a:latin typeface="Calibri"/>
                <a:cs typeface="Calibri"/>
              </a:rPr>
              <a:t>interpretarlos.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16032" y="1524000"/>
            <a:ext cx="4559935" cy="3090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Conceptos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fundamentales</a:t>
            </a:r>
            <a:endParaRPr sz="3200" dirty="0">
              <a:latin typeface="Calibri"/>
              <a:cs typeface="Calibri"/>
            </a:endParaRPr>
          </a:p>
          <a:p>
            <a:pPr marL="1394460" lvl="1" indent="-229235">
              <a:lnSpc>
                <a:spcPct val="100000"/>
              </a:lnSpc>
              <a:spcBef>
                <a:spcPts val="2920"/>
              </a:spcBef>
              <a:buFont typeface="Arial MT"/>
              <a:buChar char="•"/>
              <a:tabLst>
                <a:tab pos="1395095" algn="l"/>
              </a:tabLst>
            </a:pPr>
            <a:r>
              <a:rPr sz="3200" spc="-5" dirty="0">
                <a:latin typeface="Calibri"/>
                <a:cs typeface="Calibri"/>
              </a:rPr>
              <a:t>Importancia</a:t>
            </a:r>
            <a:endParaRPr sz="3200" dirty="0">
              <a:latin typeface="Calibri"/>
              <a:cs typeface="Calibri"/>
            </a:endParaRPr>
          </a:p>
          <a:p>
            <a:pPr marL="1610995" lvl="2" indent="-229235">
              <a:lnSpc>
                <a:spcPct val="100000"/>
              </a:lnSpc>
              <a:spcBef>
                <a:spcPts val="2930"/>
              </a:spcBef>
              <a:buFont typeface="Arial MT"/>
              <a:buChar char="•"/>
              <a:tabLst>
                <a:tab pos="1611630" algn="l"/>
              </a:tabLst>
            </a:pPr>
            <a:r>
              <a:rPr sz="3200" spc="-10" dirty="0">
                <a:latin typeface="Calibri"/>
                <a:cs typeface="Calibri"/>
              </a:rPr>
              <a:t>Objetivos</a:t>
            </a:r>
            <a:endParaRPr sz="3200" dirty="0">
              <a:latin typeface="Calibri"/>
              <a:cs typeface="Calibri"/>
            </a:endParaRPr>
          </a:p>
          <a:p>
            <a:pPr marL="1257300" indent="-229235">
              <a:lnSpc>
                <a:spcPct val="100000"/>
              </a:lnSpc>
              <a:spcBef>
                <a:spcPts val="2915"/>
              </a:spcBef>
              <a:buFont typeface="Arial MT"/>
              <a:buChar char="•"/>
              <a:tabLst>
                <a:tab pos="1257935" algn="l"/>
              </a:tabLst>
            </a:pPr>
            <a:r>
              <a:rPr sz="3200" spc="-15" dirty="0">
                <a:latin typeface="Calibri"/>
                <a:cs typeface="Calibri"/>
              </a:rPr>
              <a:t>Antecedentes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9314" y="727536"/>
            <a:ext cx="10044430" cy="4469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198120" indent="-241300" algn="just">
              <a:lnSpc>
                <a:spcPct val="15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Al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rama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estadística,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encarga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cuestiones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que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tienen que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recogida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datos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 </a:t>
            </a:r>
            <a:r>
              <a:rPr sz="2800" spc="-10" dirty="0">
                <a:latin typeface="Calibri"/>
                <a:cs typeface="Calibri"/>
              </a:rPr>
              <a:t>con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" dirty="0" err="1">
                <a:latin typeface="Calibri"/>
                <a:cs typeface="Calibri"/>
              </a:rPr>
              <a:t>su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spc="-15" dirty="0" err="1">
                <a:latin typeface="Calibri"/>
                <a:cs typeface="Calibri"/>
              </a:rPr>
              <a:t>correcto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almacenamiento;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-5" dirty="0">
                <a:latin typeface="Calibri"/>
                <a:cs typeface="Calibri"/>
              </a:rPr>
              <a:t> análisis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información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través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diversos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métodos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 </a:t>
            </a:r>
            <a:r>
              <a:rPr sz="2800" spc="-15" dirty="0">
                <a:latin typeface="Calibri"/>
                <a:cs typeface="Calibri"/>
              </a:rPr>
              <a:t>herramientas;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representación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gráfica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resultados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obtenidos;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los</a:t>
            </a:r>
            <a:r>
              <a:rPr lang="es-VE" sz="2800" spc="-10" dirty="0">
                <a:latin typeface="Calibri"/>
                <a:cs typeface="Calibri"/>
              </a:rPr>
              <a:t> </a:t>
            </a:r>
            <a:r>
              <a:rPr sz="2800" spc="-5" dirty="0" err="1">
                <a:latin typeface="Calibri"/>
                <a:cs typeface="Calibri"/>
              </a:rPr>
              <a:t>mecanismos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para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interpretación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dichos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resultados;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diseño</a:t>
            </a:r>
            <a:r>
              <a:rPr sz="2800" dirty="0">
                <a:latin typeface="Calibri"/>
                <a:cs typeface="Calibri"/>
              </a:rPr>
              <a:t> 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desarrollo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experimentos;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etc.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8196" y="460449"/>
            <a:ext cx="761174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sz="2800" b="1" spc="-10" dirty="0">
                <a:latin typeface="Calibri Light"/>
                <a:cs typeface="Calibri Light"/>
              </a:rPr>
              <a:t>Objetivos</a:t>
            </a:r>
            <a:r>
              <a:rPr lang="es-ES" sz="2800" b="1" spc="-40" dirty="0">
                <a:latin typeface="Calibri Light"/>
                <a:cs typeface="Calibri Light"/>
              </a:rPr>
              <a:t> </a:t>
            </a:r>
            <a:r>
              <a:rPr lang="es-ES" sz="2800" b="1" dirty="0">
                <a:latin typeface="Calibri Light"/>
                <a:cs typeface="Calibri Light"/>
              </a:rPr>
              <a:t>de</a:t>
            </a:r>
            <a:r>
              <a:rPr lang="es-ES" sz="2800" b="1" spc="-20" dirty="0">
                <a:latin typeface="Calibri Light"/>
                <a:cs typeface="Calibri Light"/>
              </a:rPr>
              <a:t> </a:t>
            </a:r>
            <a:r>
              <a:rPr lang="es-ES" sz="2800" b="1" dirty="0">
                <a:latin typeface="Calibri Light"/>
                <a:cs typeface="Calibri Light"/>
              </a:rPr>
              <a:t>la</a:t>
            </a:r>
            <a:r>
              <a:rPr lang="es-ES" sz="2800" b="1" spc="-15" dirty="0">
                <a:latin typeface="Calibri Light"/>
                <a:cs typeface="Calibri Light"/>
              </a:rPr>
              <a:t> </a:t>
            </a:r>
            <a:r>
              <a:rPr lang="es-ES" sz="2800" b="1" spc="-35" dirty="0">
                <a:latin typeface="Calibri Light"/>
                <a:cs typeface="Calibri Light"/>
              </a:rPr>
              <a:t>bioestadística</a:t>
            </a:r>
            <a:endParaRPr lang="es-ES"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7198" y="1371600"/>
            <a:ext cx="10276205" cy="4803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Decidir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qué</a:t>
            </a:r>
            <a:r>
              <a:rPr sz="2800" spc="-5" dirty="0">
                <a:latin typeface="Calibri"/>
                <a:cs typeface="Calibri"/>
              </a:rPr>
              <a:t> tipo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5" dirty="0">
                <a:latin typeface="Calibri"/>
                <a:cs typeface="Calibri"/>
              </a:rPr>
              <a:t>datos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hay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recoger</a:t>
            </a:r>
            <a:r>
              <a:rPr sz="2800" spc="-5" dirty="0">
                <a:latin typeface="Calibri"/>
                <a:cs typeface="Calibri"/>
              </a:rPr>
              <a:t> 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qué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cantidad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</a:t>
            </a:r>
            <a:endParaRPr sz="2800" dirty="0">
              <a:latin typeface="Calibri"/>
              <a:cs typeface="Calibri"/>
            </a:endParaRPr>
          </a:p>
          <a:p>
            <a:pPr marL="2343150">
              <a:lnSpc>
                <a:spcPct val="100000"/>
              </a:lnSpc>
              <a:spcBef>
                <a:spcPts val="2014"/>
              </a:spcBef>
            </a:pPr>
            <a:r>
              <a:rPr sz="2800" spc="-5" dirty="0">
                <a:latin typeface="Calibri"/>
                <a:cs typeface="Calibri"/>
              </a:rPr>
              <a:t>sea </a:t>
            </a:r>
            <a:r>
              <a:rPr sz="2800" spc="-15" dirty="0">
                <a:latin typeface="Calibri"/>
                <a:cs typeface="Calibri"/>
              </a:rPr>
              <a:t>suficiente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extraer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conclusiones.</a:t>
            </a:r>
            <a:endParaRPr sz="2800" dirty="0">
              <a:latin typeface="Calibri"/>
              <a:cs typeface="Calibri"/>
            </a:endParaRPr>
          </a:p>
          <a:p>
            <a:pPr marL="483234" marR="247015" lvl="1" indent="313690">
              <a:lnSpc>
                <a:spcPct val="160000"/>
              </a:lnSpc>
              <a:spcBef>
                <a:spcPts val="1000"/>
              </a:spcBef>
              <a:buFont typeface="Arial MT"/>
              <a:buChar char="•"/>
              <a:tabLst>
                <a:tab pos="1026160" algn="l"/>
              </a:tabLst>
            </a:pPr>
            <a:r>
              <a:rPr sz="2800" spc="-20" dirty="0">
                <a:latin typeface="Calibri"/>
                <a:cs typeface="Calibri"/>
              </a:rPr>
              <a:t>Recoger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grandes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cantidades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5" dirty="0">
                <a:latin typeface="Calibri"/>
                <a:cs typeface="Calibri"/>
              </a:rPr>
              <a:t>datos,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categorizarlos </a:t>
            </a:r>
            <a:r>
              <a:rPr sz="2800" spc="-10" dirty="0">
                <a:latin typeface="Calibri"/>
                <a:cs typeface="Calibri"/>
              </a:rPr>
              <a:t>según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corresponda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almacenarlos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manera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eficiente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su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posterior</a:t>
            </a:r>
            <a:endParaRPr sz="2800" dirty="0">
              <a:latin typeface="Calibri"/>
              <a:cs typeface="Calibri"/>
            </a:endParaRPr>
          </a:p>
          <a:p>
            <a:pPr marL="3917315">
              <a:lnSpc>
                <a:spcPct val="100000"/>
              </a:lnSpc>
              <a:spcBef>
                <a:spcPts val="2020"/>
              </a:spcBef>
            </a:pPr>
            <a:r>
              <a:rPr sz="2800" spc="-15" dirty="0">
                <a:latin typeface="Calibri"/>
                <a:cs typeface="Calibri"/>
              </a:rPr>
              <a:t>consulta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análisis.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 dirty="0">
              <a:latin typeface="Calibri"/>
              <a:cs typeface="Calibri"/>
            </a:endParaRPr>
          </a:p>
          <a:p>
            <a:pPr marL="300355" indent="-2292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00990" algn="l"/>
              </a:tabLst>
            </a:pPr>
            <a:r>
              <a:rPr sz="2800" spc="-15" dirty="0">
                <a:latin typeface="Calibri"/>
                <a:cs typeface="Calibri"/>
              </a:rPr>
              <a:t>Realizar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análisis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computacionales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aplicar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métodos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estadísticos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endParaRPr sz="2800" dirty="0">
              <a:latin typeface="Calibri"/>
              <a:cs typeface="Calibri"/>
            </a:endParaRPr>
          </a:p>
          <a:p>
            <a:pPr marL="230504" algn="ctr">
              <a:lnSpc>
                <a:spcPct val="100000"/>
              </a:lnSpc>
              <a:spcBef>
                <a:spcPts val="2014"/>
              </a:spcBef>
            </a:pPr>
            <a:r>
              <a:rPr sz="2800" spc="-5" dirty="0">
                <a:latin typeface="Calibri"/>
                <a:cs typeface="Calibri"/>
              </a:rPr>
              <a:t>poder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extraer </a:t>
            </a:r>
            <a:r>
              <a:rPr sz="2800" spc="-10" dirty="0">
                <a:latin typeface="Calibri"/>
                <a:cs typeface="Calibri"/>
              </a:rPr>
              <a:t>conclusiones.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2517" y="831849"/>
            <a:ext cx="9943465" cy="4587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Evidenciar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resultados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presentarlos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manera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gráfica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una</a:t>
            </a:r>
            <a:endParaRPr sz="2800" dirty="0">
              <a:latin typeface="Calibri"/>
              <a:cs typeface="Calibri"/>
            </a:endParaRPr>
          </a:p>
          <a:p>
            <a:pPr marL="230504" algn="ctr">
              <a:lnSpc>
                <a:spcPct val="100000"/>
              </a:lnSpc>
              <a:spcBef>
                <a:spcPts val="2355"/>
              </a:spcBef>
            </a:pPr>
            <a:r>
              <a:rPr sz="2800" spc="-10" dirty="0">
                <a:latin typeface="Calibri"/>
                <a:cs typeface="Calibri"/>
              </a:rPr>
              <a:t>visualización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sencilla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rápida.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Font typeface="Arial MT"/>
              <a:buChar char="•"/>
              <a:tabLst>
                <a:tab pos="586105" algn="l"/>
              </a:tabLst>
            </a:pPr>
            <a:r>
              <a:rPr sz="2800" spc="-10" dirty="0">
                <a:latin typeface="Calibri"/>
                <a:cs typeface="Calibri"/>
              </a:rPr>
              <a:t>Emitir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conclusiones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base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datos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recogidos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analizados.</a:t>
            </a:r>
            <a:endParaRPr sz="28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750" dirty="0">
              <a:latin typeface="Calibri"/>
              <a:cs typeface="Calibri"/>
            </a:endParaRPr>
          </a:p>
          <a:p>
            <a:pPr marL="949960" lvl="2" indent="-229235">
              <a:lnSpc>
                <a:spcPct val="100000"/>
              </a:lnSpc>
              <a:buFont typeface="Arial MT"/>
              <a:buChar char="•"/>
              <a:tabLst>
                <a:tab pos="950594" algn="l"/>
              </a:tabLst>
            </a:pPr>
            <a:r>
              <a:rPr sz="2800" spc="-10" dirty="0">
                <a:latin typeface="Calibri"/>
                <a:cs typeface="Calibri"/>
              </a:rPr>
              <a:t>Seleccionar</a:t>
            </a:r>
            <a:r>
              <a:rPr sz="2800" spc="-5" dirty="0">
                <a:latin typeface="Calibri"/>
                <a:cs typeface="Calibri"/>
              </a:rPr>
              <a:t> 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muestra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adecuada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investigaciones.</a:t>
            </a:r>
            <a:endParaRPr sz="2800" dirty="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2700" dirty="0">
              <a:latin typeface="Calibri"/>
              <a:cs typeface="Calibri"/>
            </a:endParaRPr>
          </a:p>
          <a:p>
            <a:pPr marL="1949450" lvl="3" indent="-229235">
              <a:lnSpc>
                <a:spcPct val="100000"/>
              </a:lnSpc>
              <a:buFont typeface="Arial MT"/>
              <a:buChar char="•"/>
              <a:tabLst>
                <a:tab pos="1950085" algn="l"/>
              </a:tabLst>
            </a:pPr>
            <a:r>
              <a:rPr sz="2800" spc="-10" dirty="0">
                <a:latin typeface="Calibri"/>
                <a:cs typeface="Calibri"/>
              </a:rPr>
              <a:t>Identificar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variables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correctas</a:t>
            </a:r>
            <a:r>
              <a:rPr sz="2800" spc="-5" dirty="0">
                <a:latin typeface="Calibri"/>
                <a:cs typeface="Calibri"/>
              </a:rPr>
              <a:t> 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estudiar.</a:t>
            </a:r>
            <a:endParaRPr sz="2800" dirty="0">
              <a:latin typeface="Calibri"/>
              <a:cs typeface="Calibri"/>
            </a:endParaRPr>
          </a:p>
          <a:p>
            <a:pPr lvl="3"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2700" dirty="0">
              <a:latin typeface="Calibri"/>
              <a:cs typeface="Calibri"/>
            </a:endParaRPr>
          </a:p>
          <a:p>
            <a:pPr marL="2198370" lvl="4" indent="-229235">
              <a:lnSpc>
                <a:spcPct val="100000"/>
              </a:lnSpc>
              <a:buFont typeface="Arial MT"/>
              <a:buChar char="•"/>
              <a:tabLst>
                <a:tab pos="2199005" algn="l"/>
              </a:tabLst>
            </a:pPr>
            <a:r>
              <a:rPr sz="2800" spc="-20" dirty="0">
                <a:latin typeface="Calibri"/>
                <a:cs typeface="Calibri"/>
              </a:rPr>
              <a:t>Garantizar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veracidad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0" dirty="0">
                <a:latin typeface="Calibri"/>
                <a:cs typeface="Calibri"/>
              </a:rPr>
              <a:t>sus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hallazgos.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3682" y="262839"/>
            <a:ext cx="35636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libri Light"/>
                <a:cs typeface="Calibri Light"/>
              </a:rPr>
              <a:t>ANTECEDENTES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2789" y="1268572"/>
            <a:ext cx="10323830" cy="5227955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389255" indent="-229235">
              <a:lnSpc>
                <a:spcPct val="100000"/>
              </a:lnSpc>
              <a:spcBef>
                <a:spcPts val="1150"/>
              </a:spcBef>
              <a:buFont typeface="Arial MT"/>
              <a:buChar char="•"/>
              <a:tabLst>
                <a:tab pos="389255" algn="l"/>
                <a:tab pos="389890" algn="l"/>
              </a:tabLst>
            </a:pPr>
            <a:r>
              <a:rPr sz="2200" spc="-5" dirty="0">
                <a:latin typeface="Calibri"/>
                <a:cs typeface="Calibri"/>
              </a:rPr>
              <a:t>Nace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con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trabajo </a:t>
            </a:r>
            <a:r>
              <a:rPr sz="2200" spc="-5" dirty="0">
                <a:latin typeface="Calibri"/>
                <a:cs typeface="Calibri"/>
              </a:rPr>
              <a:t>del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médico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francés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Pierre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Charles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–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Alexandre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Louis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(1787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–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1872).</a:t>
            </a:r>
            <a:endParaRPr sz="2200" dirty="0">
              <a:latin typeface="Calibri"/>
              <a:cs typeface="Calibri"/>
            </a:endParaRPr>
          </a:p>
          <a:p>
            <a:pPr marL="228600" algn="ctr">
              <a:lnSpc>
                <a:spcPct val="100000"/>
              </a:lnSpc>
              <a:spcBef>
                <a:spcPts val="1060"/>
              </a:spcBef>
            </a:pPr>
            <a:r>
              <a:rPr sz="2200" spc="-5" dirty="0">
                <a:latin typeface="Calibri"/>
                <a:cs typeface="Calibri"/>
              </a:rPr>
              <a:t>Fue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primero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 err="1">
                <a:latin typeface="Calibri"/>
                <a:cs typeface="Calibri"/>
              </a:rPr>
              <a:t>emplear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métodos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 err="1">
                <a:latin typeface="Calibri"/>
                <a:cs typeface="Calibri"/>
              </a:rPr>
              <a:t>matemátic</a:t>
            </a:r>
            <a:r>
              <a:rPr lang="es-VE" sz="2200" spc="-15" dirty="0">
                <a:latin typeface="Calibri"/>
                <a:cs typeface="Calibri"/>
              </a:rPr>
              <a:t>o</a:t>
            </a:r>
            <a:r>
              <a:rPr sz="2200" spc="-15" dirty="0">
                <a:latin typeface="Calibri"/>
                <a:cs typeface="Calibri"/>
              </a:rPr>
              <a:t>s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para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cuantificar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variables</a:t>
            </a:r>
            <a:r>
              <a:rPr sz="2200" spc="-10" dirty="0">
                <a:latin typeface="Calibri"/>
                <a:cs typeface="Calibri"/>
              </a:rPr>
              <a:t> de</a:t>
            </a:r>
            <a:endParaRPr sz="2200" dirty="0">
              <a:latin typeface="Calibri"/>
              <a:cs typeface="Calibri"/>
            </a:endParaRPr>
          </a:p>
          <a:p>
            <a:pPr marL="229870" algn="ctr">
              <a:lnSpc>
                <a:spcPct val="100000"/>
              </a:lnSpc>
              <a:spcBef>
                <a:spcPts val="1055"/>
              </a:spcBef>
            </a:pPr>
            <a:r>
              <a:rPr sz="2200" spc="-15" dirty="0">
                <a:latin typeface="Calibri"/>
                <a:cs typeface="Calibri"/>
              </a:rPr>
              <a:t>pacientes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y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dirty="0">
                <a:latin typeface="Calibri"/>
                <a:cs typeface="Calibri"/>
              </a:rPr>
              <a:t> las</a:t>
            </a:r>
            <a:r>
              <a:rPr sz="2200" spc="-10" dirty="0">
                <a:latin typeface="Calibri"/>
                <a:cs typeface="Calibri"/>
              </a:rPr>
              <a:t> enfermedades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estos.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Estudió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tuberculosis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influyó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 los</a:t>
            </a:r>
            <a:endParaRPr sz="2200" dirty="0">
              <a:latin typeface="Calibri"/>
              <a:cs typeface="Calibri"/>
            </a:endParaRPr>
          </a:p>
          <a:p>
            <a:pPr marL="228600" algn="ctr">
              <a:lnSpc>
                <a:spcPct val="100000"/>
              </a:lnSpc>
              <a:spcBef>
                <a:spcPts val="1055"/>
              </a:spcBef>
            </a:pPr>
            <a:r>
              <a:rPr sz="2200" spc="-10" dirty="0">
                <a:latin typeface="Calibri"/>
                <a:cs typeface="Calibri"/>
              </a:rPr>
              <a:t>estudiantes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época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con</a:t>
            </a:r>
            <a:r>
              <a:rPr sz="2200" spc="-5" dirty="0">
                <a:latin typeface="Calibri"/>
                <a:cs typeface="Calibri"/>
              </a:rPr>
              <a:t> su </a:t>
            </a:r>
            <a:r>
              <a:rPr sz="2200" spc="-15" dirty="0">
                <a:latin typeface="Calibri"/>
                <a:cs typeface="Calibri"/>
              </a:rPr>
              <a:t>“Método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30" dirty="0" err="1">
                <a:latin typeface="Calibri"/>
                <a:cs typeface="Calibri"/>
              </a:rPr>
              <a:t>numérico</a:t>
            </a:r>
            <a:r>
              <a:rPr sz="2200" spc="-30" dirty="0">
                <a:latin typeface="Calibri"/>
                <a:cs typeface="Calibri"/>
              </a:rPr>
              <a:t>”.</a:t>
            </a:r>
            <a:r>
              <a:rPr lang="es-VE" sz="2200" spc="-30" dirty="0">
                <a:latin typeface="Calibri"/>
                <a:cs typeface="Calibri"/>
              </a:rPr>
              <a:t>     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 dirty="0">
              <a:latin typeface="Calibri"/>
              <a:cs typeface="Calibri"/>
            </a:endParaRPr>
          </a:p>
          <a:p>
            <a:pPr marL="229870" lvl="1" indent="-229870">
              <a:lnSpc>
                <a:spcPct val="100000"/>
              </a:lnSpc>
              <a:spcBef>
                <a:spcPts val="1390"/>
              </a:spcBef>
              <a:buFont typeface="Arial MT"/>
              <a:buChar char="•"/>
              <a:tabLst>
                <a:tab pos="229870" algn="l"/>
                <a:tab pos="578485" algn="l"/>
              </a:tabLst>
            </a:pPr>
            <a:r>
              <a:rPr sz="2200" spc="-5" dirty="0">
                <a:latin typeface="Calibri"/>
                <a:cs typeface="Calibri"/>
              </a:rPr>
              <a:t>Louis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René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Villermé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y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William </a:t>
            </a:r>
            <a:r>
              <a:rPr sz="2200" spc="-55" dirty="0">
                <a:latin typeface="Calibri"/>
                <a:cs typeface="Calibri"/>
              </a:rPr>
              <a:t>Farr,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elaboraron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los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primeros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mapas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epidemiológicos</a:t>
            </a:r>
            <a:endParaRPr sz="2200" dirty="0">
              <a:latin typeface="Calibri"/>
              <a:cs typeface="Calibri"/>
            </a:endParaRPr>
          </a:p>
          <a:p>
            <a:pPr marL="224790" algn="ctr">
              <a:lnSpc>
                <a:spcPct val="100000"/>
              </a:lnSpc>
              <a:spcBef>
                <a:spcPts val="1055"/>
              </a:spcBef>
            </a:pPr>
            <a:r>
              <a:rPr sz="2200" spc="-10" dirty="0">
                <a:latin typeface="Calibri"/>
                <a:cs typeface="Calibri"/>
              </a:rPr>
              <a:t>valiéndose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métodos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cuantitativos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 análisis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epidemiológicos.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 dirty="0">
              <a:latin typeface="Calibri"/>
              <a:cs typeface="Calibri"/>
            </a:endParaRPr>
          </a:p>
          <a:p>
            <a:pPr marL="228600" indent="-228600">
              <a:lnSpc>
                <a:spcPct val="100000"/>
              </a:lnSpc>
              <a:spcBef>
                <a:spcPts val="1375"/>
              </a:spcBef>
              <a:buFont typeface="Arial MT"/>
              <a:buChar char="•"/>
              <a:tabLst>
                <a:tab pos="228600" algn="l"/>
                <a:tab pos="241935" algn="l"/>
              </a:tabLst>
            </a:pPr>
            <a:r>
              <a:rPr sz="2200" spc="-10" dirty="0">
                <a:latin typeface="Calibri"/>
                <a:cs typeface="Calibri"/>
              </a:rPr>
              <a:t>Francis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Galton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fue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primero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aplicar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métodos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estadísticos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estudio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herencia</a:t>
            </a:r>
            <a:endParaRPr sz="2200" dirty="0">
              <a:latin typeface="Calibri"/>
              <a:cs typeface="Calibri"/>
            </a:endParaRPr>
          </a:p>
          <a:p>
            <a:pPr marL="230504" algn="ctr">
              <a:lnSpc>
                <a:spcPct val="100000"/>
              </a:lnSpc>
              <a:spcBef>
                <a:spcPts val="1060"/>
              </a:spcBef>
            </a:pP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inteligencia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 </a:t>
            </a:r>
            <a:r>
              <a:rPr sz="2200" dirty="0">
                <a:latin typeface="Calibri"/>
                <a:cs typeface="Calibri"/>
              </a:rPr>
              <a:t>las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diferencias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humanas.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CCBC84C-70AC-4679-A219-9849876CC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1769" y="166096"/>
            <a:ext cx="1409700" cy="110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4475" y="538918"/>
            <a:ext cx="10161270" cy="569277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5"/>
              </a:spcBef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principios del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siglo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XX,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todavía</a:t>
            </a:r>
            <a:r>
              <a:rPr sz="2000" dirty="0">
                <a:latin typeface="Calibri"/>
                <a:cs typeface="Calibri"/>
              </a:rPr>
              <a:t> 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dieron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otros</a:t>
            </a:r>
            <a:r>
              <a:rPr sz="2000" spc="-5" dirty="0">
                <a:latin typeface="Calibri"/>
                <a:cs typeface="Calibri"/>
              </a:rPr>
              <a:t> hechos</a:t>
            </a:r>
            <a:r>
              <a:rPr sz="2000" spc="-10" dirty="0">
                <a:latin typeface="Calibri"/>
                <a:cs typeface="Calibri"/>
              </a:rPr>
              <a:t> importantes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historia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 la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sz="2000" spc="-10" dirty="0">
                <a:latin typeface="Calibri"/>
                <a:cs typeface="Calibri"/>
              </a:rPr>
              <a:t>bioestadística: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sz="2000" dirty="0">
                <a:latin typeface="Calibri"/>
                <a:cs typeface="Calibri"/>
              </a:rPr>
              <a:t>William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Heaton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Hamer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trató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-10" dirty="0">
                <a:latin typeface="Calibri"/>
                <a:cs typeface="Calibri"/>
              </a:rPr>
              <a:t> explicar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sucesión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dirty="0">
                <a:latin typeface="Calibri"/>
                <a:cs typeface="Calibri"/>
              </a:rPr>
              <a:t>epidemias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spc="-10" dirty="0">
                <a:latin typeface="Calibri"/>
                <a:cs typeface="Calibri"/>
              </a:rPr>
              <a:t>sarampión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proponiendo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un</a:t>
            </a:r>
            <a:endParaRPr sz="2000">
              <a:latin typeface="Calibri"/>
              <a:cs typeface="Calibri"/>
            </a:endParaRPr>
          </a:p>
          <a:p>
            <a:pPr marL="228600" algn="ctr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Calibri"/>
                <a:cs typeface="Calibri"/>
              </a:rPr>
              <a:t>modelo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temporal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discreto.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488315" lvl="1" indent="-2292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88315" algn="l"/>
                <a:tab pos="488950" algn="l"/>
              </a:tabLst>
            </a:pPr>
            <a:r>
              <a:rPr sz="2000" dirty="0">
                <a:latin typeface="Calibri"/>
                <a:cs typeface="Calibri"/>
              </a:rPr>
              <a:t>John</a:t>
            </a:r>
            <a:r>
              <a:rPr sz="2000" spc="-10" dirty="0">
                <a:latin typeface="Calibri"/>
                <a:cs typeface="Calibri"/>
              </a:rPr>
              <a:t> Brownlee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enfrentó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problemas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cuantificación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infectividad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epidemiológica.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461009" lvl="1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60375" algn="l"/>
                <a:tab pos="461009" algn="l"/>
              </a:tabLst>
            </a:pPr>
            <a:r>
              <a:rPr sz="2000" spc="-10" dirty="0">
                <a:latin typeface="Calibri"/>
                <a:cs typeface="Calibri"/>
              </a:rPr>
              <a:t>Ronald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Ross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trató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 determinar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 </a:t>
            </a:r>
            <a:r>
              <a:rPr sz="2000" spc="-5" dirty="0">
                <a:latin typeface="Calibri"/>
                <a:cs typeface="Calibri"/>
              </a:rPr>
              <a:t>relación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entre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 </a:t>
            </a:r>
            <a:r>
              <a:rPr sz="2000" spc="-10" dirty="0">
                <a:latin typeface="Calibri"/>
                <a:cs typeface="Calibri"/>
              </a:rPr>
              <a:t>número</a:t>
            </a:r>
            <a:r>
              <a:rPr sz="2000" spc="-5" dirty="0">
                <a:latin typeface="Calibri"/>
                <a:cs typeface="Calibri"/>
              </a:rPr>
              <a:t> de mosquitos</a:t>
            </a:r>
            <a:r>
              <a:rPr sz="2000" dirty="0">
                <a:latin typeface="Calibri"/>
                <a:cs typeface="Calibri"/>
              </a:rPr>
              <a:t> 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incidencia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endParaRPr sz="2000">
              <a:latin typeface="Calibri"/>
              <a:cs typeface="Calibri"/>
            </a:endParaRPr>
          </a:p>
          <a:p>
            <a:pPr marL="227329" algn="ctr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malaria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situaciones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endémicas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epidémicas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valiéndose </a:t>
            </a:r>
            <a:r>
              <a:rPr sz="2000" dirty="0">
                <a:latin typeface="Calibri"/>
                <a:cs typeface="Calibri"/>
              </a:rPr>
              <a:t>de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aplicación</a:t>
            </a:r>
            <a:r>
              <a:rPr sz="2000" spc="-10" dirty="0">
                <a:latin typeface="Calibri"/>
                <a:cs typeface="Calibri"/>
              </a:rPr>
              <a:t> matemática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endParaRPr sz="2000">
              <a:latin typeface="Calibri"/>
              <a:cs typeface="Calibri"/>
            </a:endParaRPr>
          </a:p>
          <a:p>
            <a:pPr marL="230504" algn="ctr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teoría de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las</a:t>
            </a:r>
            <a:r>
              <a:rPr sz="2000" spc="-5" dirty="0">
                <a:latin typeface="Calibri"/>
                <a:cs typeface="Calibri"/>
              </a:rPr>
              <a:t> probabilidades.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Calibri"/>
              <a:cs typeface="Calibri"/>
            </a:endParaRPr>
          </a:p>
          <a:p>
            <a:pPr marL="242570" indent="-229235">
              <a:lnSpc>
                <a:spcPct val="100000"/>
              </a:lnSpc>
              <a:buFont typeface="Arial MT"/>
              <a:buChar char="•"/>
              <a:tabLst>
                <a:tab pos="242570" algn="l"/>
                <a:tab pos="243204" algn="l"/>
              </a:tabLst>
            </a:pPr>
            <a:r>
              <a:rPr sz="2000" spc="-5" dirty="0">
                <a:latin typeface="Calibri"/>
                <a:cs typeface="Calibri"/>
              </a:rPr>
              <a:t>Austin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Bradford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Hill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 Richard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Doll </a:t>
            </a:r>
            <a:r>
              <a:rPr sz="2000" spc="-15" dirty="0">
                <a:latin typeface="Calibri"/>
                <a:cs typeface="Calibri"/>
              </a:rPr>
              <a:t>realizaron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un estudio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que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correlacionaba </a:t>
            </a:r>
            <a:r>
              <a:rPr sz="2000" dirty="0">
                <a:latin typeface="Calibri"/>
                <a:cs typeface="Calibri"/>
              </a:rPr>
              <a:t>el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tabaco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cáncer</a:t>
            </a:r>
            <a:endParaRPr sz="2000">
              <a:latin typeface="Calibri"/>
              <a:cs typeface="Calibri"/>
            </a:endParaRPr>
          </a:p>
          <a:p>
            <a:pPr marL="229235" algn="ctr">
              <a:lnSpc>
                <a:spcPct val="100000"/>
              </a:lnSpc>
              <a:spcBef>
                <a:spcPts val="1205"/>
              </a:spcBef>
            </a:pP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pulmón.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4641" y="381000"/>
            <a:ext cx="10210407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s-ES" sz="2800" b="1" i="0" u="none" strike="noStrike" baseline="0" dirty="0"/>
              <a:t>La estadística descriptiva </a:t>
            </a:r>
            <a:br>
              <a:rPr lang="es-ES" sz="2800" b="1" i="0" u="none" strike="noStrike" baseline="0" dirty="0"/>
            </a:br>
            <a:r>
              <a:rPr lang="es-ES" sz="2800" b="1" i="0" u="none" strike="noStrike" baseline="0" dirty="0"/>
              <a:t>Usos principales en salud.</a:t>
            </a:r>
            <a:br>
              <a:rPr lang="es-EC" sz="2800" b="1" dirty="0"/>
            </a:br>
            <a:r>
              <a:rPr lang="es-ES" sz="2800" b="1" spc="-85" dirty="0">
                <a:latin typeface="Calibri Light"/>
                <a:cs typeface="Calibri Light"/>
              </a:rPr>
              <a:t>Importancia</a:t>
            </a:r>
            <a:endParaRPr lang="es-ES"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8200" y="2000901"/>
            <a:ext cx="10751185" cy="3890168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227965" indent="-227965" algn="just">
              <a:lnSpc>
                <a:spcPct val="150000"/>
              </a:lnSpc>
              <a:spcBef>
                <a:spcPts val="1415"/>
              </a:spcBef>
              <a:buFont typeface="Arial MT"/>
              <a:buChar char="•"/>
              <a:tabLst>
                <a:tab pos="227965" algn="l"/>
                <a:tab pos="281305" algn="l"/>
              </a:tabLst>
            </a:pPr>
            <a:r>
              <a:rPr sz="2800" b="1" spc="-10" dirty="0">
                <a:latin typeface="Calibri"/>
                <a:cs typeface="Calibri"/>
              </a:rPr>
              <a:t>Determinar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el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tamaño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muestral</a:t>
            </a:r>
            <a:r>
              <a:rPr sz="2800" spc="-15" dirty="0">
                <a:latin typeface="Calibri"/>
                <a:cs typeface="Calibri"/>
              </a:rPr>
              <a:t>.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Trabajar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grupo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más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reducido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b="1" spc="-15" dirty="0" err="1">
                <a:latin typeface="Calibri"/>
                <a:cs typeface="Calibri"/>
              </a:rPr>
              <a:t>permite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10" dirty="0" err="1">
                <a:latin typeface="Calibri"/>
                <a:cs typeface="Calibri"/>
              </a:rPr>
              <a:t>ahorrar</a:t>
            </a:r>
            <a:r>
              <a:rPr lang="es-VE" sz="2800" b="1" spc="-20" dirty="0">
                <a:latin typeface="Calibri"/>
                <a:cs typeface="Calibri"/>
              </a:rPr>
              <a:t> </a:t>
            </a:r>
            <a:r>
              <a:rPr sz="2800" b="1" spc="-15" dirty="0" err="1">
                <a:latin typeface="Calibri"/>
                <a:cs typeface="Calibri"/>
              </a:rPr>
              <a:t>costes</a:t>
            </a:r>
            <a:r>
              <a:rPr lang="es-VE" sz="2800" b="1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y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tiempo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representativo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población, </a:t>
            </a:r>
            <a:r>
              <a:rPr sz="2800" spc="-5" dirty="0">
                <a:latin typeface="Calibri"/>
                <a:cs typeface="Calibri"/>
              </a:rPr>
              <a:t>los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resultados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obtenidos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se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10" dirty="0" err="1">
                <a:latin typeface="Calibri"/>
                <a:cs typeface="Calibri"/>
              </a:rPr>
              <a:t>pueden</a:t>
            </a:r>
            <a:r>
              <a:rPr lang="es-VE" sz="2800" b="1" dirty="0">
                <a:latin typeface="Calibri"/>
                <a:cs typeface="Calibri"/>
              </a:rPr>
              <a:t> </a:t>
            </a:r>
            <a:r>
              <a:rPr sz="2800" b="1" spc="-30" dirty="0" err="1">
                <a:latin typeface="Calibri"/>
                <a:cs typeface="Calibri"/>
              </a:rPr>
              <a:t>generalizar</a:t>
            </a:r>
            <a:r>
              <a:rPr sz="2800" spc="-30" dirty="0">
                <a:latin typeface="Calibri"/>
                <a:cs typeface="Calibri"/>
              </a:rPr>
              <a:t>.</a:t>
            </a:r>
            <a:endParaRPr lang="es-VE" sz="2800" dirty="0">
              <a:latin typeface="Calibri"/>
              <a:cs typeface="Calibri"/>
            </a:endParaRPr>
          </a:p>
          <a:p>
            <a:pPr marL="227965" indent="-227965" algn="just">
              <a:lnSpc>
                <a:spcPct val="150000"/>
              </a:lnSpc>
              <a:spcBef>
                <a:spcPts val="1415"/>
              </a:spcBef>
              <a:buFont typeface="Arial MT"/>
              <a:buChar char="•"/>
              <a:tabLst>
                <a:tab pos="227965" algn="l"/>
                <a:tab pos="281305" algn="l"/>
              </a:tabLst>
            </a:pPr>
            <a:r>
              <a:rPr sz="2800" spc="-10" dirty="0" err="1">
                <a:latin typeface="Calibri"/>
                <a:cs typeface="Calibri"/>
              </a:rPr>
              <a:t>Determinar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diseño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experimental</a:t>
            </a:r>
            <a:r>
              <a:rPr sz="2800" b="1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ensayos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clínicos,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cual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dependerá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 err="1">
                <a:latin typeface="Calibri"/>
                <a:cs typeface="Calibri"/>
              </a:rPr>
              <a:t>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 err="1">
                <a:latin typeface="Calibri"/>
                <a:cs typeface="Calibri"/>
              </a:rPr>
              <a:t>gra</a:t>
            </a:r>
            <a:r>
              <a:rPr lang="es-VE" sz="2800" spc="-15" dirty="0">
                <a:latin typeface="Calibri"/>
                <a:cs typeface="Calibri"/>
              </a:rPr>
              <a:t>n </a:t>
            </a:r>
            <a:r>
              <a:rPr sz="2800" spc="-5" dirty="0" err="1">
                <a:latin typeface="Calibri"/>
                <a:cs typeface="Calibri"/>
              </a:rPr>
              <a:t>medida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su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validez.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8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A0519CBF-82A8-42CD-B04E-54D5F9E3E9F0}"/>
              </a:ext>
            </a:extLst>
          </p:cNvPr>
          <p:cNvSpPr txBox="1"/>
          <p:nvPr/>
        </p:nvSpPr>
        <p:spPr>
          <a:xfrm>
            <a:off x="685800" y="1295400"/>
            <a:ext cx="104394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b="1" i="0" dirty="0">
                <a:solidFill>
                  <a:srgbClr val="1F1F1F"/>
                </a:solidFill>
                <a:effectLst/>
              </a:rPr>
              <a:t>Existen tres tipos principales de diseños de la investigación experimental:</a:t>
            </a:r>
          </a:p>
          <a:p>
            <a:pPr algn="just"/>
            <a:endParaRPr lang="es-ES" sz="2800" b="0" i="0" dirty="0">
              <a:solidFill>
                <a:srgbClr val="1F1F1F"/>
              </a:solidFill>
              <a:effectLst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2800" b="1" i="0" dirty="0">
                <a:solidFill>
                  <a:srgbClr val="1F1F1F"/>
                </a:solidFill>
                <a:effectLst/>
              </a:rPr>
              <a:t>Diseño</a:t>
            </a:r>
            <a:r>
              <a:rPr lang="es-ES" sz="2800" b="0" i="0" dirty="0">
                <a:solidFill>
                  <a:srgbClr val="1F1F1F"/>
                </a:solidFill>
                <a:effectLst/>
              </a:rPr>
              <a:t> </a:t>
            </a:r>
            <a:r>
              <a:rPr lang="es-ES" sz="2800" b="0" i="0" dirty="0" err="1">
                <a:solidFill>
                  <a:srgbClr val="1F1F1F"/>
                </a:solidFill>
                <a:effectLst/>
              </a:rPr>
              <a:t>pre-</a:t>
            </a:r>
            <a:r>
              <a:rPr lang="es-ES" sz="2800" b="1" i="0" dirty="0" err="1">
                <a:solidFill>
                  <a:srgbClr val="1F1F1F"/>
                </a:solidFill>
                <a:effectLst/>
              </a:rPr>
              <a:t>experimental</a:t>
            </a:r>
            <a:r>
              <a:rPr lang="es-ES" sz="2800" b="0" i="0" dirty="0">
                <a:solidFill>
                  <a:srgbClr val="1F1F1F"/>
                </a:solidFill>
                <a:effectLst/>
              </a:rPr>
              <a:t>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2800" b="1" i="0" dirty="0">
                <a:solidFill>
                  <a:srgbClr val="1F1F1F"/>
                </a:solidFill>
                <a:effectLst/>
              </a:rPr>
              <a:t>Diseño experimental</a:t>
            </a:r>
            <a:r>
              <a:rPr lang="es-ES" sz="2800" b="0" i="0" dirty="0">
                <a:solidFill>
                  <a:srgbClr val="1F1F1F"/>
                </a:solidFill>
                <a:effectLst/>
              </a:rPr>
              <a:t> verdadero.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es-ES" sz="2800" b="1" i="0" dirty="0">
                <a:solidFill>
                  <a:srgbClr val="1F1F1F"/>
                </a:solidFill>
                <a:effectLst/>
              </a:rPr>
              <a:t>Diseño</a:t>
            </a:r>
            <a:r>
              <a:rPr lang="es-ES" sz="2800" b="0" i="0" dirty="0">
                <a:solidFill>
                  <a:srgbClr val="1F1F1F"/>
                </a:solidFill>
                <a:effectLst/>
              </a:rPr>
              <a:t> cuasiexperimental.</a:t>
            </a:r>
          </a:p>
        </p:txBody>
      </p:sp>
    </p:spTree>
    <p:extLst>
      <p:ext uri="{BB962C8B-B14F-4D97-AF65-F5344CB8AC3E}">
        <p14:creationId xmlns:p14="http://schemas.microsoft.com/office/powerpoint/2010/main" val="3307900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20407" y="1143000"/>
            <a:ext cx="10751185" cy="2984663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0"/>
              </a:spcBef>
            </a:pPr>
            <a:endParaRPr lang="es-ES" sz="1850" dirty="0">
              <a:latin typeface="Calibri"/>
              <a:cs typeface="Calibri"/>
            </a:endParaRPr>
          </a:p>
          <a:p>
            <a:pPr marL="227965" indent="-227965" algn="just">
              <a:lnSpc>
                <a:spcPct val="150000"/>
              </a:lnSpc>
              <a:buFont typeface="Arial MT"/>
              <a:buChar char="•"/>
              <a:tabLst>
                <a:tab pos="227965" algn="l"/>
                <a:tab pos="241300" algn="l"/>
              </a:tabLst>
            </a:pPr>
            <a:r>
              <a:rPr lang="es-ES" sz="2800" spc="-15" dirty="0">
                <a:latin typeface="Calibri"/>
                <a:cs typeface="Calibri"/>
              </a:rPr>
              <a:t>Ayuda</a:t>
            </a:r>
            <a:r>
              <a:rPr lang="es-ES" sz="2800" spc="5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a</a:t>
            </a:r>
            <a:r>
              <a:rPr lang="es-ES" sz="2800" spc="15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los</a:t>
            </a:r>
            <a:r>
              <a:rPr lang="es-ES" sz="2800" spc="5" dirty="0">
                <a:latin typeface="Calibri"/>
                <a:cs typeface="Calibri"/>
              </a:rPr>
              <a:t> </a:t>
            </a:r>
            <a:r>
              <a:rPr lang="es-ES" sz="2800" spc="-15" dirty="0">
                <a:latin typeface="Calibri"/>
                <a:cs typeface="Calibri"/>
              </a:rPr>
              <a:t>investigadores</a:t>
            </a:r>
            <a:r>
              <a:rPr lang="es-ES" sz="2800" spc="-5" dirty="0">
                <a:latin typeface="Calibri"/>
                <a:cs typeface="Calibri"/>
              </a:rPr>
              <a:t> a</a:t>
            </a:r>
            <a:r>
              <a:rPr lang="es-ES" sz="2800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elegir</a:t>
            </a:r>
            <a:r>
              <a:rPr lang="es-ES" sz="2800" spc="20" dirty="0">
                <a:latin typeface="Calibri"/>
                <a:cs typeface="Calibri"/>
              </a:rPr>
              <a:t> </a:t>
            </a:r>
            <a:r>
              <a:rPr lang="es-ES" sz="2800" b="1" spc="-5" dirty="0">
                <a:latin typeface="Calibri"/>
                <a:cs typeface="Calibri"/>
              </a:rPr>
              <a:t>las variables vinculadas</a:t>
            </a:r>
            <a:r>
              <a:rPr lang="es-ES" sz="2800" b="1" spc="-25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a</a:t>
            </a:r>
            <a:r>
              <a:rPr lang="es-ES" sz="2800" spc="5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las</a:t>
            </a:r>
            <a:r>
              <a:rPr lang="es-ES" sz="2800" spc="5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causas</a:t>
            </a:r>
            <a:r>
              <a:rPr lang="es-ES" sz="2800" spc="-5" dirty="0">
                <a:latin typeface="Calibri"/>
                <a:cs typeface="Calibri"/>
              </a:rPr>
              <a:t> que</a:t>
            </a:r>
            <a:r>
              <a:rPr lang="es-ES" sz="2800" dirty="0">
                <a:latin typeface="Calibri"/>
                <a:cs typeface="Calibri"/>
              </a:rPr>
              <a:t> </a:t>
            </a:r>
            <a:r>
              <a:rPr lang="es-ES" sz="2800" b="1" spc="-10" dirty="0">
                <a:latin typeface="Calibri"/>
                <a:cs typeface="Calibri"/>
              </a:rPr>
              <a:t>manipularán </a:t>
            </a:r>
            <a:r>
              <a:rPr lang="es-ES" sz="2800" b="1" spc="-20" dirty="0">
                <a:latin typeface="Calibri"/>
                <a:cs typeface="Calibri"/>
              </a:rPr>
              <a:t>para</a:t>
            </a:r>
            <a:r>
              <a:rPr lang="es-ES" sz="2800" b="1" dirty="0">
                <a:latin typeface="Calibri"/>
                <a:cs typeface="Calibri"/>
              </a:rPr>
              <a:t> </a:t>
            </a:r>
            <a:r>
              <a:rPr lang="es-ES" sz="2800" b="1" spc="-5" dirty="0">
                <a:latin typeface="Calibri"/>
                <a:cs typeface="Calibri"/>
              </a:rPr>
              <a:t>medir </a:t>
            </a:r>
            <a:r>
              <a:rPr lang="es-ES" sz="2800" b="1" dirty="0">
                <a:latin typeface="Calibri"/>
                <a:cs typeface="Calibri"/>
              </a:rPr>
              <a:t>su</a:t>
            </a:r>
            <a:r>
              <a:rPr lang="es-ES" sz="2800" b="1" spc="5" dirty="0">
                <a:latin typeface="Calibri"/>
                <a:cs typeface="Calibri"/>
              </a:rPr>
              <a:t> </a:t>
            </a:r>
            <a:r>
              <a:rPr lang="es-ES" sz="2800" b="1" spc="-25" dirty="0">
                <a:latin typeface="Calibri"/>
                <a:cs typeface="Calibri"/>
              </a:rPr>
              <a:t>efecto</a:t>
            </a:r>
            <a:r>
              <a:rPr lang="es-ES" sz="2800" b="1" spc="30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en</a:t>
            </a:r>
            <a:r>
              <a:rPr lang="es-ES" sz="2800" spc="5" dirty="0">
                <a:latin typeface="Calibri"/>
                <a:cs typeface="Calibri"/>
              </a:rPr>
              <a:t> </a:t>
            </a:r>
            <a:r>
              <a:rPr lang="es-ES" sz="2800" spc="-15" dirty="0">
                <a:latin typeface="Calibri"/>
                <a:cs typeface="Calibri"/>
              </a:rPr>
              <a:t>otra</a:t>
            </a:r>
            <a:r>
              <a:rPr lang="es-ES" sz="2800" spc="10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variable</a:t>
            </a:r>
            <a:r>
              <a:rPr lang="es-ES" sz="2800" spc="-40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de</a:t>
            </a:r>
            <a:r>
              <a:rPr lang="es-ES" sz="2800" spc="15" dirty="0">
                <a:latin typeface="Calibri"/>
                <a:cs typeface="Calibri"/>
              </a:rPr>
              <a:t> </a:t>
            </a:r>
            <a:r>
              <a:rPr lang="es-ES" sz="2800" spc="-15" dirty="0">
                <a:latin typeface="Calibri"/>
                <a:cs typeface="Calibri"/>
              </a:rPr>
              <a:t>interés.</a:t>
            </a:r>
            <a:r>
              <a:rPr lang="es-ES" sz="2800" spc="10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Así</a:t>
            </a:r>
            <a:r>
              <a:rPr lang="es-ES" sz="2800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pueden</a:t>
            </a:r>
            <a:r>
              <a:rPr lang="es-ES" sz="2800" spc="10" dirty="0">
                <a:latin typeface="Calibri"/>
                <a:cs typeface="Calibri"/>
              </a:rPr>
              <a:t> </a:t>
            </a:r>
            <a:r>
              <a:rPr lang="es-ES" sz="2800" spc="-35" dirty="0">
                <a:latin typeface="Calibri"/>
                <a:cs typeface="Calibri"/>
              </a:rPr>
              <a:t>conocer,</a:t>
            </a:r>
            <a:r>
              <a:rPr lang="es-ES" sz="2800" spc="10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por</a:t>
            </a:r>
            <a:r>
              <a:rPr lang="es-ES" sz="2800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ejemplo,</a:t>
            </a:r>
            <a:r>
              <a:rPr lang="es-ES" sz="2800" spc="10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las </a:t>
            </a:r>
            <a:r>
              <a:rPr lang="es-ES" sz="2800" dirty="0">
                <a:latin typeface="Calibri"/>
                <a:cs typeface="Calibri"/>
              </a:rPr>
              <a:t> </a:t>
            </a:r>
            <a:r>
              <a:rPr lang="es-ES" sz="2800" spc="-10" dirty="0">
                <a:latin typeface="Calibri"/>
                <a:cs typeface="Calibri"/>
              </a:rPr>
              <a:t>consecuencias</a:t>
            </a:r>
            <a:r>
              <a:rPr lang="es-ES" sz="2800" spc="15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de</a:t>
            </a:r>
            <a:r>
              <a:rPr lang="es-ES" sz="2800" spc="5" dirty="0">
                <a:latin typeface="Calibri"/>
                <a:cs typeface="Calibri"/>
              </a:rPr>
              <a:t> </a:t>
            </a:r>
            <a:r>
              <a:rPr lang="es-ES" sz="2800" b="1" spc="-5" dirty="0">
                <a:latin typeface="Calibri"/>
                <a:cs typeface="Calibri"/>
              </a:rPr>
              <a:t>la</a:t>
            </a:r>
            <a:r>
              <a:rPr lang="es-ES" sz="2800" b="1" spc="10" dirty="0">
                <a:latin typeface="Calibri"/>
                <a:cs typeface="Calibri"/>
              </a:rPr>
              <a:t> </a:t>
            </a:r>
            <a:r>
              <a:rPr lang="es-ES" sz="2800" b="1" spc="-10" dirty="0">
                <a:latin typeface="Calibri"/>
                <a:cs typeface="Calibri"/>
              </a:rPr>
              <a:t>obesidad</a:t>
            </a:r>
            <a:r>
              <a:rPr lang="es-ES" sz="2800" b="1" spc="5" dirty="0">
                <a:latin typeface="Calibri"/>
                <a:cs typeface="Calibri"/>
              </a:rPr>
              <a:t> </a:t>
            </a:r>
            <a:r>
              <a:rPr lang="es-ES" sz="2800" b="1" spc="-10" dirty="0">
                <a:latin typeface="Calibri"/>
                <a:cs typeface="Calibri"/>
              </a:rPr>
              <a:t>en</a:t>
            </a:r>
            <a:r>
              <a:rPr lang="es-ES" sz="2800" b="1" spc="5" dirty="0">
                <a:latin typeface="Calibri"/>
                <a:cs typeface="Calibri"/>
              </a:rPr>
              <a:t> </a:t>
            </a:r>
            <a:r>
              <a:rPr lang="es-ES" sz="2800" b="1" spc="-5" dirty="0">
                <a:latin typeface="Calibri"/>
                <a:cs typeface="Calibri"/>
              </a:rPr>
              <a:t>la</a:t>
            </a:r>
            <a:r>
              <a:rPr lang="es-ES" sz="2800" b="1" spc="10" dirty="0">
                <a:latin typeface="Calibri"/>
                <a:cs typeface="Calibri"/>
              </a:rPr>
              <a:t> </a:t>
            </a:r>
            <a:r>
              <a:rPr lang="es-ES" sz="2800" b="1" spc="-5" dirty="0">
                <a:latin typeface="Calibri"/>
                <a:cs typeface="Calibri"/>
              </a:rPr>
              <a:t>salud</a:t>
            </a:r>
            <a:r>
              <a:rPr lang="es-ES" sz="2800" spc="-15" dirty="0">
                <a:latin typeface="Calibri"/>
                <a:cs typeface="Calibri"/>
              </a:rPr>
              <a:t> </a:t>
            </a:r>
            <a:r>
              <a:rPr lang="es-ES" sz="2800" spc="-5" dirty="0">
                <a:latin typeface="Calibri"/>
                <a:cs typeface="Calibri"/>
              </a:rPr>
              <a:t>o</a:t>
            </a:r>
            <a:r>
              <a:rPr lang="es-ES" sz="2800" spc="15" dirty="0">
                <a:latin typeface="Calibri"/>
                <a:cs typeface="Calibri"/>
              </a:rPr>
              <a:t> </a:t>
            </a:r>
            <a:r>
              <a:rPr lang="es-ES" sz="2800" b="1" spc="-5" dirty="0">
                <a:latin typeface="Calibri"/>
                <a:cs typeface="Calibri"/>
              </a:rPr>
              <a:t>el</a:t>
            </a:r>
            <a:r>
              <a:rPr lang="es-ES" sz="2800" b="1" spc="5" dirty="0">
                <a:latin typeface="Calibri"/>
                <a:cs typeface="Calibri"/>
              </a:rPr>
              <a:t> </a:t>
            </a:r>
            <a:r>
              <a:rPr lang="es-ES" sz="2800" b="1" spc="-25" dirty="0">
                <a:latin typeface="Calibri"/>
                <a:cs typeface="Calibri"/>
              </a:rPr>
              <a:t>efecto</a:t>
            </a:r>
            <a:r>
              <a:rPr lang="es-ES" sz="2800" b="1" spc="40" dirty="0">
                <a:latin typeface="Calibri"/>
                <a:cs typeface="Calibri"/>
              </a:rPr>
              <a:t> </a:t>
            </a:r>
            <a:r>
              <a:rPr lang="es-ES" sz="2800" b="1" spc="-5" dirty="0">
                <a:latin typeface="Calibri"/>
                <a:cs typeface="Calibri"/>
              </a:rPr>
              <a:t>de</a:t>
            </a:r>
            <a:r>
              <a:rPr lang="es-ES" sz="2800" b="1" spc="15" dirty="0">
                <a:latin typeface="Calibri"/>
                <a:cs typeface="Calibri"/>
              </a:rPr>
              <a:t> </a:t>
            </a:r>
            <a:r>
              <a:rPr lang="es-ES" sz="2800" b="1" spc="-5" dirty="0">
                <a:latin typeface="Calibri"/>
                <a:cs typeface="Calibri"/>
              </a:rPr>
              <a:t>un</a:t>
            </a:r>
            <a:r>
              <a:rPr lang="es-ES" sz="2800" b="1" spc="5" dirty="0">
                <a:latin typeface="Calibri"/>
                <a:cs typeface="Calibri"/>
              </a:rPr>
              <a:t> </a:t>
            </a:r>
            <a:r>
              <a:rPr lang="es-ES" sz="2800" b="1" spc="-20" dirty="0">
                <a:latin typeface="Calibri"/>
                <a:cs typeface="Calibri"/>
              </a:rPr>
              <a:t>tratamiento</a:t>
            </a:r>
            <a:r>
              <a:rPr lang="es-ES" sz="2800" b="1" spc="25" dirty="0">
                <a:latin typeface="Calibri"/>
                <a:cs typeface="Calibri"/>
              </a:rPr>
              <a:t> </a:t>
            </a:r>
            <a:r>
              <a:rPr lang="es-ES" sz="2800" b="1" spc="-10" dirty="0">
                <a:latin typeface="Calibri"/>
                <a:cs typeface="Calibri"/>
              </a:rPr>
              <a:t>sobre</a:t>
            </a:r>
            <a:r>
              <a:rPr lang="es-ES" sz="2800" b="1" spc="10" dirty="0">
                <a:latin typeface="Calibri"/>
                <a:cs typeface="Calibri"/>
              </a:rPr>
              <a:t> </a:t>
            </a:r>
            <a:r>
              <a:rPr lang="es-ES" sz="2800" b="1" spc="-10" dirty="0">
                <a:latin typeface="Calibri"/>
                <a:cs typeface="Calibri"/>
              </a:rPr>
              <a:t>la</a:t>
            </a:r>
            <a:r>
              <a:rPr lang="es-ES" sz="2800" b="1" dirty="0">
                <a:latin typeface="Calibri"/>
                <a:cs typeface="Calibri"/>
              </a:rPr>
              <a:t> </a:t>
            </a:r>
            <a:r>
              <a:rPr lang="es-ES" sz="2800" b="1" spc="-10" dirty="0">
                <a:latin typeface="Calibri"/>
                <a:cs typeface="Calibri"/>
              </a:rPr>
              <a:t>tensión </a:t>
            </a:r>
            <a:r>
              <a:rPr lang="es-ES" sz="2800" b="1" spc="-480" dirty="0">
                <a:latin typeface="Calibri"/>
                <a:cs typeface="Calibri"/>
              </a:rPr>
              <a:t> </a:t>
            </a:r>
            <a:r>
              <a:rPr lang="es-ES" sz="2800" b="1" spc="-5" dirty="0">
                <a:latin typeface="Calibri"/>
                <a:cs typeface="Calibri"/>
              </a:rPr>
              <a:t>arterial</a:t>
            </a:r>
            <a:r>
              <a:rPr lang="es-ES" sz="2800" spc="-5" dirty="0">
                <a:latin typeface="Calibri"/>
                <a:cs typeface="Calibri"/>
              </a:rPr>
              <a:t>.</a:t>
            </a:r>
            <a:endParaRPr lang="es-E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2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0" y="762000"/>
            <a:ext cx="10593070" cy="42714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20" dirty="0">
                <a:latin typeface="Calibri"/>
                <a:cs typeface="Calibri"/>
              </a:rPr>
              <a:t>Evalúa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y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avala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la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eficacia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tratamientos</a:t>
            </a:r>
            <a:r>
              <a:rPr sz="2800" b="1" spc="-4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o</a:t>
            </a:r>
            <a:r>
              <a:rPr sz="2800" b="1" spc="-10" dirty="0">
                <a:latin typeface="Calibri"/>
                <a:cs typeface="Calibri"/>
              </a:rPr>
              <a:t> terapias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aprobación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las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b="1" spc="-15" dirty="0" err="1">
                <a:latin typeface="Calibri"/>
                <a:cs typeface="Calibri"/>
              </a:rPr>
              <a:t>nuevas</a:t>
            </a:r>
            <a:r>
              <a:rPr lang="es-VE" sz="2800" b="1" dirty="0">
                <a:latin typeface="Calibri"/>
                <a:cs typeface="Calibri"/>
              </a:rPr>
              <a:t> </a:t>
            </a:r>
            <a:r>
              <a:rPr sz="2800" b="1" spc="-5" dirty="0" err="1">
                <a:latin typeface="Calibri"/>
                <a:cs typeface="Calibri"/>
              </a:rPr>
              <a:t>tecnologías</a:t>
            </a:r>
            <a:r>
              <a:rPr sz="2800" b="1" spc="-5" dirty="0">
                <a:latin typeface="Calibri"/>
                <a:cs typeface="Calibri"/>
              </a:rPr>
              <a:t> de </a:t>
            </a:r>
            <a:r>
              <a:rPr sz="2800" b="1" dirty="0">
                <a:latin typeface="Calibri"/>
                <a:cs typeface="Calibri"/>
              </a:rPr>
              <a:t>la </a:t>
            </a:r>
            <a:r>
              <a:rPr sz="2800" b="1" spc="-5" dirty="0">
                <a:latin typeface="Calibri"/>
                <a:cs typeface="Calibri"/>
              </a:rPr>
              <a:t>salud </a:t>
            </a:r>
            <a:r>
              <a:rPr sz="2800" dirty="0">
                <a:latin typeface="Calibri"/>
                <a:cs typeface="Calibri"/>
              </a:rPr>
              <a:t>o la </a:t>
            </a:r>
            <a:r>
              <a:rPr sz="2800" b="1" spc="-5" dirty="0">
                <a:latin typeface="Calibri"/>
                <a:cs typeface="Calibri"/>
              </a:rPr>
              <a:t>implementación de </a:t>
            </a:r>
            <a:r>
              <a:rPr sz="2800" b="1" spc="-10" dirty="0">
                <a:latin typeface="Calibri"/>
                <a:cs typeface="Calibri"/>
              </a:rPr>
              <a:t>procedimientos </a:t>
            </a:r>
            <a:r>
              <a:rPr sz="2800" b="1" spc="-5" dirty="0">
                <a:latin typeface="Calibri"/>
                <a:cs typeface="Calibri"/>
              </a:rPr>
              <a:t>médicos </a:t>
            </a:r>
            <a:r>
              <a:rPr sz="2800" spc="-20" dirty="0">
                <a:latin typeface="Calibri"/>
                <a:cs typeface="Calibri"/>
              </a:rPr>
              <a:t>ya </a:t>
            </a:r>
            <a:r>
              <a:rPr sz="2800" spc="-5" dirty="0">
                <a:latin typeface="Calibri"/>
                <a:cs typeface="Calibri"/>
              </a:rPr>
              <a:t>que </a:t>
            </a:r>
            <a:r>
              <a:rPr sz="2800" dirty="0">
                <a:latin typeface="Calibri"/>
                <a:cs typeface="Calibri"/>
              </a:rPr>
              <a:t>es la </a:t>
            </a:r>
            <a:r>
              <a:rPr sz="2800" spc="-53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base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sobre</a:t>
            </a:r>
            <a:r>
              <a:rPr sz="2800" b="1" dirty="0">
                <a:latin typeface="Calibri"/>
                <a:cs typeface="Calibri"/>
              </a:rPr>
              <a:t> la </a:t>
            </a:r>
            <a:r>
              <a:rPr sz="2800" b="1" spc="-5" dirty="0">
                <a:latin typeface="Calibri"/>
                <a:cs typeface="Calibri"/>
              </a:rPr>
              <a:t>que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se </a:t>
            </a:r>
            <a:r>
              <a:rPr sz="2800" b="1" spc="-15" dirty="0">
                <a:latin typeface="Calibri"/>
                <a:cs typeface="Calibri"/>
              </a:rPr>
              <a:t>sustentan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-10" dirty="0">
                <a:latin typeface="Calibri"/>
                <a:cs typeface="Calibri"/>
              </a:rPr>
              <a:t> ensayos </a:t>
            </a:r>
            <a:r>
              <a:rPr sz="2800" spc="-5" dirty="0">
                <a:latin typeface="Calibri"/>
                <a:cs typeface="Calibri"/>
              </a:rPr>
              <a:t>clínicos.</a:t>
            </a:r>
            <a:endParaRPr sz="2800" dirty="0">
              <a:latin typeface="Calibri"/>
              <a:cs typeface="Calibri"/>
            </a:endParaRPr>
          </a:p>
          <a:p>
            <a:pPr marL="294005" marR="116839" lvl="1" indent="-79375" algn="just">
              <a:lnSpc>
                <a:spcPct val="160000"/>
              </a:lnSpc>
              <a:spcBef>
                <a:spcPts val="994"/>
              </a:spcBef>
              <a:buFont typeface="Arial MT"/>
              <a:buChar char="•"/>
              <a:tabLst>
                <a:tab pos="444500" algn="l"/>
              </a:tabLst>
            </a:pPr>
            <a:r>
              <a:rPr sz="2800" spc="-15" dirty="0">
                <a:latin typeface="Calibri"/>
                <a:cs typeface="Calibri"/>
              </a:rPr>
              <a:t>Facilita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la </a:t>
            </a:r>
            <a:r>
              <a:rPr sz="2800" b="1" spc="-10" dirty="0">
                <a:latin typeface="Calibri"/>
                <a:cs typeface="Calibri"/>
              </a:rPr>
              <a:t>recopilación</a:t>
            </a:r>
            <a:r>
              <a:rPr sz="2800" b="1" dirty="0">
                <a:latin typeface="Calibri"/>
                <a:cs typeface="Calibri"/>
              </a:rPr>
              <a:t> y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análisis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diferentes</a:t>
            </a:r>
            <a:r>
              <a:rPr sz="2800" b="1" spc="1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indicadores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clave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5" dirty="0">
                <a:latin typeface="Calibri"/>
                <a:cs typeface="Calibri"/>
              </a:rPr>
              <a:t> desde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natalidad, </a:t>
            </a:r>
            <a:r>
              <a:rPr sz="2800" b="1" spc="-5" dirty="0">
                <a:latin typeface="Calibri"/>
                <a:cs typeface="Calibri"/>
              </a:rPr>
              <a:t> mortalidad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y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morbilidad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hasta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uso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los </a:t>
            </a:r>
            <a:r>
              <a:rPr sz="2800" b="1" spc="-15" dirty="0">
                <a:latin typeface="Calibri"/>
                <a:cs typeface="Calibri"/>
              </a:rPr>
              <a:t>recursos</a:t>
            </a:r>
            <a:r>
              <a:rPr sz="2800" b="1" dirty="0">
                <a:latin typeface="Calibri"/>
                <a:cs typeface="Calibri"/>
              </a:rPr>
              <a:t> y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servicios </a:t>
            </a:r>
            <a:r>
              <a:rPr sz="2800" b="1" spc="-5" dirty="0">
                <a:latin typeface="Calibri"/>
                <a:cs typeface="Calibri"/>
              </a:rPr>
              <a:t>por</a:t>
            </a:r>
            <a:r>
              <a:rPr sz="2800" b="1" spc="-10" dirty="0">
                <a:latin typeface="Calibri"/>
                <a:cs typeface="Calibri"/>
              </a:rPr>
              <a:t> áreas </a:t>
            </a:r>
            <a:r>
              <a:rPr sz="2800" b="1" spc="-5" dirty="0">
                <a:latin typeface="Calibri"/>
                <a:cs typeface="Calibri"/>
              </a:rPr>
              <a:t>de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5" dirty="0" err="1">
                <a:latin typeface="Calibri"/>
                <a:cs typeface="Calibri"/>
              </a:rPr>
              <a:t>salud</a:t>
            </a:r>
            <a:r>
              <a:rPr sz="2800" spc="-5" dirty="0">
                <a:latin typeface="Calibri"/>
                <a:cs typeface="Calibri"/>
              </a:rPr>
              <a:t>,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spc="-10" dirty="0" err="1">
                <a:latin typeface="Calibri"/>
                <a:cs typeface="Calibri"/>
              </a:rPr>
              <a:t>comunidades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nivel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nacional.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33028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9465" y="1524000"/>
            <a:ext cx="10593070" cy="22235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200" dirty="0">
              <a:latin typeface="Calibri"/>
              <a:cs typeface="Calibri"/>
            </a:endParaRPr>
          </a:p>
          <a:p>
            <a:pPr marL="451484" lvl="1" indent="-229235" algn="just">
              <a:lnSpc>
                <a:spcPct val="150000"/>
              </a:lnSpc>
              <a:spcBef>
                <a:spcPts val="5"/>
              </a:spcBef>
              <a:buFont typeface="Arial MT"/>
              <a:buChar char="•"/>
              <a:tabLst>
                <a:tab pos="452120" algn="l"/>
              </a:tabLst>
            </a:pPr>
            <a:r>
              <a:rPr sz="2800" spc="-15" dirty="0">
                <a:latin typeface="Calibri"/>
                <a:cs typeface="Calibri"/>
              </a:rPr>
              <a:t>Poder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descriptivo,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explicativo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y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predictivo</a:t>
            </a:r>
            <a:r>
              <a:rPr sz="2800" spc="-15" dirty="0">
                <a:latin typeface="Calibri"/>
                <a:cs typeface="Calibri"/>
              </a:rPr>
              <a:t>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brinda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una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radiografía</a:t>
            </a:r>
            <a:r>
              <a:rPr sz="2800" spc="-5" dirty="0">
                <a:latin typeface="Calibri"/>
                <a:cs typeface="Calibri"/>
              </a:rPr>
              <a:t> 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 err="1">
                <a:latin typeface="Calibri"/>
                <a:cs typeface="Calibri"/>
              </a:rPr>
              <a:t>situación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b="1" spc="-10" dirty="0" err="1">
                <a:latin typeface="Calibri"/>
                <a:cs typeface="Calibri"/>
              </a:rPr>
              <a:t>demográfica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y </a:t>
            </a:r>
            <a:r>
              <a:rPr sz="2800" b="1" spc="-5" dirty="0">
                <a:latin typeface="Calibri"/>
                <a:cs typeface="Calibri"/>
              </a:rPr>
              <a:t>sanitaria actual </a:t>
            </a:r>
            <a:r>
              <a:rPr sz="2800" dirty="0">
                <a:latin typeface="Calibri"/>
                <a:cs typeface="Calibri"/>
              </a:rPr>
              <a:t>y </a:t>
            </a:r>
            <a:r>
              <a:rPr sz="2800" b="1" spc="-5" dirty="0">
                <a:latin typeface="Calibri"/>
                <a:cs typeface="Calibri"/>
              </a:rPr>
              <a:t>predice su </a:t>
            </a:r>
            <a:r>
              <a:rPr sz="2800" b="1" spc="-10" dirty="0">
                <a:latin typeface="Calibri"/>
                <a:cs typeface="Calibri"/>
              </a:rPr>
              <a:t>evolución </a:t>
            </a:r>
            <a:r>
              <a:rPr sz="2800" spc="-15" dirty="0">
                <a:latin typeface="Calibri"/>
                <a:cs typeface="Calibri"/>
              </a:rPr>
              <a:t>para </a:t>
            </a:r>
            <a:r>
              <a:rPr sz="2800" spc="-10" dirty="0">
                <a:latin typeface="Calibri"/>
                <a:cs typeface="Calibri"/>
              </a:rPr>
              <a:t>prepararnos </a:t>
            </a:r>
            <a:r>
              <a:rPr sz="2800" spc="-15" dirty="0">
                <a:latin typeface="Calibri"/>
                <a:cs typeface="Calibri"/>
              </a:rPr>
              <a:t>para afrontar </a:t>
            </a:r>
            <a:r>
              <a:rPr sz="2800" spc="-5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nuevos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retos.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3722" y="543618"/>
            <a:ext cx="278892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lang="es-ES" sz="2800" b="1" spc="-75" dirty="0">
                <a:latin typeface="Calibri Light"/>
                <a:cs typeface="Calibri Light"/>
              </a:rPr>
              <a:t>Estadística</a:t>
            </a:r>
            <a:endParaRPr lang="es-ES"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3722" y="1329111"/>
            <a:ext cx="10947400" cy="5035550"/>
          </a:xfrm>
          <a:prstGeom prst="rect">
            <a:avLst/>
          </a:prstGeom>
        </p:spPr>
        <p:txBody>
          <a:bodyPr vert="horz" wrap="square" lIns="0" tIns="211454" rIns="0" bIns="0" rtlCol="0">
            <a:spAutoFit/>
          </a:bodyPr>
          <a:lstStyle/>
          <a:p>
            <a:pPr marL="266700" indent="-267335">
              <a:lnSpc>
                <a:spcPct val="100000"/>
              </a:lnSpc>
              <a:spcBef>
                <a:spcPts val="1664"/>
              </a:spcBef>
              <a:buFont typeface="Arial MT"/>
              <a:buChar char="•"/>
              <a:tabLst>
                <a:tab pos="267335" algn="l"/>
              </a:tabLst>
            </a:pPr>
            <a:r>
              <a:rPr sz="2600" spc="-5" dirty="0">
                <a:latin typeface="Calibri"/>
                <a:cs typeface="Calibri"/>
              </a:rPr>
              <a:t>“Método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científico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que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utiliza </a:t>
            </a:r>
            <a:r>
              <a:rPr sz="2600" spc="-15" dirty="0">
                <a:latin typeface="Calibri"/>
                <a:cs typeface="Calibri"/>
              </a:rPr>
              <a:t>para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recolectar,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elaborar,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analizar</a:t>
            </a:r>
            <a:r>
              <a:rPr sz="2600" dirty="0">
                <a:latin typeface="Calibri"/>
                <a:cs typeface="Calibri"/>
              </a:rPr>
              <a:t> e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interpretar</a:t>
            </a:r>
            <a:endParaRPr sz="2600" dirty="0">
              <a:latin typeface="Calibri"/>
              <a:cs typeface="Calibri"/>
            </a:endParaRPr>
          </a:p>
          <a:p>
            <a:pPr marL="224154" algn="ctr">
              <a:lnSpc>
                <a:spcPct val="100000"/>
              </a:lnSpc>
              <a:spcBef>
                <a:spcPts val="1560"/>
              </a:spcBef>
            </a:pPr>
            <a:r>
              <a:rPr sz="2600" spc="-15" dirty="0">
                <a:latin typeface="Calibri"/>
                <a:cs typeface="Calibri"/>
              </a:rPr>
              <a:t>datos </a:t>
            </a:r>
            <a:r>
              <a:rPr sz="2600" spc="-10" dirty="0">
                <a:latin typeface="Calibri"/>
                <a:cs typeface="Calibri"/>
              </a:rPr>
              <a:t>sobre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características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susceptibles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 ser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expresadas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numéricamente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endParaRPr sz="2600" dirty="0">
              <a:latin typeface="Calibri"/>
              <a:cs typeface="Calibri"/>
            </a:endParaRPr>
          </a:p>
          <a:p>
            <a:pPr marL="220979" algn="ctr">
              <a:lnSpc>
                <a:spcPct val="100000"/>
              </a:lnSpc>
              <a:spcBef>
                <a:spcPts val="1560"/>
              </a:spcBef>
            </a:pPr>
            <a:r>
              <a:rPr sz="2600" spc="-5" dirty="0">
                <a:latin typeface="Calibri"/>
                <a:cs typeface="Calibri"/>
              </a:rPr>
              <a:t>un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conjunto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hechos,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personas </a:t>
            </a:r>
            <a:r>
              <a:rPr sz="2600" dirty="0">
                <a:latin typeface="Calibri"/>
                <a:cs typeface="Calibri"/>
              </a:rPr>
              <a:t>o </a:t>
            </a:r>
            <a:r>
              <a:rPr sz="2600" spc="-10" dirty="0">
                <a:latin typeface="Calibri"/>
                <a:cs typeface="Calibri"/>
              </a:rPr>
              <a:t>cosas”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(Croxton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-10" dirty="0">
                <a:latin typeface="Calibri"/>
                <a:cs typeface="Calibri"/>
              </a:rPr>
              <a:t> Cowen,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1987).</a:t>
            </a:r>
          </a:p>
          <a:p>
            <a:pPr>
              <a:lnSpc>
                <a:spcPct val="100000"/>
              </a:lnSpc>
            </a:pP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600" dirty="0">
              <a:latin typeface="Calibri"/>
              <a:cs typeface="Calibri"/>
            </a:endParaRPr>
          </a:p>
          <a:p>
            <a:pPr marL="241300" indent="-241300">
              <a:lnSpc>
                <a:spcPct val="100000"/>
              </a:lnSpc>
              <a:spcBef>
                <a:spcPts val="189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Calibri"/>
                <a:cs typeface="Calibri"/>
              </a:rPr>
              <a:t>“Disciplina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interesada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organización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-5" dirty="0">
                <a:latin typeface="Calibri"/>
                <a:cs typeface="Calibri"/>
              </a:rPr>
              <a:t> resumen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datos,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para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obtención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endParaRPr sz="2600" dirty="0">
              <a:latin typeface="Calibri"/>
              <a:cs typeface="Calibri"/>
            </a:endParaRPr>
          </a:p>
          <a:p>
            <a:pPr marL="283845" marR="55880" algn="ctr">
              <a:lnSpc>
                <a:spcPct val="150000"/>
              </a:lnSpc>
            </a:pPr>
            <a:r>
              <a:rPr sz="2600" spc="-5" dirty="0">
                <a:latin typeface="Calibri"/>
                <a:cs typeface="Calibri"/>
              </a:rPr>
              <a:t>conclusiones </a:t>
            </a:r>
            <a:r>
              <a:rPr sz="2600" spc="-10" dirty="0">
                <a:latin typeface="Calibri"/>
                <a:cs typeface="Calibri"/>
              </a:rPr>
              <a:t>acerca </a:t>
            </a:r>
            <a:r>
              <a:rPr sz="2600" spc="-5" dirty="0">
                <a:latin typeface="Calibri"/>
                <a:cs typeface="Calibri"/>
              </a:rPr>
              <a:t>de </a:t>
            </a:r>
            <a:r>
              <a:rPr sz="2600" dirty="0">
                <a:latin typeface="Calibri"/>
                <a:cs typeface="Calibri"/>
              </a:rPr>
              <a:t>las </a:t>
            </a:r>
            <a:r>
              <a:rPr sz="2600" spc="-10" dirty="0">
                <a:latin typeface="Calibri"/>
                <a:cs typeface="Calibri"/>
              </a:rPr>
              <a:t>características </a:t>
            </a:r>
            <a:r>
              <a:rPr sz="2600" spc="-5" dirty="0">
                <a:latin typeface="Calibri"/>
                <a:cs typeface="Calibri"/>
              </a:rPr>
              <a:t>de un </a:t>
            </a:r>
            <a:r>
              <a:rPr sz="2600" spc="-15" dirty="0">
                <a:latin typeface="Calibri"/>
                <a:cs typeface="Calibri"/>
              </a:rPr>
              <a:t>conjunto </a:t>
            </a:r>
            <a:r>
              <a:rPr sz="2600" spc="-5" dirty="0">
                <a:latin typeface="Calibri"/>
                <a:cs typeface="Calibri"/>
              </a:rPr>
              <a:t>de </a:t>
            </a:r>
            <a:r>
              <a:rPr sz="2600" spc="-10" dirty="0">
                <a:latin typeface="Calibri"/>
                <a:cs typeface="Calibri"/>
              </a:rPr>
              <a:t>personas </a:t>
            </a:r>
            <a:r>
              <a:rPr sz="2600" dirty="0">
                <a:latin typeface="Calibri"/>
                <a:cs typeface="Calibri"/>
              </a:rPr>
              <a:t>u </a:t>
            </a:r>
            <a:r>
              <a:rPr sz="2600" spc="-10" dirty="0">
                <a:latin typeface="Calibri"/>
                <a:cs typeface="Calibri"/>
              </a:rPr>
              <a:t>objetos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cuando </a:t>
            </a:r>
            <a:r>
              <a:rPr sz="2600" spc="-5" dirty="0">
                <a:latin typeface="Calibri"/>
                <a:cs typeface="Calibri"/>
              </a:rPr>
              <a:t>solo una porción </a:t>
            </a:r>
            <a:r>
              <a:rPr sz="2600" spc="-15" dirty="0">
                <a:latin typeface="Calibri"/>
                <a:cs typeface="Calibri"/>
              </a:rPr>
              <a:t>está </a:t>
            </a:r>
            <a:r>
              <a:rPr sz="2600" spc="-5" dirty="0">
                <a:latin typeface="Calibri"/>
                <a:cs typeface="Calibri"/>
              </a:rPr>
              <a:t>disponible </a:t>
            </a:r>
            <a:r>
              <a:rPr sz="2600" spc="-15" dirty="0">
                <a:latin typeface="Calibri"/>
                <a:cs typeface="Calibri"/>
              </a:rPr>
              <a:t>para </a:t>
            </a:r>
            <a:r>
              <a:rPr sz="2600" dirty="0">
                <a:latin typeface="Calibri"/>
                <a:cs typeface="Calibri"/>
              </a:rPr>
              <a:t>su </a:t>
            </a:r>
            <a:r>
              <a:rPr sz="2600" spc="-5" dirty="0">
                <a:latin typeface="Calibri"/>
                <a:cs typeface="Calibri"/>
              </a:rPr>
              <a:t>estudio” </a:t>
            </a:r>
            <a:r>
              <a:rPr sz="2600" spc="-15" dirty="0">
                <a:latin typeface="Calibri"/>
                <a:cs typeface="Calibri"/>
              </a:rPr>
              <a:t>(Clifford </a:t>
            </a:r>
            <a:r>
              <a:rPr sz="2600" dirty="0">
                <a:latin typeface="Calibri"/>
                <a:cs typeface="Calibri"/>
              </a:rPr>
              <a:t>y </a:t>
            </a:r>
            <a:r>
              <a:rPr sz="2600" spc="-70" dirty="0">
                <a:latin typeface="Calibri"/>
                <a:cs typeface="Calibri"/>
              </a:rPr>
              <a:t>Taylor, 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2008).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9660" y="533400"/>
            <a:ext cx="10012680" cy="4307333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402590" indent="-229235" algn="just">
              <a:lnSpc>
                <a:spcPct val="100000"/>
              </a:lnSpc>
              <a:spcBef>
                <a:spcPts val="1035"/>
              </a:spcBef>
              <a:buFont typeface="Arial MT"/>
              <a:buChar char="•"/>
              <a:tabLst>
                <a:tab pos="403225" algn="l"/>
              </a:tabLst>
            </a:pPr>
            <a:r>
              <a:rPr sz="2600" b="1" spc="-5" dirty="0">
                <a:latin typeface="Calibri"/>
                <a:cs typeface="Calibri"/>
              </a:rPr>
              <a:t>Con</a:t>
            </a:r>
            <a:r>
              <a:rPr sz="2600" b="1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frecuencia</a:t>
            </a:r>
            <a:r>
              <a:rPr sz="2600" b="1" spc="-2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tiende</a:t>
            </a:r>
            <a:r>
              <a:rPr sz="2600" b="1" spc="-2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a</a:t>
            </a:r>
            <a:r>
              <a:rPr sz="2600" b="1" spc="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ser</a:t>
            </a:r>
            <a:r>
              <a:rPr sz="2600" b="1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rechazada</a:t>
            </a:r>
            <a:r>
              <a:rPr sz="2600" b="1" spc="-20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por</a:t>
            </a:r>
            <a:r>
              <a:rPr sz="2600" b="1" spc="1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estudiantes,</a:t>
            </a:r>
            <a:r>
              <a:rPr sz="2600" b="1" spc="-3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profesionales</a:t>
            </a:r>
            <a:r>
              <a:rPr sz="2600" b="1" spc="-3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e</a:t>
            </a:r>
          </a:p>
          <a:p>
            <a:pPr marL="4115435" algn="just">
              <a:lnSpc>
                <a:spcPct val="100000"/>
              </a:lnSpc>
              <a:spcBef>
                <a:spcPts val="935"/>
              </a:spcBef>
            </a:pPr>
            <a:r>
              <a:rPr sz="2600" b="1" spc="-15" dirty="0">
                <a:latin typeface="Calibri"/>
                <a:cs typeface="Calibri"/>
              </a:rPr>
              <a:t>investigadores.</a:t>
            </a:r>
            <a:endParaRPr sz="2600" b="1" dirty="0">
              <a:latin typeface="Calibri"/>
              <a:cs typeface="Calibri"/>
            </a:endParaRPr>
          </a:p>
          <a:p>
            <a:pPr marL="240665" indent="-228600" algn="just">
              <a:lnSpc>
                <a:spcPct val="100000"/>
              </a:lnSpc>
              <a:spcBef>
                <a:spcPts val="193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Es </a:t>
            </a:r>
            <a:r>
              <a:rPr sz="2600" spc="-5" dirty="0">
                <a:latin typeface="Calibri"/>
                <a:cs typeface="Calibri"/>
              </a:rPr>
              <a:t>necesaria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por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las</a:t>
            </a:r>
            <a:r>
              <a:rPr sz="2600" b="1" spc="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ventajas</a:t>
            </a:r>
            <a:r>
              <a:rPr sz="2600" b="1" spc="-1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que</a:t>
            </a:r>
            <a:r>
              <a:rPr sz="2600" b="1" spc="-1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ofrece</a:t>
            </a:r>
            <a:r>
              <a:rPr sz="2600" b="1" spc="-2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en</a:t>
            </a:r>
            <a:r>
              <a:rPr sz="2600" b="1" spc="-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la</a:t>
            </a:r>
            <a:r>
              <a:rPr sz="2600" b="1" spc="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realización</a:t>
            </a:r>
            <a:r>
              <a:rPr sz="2600" b="1" spc="1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de</a:t>
            </a:r>
            <a:r>
              <a:rPr sz="2600" b="1" spc="-30" dirty="0">
                <a:latin typeface="Calibri"/>
                <a:cs typeface="Calibri"/>
              </a:rPr>
              <a:t> </a:t>
            </a:r>
            <a:r>
              <a:rPr sz="2600" b="1" spc="-15" dirty="0" err="1">
                <a:latin typeface="Calibri"/>
                <a:cs typeface="Calibri"/>
              </a:rPr>
              <a:t>proyectos</a:t>
            </a:r>
            <a:r>
              <a:rPr sz="2600" b="1" spc="-1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de</a:t>
            </a:r>
            <a:r>
              <a:rPr lang="es-VE" sz="2600" b="1" dirty="0">
                <a:latin typeface="Calibri"/>
                <a:cs typeface="Calibri"/>
              </a:rPr>
              <a:t> </a:t>
            </a:r>
            <a:r>
              <a:rPr sz="2600" b="1" spc="-10" dirty="0" err="1">
                <a:latin typeface="Calibri"/>
                <a:cs typeface="Calibri"/>
              </a:rPr>
              <a:t>investigación</a:t>
            </a:r>
            <a:r>
              <a:rPr sz="2600" b="1" spc="-10" dirty="0">
                <a:latin typeface="Calibri"/>
                <a:cs typeface="Calibri"/>
              </a:rPr>
              <a:t>.</a:t>
            </a:r>
            <a:endParaRPr sz="2600" b="1" dirty="0">
              <a:latin typeface="Calibri"/>
              <a:cs typeface="Calibri"/>
            </a:endParaRPr>
          </a:p>
          <a:p>
            <a:pPr marL="286385" marR="48895" lvl="1" indent="30480" algn="just">
              <a:lnSpc>
                <a:spcPct val="130100"/>
              </a:lnSpc>
              <a:spcBef>
                <a:spcPts val="994"/>
              </a:spcBef>
              <a:buFont typeface="Arial MT"/>
              <a:buChar char="•"/>
              <a:tabLst>
                <a:tab pos="546100" algn="l"/>
              </a:tabLst>
            </a:pPr>
            <a:r>
              <a:rPr sz="2600" dirty="0">
                <a:latin typeface="Calibri"/>
                <a:cs typeface="Calibri"/>
              </a:rPr>
              <a:t>La </a:t>
            </a:r>
            <a:r>
              <a:rPr sz="2600" spc="-15" dirty="0">
                <a:latin typeface="Calibri"/>
                <a:cs typeface="Calibri"/>
              </a:rPr>
              <a:t>mayoría </a:t>
            </a:r>
            <a:r>
              <a:rPr sz="2600" dirty="0">
                <a:latin typeface="Calibri"/>
                <a:cs typeface="Calibri"/>
              </a:rPr>
              <a:t>de </a:t>
            </a:r>
            <a:r>
              <a:rPr sz="2600" b="1" dirty="0">
                <a:latin typeface="Calibri"/>
                <a:cs typeface="Calibri"/>
              </a:rPr>
              <a:t>las </a:t>
            </a:r>
            <a:r>
              <a:rPr sz="2600" b="1" spc="-10" dirty="0">
                <a:latin typeface="Calibri"/>
                <a:cs typeface="Calibri"/>
              </a:rPr>
              <a:t>investigaciones </a:t>
            </a:r>
            <a:r>
              <a:rPr sz="2600" b="1" dirty="0">
                <a:latin typeface="Calibri"/>
                <a:cs typeface="Calibri"/>
              </a:rPr>
              <a:t>en </a:t>
            </a:r>
            <a:r>
              <a:rPr sz="2600" b="1" spc="-5" dirty="0">
                <a:latin typeface="Calibri"/>
                <a:cs typeface="Calibri"/>
              </a:rPr>
              <a:t>salud </a:t>
            </a:r>
            <a:r>
              <a:rPr sz="2600" b="1" dirty="0">
                <a:latin typeface="Calibri"/>
                <a:cs typeface="Calibri"/>
              </a:rPr>
              <a:t>y las decisiones </a:t>
            </a:r>
            <a:r>
              <a:rPr sz="2600" b="1" spc="-5" dirty="0">
                <a:latin typeface="Calibri"/>
                <a:cs typeface="Calibri"/>
              </a:rPr>
              <a:t>clínicas </a:t>
            </a:r>
            <a:r>
              <a:rPr sz="2600" spc="-5" dirty="0">
                <a:latin typeface="Calibri"/>
                <a:cs typeface="Calibri"/>
              </a:rPr>
              <a:t>se 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apoyan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análisis </a:t>
            </a:r>
            <a:r>
              <a:rPr sz="2600" spc="-10" dirty="0">
                <a:latin typeface="Calibri"/>
                <a:cs typeface="Calibri"/>
              </a:rPr>
              <a:t>estadísticos;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por</a:t>
            </a:r>
            <a:r>
              <a:rPr sz="2600" dirty="0">
                <a:latin typeface="Calibri"/>
                <a:cs typeface="Calibri"/>
              </a:rPr>
              <a:t> lo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que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resulta </a:t>
            </a:r>
            <a:r>
              <a:rPr sz="2600" dirty="0">
                <a:latin typeface="Calibri"/>
                <a:cs typeface="Calibri"/>
              </a:rPr>
              <a:t>indispensable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conocer</a:t>
            </a:r>
            <a:endParaRPr sz="2600" dirty="0">
              <a:latin typeface="Calibri"/>
              <a:cs typeface="Calibri"/>
            </a:endParaRPr>
          </a:p>
          <a:p>
            <a:pPr marL="4377690" marR="594995" indent="-3547110" algn="just">
              <a:lnSpc>
                <a:spcPts val="4060"/>
              </a:lnSpc>
              <a:spcBef>
                <a:spcPts val="285"/>
              </a:spcBef>
            </a:pPr>
            <a:r>
              <a:rPr sz="2600" spc="-5" dirty="0">
                <a:latin typeface="Calibri"/>
                <a:cs typeface="Calibri"/>
              </a:rPr>
              <a:t>elementos básicos de </a:t>
            </a:r>
            <a:r>
              <a:rPr sz="2600" spc="-15" dirty="0">
                <a:latin typeface="Calibri"/>
                <a:cs typeface="Calibri"/>
              </a:rPr>
              <a:t>esta </a:t>
            </a:r>
            <a:r>
              <a:rPr sz="2600" spc="-5" dirty="0">
                <a:latin typeface="Calibri"/>
                <a:cs typeface="Calibri"/>
              </a:rPr>
              <a:t>disciplina, de </a:t>
            </a:r>
            <a:r>
              <a:rPr sz="2600" spc="-10" dirty="0">
                <a:latin typeface="Calibri"/>
                <a:cs typeface="Calibri"/>
              </a:rPr>
              <a:t>estadística </a:t>
            </a:r>
            <a:r>
              <a:rPr sz="2600" b="1" spc="-10" dirty="0">
                <a:latin typeface="Calibri"/>
                <a:cs typeface="Calibri"/>
              </a:rPr>
              <a:t>descriptiva </a:t>
            </a:r>
            <a:r>
              <a:rPr sz="2600" b="1" dirty="0">
                <a:latin typeface="Calibri"/>
                <a:cs typeface="Calibri"/>
              </a:rPr>
              <a:t>e </a:t>
            </a:r>
            <a:r>
              <a:rPr sz="2600" b="1" spc="-575" dirty="0">
                <a:latin typeface="Calibri"/>
                <a:cs typeface="Calibri"/>
              </a:rPr>
              <a:t> </a:t>
            </a:r>
            <a:r>
              <a:rPr sz="2600" b="1" spc="-10" dirty="0" err="1">
                <a:latin typeface="Calibri"/>
                <a:cs typeface="Calibri"/>
              </a:rPr>
              <a:t>inferencial</a:t>
            </a:r>
            <a:r>
              <a:rPr sz="2600" b="1" spc="-10" dirty="0">
                <a:latin typeface="Calibri"/>
                <a:cs typeface="Calibri"/>
              </a:rPr>
              <a:t>.</a:t>
            </a:r>
            <a:endParaRPr sz="2600" b="1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1219200"/>
            <a:ext cx="10012680" cy="2471318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786765" marR="523875" lvl="2" indent="-251460" algn="ctr">
              <a:lnSpc>
                <a:spcPct val="150000"/>
              </a:lnSpc>
              <a:spcBef>
                <a:spcPts val="715"/>
              </a:spcBef>
              <a:buFont typeface="Arial MT"/>
              <a:buChar char="•"/>
              <a:tabLst>
                <a:tab pos="764540" algn="l"/>
              </a:tabLst>
            </a:pPr>
            <a:r>
              <a:rPr sz="2600" spc="-10" dirty="0" err="1">
                <a:latin typeface="Calibri"/>
                <a:cs typeface="Calibri"/>
              </a:rPr>
              <a:t>Permitirá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 </a:t>
            </a:r>
            <a:r>
              <a:rPr sz="2600" b="1" spc="-5" dirty="0">
                <a:latin typeface="Calibri"/>
                <a:cs typeface="Calibri"/>
              </a:rPr>
              <a:t>lectura crítica de </a:t>
            </a:r>
            <a:r>
              <a:rPr sz="2600" b="1" dirty="0">
                <a:latin typeface="Calibri"/>
                <a:cs typeface="Calibri"/>
              </a:rPr>
              <a:t>la </a:t>
            </a:r>
            <a:r>
              <a:rPr sz="2600" b="1" spc="-15" dirty="0">
                <a:latin typeface="Calibri"/>
                <a:cs typeface="Calibri"/>
              </a:rPr>
              <a:t>literatura </a:t>
            </a:r>
            <a:r>
              <a:rPr sz="2600" b="1" spc="-5" dirty="0">
                <a:latin typeface="Calibri"/>
                <a:cs typeface="Calibri"/>
              </a:rPr>
              <a:t>científica</a:t>
            </a:r>
            <a:r>
              <a:rPr sz="2600" spc="-5" dirty="0">
                <a:latin typeface="Calibri"/>
                <a:cs typeface="Calibri"/>
              </a:rPr>
              <a:t>, </a:t>
            </a:r>
            <a:r>
              <a:rPr sz="2600" b="1" spc="-5" dirty="0">
                <a:latin typeface="Calibri"/>
                <a:cs typeface="Calibri"/>
              </a:rPr>
              <a:t>identificar </a:t>
            </a:r>
            <a:r>
              <a:rPr sz="2600" b="1" dirty="0">
                <a:latin typeface="Calibri"/>
                <a:cs typeface="Calibri"/>
              </a:rPr>
              <a:t>las </a:t>
            </a:r>
            <a:r>
              <a:rPr sz="2600" b="1" spc="-57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decisiones</a:t>
            </a:r>
            <a:r>
              <a:rPr sz="2600" b="1" spc="-3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y </a:t>
            </a:r>
            <a:r>
              <a:rPr sz="2600" b="1" spc="-5" dirty="0">
                <a:latin typeface="Calibri"/>
                <a:cs typeface="Calibri"/>
              </a:rPr>
              <a:t>conclusiones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que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carecen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base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científica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 err="1">
                <a:latin typeface="Calibri"/>
                <a:cs typeface="Calibri"/>
              </a:rPr>
              <a:t>lógic</a:t>
            </a:r>
            <a:r>
              <a:rPr lang="es-ES" sz="2600" spc="-5" dirty="0">
                <a:latin typeface="Calibri"/>
                <a:cs typeface="Calibri"/>
              </a:rPr>
              <a:t>a,</a:t>
            </a:r>
            <a:r>
              <a:rPr lang="es-ES" sz="2600" dirty="0">
                <a:latin typeface="Calibri"/>
                <a:cs typeface="Calibri"/>
              </a:rPr>
              <a:t> </a:t>
            </a:r>
            <a:r>
              <a:rPr lang="es-ES" sz="2600" spc="-10" dirty="0">
                <a:latin typeface="Calibri"/>
                <a:cs typeface="Calibri"/>
              </a:rPr>
              <a:t>interpretar</a:t>
            </a:r>
            <a:r>
              <a:rPr lang="es-ES" sz="2600" spc="-25" dirty="0">
                <a:latin typeface="Calibri"/>
                <a:cs typeface="Calibri"/>
              </a:rPr>
              <a:t> </a:t>
            </a:r>
            <a:r>
              <a:rPr lang="es-ES" sz="2600" spc="-5" dirty="0">
                <a:latin typeface="Calibri"/>
                <a:cs typeface="Calibri"/>
              </a:rPr>
              <a:t>mejor</a:t>
            </a:r>
            <a:r>
              <a:rPr lang="es-ES" sz="2600" spc="5" dirty="0">
                <a:latin typeface="Calibri"/>
                <a:cs typeface="Calibri"/>
              </a:rPr>
              <a:t> </a:t>
            </a:r>
            <a:r>
              <a:rPr lang="es-ES" sz="2600" dirty="0">
                <a:latin typeface="Calibri"/>
                <a:cs typeface="Calibri"/>
              </a:rPr>
              <a:t>los</a:t>
            </a:r>
            <a:r>
              <a:rPr lang="es-ES" sz="2600" spc="5" dirty="0">
                <a:latin typeface="Calibri"/>
                <a:cs typeface="Calibri"/>
              </a:rPr>
              <a:t> </a:t>
            </a:r>
            <a:r>
              <a:rPr lang="es-ES" sz="2600" b="1" spc="-5" dirty="0">
                <a:latin typeface="Calibri"/>
                <a:cs typeface="Calibri"/>
              </a:rPr>
              <a:t>resultados</a:t>
            </a:r>
            <a:r>
              <a:rPr lang="es-ES" sz="2600" b="1" spc="-25" dirty="0">
                <a:latin typeface="Calibri"/>
                <a:cs typeface="Calibri"/>
              </a:rPr>
              <a:t> </a:t>
            </a:r>
            <a:r>
              <a:rPr lang="es-ES" sz="2600" b="1" spc="-5" dirty="0">
                <a:latin typeface="Calibri"/>
                <a:cs typeface="Calibri"/>
              </a:rPr>
              <a:t>publicados</a:t>
            </a:r>
            <a:r>
              <a:rPr lang="es-ES" sz="2600" b="1" spc="-30" dirty="0">
                <a:latin typeface="Calibri"/>
                <a:cs typeface="Calibri"/>
              </a:rPr>
              <a:t> </a:t>
            </a:r>
            <a:r>
              <a:rPr lang="es-ES" sz="2600" b="1" dirty="0">
                <a:latin typeface="Calibri"/>
                <a:cs typeface="Calibri"/>
              </a:rPr>
              <a:t>y</a:t>
            </a:r>
            <a:r>
              <a:rPr lang="es-ES" sz="2600" b="1" spc="5" dirty="0">
                <a:latin typeface="Calibri"/>
                <a:cs typeface="Calibri"/>
              </a:rPr>
              <a:t> </a:t>
            </a:r>
            <a:r>
              <a:rPr lang="es-ES" sz="2600" b="1" spc="-5" dirty="0">
                <a:latin typeface="Calibri"/>
                <a:cs typeface="Calibri"/>
              </a:rPr>
              <a:t>aplicarlos</a:t>
            </a:r>
            <a:r>
              <a:rPr lang="es-ES" sz="2600" b="1" spc="5" dirty="0">
                <a:latin typeface="Calibri"/>
                <a:cs typeface="Calibri"/>
              </a:rPr>
              <a:t> </a:t>
            </a:r>
            <a:r>
              <a:rPr lang="es-ES" sz="2600" b="1" dirty="0">
                <a:latin typeface="Calibri"/>
                <a:cs typeface="Calibri"/>
              </a:rPr>
              <a:t>en</a:t>
            </a:r>
            <a:r>
              <a:rPr lang="es-ES" sz="2600" b="1" spc="-20" dirty="0">
                <a:latin typeface="Calibri"/>
                <a:cs typeface="Calibri"/>
              </a:rPr>
              <a:t> </a:t>
            </a:r>
            <a:r>
              <a:rPr lang="es-ES" sz="2600" b="1" dirty="0">
                <a:latin typeface="Calibri"/>
                <a:cs typeface="Calibri"/>
              </a:rPr>
              <a:t>la </a:t>
            </a:r>
            <a:r>
              <a:rPr lang="es-ES" sz="2600" b="1" spc="-10" dirty="0">
                <a:latin typeface="Calibri"/>
                <a:cs typeface="Calibri"/>
              </a:rPr>
              <a:t>práctica</a:t>
            </a:r>
            <a:r>
              <a:rPr lang="es-ES" sz="2600" spc="-10" dirty="0">
                <a:latin typeface="Calibri"/>
                <a:cs typeface="Calibri"/>
              </a:rPr>
              <a:t>.</a:t>
            </a:r>
            <a:endParaRPr lang="es-ES"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032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00"/>
            <a:ext cx="394652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/>
              <a:t>BIBLIOGRAFÍA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35892"/>
            <a:ext cx="10360660" cy="3480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9525" indent="-228600">
              <a:lnSpc>
                <a:spcPct val="15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  <a:tab pos="1260475" algn="l"/>
                <a:tab pos="1513840" algn="l"/>
                <a:tab pos="1940560" algn="l"/>
                <a:tab pos="2319655" algn="l"/>
                <a:tab pos="3492500" algn="l"/>
                <a:tab pos="5429250" algn="l"/>
                <a:tab pos="5752465" algn="l"/>
                <a:tab pos="6156325" algn="l"/>
                <a:tab pos="7822565" algn="l"/>
                <a:tab pos="8314690" algn="l"/>
                <a:tab pos="9587230" algn="l"/>
                <a:tab pos="10079355" algn="l"/>
              </a:tabLst>
            </a:pPr>
            <a:r>
              <a:rPr sz="2800" spc="-5" dirty="0">
                <a:latin typeface="Calibri"/>
                <a:cs typeface="Calibri"/>
              </a:rPr>
              <a:t>Ma</a:t>
            </a:r>
            <a:r>
              <a:rPr sz="2800" spc="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ch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2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L.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10" dirty="0">
                <a:latin typeface="Calibri"/>
                <a:cs typeface="Calibri"/>
              </a:rPr>
              <a:t>(</a:t>
            </a:r>
            <a:r>
              <a:rPr sz="2800" dirty="0">
                <a:latin typeface="Calibri"/>
                <a:cs typeface="Calibri"/>
              </a:rPr>
              <a:t>2</a:t>
            </a:r>
            <a:r>
              <a:rPr sz="2800" spc="-5" dirty="0">
                <a:latin typeface="Calibri"/>
                <a:cs typeface="Calibri"/>
              </a:rPr>
              <a:t>0</a:t>
            </a:r>
            <a:r>
              <a:rPr sz="2800" dirty="0">
                <a:latin typeface="Calibri"/>
                <a:cs typeface="Calibri"/>
              </a:rPr>
              <a:t>03</a:t>
            </a:r>
            <a:r>
              <a:rPr sz="2800" spc="10" dirty="0">
                <a:latin typeface="Calibri"/>
                <a:cs typeface="Calibri"/>
              </a:rPr>
              <a:t>)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5" dirty="0">
                <a:latin typeface="Calibri"/>
                <a:cs typeface="Calibri"/>
              </a:rPr>
              <a:t>n</a:t>
            </a:r>
            <a:r>
              <a:rPr sz="2800" i="1" spc="-5" dirty="0">
                <a:latin typeface="Calibri"/>
                <a:cs typeface="Calibri"/>
              </a:rPr>
              <a:t>tro</a:t>
            </a:r>
            <a:r>
              <a:rPr sz="2800" i="1" dirty="0">
                <a:latin typeface="Calibri"/>
                <a:cs typeface="Calibri"/>
              </a:rPr>
              <a:t>d</a:t>
            </a:r>
            <a:r>
              <a:rPr sz="2800" i="1" spc="-10" dirty="0">
                <a:latin typeface="Calibri"/>
                <a:cs typeface="Calibri"/>
              </a:rPr>
              <a:t>u</a:t>
            </a:r>
            <a:r>
              <a:rPr sz="2800" i="1" spc="-40" dirty="0">
                <a:latin typeface="Calibri"/>
                <a:cs typeface="Calibri"/>
              </a:rPr>
              <a:t>c</a:t>
            </a:r>
            <a:r>
              <a:rPr sz="2800" i="1" spc="-5" dirty="0">
                <a:latin typeface="Calibri"/>
                <a:cs typeface="Calibri"/>
              </a:rPr>
              <a:t>ción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l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e</a:t>
            </a:r>
            <a:r>
              <a:rPr sz="2800" i="1" spc="-45" dirty="0">
                <a:latin typeface="Calibri"/>
                <a:cs typeface="Calibri"/>
              </a:rPr>
              <a:t>st</a:t>
            </a:r>
            <a:r>
              <a:rPr sz="2800" i="1" spc="-10" dirty="0">
                <a:latin typeface="Calibri"/>
                <a:cs typeface="Calibri"/>
              </a:rPr>
              <a:t>adí</a:t>
            </a:r>
            <a:r>
              <a:rPr sz="2800" i="1" spc="-40" dirty="0">
                <a:latin typeface="Calibri"/>
                <a:cs typeface="Calibri"/>
              </a:rPr>
              <a:t>s</a:t>
            </a:r>
            <a:r>
              <a:rPr sz="2800" i="1" spc="-5" dirty="0">
                <a:latin typeface="Calibri"/>
                <a:cs typeface="Calibri"/>
              </a:rPr>
              <a:t>ti</a:t>
            </a:r>
            <a:r>
              <a:rPr sz="2800" i="1" spc="-25" dirty="0">
                <a:latin typeface="Calibri"/>
                <a:cs typeface="Calibri"/>
              </a:rPr>
              <a:t>c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n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ci</a:t>
            </a:r>
            <a:r>
              <a:rPr sz="2800" i="1" spc="-20" dirty="0">
                <a:latin typeface="Calibri"/>
                <a:cs typeface="Calibri"/>
              </a:rPr>
              <a:t>e</a:t>
            </a:r>
            <a:r>
              <a:rPr sz="2800" i="1" spc="-10" dirty="0">
                <a:latin typeface="Calibri"/>
                <a:cs typeface="Calibri"/>
              </a:rPr>
              <a:t>nc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5" dirty="0">
                <a:latin typeface="Calibri"/>
                <a:cs typeface="Calibri"/>
              </a:rPr>
              <a:t>s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de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la  </a:t>
            </a:r>
            <a:r>
              <a:rPr sz="2800" i="1" spc="-5" dirty="0">
                <a:latin typeface="Calibri"/>
                <a:cs typeface="Calibri"/>
              </a:rPr>
              <a:t>salud.	</a:t>
            </a:r>
            <a:r>
              <a:rPr sz="2800" spc="-15" dirty="0">
                <a:latin typeface="Calibri"/>
                <a:cs typeface="Calibri"/>
              </a:rPr>
              <a:t>Editorial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Médica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Panamericana.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2950">
              <a:latin typeface="Calibri"/>
              <a:cs typeface="Calibri"/>
            </a:endParaRPr>
          </a:p>
          <a:p>
            <a:pPr marL="241300" marR="5080" indent="-228600">
              <a:lnSpc>
                <a:spcPct val="150100"/>
              </a:lnSpc>
              <a:buFont typeface="Arial MT"/>
              <a:buChar char="•"/>
              <a:tabLst>
                <a:tab pos="241300" algn="l"/>
                <a:tab pos="1489075" algn="l"/>
                <a:tab pos="2573020" algn="l"/>
                <a:tab pos="3772535" algn="l"/>
                <a:tab pos="5929630" algn="l"/>
                <a:tab pos="6924675" algn="l"/>
                <a:tab pos="7764145" algn="l"/>
                <a:tab pos="8183880" algn="l"/>
                <a:tab pos="9422765" algn="l"/>
                <a:tab pos="9944100" algn="l"/>
              </a:tabLst>
            </a:pPr>
            <a:r>
              <a:rPr sz="2800" spc="-105" dirty="0">
                <a:latin typeface="Calibri"/>
                <a:cs typeface="Calibri"/>
              </a:rPr>
              <a:t>W</a:t>
            </a:r>
            <a:r>
              <a:rPr sz="2800" spc="-5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yne,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el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5" dirty="0">
                <a:latin typeface="Calibri"/>
                <a:cs typeface="Calibri"/>
              </a:rPr>
              <a:t>201</a:t>
            </a:r>
            <a:r>
              <a:rPr sz="2800" spc="-15" dirty="0">
                <a:latin typeface="Calibri"/>
                <a:cs typeface="Calibri"/>
              </a:rPr>
              <a:t>4</a:t>
            </a:r>
            <a:r>
              <a:rPr sz="2800" spc="-5" dirty="0">
                <a:latin typeface="Calibri"/>
                <a:cs typeface="Calibri"/>
              </a:rPr>
              <a:t>).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Bi</a:t>
            </a:r>
            <a:r>
              <a:rPr sz="2800" i="1" dirty="0">
                <a:latin typeface="Calibri"/>
                <a:cs typeface="Calibri"/>
              </a:rPr>
              <a:t>o</a:t>
            </a:r>
            <a:r>
              <a:rPr sz="2800" i="1" spc="-5" dirty="0">
                <a:latin typeface="Calibri"/>
                <a:cs typeface="Calibri"/>
              </a:rPr>
              <a:t>e</a:t>
            </a:r>
            <a:r>
              <a:rPr sz="2800" i="1" spc="-45" dirty="0">
                <a:latin typeface="Calibri"/>
                <a:cs typeface="Calibri"/>
              </a:rPr>
              <a:t>s</a:t>
            </a:r>
            <a:r>
              <a:rPr sz="2800" i="1" spc="-35" dirty="0">
                <a:latin typeface="Calibri"/>
                <a:cs typeface="Calibri"/>
              </a:rPr>
              <a:t>t</a:t>
            </a:r>
            <a:r>
              <a:rPr sz="2800" i="1" spc="-10" dirty="0">
                <a:latin typeface="Calibri"/>
                <a:cs typeface="Calibri"/>
              </a:rPr>
              <a:t>adí</a:t>
            </a:r>
            <a:r>
              <a:rPr sz="2800" i="1" spc="-45" dirty="0">
                <a:latin typeface="Calibri"/>
                <a:cs typeface="Calibri"/>
              </a:rPr>
              <a:t>s</a:t>
            </a:r>
            <a:r>
              <a:rPr sz="2800" i="1" spc="-5" dirty="0">
                <a:latin typeface="Calibri"/>
                <a:cs typeface="Calibri"/>
              </a:rPr>
              <a:t>t</a:t>
            </a:r>
            <a:r>
              <a:rPr sz="2800" i="1" spc="-1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c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"Base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par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anál</a:t>
            </a:r>
            <a:r>
              <a:rPr sz="2800" i="1" spc="-20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si</a:t>
            </a:r>
            <a:r>
              <a:rPr sz="2800" i="1" spc="-5" dirty="0">
                <a:latin typeface="Calibri"/>
                <a:cs typeface="Calibri"/>
              </a:rPr>
              <a:t>s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de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las  ciencias de </a:t>
            </a:r>
            <a:r>
              <a:rPr sz="2800" i="1" spc="-10" dirty="0">
                <a:latin typeface="Calibri"/>
                <a:cs typeface="Calibri"/>
              </a:rPr>
              <a:t>la</a:t>
            </a:r>
            <a:r>
              <a:rPr sz="2800" i="1" spc="5" dirty="0">
                <a:latin typeface="Calibri"/>
                <a:cs typeface="Calibri"/>
              </a:rPr>
              <a:t> </a:t>
            </a:r>
            <a:r>
              <a:rPr sz="2800" i="1" spc="-5" dirty="0">
                <a:latin typeface="Calibri"/>
                <a:cs typeface="Calibri"/>
              </a:rPr>
              <a:t>salud".</a:t>
            </a:r>
            <a:r>
              <a:rPr sz="2800" i="1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4ta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Edición.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7478" y="425710"/>
            <a:ext cx="10276205" cy="5811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5160" marR="410845" indent="-645160">
              <a:lnSpc>
                <a:spcPct val="130000"/>
              </a:lnSpc>
              <a:spcBef>
                <a:spcPts val="95"/>
              </a:spcBef>
              <a:buFont typeface="Arial MT"/>
              <a:buChar char="•"/>
              <a:tabLst>
                <a:tab pos="645160" algn="l"/>
              </a:tabLst>
            </a:pPr>
            <a:r>
              <a:rPr sz="2600" spc="-10" dirty="0">
                <a:latin typeface="Calibri"/>
                <a:cs typeface="Calibri"/>
              </a:rPr>
              <a:t>Conjunto </a:t>
            </a:r>
            <a:r>
              <a:rPr sz="2600" spc="-5" dirty="0">
                <a:latin typeface="Calibri"/>
                <a:cs typeface="Calibri"/>
              </a:rPr>
              <a:t>de técnicas </a:t>
            </a:r>
            <a:r>
              <a:rPr sz="2600" spc="-15" dirty="0">
                <a:latin typeface="Calibri"/>
                <a:cs typeface="Calibri"/>
              </a:rPr>
              <a:t>para </a:t>
            </a:r>
            <a:r>
              <a:rPr sz="2600" dirty="0">
                <a:latin typeface="Calibri"/>
                <a:cs typeface="Calibri"/>
              </a:rPr>
              <a:t>el análisis </a:t>
            </a:r>
            <a:r>
              <a:rPr sz="2600" spc="-5" dirty="0">
                <a:latin typeface="Calibri"/>
                <a:cs typeface="Calibri"/>
              </a:rPr>
              <a:t>de </a:t>
            </a:r>
            <a:r>
              <a:rPr sz="2600" dirty="0">
                <a:latin typeface="Calibri"/>
                <a:cs typeface="Calibri"/>
              </a:rPr>
              <a:t>los </a:t>
            </a:r>
            <a:r>
              <a:rPr sz="2600" spc="-10" dirty="0">
                <a:latin typeface="Calibri"/>
                <a:cs typeface="Calibri"/>
              </a:rPr>
              <a:t>datos. </a:t>
            </a:r>
            <a:r>
              <a:rPr sz="2600" spc="-5" dirty="0">
                <a:latin typeface="Calibri"/>
                <a:cs typeface="Calibri"/>
              </a:rPr>
              <a:t>Se </a:t>
            </a:r>
            <a:r>
              <a:rPr sz="2600" spc="-10" dirty="0">
                <a:latin typeface="Calibri"/>
                <a:cs typeface="Calibri"/>
              </a:rPr>
              <a:t>desprenden </a:t>
            </a:r>
            <a:r>
              <a:rPr sz="2600" spc="-5" dirty="0">
                <a:latin typeface="Calibri"/>
                <a:cs typeface="Calibri"/>
              </a:rPr>
              <a:t>dos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componentes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principales: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Datos</a:t>
            </a:r>
            <a:r>
              <a:rPr sz="2600" b="1" spc="-1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y análisis.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Calibri"/>
                <a:cs typeface="Calibri"/>
              </a:rPr>
              <a:t>Los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datos</a:t>
            </a:r>
            <a:r>
              <a:rPr sz="2600" b="1" spc="-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son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materia</a:t>
            </a:r>
            <a:r>
              <a:rPr sz="2600" spc="-5" dirty="0">
                <a:latin typeface="Calibri"/>
                <a:cs typeface="Calibri"/>
              </a:rPr>
              <a:t> prima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estadística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salen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las</a:t>
            </a:r>
            <a:r>
              <a:rPr sz="2600" spc="-5" dirty="0">
                <a:latin typeface="Calibri"/>
                <a:cs typeface="Calibri"/>
              </a:rPr>
              <a:t> mediciones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</a:t>
            </a:r>
          </a:p>
          <a:p>
            <a:pPr marL="4250690">
              <a:lnSpc>
                <a:spcPct val="100000"/>
              </a:lnSpc>
              <a:spcBef>
                <a:spcPts val="940"/>
              </a:spcBef>
            </a:pPr>
            <a:r>
              <a:rPr sz="2600" spc="-5" dirty="0">
                <a:latin typeface="Calibri"/>
                <a:cs typeface="Calibri"/>
              </a:rPr>
              <a:t>observaciones.</a:t>
            </a:r>
            <a:endParaRPr sz="2600" dirty="0">
              <a:latin typeface="Calibri"/>
              <a:cs typeface="Calibri"/>
            </a:endParaRPr>
          </a:p>
          <a:p>
            <a:pPr marL="368935" lvl="1" indent="-229235">
              <a:lnSpc>
                <a:spcPct val="100000"/>
              </a:lnSpc>
              <a:spcBef>
                <a:spcPts val="1945"/>
              </a:spcBef>
              <a:buFont typeface="Arial MT"/>
              <a:buChar char="•"/>
              <a:tabLst>
                <a:tab pos="369570" algn="l"/>
              </a:tabLst>
            </a:pPr>
            <a:r>
              <a:rPr sz="2600" spc="-5" dirty="0">
                <a:latin typeface="Calibri"/>
                <a:cs typeface="Calibri"/>
              </a:rPr>
              <a:t>Las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técnicas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análisis</a:t>
            </a:r>
            <a:r>
              <a:rPr sz="2600" b="1" spc="1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estadísticas </a:t>
            </a:r>
            <a:r>
              <a:rPr sz="2600" spc="-5" dirty="0">
                <a:latin typeface="Calibri"/>
                <a:cs typeface="Calibri"/>
              </a:rPr>
              <a:t>permiten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que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los </a:t>
            </a:r>
            <a:r>
              <a:rPr sz="2600" spc="-15" dirty="0">
                <a:latin typeface="Calibri"/>
                <a:cs typeface="Calibri"/>
              </a:rPr>
              <a:t>datos </a:t>
            </a:r>
            <a:r>
              <a:rPr sz="2600" dirty="0">
                <a:latin typeface="Calibri"/>
                <a:cs typeface="Calibri"/>
              </a:rPr>
              <a:t>se</a:t>
            </a:r>
            <a:r>
              <a:rPr sz="2600" spc="-10" dirty="0">
                <a:latin typeface="Calibri"/>
                <a:cs typeface="Calibri"/>
              </a:rPr>
              <a:t> conviertan</a:t>
            </a:r>
            <a:endParaRPr sz="2600" dirty="0">
              <a:latin typeface="Calibri"/>
              <a:cs typeface="Calibri"/>
            </a:endParaRPr>
          </a:p>
          <a:p>
            <a:pPr marL="3940175">
              <a:lnSpc>
                <a:spcPct val="100000"/>
              </a:lnSpc>
              <a:spcBef>
                <a:spcPts val="940"/>
              </a:spcBef>
            </a:pPr>
            <a:r>
              <a:rPr sz="2600" dirty="0">
                <a:latin typeface="Calibri"/>
                <a:cs typeface="Calibri"/>
              </a:rPr>
              <a:t>en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información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útil.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latin typeface="Calibri"/>
              <a:cs typeface="Calibri"/>
            </a:endParaRPr>
          </a:p>
          <a:p>
            <a:pPr marL="319405" marR="85725" lvl="1" indent="-319405">
              <a:lnSpc>
                <a:spcPct val="130000"/>
              </a:lnSpc>
              <a:buFont typeface="Arial MT"/>
              <a:buChar char="•"/>
              <a:tabLst>
                <a:tab pos="319405" algn="l"/>
              </a:tabLst>
            </a:pPr>
            <a:r>
              <a:rPr sz="2600" dirty="0">
                <a:latin typeface="Calibri"/>
                <a:cs typeface="Calibri"/>
              </a:rPr>
              <a:t>Ambos </a:t>
            </a:r>
            <a:r>
              <a:rPr sz="2600" spc="-10" dirty="0">
                <a:latin typeface="Calibri"/>
                <a:cs typeface="Calibri"/>
              </a:rPr>
              <a:t>componentes </a:t>
            </a:r>
            <a:r>
              <a:rPr sz="2600" spc="-5" dirty="0">
                <a:latin typeface="Calibri"/>
                <a:cs typeface="Calibri"/>
              </a:rPr>
              <a:t>son </a:t>
            </a:r>
            <a:r>
              <a:rPr sz="2600" spc="-10" dirty="0">
                <a:latin typeface="Calibri"/>
                <a:cs typeface="Calibri"/>
              </a:rPr>
              <a:t>fundamentales </a:t>
            </a:r>
            <a:r>
              <a:rPr sz="2600" dirty="0">
                <a:latin typeface="Calibri"/>
                <a:cs typeface="Calibri"/>
              </a:rPr>
              <a:t>y </a:t>
            </a:r>
            <a:r>
              <a:rPr sz="2600" spc="-5" dirty="0">
                <a:latin typeface="Calibri"/>
                <a:cs typeface="Calibri"/>
              </a:rPr>
              <a:t>uno </a:t>
            </a:r>
            <a:r>
              <a:rPr sz="2600" spc="-10" dirty="0">
                <a:latin typeface="Calibri"/>
                <a:cs typeface="Calibri"/>
              </a:rPr>
              <a:t>necesita </a:t>
            </a:r>
            <a:r>
              <a:rPr sz="2600" spc="-5" dirty="0">
                <a:latin typeface="Calibri"/>
                <a:cs typeface="Calibri"/>
              </a:rPr>
              <a:t>del </a:t>
            </a:r>
            <a:r>
              <a:rPr sz="2600" spc="-10" dirty="0">
                <a:latin typeface="Calibri"/>
                <a:cs typeface="Calibri"/>
              </a:rPr>
              <a:t>otro para </a:t>
            </a:r>
            <a:r>
              <a:rPr sz="2600" spc="-5" dirty="0">
                <a:latin typeface="Calibri"/>
                <a:cs typeface="Calibri"/>
              </a:rPr>
              <a:t>que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los </a:t>
            </a:r>
            <a:r>
              <a:rPr sz="2600" spc="-5" dirty="0">
                <a:latin typeface="Calibri"/>
                <a:cs typeface="Calibri"/>
              </a:rPr>
              <a:t>resultados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sean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útiles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para </a:t>
            </a:r>
            <a:r>
              <a:rPr sz="2600" spc="-5" dirty="0">
                <a:latin typeface="Calibri"/>
                <a:cs typeface="Calibri"/>
              </a:rPr>
              <a:t>responder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pregunta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r>
              <a:rPr sz="2600" spc="-10" dirty="0">
                <a:latin typeface="Calibri"/>
                <a:cs typeface="Calibri"/>
              </a:rPr>
              <a:t> investigación.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642" y="1301558"/>
            <a:ext cx="10292715" cy="4254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065" marR="479425" algn="ctr">
              <a:lnSpc>
                <a:spcPct val="150000"/>
              </a:lnSpc>
              <a:spcBef>
                <a:spcPts val="100"/>
              </a:spcBef>
              <a:tabLst>
                <a:tab pos="749300" algn="l"/>
              </a:tabLst>
            </a:pPr>
            <a:r>
              <a:rPr lang="es-VE" sz="2800" spc="-5" dirty="0">
                <a:latin typeface="Calibri"/>
                <a:cs typeface="Calibri"/>
              </a:rPr>
              <a:t>.- </a:t>
            </a:r>
            <a:r>
              <a:rPr sz="2800" spc="-5" dirty="0">
                <a:latin typeface="Calibri"/>
                <a:cs typeface="Calibri"/>
              </a:rPr>
              <a:t>Si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existen </a:t>
            </a:r>
            <a:r>
              <a:rPr sz="2800" spc="-15" dirty="0">
                <a:latin typeface="Calibri"/>
                <a:cs typeface="Calibri"/>
              </a:rPr>
              <a:t>errores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 </a:t>
            </a:r>
            <a:r>
              <a:rPr sz="2800" spc="-20" dirty="0">
                <a:latin typeface="Calibri"/>
                <a:cs typeface="Calibri"/>
              </a:rPr>
              <a:t>datos,</a:t>
            </a:r>
            <a:r>
              <a:rPr sz="2800" spc="-10" dirty="0">
                <a:latin typeface="Calibri"/>
                <a:cs typeface="Calibri"/>
              </a:rPr>
              <a:t> independiente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que</a:t>
            </a:r>
            <a:r>
              <a:rPr sz="2800" dirty="0">
                <a:latin typeface="Calibri"/>
                <a:cs typeface="Calibri"/>
              </a:rPr>
              <a:t> las </a:t>
            </a:r>
            <a:r>
              <a:rPr sz="2800" spc="-7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técnicas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análisis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estadísticos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sean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correctas,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spc="-10" dirty="0" err="1">
                <a:latin typeface="Calibri"/>
                <a:cs typeface="Calibri"/>
              </a:rPr>
              <a:t>resultados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serán </a:t>
            </a:r>
            <a:r>
              <a:rPr sz="2800" spc="-10" dirty="0">
                <a:latin typeface="Calibri"/>
                <a:cs typeface="Calibri"/>
              </a:rPr>
              <a:t>erróneos.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800" dirty="0">
              <a:latin typeface="Calibri"/>
              <a:cs typeface="Calibri"/>
            </a:endParaRPr>
          </a:p>
          <a:p>
            <a:pPr marR="5080" algn="ctr">
              <a:lnSpc>
                <a:spcPct val="150100"/>
              </a:lnSpc>
              <a:tabLst>
                <a:tab pos="241935" algn="l"/>
              </a:tabLst>
            </a:pPr>
            <a:r>
              <a:rPr lang="es-VE" sz="2800" dirty="0">
                <a:latin typeface="Calibri"/>
                <a:cs typeface="Calibri"/>
              </a:rPr>
              <a:t>     .- </a:t>
            </a:r>
            <a:r>
              <a:rPr sz="2800" spc="-5" dirty="0">
                <a:latin typeface="Calibri"/>
                <a:cs typeface="Calibri"/>
              </a:rPr>
              <a:t>Si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 </a:t>
            </a:r>
            <a:r>
              <a:rPr sz="2800" spc="-20" dirty="0">
                <a:latin typeface="Calibri"/>
                <a:cs typeface="Calibri"/>
              </a:rPr>
              <a:t>datos</a:t>
            </a:r>
            <a:r>
              <a:rPr sz="2800" spc="-5" dirty="0">
                <a:latin typeface="Calibri"/>
                <a:cs typeface="Calibri"/>
              </a:rPr>
              <a:t> han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sido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correctamente extraídos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precisión </a:t>
            </a:r>
            <a:r>
              <a:rPr sz="2800" spc="-7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lang="es-VE" sz="2800" spc="-5" dirty="0">
                <a:latin typeface="Calibri"/>
                <a:cs typeface="Calibri"/>
              </a:rPr>
              <a:t> </a:t>
            </a:r>
          </a:p>
          <a:p>
            <a:pPr marR="5080" algn="ctr">
              <a:lnSpc>
                <a:spcPct val="150100"/>
              </a:lnSpc>
              <a:tabLst>
                <a:tab pos="241935" algn="l"/>
              </a:tabLst>
            </a:pPr>
            <a:r>
              <a:rPr lang="es-VE" sz="2800" spc="-5" dirty="0">
                <a:latin typeface="Calibri"/>
                <a:cs typeface="Calibri"/>
              </a:rPr>
              <a:t>       </a:t>
            </a:r>
            <a:r>
              <a:rPr sz="2800" spc="-15" dirty="0" err="1">
                <a:latin typeface="Calibri"/>
                <a:cs typeface="Calibri"/>
              </a:rPr>
              <a:t>exactitud</a:t>
            </a:r>
            <a:r>
              <a:rPr sz="2800" spc="-15" dirty="0">
                <a:latin typeface="Calibri"/>
                <a:cs typeface="Calibri"/>
              </a:rPr>
              <a:t>,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técnicas</a:t>
            </a:r>
            <a:r>
              <a:rPr sz="2800" spc="-5" dirty="0">
                <a:latin typeface="Calibri"/>
                <a:cs typeface="Calibri"/>
              </a:rPr>
              <a:t> 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análisis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son </a:t>
            </a:r>
            <a:r>
              <a:rPr sz="2800" spc="-5" dirty="0" err="1">
                <a:latin typeface="Calibri"/>
                <a:cs typeface="Calibri"/>
              </a:rPr>
              <a:t>inadecuadas</a:t>
            </a:r>
            <a:r>
              <a:rPr sz="2800" spc="-5" dirty="0">
                <a:latin typeface="Calibri"/>
                <a:cs typeface="Calibri"/>
              </a:rPr>
              <a:t>,</a:t>
            </a:r>
            <a:r>
              <a:rPr lang="es-VE" sz="2800" spc="-5" dirty="0">
                <a:latin typeface="Calibri"/>
                <a:cs typeface="Calibri"/>
              </a:rPr>
              <a:t>  </a:t>
            </a:r>
            <a:r>
              <a:rPr lang="es-VE" sz="2800" dirty="0">
                <a:latin typeface="Calibri"/>
                <a:cs typeface="Calibri"/>
              </a:rPr>
              <a:t>    </a:t>
            </a:r>
          </a:p>
          <a:p>
            <a:pPr marR="5080" algn="ctr">
              <a:lnSpc>
                <a:spcPct val="150100"/>
              </a:lnSpc>
              <a:tabLst>
                <a:tab pos="241935" algn="l"/>
              </a:tabLst>
            </a:pPr>
            <a:r>
              <a:rPr lang="es-VE" sz="2800" spc="-15" dirty="0">
                <a:latin typeface="Calibri"/>
                <a:cs typeface="Calibri"/>
              </a:rPr>
              <a:t>       </a:t>
            </a:r>
            <a:r>
              <a:rPr sz="2800" spc="-15" dirty="0" err="1">
                <a:latin typeface="Calibri"/>
                <a:cs typeface="Calibri"/>
              </a:rPr>
              <a:t>igualmente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resultados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serán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espurios.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7425" y="491699"/>
            <a:ext cx="584073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VE" sz="2800" b="1" spc="-5" dirty="0"/>
              <a:t>L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20" dirty="0" err="1">
                <a:latin typeface="Calibri"/>
                <a:cs typeface="Calibri"/>
              </a:rPr>
              <a:t>Estadística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lang="es-ES" sz="2800" b="1" spc="-5" dirty="0"/>
              <a:t>s</a:t>
            </a:r>
            <a:r>
              <a:rPr lang="es-ES" sz="2800" b="1" spc="-5" dirty="0">
                <a:latin typeface="Calibri"/>
                <a:cs typeface="Calibri"/>
              </a:rPr>
              <a:t>e</a:t>
            </a:r>
            <a:r>
              <a:rPr lang="es-ES" sz="2800" b="1" spc="30" dirty="0">
                <a:latin typeface="Calibri"/>
                <a:cs typeface="Calibri"/>
              </a:rPr>
              <a:t> </a:t>
            </a:r>
            <a:r>
              <a:rPr lang="es-ES" sz="2800" b="1" spc="-10" dirty="0">
                <a:latin typeface="Calibri"/>
                <a:cs typeface="Calibri"/>
              </a:rPr>
              <a:t>clasifica </a:t>
            </a:r>
            <a:r>
              <a:rPr sz="2800" b="1" spc="-10" dirty="0" err="1">
                <a:latin typeface="Calibri"/>
                <a:cs typeface="Calibri"/>
              </a:rPr>
              <a:t>en</a:t>
            </a:r>
            <a:r>
              <a:rPr sz="2800" b="1" spc="-10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7425" y="1295400"/>
            <a:ext cx="10217150" cy="4127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400" marR="21590" indent="314960" algn="ctr">
              <a:lnSpc>
                <a:spcPct val="130000"/>
              </a:lnSpc>
              <a:spcBef>
                <a:spcPts val="105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b="1" spc="-10" dirty="0">
                <a:latin typeface="Calibri"/>
                <a:cs typeface="Calibri"/>
              </a:rPr>
              <a:t>Estadística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descriptiva: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Describe,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analiza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 </a:t>
            </a:r>
            <a:r>
              <a:rPr sz="2400" spc="-15" dirty="0">
                <a:latin typeface="Calibri"/>
                <a:cs typeface="Calibri"/>
              </a:rPr>
              <a:t>representa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 grupo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datos </a:t>
            </a:r>
            <a:r>
              <a:rPr sz="2400" spc="-10" dirty="0">
                <a:latin typeface="Calibri"/>
                <a:cs typeface="Calibri"/>
              </a:rPr>
              <a:t> utilizando métodos numéricos </a:t>
            </a:r>
            <a:r>
              <a:rPr sz="2400" dirty="0">
                <a:latin typeface="Calibri"/>
                <a:cs typeface="Calibri"/>
              </a:rPr>
              <a:t>y </a:t>
            </a:r>
            <a:r>
              <a:rPr sz="2400" spc="-15" dirty="0">
                <a:latin typeface="Calibri"/>
                <a:cs typeface="Calibri"/>
              </a:rPr>
              <a:t>gráficos </a:t>
            </a:r>
            <a:r>
              <a:rPr sz="2400" spc="-5" dirty="0">
                <a:latin typeface="Calibri"/>
                <a:cs typeface="Calibri"/>
              </a:rPr>
              <a:t>que resumen </a:t>
            </a:r>
            <a:r>
              <a:rPr sz="2400" dirty="0">
                <a:latin typeface="Calibri"/>
                <a:cs typeface="Calibri"/>
              </a:rPr>
              <a:t>y </a:t>
            </a:r>
            <a:r>
              <a:rPr sz="2400" spc="-10" dirty="0">
                <a:latin typeface="Calibri"/>
                <a:cs typeface="Calibri"/>
              </a:rPr>
              <a:t>presentan </a:t>
            </a:r>
            <a:r>
              <a:rPr sz="2400" dirty="0">
                <a:latin typeface="Calibri"/>
                <a:cs typeface="Calibri"/>
              </a:rPr>
              <a:t>la </a:t>
            </a:r>
            <a:r>
              <a:rPr sz="2400" spc="-10" dirty="0">
                <a:latin typeface="Calibri"/>
                <a:cs typeface="Calibri"/>
              </a:rPr>
              <a:t>información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contenida </a:t>
            </a:r>
            <a:r>
              <a:rPr sz="2400" dirty="0">
                <a:latin typeface="Calibri"/>
                <a:cs typeface="Calibri"/>
              </a:rPr>
              <a:t>en ellos. </a:t>
            </a:r>
            <a:endParaRPr lang="es-VE" sz="2400" dirty="0">
              <a:latin typeface="Calibri"/>
              <a:cs typeface="Calibri"/>
            </a:endParaRPr>
          </a:p>
          <a:p>
            <a:pPr marL="152400" marR="21590" indent="314960" algn="ctr">
              <a:lnSpc>
                <a:spcPct val="130000"/>
              </a:lnSpc>
              <a:spcBef>
                <a:spcPts val="105"/>
              </a:spcBef>
              <a:buFont typeface="Arial MT"/>
              <a:buChar char="•"/>
              <a:tabLst>
                <a:tab pos="697230" algn="l"/>
              </a:tabLst>
            </a:pPr>
            <a:endParaRPr lang="es-ES" sz="2400" spc="-5" dirty="0">
              <a:latin typeface="Calibri"/>
              <a:cs typeface="Calibri"/>
            </a:endParaRPr>
          </a:p>
          <a:p>
            <a:pPr marL="152400" marR="21590" algn="ctr">
              <a:lnSpc>
                <a:spcPct val="130000"/>
              </a:lnSpc>
              <a:spcBef>
                <a:spcPts val="105"/>
              </a:spcBef>
              <a:tabLst>
                <a:tab pos="697230" algn="l"/>
              </a:tabLst>
            </a:pPr>
            <a:r>
              <a:rPr sz="2400" spc="-5" dirty="0">
                <a:latin typeface="Calibri"/>
                <a:cs typeface="Calibri"/>
              </a:rPr>
              <a:t>El principal </a:t>
            </a:r>
            <a:r>
              <a:rPr sz="2400" spc="-10" dirty="0">
                <a:latin typeface="Calibri"/>
                <a:cs typeface="Calibri"/>
              </a:rPr>
              <a:t>objetivo </a:t>
            </a:r>
            <a:r>
              <a:rPr sz="2400" spc="-5" dirty="0">
                <a:latin typeface="Calibri"/>
                <a:cs typeface="Calibri"/>
              </a:rPr>
              <a:t>de </a:t>
            </a:r>
            <a:r>
              <a:rPr sz="2400" spc="-15" dirty="0">
                <a:latin typeface="Calibri"/>
                <a:cs typeface="Calibri"/>
              </a:rPr>
              <a:t>este </a:t>
            </a:r>
            <a:r>
              <a:rPr sz="2400" dirty="0">
                <a:latin typeface="Calibri"/>
                <a:cs typeface="Calibri"/>
              </a:rPr>
              <a:t>tipo </a:t>
            </a:r>
            <a:r>
              <a:rPr sz="2400" spc="-5" dirty="0">
                <a:latin typeface="Calibri"/>
                <a:cs typeface="Calibri"/>
              </a:rPr>
              <a:t>de </a:t>
            </a:r>
            <a:r>
              <a:rPr sz="2400" spc="-10" dirty="0">
                <a:latin typeface="Calibri"/>
                <a:cs typeface="Calibri"/>
              </a:rPr>
              <a:t>estadística </a:t>
            </a:r>
            <a:r>
              <a:rPr sz="2400" dirty="0">
                <a:latin typeface="Calibri"/>
                <a:cs typeface="Calibri"/>
              </a:rPr>
              <a:t>es </a:t>
            </a:r>
            <a:r>
              <a:rPr sz="2400" spc="-10" dirty="0">
                <a:latin typeface="Calibri"/>
                <a:cs typeface="Calibri"/>
              </a:rPr>
              <a:t>facilitar </a:t>
            </a:r>
            <a:r>
              <a:rPr sz="2400" dirty="0">
                <a:latin typeface="Calibri"/>
                <a:cs typeface="Calibri"/>
              </a:rPr>
              <a:t>la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descripción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 </a:t>
            </a:r>
            <a:r>
              <a:rPr sz="2400" spc="-5" dirty="0">
                <a:latin typeface="Calibri"/>
                <a:cs typeface="Calibri"/>
              </a:rPr>
              <a:t>aplicación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los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datos</a:t>
            </a:r>
            <a:r>
              <a:rPr sz="2400" spc="-10" dirty="0">
                <a:latin typeface="Calibri"/>
                <a:cs typeface="Calibri"/>
              </a:rPr>
              <a:t> organizándolos</a:t>
            </a:r>
            <a:r>
              <a:rPr sz="2400" dirty="0">
                <a:latin typeface="Calibri"/>
                <a:cs typeface="Calibri"/>
              </a:rPr>
              <a:t> en </a:t>
            </a:r>
            <a:r>
              <a:rPr sz="2400" spc="-5" dirty="0">
                <a:latin typeface="Calibri"/>
                <a:cs typeface="Calibri"/>
              </a:rPr>
              <a:t>tablas,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gráficas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en</a:t>
            </a:r>
            <a:r>
              <a:rPr lang="es-VE" sz="2400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medidas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numéricas.</a:t>
            </a: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3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87425" y="1143000"/>
            <a:ext cx="10217150" cy="30986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just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300" dirty="0">
              <a:latin typeface="Calibri"/>
              <a:cs typeface="Calibri"/>
            </a:endParaRPr>
          </a:p>
          <a:p>
            <a:pPr marL="241300" marR="110489" indent="-241300" algn="ctr">
              <a:lnSpc>
                <a:spcPct val="130000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latin typeface="Calibri"/>
                <a:cs typeface="Calibri"/>
              </a:rPr>
              <a:t>Estadística inferencial: </a:t>
            </a:r>
            <a:r>
              <a:rPr sz="2400" spc="-5" dirty="0">
                <a:latin typeface="Calibri"/>
                <a:cs typeface="Calibri"/>
              </a:rPr>
              <a:t>Apoyándose </a:t>
            </a:r>
            <a:r>
              <a:rPr sz="2400" dirty="0">
                <a:latin typeface="Calibri"/>
                <a:cs typeface="Calibri"/>
              </a:rPr>
              <a:t>en el </a:t>
            </a:r>
            <a:r>
              <a:rPr sz="2400" spc="-5" dirty="0">
                <a:latin typeface="Calibri"/>
                <a:cs typeface="Calibri"/>
              </a:rPr>
              <a:t>cálculo de </a:t>
            </a:r>
            <a:r>
              <a:rPr sz="2400" spc="-10" dirty="0">
                <a:latin typeface="Calibri"/>
                <a:cs typeface="Calibri"/>
              </a:rPr>
              <a:t>probabilidades </a:t>
            </a:r>
            <a:r>
              <a:rPr sz="2400" dirty="0">
                <a:latin typeface="Calibri"/>
                <a:cs typeface="Calibri"/>
              </a:rPr>
              <a:t>y a </a:t>
            </a:r>
            <a:r>
              <a:rPr sz="2400" spc="-5" dirty="0">
                <a:latin typeface="Calibri"/>
                <a:cs typeface="Calibri"/>
              </a:rPr>
              <a:t>partir de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datos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muestrales,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efectúa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estimaciones,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decisiones,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predicciones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 </a:t>
            </a:r>
            <a:r>
              <a:rPr sz="2400" spc="-15" dirty="0">
                <a:latin typeface="Calibri"/>
                <a:cs typeface="Calibri"/>
              </a:rPr>
              <a:t>otras</a:t>
            </a:r>
            <a:endParaRPr sz="2400" dirty="0">
              <a:latin typeface="Calibri"/>
              <a:cs typeface="Calibri"/>
            </a:endParaRPr>
          </a:p>
          <a:p>
            <a:pPr marL="2984500" marR="5080" indent="-2853690" algn="ctr">
              <a:lnSpc>
                <a:spcPct val="13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generalizaciones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sobre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conjunto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mayor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datos.</a:t>
            </a:r>
            <a:r>
              <a:rPr sz="2400" dirty="0">
                <a:latin typeface="Calibri"/>
                <a:cs typeface="Calibri"/>
              </a:rPr>
              <a:t> </a:t>
            </a:r>
            <a:endParaRPr lang="es-VE" sz="2400" dirty="0">
              <a:latin typeface="Calibri"/>
              <a:cs typeface="Calibri"/>
            </a:endParaRPr>
          </a:p>
          <a:p>
            <a:pPr marL="2984500" marR="5080" indent="-2853690" algn="ctr">
              <a:lnSpc>
                <a:spcPct val="130000"/>
              </a:lnSpc>
              <a:spcBef>
                <a:spcPts val="5"/>
              </a:spcBef>
            </a:pPr>
            <a:endParaRPr lang="es-ES" sz="2400" spc="-5" dirty="0">
              <a:latin typeface="Calibri"/>
              <a:cs typeface="Calibri"/>
            </a:endParaRPr>
          </a:p>
          <a:p>
            <a:pPr marL="2984500" marR="5080" indent="-2853690" algn="ctr">
              <a:lnSpc>
                <a:spcPct val="130000"/>
              </a:lnSpc>
              <a:spcBef>
                <a:spcPts val="5"/>
              </a:spcBef>
            </a:pPr>
            <a:r>
              <a:rPr sz="2400" spc="-5" dirty="0">
                <a:latin typeface="Calibri"/>
                <a:cs typeface="Calibri"/>
              </a:rPr>
              <a:t>El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principal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objetivo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emitir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conclusiones </a:t>
            </a:r>
            <a:r>
              <a:rPr sz="2400" spc="-5" dirty="0">
                <a:latin typeface="Calibri"/>
                <a:cs typeface="Calibri"/>
              </a:rPr>
              <a:t>útiles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según los </a:t>
            </a:r>
            <a:r>
              <a:rPr sz="2400" spc="-15" dirty="0">
                <a:latin typeface="Calibri"/>
                <a:cs typeface="Calibri"/>
              </a:rPr>
              <a:t>datos.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1157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3462" y="914400"/>
            <a:ext cx="10125075" cy="44373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1005" marR="130175" indent="-281940" algn="just">
              <a:lnSpc>
                <a:spcPct val="140100"/>
              </a:lnSpc>
              <a:spcBef>
                <a:spcPts val="95"/>
              </a:spcBef>
              <a:buFont typeface="Arial MT"/>
              <a:buChar char="•"/>
              <a:tabLst>
                <a:tab pos="368300" algn="l"/>
              </a:tabLst>
            </a:pPr>
            <a:r>
              <a:rPr sz="2800" b="1" dirty="0">
                <a:latin typeface="Calibri"/>
                <a:cs typeface="Calibri"/>
              </a:rPr>
              <a:t>Medición: </a:t>
            </a:r>
            <a:r>
              <a:rPr sz="2800" spc="-10" dirty="0">
                <a:latin typeface="Calibri"/>
                <a:cs typeface="Calibri"/>
              </a:rPr>
              <a:t>Proceso mediante </a:t>
            </a:r>
            <a:r>
              <a:rPr sz="2800" dirty="0">
                <a:latin typeface="Calibri"/>
                <a:cs typeface="Calibri"/>
              </a:rPr>
              <a:t>el </a:t>
            </a:r>
            <a:r>
              <a:rPr sz="2800" spc="-5" dirty="0">
                <a:latin typeface="Calibri"/>
                <a:cs typeface="Calibri"/>
              </a:rPr>
              <a:t>que se </a:t>
            </a:r>
            <a:r>
              <a:rPr sz="2800" dirty="0">
                <a:latin typeface="Calibri"/>
                <a:cs typeface="Calibri"/>
              </a:rPr>
              <a:t>le asignan </a:t>
            </a:r>
            <a:r>
              <a:rPr sz="2800" spc="-15" dirty="0">
                <a:latin typeface="Calibri"/>
                <a:cs typeface="Calibri"/>
              </a:rPr>
              <a:t>números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indican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sus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dimensiones,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 </a:t>
            </a:r>
            <a:r>
              <a:rPr sz="2800" spc="-10" dirty="0">
                <a:latin typeface="Calibri"/>
                <a:cs typeface="Calibri"/>
              </a:rPr>
              <a:t>objetos 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 los</a:t>
            </a:r>
            <a:r>
              <a:rPr sz="2800" spc="-5" dirty="0">
                <a:latin typeface="Calibri"/>
                <a:cs typeface="Calibri"/>
              </a:rPr>
              <a:t> hechos.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800" dirty="0">
              <a:latin typeface="Calibri"/>
              <a:cs typeface="Calibri"/>
            </a:endParaRPr>
          </a:p>
          <a:p>
            <a:pPr marL="429259" marR="193040" lvl="1" indent="-429259" algn="just">
              <a:lnSpc>
                <a:spcPct val="140000"/>
              </a:lnSpc>
              <a:buFont typeface="Arial MT"/>
              <a:buChar char="•"/>
              <a:tabLst>
                <a:tab pos="429259" algn="l"/>
              </a:tabLst>
            </a:pPr>
            <a:r>
              <a:rPr sz="2800" b="1" spc="-5" dirty="0">
                <a:latin typeface="Calibri"/>
                <a:cs typeface="Calibri"/>
              </a:rPr>
              <a:t>Población: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conjunto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total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unidades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elementales</a:t>
            </a:r>
            <a:r>
              <a:rPr sz="2800" spc="-5" dirty="0">
                <a:latin typeface="Calibri"/>
                <a:cs typeface="Calibri"/>
              </a:rPr>
              <a:t> que</a:t>
            </a:r>
            <a:r>
              <a:rPr sz="2800" dirty="0">
                <a:latin typeface="Calibri"/>
                <a:cs typeface="Calibri"/>
              </a:rPr>
              <a:t> al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investigador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interesa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conocer.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sz="2800" dirty="0">
              <a:latin typeface="Calibri"/>
              <a:cs typeface="Calibri"/>
            </a:endParaRPr>
          </a:p>
          <a:p>
            <a:pPr marL="241300" marR="5080" indent="-241300" algn="just">
              <a:lnSpc>
                <a:spcPct val="14000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b="1" spc="-15" dirty="0">
                <a:latin typeface="Calibri"/>
                <a:cs typeface="Calibri"/>
              </a:rPr>
              <a:t>Muestra: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Subconjunto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unidades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elementales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extraído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7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-5" dirty="0">
                <a:latin typeface="Calibri"/>
                <a:cs typeface="Calibri"/>
              </a:rPr>
              <a:t> población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objeto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estudio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1524000"/>
            <a:ext cx="10125075" cy="29851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r>
              <a:rPr lang="es-ES" sz="2800" b="1" dirty="0">
                <a:latin typeface="Calibri"/>
                <a:cs typeface="Calibri"/>
              </a:rPr>
              <a:t>Una muestra estadística </a:t>
            </a:r>
            <a:r>
              <a:rPr lang="es-ES" sz="2800" dirty="0">
                <a:latin typeface="Calibri"/>
                <a:cs typeface="Calibri"/>
              </a:rPr>
              <a:t>es un subconjunto de datos que representan al total de una población estadística, caracterizada por su gran tamaño, la cual permite generar conclusiones sobre las que tomar decisiones o aportar información.</a:t>
            </a:r>
          </a:p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63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1864</Words>
  <Application>Microsoft Office PowerPoint</Application>
  <PresentationFormat>Panorámica</PresentationFormat>
  <Paragraphs>181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Arial MT</vt:lpstr>
      <vt:lpstr>Calibri</vt:lpstr>
      <vt:lpstr>Calibri Light</vt:lpstr>
      <vt:lpstr>Office Theme</vt:lpstr>
      <vt:lpstr>Presentación de PowerPoint</vt:lpstr>
      <vt:lpstr>Presentación de PowerPoint</vt:lpstr>
      <vt:lpstr>Estadística</vt:lpstr>
      <vt:lpstr>Presentación de PowerPoint</vt:lpstr>
      <vt:lpstr>Presentación de PowerPoint</vt:lpstr>
      <vt:lpstr>La Estadística se clasifica en:</vt:lpstr>
      <vt:lpstr>Presentación de PowerPoint</vt:lpstr>
      <vt:lpstr>Presentación de PowerPoint</vt:lpstr>
      <vt:lpstr>Presentación de PowerPoint</vt:lpstr>
      <vt:lpstr>Presentación de PowerPoint</vt:lpstr>
      <vt:lpstr>Relación entre la Probabilidad, la Estadística y la  Investigación</vt:lpstr>
      <vt:lpstr>Variables: Son propiedades o cualidades que presentan los elementos de una población.</vt:lpstr>
      <vt:lpstr>Presentación de PowerPoint</vt:lpstr>
      <vt:lpstr>Presentación de PowerPoint</vt:lpstr>
      <vt:lpstr>Presentación de PowerPoint</vt:lpstr>
      <vt:lpstr>Presentación de PowerPoint</vt:lpstr>
      <vt:lpstr>Algunos ejemplos de estadísticos incluyen:</vt:lpstr>
      <vt:lpstr>Presentación de PowerPoint</vt:lpstr>
      <vt:lpstr>Bioestadística</vt:lpstr>
      <vt:lpstr>Presentación de PowerPoint</vt:lpstr>
      <vt:lpstr>Objetivos de la bioestadística</vt:lpstr>
      <vt:lpstr>Presentación de PowerPoint</vt:lpstr>
      <vt:lpstr>ANTECEDENTES</vt:lpstr>
      <vt:lpstr>Presentación de PowerPoint</vt:lpstr>
      <vt:lpstr>La estadística descriptiva  Usos principales en salud. Importancia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Revisor Externo</cp:lastModifiedBy>
  <cp:revision>13</cp:revision>
  <dcterms:created xsi:type="dcterms:W3CDTF">2023-10-16T01:06:02Z</dcterms:created>
  <dcterms:modified xsi:type="dcterms:W3CDTF">2024-06-05T17:10:38Z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2023-04-19T00:00:00Z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2023-10-16T00:00:00Z</vt:filetime>
  </property>
</Properties>
</file>