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6" r:id="rId2"/>
    <p:sldId id="269" r:id="rId3"/>
    <p:sldId id="268" r:id="rId4"/>
    <p:sldId id="286" r:id="rId5"/>
    <p:sldId id="287" r:id="rId6"/>
    <p:sldId id="288" r:id="rId7"/>
    <p:sldId id="289" r:id="rId8"/>
    <p:sldId id="277" r:id="rId9"/>
    <p:sldId id="278" r:id="rId10"/>
    <p:sldId id="280" r:id="rId11"/>
    <p:sldId id="279" r:id="rId12"/>
    <p:sldId id="281" r:id="rId13"/>
    <p:sldId id="282" r:id="rId14"/>
    <p:sldId id="283" r:id="rId15"/>
    <p:sldId id="285" r:id="rId16"/>
    <p:sldId id="284" r:id="rId17"/>
    <p:sldId id="275" r:id="rId18"/>
    <p:sldId id="274" r:id="rId19"/>
    <p:sldId id="290" r:id="rId20"/>
    <p:sldId id="291" r:id="rId21"/>
    <p:sldId id="294" r:id="rId22"/>
    <p:sldId id="293" r:id="rId23"/>
    <p:sldId id="276" r:id="rId24"/>
    <p:sldId id="270" r:id="rId25"/>
    <p:sldId id="272" r:id="rId26"/>
    <p:sldId id="271" r:id="rId27"/>
    <p:sldId id="258" r:id="rId28"/>
    <p:sldId id="266" r:id="rId29"/>
    <p:sldId id="267" r:id="rId30"/>
    <p:sldId id="260" r:id="rId31"/>
    <p:sldId id="259" r:id="rId32"/>
    <p:sldId id="262" r:id="rId33"/>
    <p:sldId id="257" r:id="rId34"/>
    <p:sldId id="297" r:id="rId35"/>
    <p:sldId id="264" r:id="rId36"/>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04" autoAdjust="0"/>
    <p:restoredTop sz="94660"/>
  </p:normalViewPr>
  <p:slideViewPr>
    <p:cSldViewPr snapToGrid="0">
      <p:cViewPr varScale="1">
        <p:scale>
          <a:sx n="98" d="100"/>
          <a:sy n="98" d="100"/>
        </p:scale>
        <p:origin x="101"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550BCEF-2C0B-4AD8-A184-AE08DF7A7EEC}"/>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a:extLst>
              <a:ext uri="{FF2B5EF4-FFF2-40B4-BE49-F238E27FC236}">
                <a16:creationId xmlns:a16="http://schemas.microsoft.com/office/drawing/2014/main" id="{266B67E5-3589-4F75-99E6-6BD67CBEA9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a:extLst>
              <a:ext uri="{FF2B5EF4-FFF2-40B4-BE49-F238E27FC236}">
                <a16:creationId xmlns:a16="http://schemas.microsoft.com/office/drawing/2014/main" id="{043E70B8-3153-4F4B-A624-1AE3DA75C718}"/>
              </a:ext>
            </a:extLst>
          </p:cNvPr>
          <p:cNvSpPr>
            <a:spLocks noGrp="1"/>
          </p:cNvSpPr>
          <p:nvPr>
            <p:ph type="dt" sz="half" idx="10"/>
          </p:nvPr>
        </p:nvSpPr>
        <p:spPr/>
        <p:txBody>
          <a:bodyPr/>
          <a:lstStyle/>
          <a:p>
            <a:fld id="{F635F956-C2EA-4612-91D9-B3629CC511AF}" type="datetimeFigureOut">
              <a:rPr lang="es-ES" smtClean="0"/>
              <a:t>19/11/2023</a:t>
            </a:fld>
            <a:endParaRPr lang="es-ES"/>
          </a:p>
        </p:txBody>
      </p:sp>
      <p:sp>
        <p:nvSpPr>
          <p:cNvPr id="5" name="Marcador de pie de página 4">
            <a:extLst>
              <a:ext uri="{FF2B5EF4-FFF2-40B4-BE49-F238E27FC236}">
                <a16:creationId xmlns:a16="http://schemas.microsoft.com/office/drawing/2014/main" id="{3A3A1626-3DAA-4DD6-B9CB-053AD81D6192}"/>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1A365CE6-58EF-441E-9864-63580313CC1F}"/>
              </a:ext>
            </a:extLst>
          </p:cNvPr>
          <p:cNvSpPr>
            <a:spLocks noGrp="1"/>
          </p:cNvSpPr>
          <p:nvPr>
            <p:ph type="sldNum" sz="quarter" idx="12"/>
          </p:nvPr>
        </p:nvSpPr>
        <p:spPr/>
        <p:txBody>
          <a:bodyPr/>
          <a:lstStyle/>
          <a:p>
            <a:fld id="{15DAAAAD-6D80-46A0-9C5E-EB08043837D4}" type="slidenum">
              <a:rPr lang="es-ES" smtClean="0"/>
              <a:t>‹Nº›</a:t>
            </a:fld>
            <a:endParaRPr lang="es-ES"/>
          </a:p>
        </p:txBody>
      </p:sp>
    </p:spTree>
    <p:extLst>
      <p:ext uri="{BB962C8B-B14F-4D97-AF65-F5344CB8AC3E}">
        <p14:creationId xmlns:p14="http://schemas.microsoft.com/office/powerpoint/2010/main" val="42680118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E88E581-B029-45AC-B234-3FE096F4400E}"/>
              </a:ext>
            </a:extLst>
          </p:cNvPr>
          <p:cNvSpPr>
            <a:spLocks noGrp="1"/>
          </p:cNvSpPr>
          <p:nvPr>
            <p:ph type="title"/>
          </p:nvPr>
        </p:nvSpPr>
        <p:spPr/>
        <p:txBody>
          <a:bodyPr/>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3ACA6F04-0BE1-4A01-A4F9-15903E6E3309}"/>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AA97D3DE-4657-48B8-92C9-CE0CEB082204}"/>
              </a:ext>
            </a:extLst>
          </p:cNvPr>
          <p:cNvSpPr>
            <a:spLocks noGrp="1"/>
          </p:cNvSpPr>
          <p:nvPr>
            <p:ph type="dt" sz="half" idx="10"/>
          </p:nvPr>
        </p:nvSpPr>
        <p:spPr/>
        <p:txBody>
          <a:bodyPr/>
          <a:lstStyle/>
          <a:p>
            <a:fld id="{F635F956-C2EA-4612-91D9-B3629CC511AF}" type="datetimeFigureOut">
              <a:rPr lang="es-ES" smtClean="0"/>
              <a:t>19/11/2023</a:t>
            </a:fld>
            <a:endParaRPr lang="es-ES"/>
          </a:p>
        </p:txBody>
      </p:sp>
      <p:sp>
        <p:nvSpPr>
          <p:cNvPr id="5" name="Marcador de pie de página 4">
            <a:extLst>
              <a:ext uri="{FF2B5EF4-FFF2-40B4-BE49-F238E27FC236}">
                <a16:creationId xmlns:a16="http://schemas.microsoft.com/office/drawing/2014/main" id="{82E37DA2-8927-43FE-BF9C-830E0B09ED22}"/>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C60DA4EE-0EA8-4BAD-9EB1-3951B8D17514}"/>
              </a:ext>
            </a:extLst>
          </p:cNvPr>
          <p:cNvSpPr>
            <a:spLocks noGrp="1"/>
          </p:cNvSpPr>
          <p:nvPr>
            <p:ph type="sldNum" sz="quarter" idx="12"/>
          </p:nvPr>
        </p:nvSpPr>
        <p:spPr/>
        <p:txBody>
          <a:bodyPr/>
          <a:lstStyle/>
          <a:p>
            <a:fld id="{15DAAAAD-6D80-46A0-9C5E-EB08043837D4}" type="slidenum">
              <a:rPr lang="es-ES" smtClean="0"/>
              <a:t>‹Nº›</a:t>
            </a:fld>
            <a:endParaRPr lang="es-ES"/>
          </a:p>
        </p:txBody>
      </p:sp>
    </p:spTree>
    <p:extLst>
      <p:ext uri="{BB962C8B-B14F-4D97-AF65-F5344CB8AC3E}">
        <p14:creationId xmlns:p14="http://schemas.microsoft.com/office/powerpoint/2010/main" val="8304195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A2B938C6-0487-4C14-B03B-5A3F18319D68}"/>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C1AB7C5B-C912-491B-98A3-A4456B26CFC1}"/>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3AFF7DE5-7AAB-4E76-BA20-F5172B62C0BC}"/>
              </a:ext>
            </a:extLst>
          </p:cNvPr>
          <p:cNvSpPr>
            <a:spLocks noGrp="1"/>
          </p:cNvSpPr>
          <p:nvPr>
            <p:ph type="dt" sz="half" idx="10"/>
          </p:nvPr>
        </p:nvSpPr>
        <p:spPr/>
        <p:txBody>
          <a:bodyPr/>
          <a:lstStyle/>
          <a:p>
            <a:fld id="{F635F956-C2EA-4612-91D9-B3629CC511AF}" type="datetimeFigureOut">
              <a:rPr lang="es-ES" smtClean="0"/>
              <a:t>19/11/2023</a:t>
            </a:fld>
            <a:endParaRPr lang="es-ES"/>
          </a:p>
        </p:txBody>
      </p:sp>
      <p:sp>
        <p:nvSpPr>
          <p:cNvPr id="5" name="Marcador de pie de página 4">
            <a:extLst>
              <a:ext uri="{FF2B5EF4-FFF2-40B4-BE49-F238E27FC236}">
                <a16:creationId xmlns:a16="http://schemas.microsoft.com/office/drawing/2014/main" id="{6263154F-0086-4B5E-AA89-35E6FBE6F30A}"/>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6B2C053D-23FF-4F9D-8A43-0D3EEC053ACF}"/>
              </a:ext>
            </a:extLst>
          </p:cNvPr>
          <p:cNvSpPr>
            <a:spLocks noGrp="1"/>
          </p:cNvSpPr>
          <p:nvPr>
            <p:ph type="sldNum" sz="quarter" idx="12"/>
          </p:nvPr>
        </p:nvSpPr>
        <p:spPr/>
        <p:txBody>
          <a:bodyPr/>
          <a:lstStyle/>
          <a:p>
            <a:fld id="{15DAAAAD-6D80-46A0-9C5E-EB08043837D4}" type="slidenum">
              <a:rPr lang="es-ES" smtClean="0"/>
              <a:t>‹Nº›</a:t>
            </a:fld>
            <a:endParaRPr lang="es-ES"/>
          </a:p>
        </p:txBody>
      </p:sp>
    </p:spTree>
    <p:extLst>
      <p:ext uri="{BB962C8B-B14F-4D97-AF65-F5344CB8AC3E}">
        <p14:creationId xmlns:p14="http://schemas.microsoft.com/office/powerpoint/2010/main" val="8951092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
  <p:cSld name="Title Only">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00" b="0" i="0">
                <a:solidFill>
                  <a:schemeClr val="tx1"/>
                </a:solidFill>
                <a:latin typeface="Cambria"/>
                <a:cs typeface="Cambria"/>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11/19/2023</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extLst>
      <p:ext uri="{BB962C8B-B14F-4D97-AF65-F5344CB8AC3E}">
        <p14:creationId xmlns:p14="http://schemas.microsoft.com/office/powerpoint/2010/main" val="13449177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7ED7BCD-6C54-4F8C-BFDB-4C707A3BF5BF}"/>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5CCA6CCF-D781-491A-AD50-0888022E3429}"/>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C15A42EE-75E0-4B9D-AC99-926D6E1C1F90}"/>
              </a:ext>
            </a:extLst>
          </p:cNvPr>
          <p:cNvSpPr>
            <a:spLocks noGrp="1"/>
          </p:cNvSpPr>
          <p:nvPr>
            <p:ph type="dt" sz="half" idx="10"/>
          </p:nvPr>
        </p:nvSpPr>
        <p:spPr/>
        <p:txBody>
          <a:bodyPr/>
          <a:lstStyle/>
          <a:p>
            <a:fld id="{F635F956-C2EA-4612-91D9-B3629CC511AF}" type="datetimeFigureOut">
              <a:rPr lang="es-ES" smtClean="0"/>
              <a:t>19/11/2023</a:t>
            </a:fld>
            <a:endParaRPr lang="es-ES"/>
          </a:p>
        </p:txBody>
      </p:sp>
      <p:sp>
        <p:nvSpPr>
          <p:cNvPr id="5" name="Marcador de pie de página 4">
            <a:extLst>
              <a:ext uri="{FF2B5EF4-FFF2-40B4-BE49-F238E27FC236}">
                <a16:creationId xmlns:a16="http://schemas.microsoft.com/office/drawing/2014/main" id="{FB94C4B6-0D4A-4541-8EF9-3B45FB5B908C}"/>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6E73EE3C-D01B-4DC8-817E-305500B84191}"/>
              </a:ext>
            </a:extLst>
          </p:cNvPr>
          <p:cNvSpPr>
            <a:spLocks noGrp="1"/>
          </p:cNvSpPr>
          <p:nvPr>
            <p:ph type="sldNum" sz="quarter" idx="12"/>
          </p:nvPr>
        </p:nvSpPr>
        <p:spPr/>
        <p:txBody>
          <a:bodyPr/>
          <a:lstStyle/>
          <a:p>
            <a:fld id="{15DAAAAD-6D80-46A0-9C5E-EB08043837D4}" type="slidenum">
              <a:rPr lang="es-ES" smtClean="0"/>
              <a:t>‹Nº›</a:t>
            </a:fld>
            <a:endParaRPr lang="es-ES"/>
          </a:p>
        </p:txBody>
      </p:sp>
    </p:spTree>
    <p:extLst>
      <p:ext uri="{BB962C8B-B14F-4D97-AF65-F5344CB8AC3E}">
        <p14:creationId xmlns:p14="http://schemas.microsoft.com/office/powerpoint/2010/main" val="8477951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5A575E9-4DC0-4755-A246-0947A10B609F}"/>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a:extLst>
              <a:ext uri="{FF2B5EF4-FFF2-40B4-BE49-F238E27FC236}">
                <a16:creationId xmlns:a16="http://schemas.microsoft.com/office/drawing/2014/main" id="{25949571-5C3E-4D5F-8392-AB7439658BF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DA25A8F1-8721-41EA-ADF7-88132436CF92}"/>
              </a:ext>
            </a:extLst>
          </p:cNvPr>
          <p:cNvSpPr>
            <a:spLocks noGrp="1"/>
          </p:cNvSpPr>
          <p:nvPr>
            <p:ph type="dt" sz="half" idx="10"/>
          </p:nvPr>
        </p:nvSpPr>
        <p:spPr/>
        <p:txBody>
          <a:bodyPr/>
          <a:lstStyle/>
          <a:p>
            <a:fld id="{F635F956-C2EA-4612-91D9-B3629CC511AF}" type="datetimeFigureOut">
              <a:rPr lang="es-ES" smtClean="0"/>
              <a:t>19/11/2023</a:t>
            </a:fld>
            <a:endParaRPr lang="es-ES"/>
          </a:p>
        </p:txBody>
      </p:sp>
      <p:sp>
        <p:nvSpPr>
          <p:cNvPr id="5" name="Marcador de pie de página 4">
            <a:extLst>
              <a:ext uri="{FF2B5EF4-FFF2-40B4-BE49-F238E27FC236}">
                <a16:creationId xmlns:a16="http://schemas.microsoft.com/office/drawing/2014/main" id="{4E1F3AA0-BF2A-4B47-A703-256E035CD1CA}"/>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74BF6E44-AD95-4910-AAD7-E45133C96020}"/>
              </a:ext>
            </a:extLst>
          </p:cNvPr>
          <p:cNvSpPr>
            <a:spLocks noGrp="1"/>
          </p:cNvSpPr>
          <p:nvPr>
            <p:ph type="sldNum" sz="quarter" idx="12"/>
          </p:nvPr>
        </p:nvSpPr>
        <p:spPr/>
        <p:txBody>
          <a:bodyPr/>
          <a:lstStyle/>
          <a:p>
            <a:fld id="{15DAAAAD-6D80-46A0-9C5E-EB08043837D4}" type="slidenum">
              <a:rPr lang="es-ES" smtClean="0"/>
              <a:t>‹Nº›</a:t>
            </a:fld>
            <a:endParaRPr lang="es-ES"/>
          </a:p>
        </p:txBody>
      </p:sp>
    </p:spTree>
    <p:extLst>
      <p:ext uri="{BB962C8B-B14F-4D97-AF65-F5344CB8AC3E}">
        <p14:creationId xmlns:p14="http://schemas.microsoft.com/office/powerpoint/2010/main" val="3433501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6302529-D3C5-4B9E-A9C5-DC2BE4B36B37}"/>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5A9F88DB-C6FF-40D3-9A54-2B4C31B89D55}"/>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a:extLst>
              <a:ext uri="{FF2B5EF4-FFF2-40B4-BE49-F238E27FC236}">
                <a16:creationId xmlns:a16="http://schemas.microsoft.com/office/drawing/2014/main" id="{D46C7CE8-1B03-43D4-8286-50B89470E8FE}"/>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a:extLst>
              <a:ext uri="{FF2B5EF4-FFF2-40B4-BE49-F238E27FC236}">
                <a16:creationId xmlns:a16="http://schemas.microsoft.com/office/drawing/2014/main" id="{7C21C54B-1B21-4819-BBDF-BFD2DCB5AD33}"/>
              </a:ext>
            </a:extLst>
          </p:cNvPr>
          <p:cNvSpPr>
            <a:spLocks noGrp="1"/>
          </p:cNvSpPr>
          <p:nvPr>
            <p:ph type="dt" sz="half" idx="10"/>
          </p:nvPr>
        </p:nvSpPr>
        <p:spPr/>
        <p:txBody>
          <a:bodyPr/>
          <a:lstStyle/>
          <a:p>
            <a:fld id="{F635F956-C2EA-4612-91D9-B3629CC511AF}" type="datetimeFigureOut">
              <a:rPr lang="es-ES" smtClean="0"/>
              <a:t>19/11/2023</a:t>
            </a:fld>
            <a:endParaRPr lang="es-ES"/>
          </a:p>
        </p:txBody>
      </p:sp>
      <p:sp>
        <p:nvSpPr>
          <p:cNvPr id="6" name="Marcador de pie de página 5">
            <a:extLst>
              <a:ext uri="{FF2B5EF4-FFF2-40B4-BE49-F238E27FC236}">
                <a16:creationId xmlns:a16="http://schemas.microsoft.com/office/drawing/2014/main" id="{1C6EBF49-8B63-442B-B37C-FC1B911A0849}"/>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2DA2736E-8D04-431F-9C03-5DB252E60D99}"/>
              </a:ext>
            </a:extLst>
          </p:cNvPr>
          <p:cNvSpPr>
            <a:spLocks noGrp="1"/>
          </p:cNvSpPr>
          <p:nvPr>
            <p:ph type="sldNum" sz="quarter" idx="12"/>
          </p:nvPr>
        </p:nvSpPr>
        <p:spPr/>
        <p:txBody>
          <a:bodyPr/>
          <a:lstStyle/>
          <a:p>
            <a:fld id="{15DAAAAD-6D80-46A0-9C5E-EB08043837D4}" type="slidenum">
              <a:rPr lang="es-ES" smtClean="0"/>
              <a:t>‹Nº›</a:t>
            </a:fld>
            <a:endParaRPr lang="es-ES"/>
          </a:p>
        </p:txBody>
      </p:sp>
    </p:spTree>
    <p:extLst>
      <p:ext uri="{BB962C8B-B14F-4D97-AF65-F5344CB8AC3E}">
        <p14:creationId xmlns:p14="http://schemas.microsoft.com/office/powerpoint/2010/main" val="31419310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D670085-EC76-4FE1-8332-2BF57D53C826}"/>
              </a:ext>
            </a:extLst>
          </p:cNvPr>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DEDA20F0-DEF9-4106-8A2E-99A23667857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11111E24-EAEC-4E6B-80AD-A001DAC295C2}"/>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a:extLst>
              <a:ext uri="{FF2B5EF4-FFF2-40B4-BE49-F238E27FC236}">
                <a16:creationId xmlns:a16="http://schemas.microsoft.com/office/drawing/2014/main" id="{576067A2-5105-4BB1-B974-E2D4304B47C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342FEF33-F900-4302-AFD7-A0AA649D8DB6}"/>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a:extLst>
              <a:ext uri="{FF2B5EF4-FFF2-40B4-BE49-F238E27FC236}">
                <a16:creationId xmlns:a16="http://schemas.microsoft.com/office/drawing/2014/main" id="{09CD3DF8-C9A5-46E9-93CA-9CD77999E0F1}"/>
              </a:ext>
            </a:extLst>
          </p:cNvPr>
          <p:cNvSpPr>
            <a:spLocks noGrp="1"/>
          </p:cNvSpPr>
          <p:nvPr>
            <p:ph type="dt" sz="half" idx="10"/>
          </p:nvPr>
        </p:nvSpPr>
        <p:spPr/>
        <p:txBody>
          <a:bodyPr/>
          <a:lstStyle/>
          <a:p>
            <a:fld id="{F635F956-C2EA-4612-91D9-B3629CC511AF}" type="datetimeFigureOut">
              <a:rPr lang="es-ES" smtClean="0"/>
              <a:t>19/11/2023</a:t>
            </a:fld>
            <a:endParaRPr lang="es-ES"/>
          </a:p>
        </p:txBody>
      </p:sp>
      <p:sp>
        <p:nvSpPr>
          <p:cNvPr id="8" name="Marcador de pie de página 7">
            <a:extLst>
              <a:ext uri="{FF2B5EF4-FFF2-40B4-BE49-F238E27FC236}">
                <a16:creationId xmlns:a16="http://schemas.microsoft.com/office/drawing/2014/main" id="{50160E5A-F44E-441F-955D-3C46484C4D83}"/>
              </a:ext>
            </a:extLst>
          </p:cNvPr>
          <p:cNvSpPr>
            <a:spLocks noGrp="1"/>
          </p:cNvSpPr>
          <p:nvPr>
            <p:ph type="ftr" sz="quarter" idx="11"/>
          </p:nvPr>
        </p:nvSpPr>
        <p:spPr/>
        <p:txBody>
          <a:bodyPr/>
          <a:lstStyle/>
          <a:p>
            <a:endParaRPr lang="es-ES"/>
          </a:p>
        </p:txBody>
      </p:sp>
      <p:sp>
        <p:nvSpPr>
          <p:cNvPr id="9" name="Marcador de número de diapositiva 8">
            <a:extLst>
              <a:ext uri="{FF2B5EF4-FFF2-40B4-BE49-F238E27FC236}">
                <a16:creationId xmlns:a16="http://schemas.microsoft.com/office/drawing/2014/main" id="{849569C5-DAE3-4FDE-A874-8A13DA02BD38}"/>
              </a:ext>
            </a:extLst>
          </p:cNvPr>
          <p:cNvSpPr>
            <a:spLocks noGrp="1"/>
          </p:cNvSpPr>
          <p:nvPr>
            <p:ph type="sldNum" sz="quarter" idx="12"/>
          </p:nvPr>
        </p:nvSpPr>
        <p:spPr/>
        <p:txBody>
          <a:bodyPr/>
          <a:lstStyle/>
          <a:p>
            <a:fld id="{15DAAAAD-6D80-46A0-9C5E-EB08043837D4}" type="slidenum">
              <a:rPr lang="es-ES" smtClean="0"/>
              <a:t>‹Nº›</a:t>
            </a:fld>
            <a:endParaRPr lang="es-ES"/>
          </a:p>
        </p:txBody>
      </p:sp>
    </p:spTree>
    <p:extLst>
      <p:ext uri="{BB962C8B-B14F-4D97-AF65-F5344CB8AC3E}">
        <p14:creationId xmlns:p14="http://schemas.microsoft.com/office/powerpoint/2010/main" val="40315755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3CFC7CF-411C-4E0C-B155-2EC4F4C5BB3A}"/>
              </a:ext>
            </a:extLst>
          </p:cNvPr>
          <p:cNvSpPr>
            <a:spLocks noGrp="1"/>
          </p:cNvSpPr>
          <p:nvPr>
            <p:ph type="title"/>
          </p:nvPr>
        </p:nvSpPr>
        <p:spPr/>
        <p:txBody>
          <a:bodyPr/>
          <a:lstStyle/>
          <a:p>
            <a:r>
              <a:rPr lang="es-ES"/>
              <a:t>Haga clic para modificar el estilo de título del patrón</a:t>
            </a:r>
          </a:p>
        </p:txBody>
      </p:sp>
      <p:sp>
        <p:nvSpPr>
          <p:cNvPr id="3" name="Marcador de fecha 2">
            <a:extLst>
              <a:ext uri="{FF2B5EF4-FFF2-40B4-BE49-F238E27FC236}">
                <a16:creationId xmlns:a16="http://schemas.microsoft.com/office/drawing/2014/main" id="{20A5C2B1-4B03-499B-AD18-713F72BF1B3F}"/>
              </a:ext>
            </a:extLst>
          </p:cNvPr>
          <p:cNvSpPr>
            <a:spLocks noGrp="1"/>
          </p:cNvSpPr>
          <p:nvPr>
            <p:ph type="dt" sz="half" idx="10"/>
          </p:nvPr>
        </p:nvSpPr>
        <p:spPr/>
        <p:txBody>
          <a:bodyPr/>
          <a:lstStyle/>
          <a:p>
            <a:fld id="{F635F956-C2EA-4612-91D9-B3629CC511AF}" type="datetimeFigureOut">
              <a:rPr lang="es-ES" smtClean="0"/>
              <a:t>19/11/2023</a:t>
            </a:fld>
            <a:endParaRPr lang="es-ES"/>
          </a:p>
        </p:txBody>
      </p:sp>
      <p:sp>
        <p:nvSpPr>
          <p:cNvPr id="4" name="Marcador de pie de página 3">
            <a:extLst>
              <a:ext uri="{FF2B5EF4-FFF2-40B4-BE49-F238E27FC236}">
                <a16:creationId xmlns:a16="http://schemas.microsoft.com/office/drawing/2014/main" id="{6C4496B1-63B3-461D-942F-4CF764AAB9B1}"/>
              </a:ext>
            </a:extLst>
          </p:cNvPr>
          <p:cNvSpPr>
            <a:spLocks noGrp="1"/>
          </p:cNvSpPr>
          <p:nvPr>
            <p:ph type="ftr" sz="quarter" idx="11"/>
          </p:nvPr>
        </p:nvSpPr>
        <p:spPr/>
        <p:txBody>
          <a:bodyPr/>
          <a:lstStyle/>
          <a:p>
            <a:endParaRPr lang="es-ES"/>
          </a:p>
        </p:txBody>
      </p:sp>
      <p:sp>
        <p:nvSpPr>
          <p:cNvPr id="5" name="Marcador de número de diapositiva 4">
            <a:extLst>
              <a:ext uri="{FF2B5EF4-FFF2-40B4-BE49-F238E27FC236}">
                <a16:creationId xmlns:a16="http://schemas.microsoft.com/office/drawing/2014/main" id="{275DD351-9641-442A-8026-705B4C605B34}"/>
              </a:ext>
            </a:extLst>
          </p:cNvPr>
          <p:cNvSpPr>
            <a:spLocks noGrp="1"/>
          </p:cNvSpPr>
          <p:nvPr>
            <p:ph type="sldNum" sz="quarter" idx="12"/>
          </p:nvPr>
        </p:nvSpPr>
        <p:spPr/>
        <p:txBody>
          <a:bodyPr/>
          <a:lstStyle/>
          <a:p>
            <a:fld id="{15DAAAAD-6D80-46A0-9C5E-EB08043837D4}" type="slidenum">
              <a:rPr lang="es-ES" smtClean="0"/>
              <a:t>‹Nº›</a:t>
            </a:fld>
            <a:endParaRPr lang="es-ES"/>
          </a:p>
        </p:txBody>
      </p:sp>
    </p:spTree>
    <p:extLst>
      <p:ext uri="{BB962C8B-B14F-4D97-AF65-F5344CB8AC3E}">
        <p14:creationId xmlns:p14="http://schemas.microsoft.com/office/powerpoint/2010/main" val="10309469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CD218CC6-732F-4D25-BAE4-F10412F3C05B}"/>
              </a:ext>
            </a:extLst>
          </p:cNvPr>
          <p:cNvSpPr>
            <a:spLocks noGrp="1"/>
          </p:cNvSpPr>
          <p:nvPr>
            <p:ph type="dt" sz="half" idx="10"/>
          </p:nvPr>
        </p:nvSpPr>
        <p:spPr/>
        <p:txBody>
          <a:bodyPr/>
          <a:lstStyle/>
          <a:p>
            <a:fld id="{F635F956-C2EA-4612-91D9-B3629CC511AF}" type="datetimeFigureOut">
              <a:rPr lang="es-ES" smtClean="0"/>
              <a:t>19/11/2023</a:t>
            </a:fld>
            <a:endParaRPr lang="es-ES"/>
          </a:p>
        </p:txBody>
      </p:sp>
      <p:sp>
        <p:nvSpPr>
          <p:cNvPr id="3" name="Marcador de pie de página 2">
            <a:extLst>
              <a:ext uri="{FF2B5EF4-FFF2-40B4-BE49-F238E27FC236}">
                <a16:creationId xmlns:a16="http://schemas.microsoft.com/office/drawing/2014/main" id="{3B0841B0-2BD9-4DFC-871C-FB2E66FC51A6}"/>
              </a:ext>
            </a:extLst>
          </p:cNvPr>
          <p:cNvSpPr>
            <a:spLocks noGrp="1"/>
          </p:cNvSpPr>
          <p:nvPr>
            <p:ph type="ftr" sz="quarter" idx="11"/>
          </p:nvPr>
        </p:nvSpPr>
        <p:spPr/>
        <p:txBody>
          <a:bodyPr/>
          <a:lstStyle/>
          <a:p>
            <a:endParaRPr lang="es-ES"/>
          </a:p>
        </p:txBody>
      </p:sp>
      <p:sp>
        <p:nvSpPr>
          <p:cNvPr id="4" name="Marcador de número de diapositiva 3">
            <a:extLst>
              <a:ext uri="{FF2B5EF4-FFF2-40B4-BE49-F238E27FC236}">
                <a16:creationId xmlns:a16="http://schemas.microsoft.com/office/drawing/2014/main" id="{77F520DB-72AD-4412-A206-0DF456F7DFC5}"/>
              </a:ext>
            </a:extLst>
          </p:cNvPr>
          <p:cNvSpPr>
            <a:spLocks noGrp="1"/>
          </p:cNvSpPr>
          <p:nvPr>
            <p:ph type="sldNum" sz="quarter" idx="12"/>
          </p:nvPr>
        </p:nvSpPr>
        <p:spPr/>
        <p:txBody>
          <a:bodyPr/>
          <a:lstStyle/>
          <a:p>
            <a:fld id="{15DAAAAD-6D80-46A0-9C5E-EB08043837D4}" type="slidenum">
              <a:rPr lang="es-ES" smtClean="0"/>
              <a:t>‹Nº›</a:t>
            </a:fld>
            <a:endParaRPr lang="es-ES"/>
          </a:p>
        </p:txBody>
      </p:sp>
    </p:spTree>
    <p:extLst>
      <p:ext uri="{BB962C8B-B14F-4D97-AF65-F5344CB8AC3E}">
        <p14:creationId xmlns:p14="http://schemas.microsoft.com/office/powerpoint/2010/main" val="39356105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05B7575-2C5B-452E-96B7-E6DD65CDF6D9}"/>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57ADF9BC-72C5-49B4-9F95-CBADA71B5DF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a:extLst>
              <a:ext uri="{FF2B5EF4-FFF2-40B4-BE49-F238E27FC236}">
                <a16:creationId xmlns:a16="http://schemas.microsoft.com/office/drawing/2014/main" id="{3BE8EA8F-4023-482A-B8B9-65449584458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DF3EC0D8-79D8-45DC-9CEC-026C9D1B2E8C}"/>
              </a:ext>
            </a:extLst>
          </p:cNvPr>
          <p:cNvSpPr>
            <a:spLocks noGrp="1"/>
          </p:cNvSpPr>
          <p:nvPr>
            <p:ph type="dt" sz="half" idx="10"/>
          </p:nvPr>
        </p:nvSpPr>
        <p:spPr/>
        <p:txBody>
          <a:bodyPr/>
          <a:lstStyle/>
          <a:p>
            <a:fld id="{F635F956-C2EA-4612-91D9-B3629CC511AF}" type="datetimeFigureOut">
              <a:rPr lang="es-ES" smtClean="0"/>
              <a:t>19/11/2023</a:t>
            </a:fld>
            <a:endParaRPr lang="es-ES"/>
          </a:p>
        </p:txBody>
      </p:sp>
      <p:sp>
        <p:nvSpPr>
          <p:cNvPr id="6" name="Marcador de pie de página 5">
            <a:extLst>
              <a:ext uri="{FF2B5EF4-FFF2-40B4-BE49-F238E27FC236}">
                <a16:creationId xmlns:a16="http://schemas.microsoft.com/office/drawing/2014/main" id="{2F84AF3C-249F-4CCB-87DE-AD8C8988092A}"/>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C54A184F-B216-470B-8478-CA87AC75E104}"/>
              </a:ext>
            </a:extLst>
          </p:cNvPr>
          <p:cNvSpPr>
            <a:spLocks noGrp="1"/>
          </p:cNvSpPr>
          <p:nvPr>
            <p:ph type="sldNum" sz="quarter" idx="12"/>
          </p:nvPr>
        </p:nvSpPr>
        <p:spPr/>
        <p:txBody>
          <a:bodyPr/>
          <a:lstStyle/>
          <a:p>
            <a:fld id="{15DAAAAD-6D80-46A0-9C5E-EB08043837D4}" type="slidenum">
              <a:rPr lang="es-ES" smtClean="0"/>
              <a:t>‹Nº›</a:t>
            </a:fld>
            <a:endParaRPr lang="es-ES"/>
          </a:p>
        </p:txBody>
      </p:sp>
    </p:spTree>
    <p:extLst>
      <p:ext uri="{BB962C8B-B14F-4D97-AF65-F5344CB8AC3E}">
        <p14:creationId xmlns:p14="http://schemas.microsoft.com/office/powerpoint/2010/main" val="26992134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D61B8F7-AB7C-45D0-AAC8-CF0473D55A2F}"/>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a:extLst>
              <a:ext uri="{FF2B5EF4-FFF2-40B4-BE49-F238E27FC236}">
                <a16:creationId xmlns:a16="http://schemas.microsoft.com/office/drawing/2014/main" id="{19A79C75-CBA0-4D09-BBF4-66A6B7B6928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a:extLst>
              <a:ext uri="{FF2B5EF4-FFF2-40B4-BE49-F238E27FC236}">
                <a16:creationId xmlns:a16="http://schemas.microsoft.com/office/drawing/2014/main" id="{3A7B28CE-8709-4858-A870-DE5AD80ED9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758C47BB-4069-4CC3-B3B3-B337DF930B90}"/>
              </a:ext>
            </a:extLst>
          </p:cNvPr>
          <p:cNvSpPr>
            <a:spLocks noGrp="1"/>
          </p:cNvSpPr>
          <p:nvPr>
            <p:ph type="dt" sz="half" idx="10"/>
          </p:nvPr>
        </p:nvSpPr>
        <p:spPr/>
        <p:txBody>
          <a:bodyPr/>
          <a:lstStyle/>
          <a:p>
            <a:fld id="{F635F956-C2EA-4612-91D9-B3629CC511AF}" type="datetimeFigureOut">
              <a:rPr lang="es-ES" smtClean="0"/>
              <a:t>19/11/2023</a:t>
            </a:fld>
            <a:endParaRPr lang="es-ES"/>
          </a:p>
        </p:txBody>
      </p:sp>
      <p:sp>
        <p:nvSpPr>
          <p:cNvPr id="6" name="Marcador de pie de página 5">
            <a:extLst>
              <a:ext uri="{FF2B5EF4-FFF2-40B4-BE49-F238E27FC236}">
                <a16:creationId xmlns:a16="http://schemas.microsoft.com/office/drawing/2014/main" id="{EE9078DD-D974-4376-A19C-4BD58305A53D}"/>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143886EC-3C83-4C10-B2A5-5ECF7AE3CD18}"/>
              </a:ext>
            </a:extLst>
          </p:cNvPr>
          <p:cNvSpPr>
            <a:spLocks noGrp="1"/>
          </p:cNvSpPr>
          <p:nvPr>
            <p:ph type="sldNum" sz="quarter" idx="12"/>
          </p:nvPr>
        </p:nvSpPr>
        <p:spPr/>
        <p:txBody>
          <a:bodyPr/>
          <a:lstStyle/>
          <a:p>
            <a:fld id="{15DAAAAD-6D80-46A0-9C5E-EB08043837D4}" type="slidenum">
              <a:rPr lang="es-ES" smtClean="0"/>
              <a:t>‹Nº›</a:t>
            </a:fld>
            <a:endParaRPr lang="es-ES"/>
          </a:p>
        </p:txBody>
      </p:sp>
    </p:spTree>
    <p:extLst>
      <p:ext uri="{BB962C8B-B14F-4D97-AF65-F5344CB8AC3E}">
        <p14:creationId xmlns:p14="http://schemas.microsoft.com/office/powerpoint/2010/main" val="36773261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390AA66E-DA34-4559-9656-52EDF0B8D91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AF624F62-3D6B-4B17-BEAA-CB65206A926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FDC5BE50-FAC0-49DF-B128-B72684474AE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35F956-C2EA-4612-91D9-B3629CC511AF}" type="datetimeFigureOut">
              <a:rPr lang="es-ES" smtClean="0"/>
              <a:t>19/11/2023</a:t>
            </a:fld>
            <a:endParaRPr lang="es-ES"/>
          </a:p>
        </p:txBody>
      </p:sp>
      <p:sp>
        <p:nvSpPr>
          <p:cNvPr id="5" name="Marcador de pie de página 4">
            <a:extLst>
              <a:ext uri="{FF2B5EF4-FFF2-40B4-BE49-F238E27FC236}">
                <a16:creationId xmlns:a16="http://schemas.microsoft.com/office/drawing/2014/main" id="{178A02A6-D4F0-4416-8DCA-5A26CA5C195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a:extLst>
              <a:ext uri="{FF2B5EF4-FFF2-40B4-BE49-F238E27FC236}">
                <a16:creationId xmlns:a16="http://schemas.microsoft.com/office/drawing/2014/main" id="{F324F395-7A57-47FC-9B2C-7DB612F2E8F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DAAAAD-6D80-46A0-9C5E-EB08043837D4}" type="slidenum">
              <a:rPr lang="es-ES" smtClean="0"/>
              <a:t>‹Nº›</a:t>
            </a:fld>
            <a:endParaRPr lang="es-ES"/>
          </a:p>
        </p:txBody>
      </p:sp>
    </p:spTree>
    <p:extLst>
      <p:ext uri="{BB962C8B-B14F-4D97-AF65-F5344CB8AC3E}">
        <p14:creationId xmlns:p14="http://schemas.microsoft.com/office/powerpoint/2010/main" val="11524765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E58F8854-6342-45D2-856A-C9DFA870CC56}"/>
              </a:ext>
            </a:extLst>
          </p:cNvPr>
          <p:cNvSpPr txBox="1"/>
          <p:nvPr/>
        </p:nvSpPr>
        <p:spPr>
          <a:xfrm>
            <a:off x="2698377" y="641448"/>
            <a:ext cx="6096000" cy="1569660"/>
          </a:xfrm>
          <a:prstGeom prst="rect">
            <a:avLst/>
          </a:prstGeom>
          <a:noFill/>
        </p:spPr>
        <p:txBody>
          <a:bodyPr wrap="square">
            <a:spAutoFit/>
          </a:bodyPr>
          <a:lstStyle/>
          <a:p>
            <a:pPr algn="ctr"/>
            <a:r>
              <a:rPr lang="es-EC" sz="2400" b="1" dirty="0">
                <a:ln w="12700">
                  <a:solidFill>
                    <a:schemeClr val="accent2">
                      <a:lumMod val="75000"/>
                    </a:schemeClr>
                  </a:solidFill>
                  <a:prstDash val="solid"/>
                </a:ln>
              </a:rPr>
              <a:t>UNIVERSIDAD NACIONAL DE CHIMBORAZO</a:t>
            </a:r>
          </a:p>
          <a:p>
            <a:pPr algn="ctr"/>
            <a:r>
              <a:rPr lang="es-EC" sz="2400" b="1" dirty="0">
                <a:ln w="12700">
                  <a:solidFill>
                    <a:schemeClr val="accent2">
                      <a:lumMod val="75000"/>
                    </a:schemeClr>
                  </a:solidFill>
                  <a:prstDash val="solid"/>
                </a:ln>
              </a:rPr>
              <a:t>FACULTAD DE CIENCIAS DE LA SALUD</a:t>
            </a:r>
          </a:p>
          <a:p>
            <a:pPr algn="ctr"/>
            <a:r>
              <a:rPr lang="es-EC" sz="2400" b="1" dirty="0">
                <a:ln w="12700">
                  <a:solidFill>
                    <a:schemeClr val="accent2">
                      <a:lumMod val="75000"/>
                    </a:schemeClr>
                  </a:solidFill>
                  <a:prstDash val="solid"/>
                </a:ln>
              </a:rPr>
              <a:t>Carrera  de Fisioterapia</a:t>
            </a:r>
          </a:p>
          <a:p>
            <a:pPr algn="ctr"/>
            <a:r>
              <a:rPr lang="es-EC" sz="2400" b="1" dirty="0">
                <a:ln w="12700">
                  <a:solidFill>
                    <a:schemeClr val="accent2">
                      <a:lumMod val="75000"/>
                    </a:schemeClr>
                  </a:solidFill>
                  <a:prstDash val="solid"/>
                </a:ln>
              </a:rPr>
              <a:t>Asignatura: </a:t>
            </a:r>
            <a:r>
              <a:rPr lang="es-VE" sz="2400" b="1" dirty="0">
                <a:ln w="12700">
                  <a:solidFill>
                    <a:schemeClr val="accent2">
                      <a:lumMod val="75000"/>
                    </a:schemeClr>
                  </a:solidFill>
                  <a:prstDash val="solid"/>
                </a:ln>
              </a:rPr>
              <a:t>Bioestadística </a:t>
            </a:r>
          </a:p>
        </p:txBody>
      </p:sp>
      <p:sp>
        <p:nvSpPr>
          <p:cNvPr id="4" name="CuadroTexto 3">
            <a:extLst>
              <a:ext uri="{FF2B5EF4-FFF2-40B4-BE49-F238E27FC236}">
                <a16:creationId xmlns:a16="http://schemas.microsoft.com/office/drawing/2014/main" id="{4FF51F57-9A7B-4A4A-892F-D0F3A849E7E6}"/>
              </a:ext>
            </a:extLst>
          </p:cNvPr>
          <p:cNvSpPr txBox="1"/>
          <p:nvPr/>
        </p:nvSpPr>
        <p:spPr>
          <a:xfrm>
            <a:off x="2057400" y="2677122"/>
            <a:ext cx="7420333" cy="3108543"/>
          </a:xfrm>
          <a:prstGeom prst="rect">
            <a:avLst/>
          </a:prstGeom>
          <a:noFill/>
        </p:spPr>
        <p:txBody>
          <a:bodyPr wrap="square">
            <a:spAutoFit/>
          </a:bodyPr>
          <a:lstStyle/>
          <a:p>
            <a:pPr algn="ctr"/>
            <a:r>
              <a:rPr lang="es-EC" sz="2800" b="1" dirty="0"/>
              <a:t>Unidad I </a:t>
            </a:r>
          </a:p>
          <a:p>
            <a:pPr algn="ctr"/>
            <a:endParaRPr lang="es-EC" sz="2800" b="1" dirty="0"/>
          </a:p>
          <a:p>
            <a:pPr algn="ctr"/>
            <a:r>
              <a:rPr lang="es-EC" sz="2800" b="1" dirty="0"/>
              <a:t>Variables, Tipos de variables y Variabilidad</a:t>
            </a:r>
          </a:p>
          <a:p>
            <a:pPr algn="ctr"/>
            <a:endParaRPr lang="es-EC" sz="2800" b="1" dirty="0"/>
          </a:p>
          <a:p>
            <a:pPr algn="ctr"/>
            <a:endParaRPr lang="es-EC" sz="2800" b="1" dirty="0"/>
          </a:p>
          <a:p>
            <a:pPr algn="ctr"/>
            <a:endParaRPr lang="es-EC" sz="2800" b="1" dirty="0"/>
          </a:p>
          <a:p>
            <a:pPr algn="ctr"/>
            <a:r>
              <a:rPr lang="es-EC" sz="2800" b="1" dirty="0"/>
              <a:t>PhD. Francisco Javier Ustáriz Fajardo</a:t>
            </a:r>
            <a:endParaRPr lang="es-VE" sz="2800" dirty="0"/>
          </a:p>
        </p:txBody>
      </p:sp>
    </p:spTree>
    <p:extLst>
      <p:ext uri="{BB962C8B-B14F-4D97-AF65-F5344CB8AC3E}">
        <p14:creationId xmlns:p14="http://schemas.microsoft.com/office/powerpoint/2010/main" val="28857972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625EA3DB-D3CE-4722-8ED9-4CC96F4D6AE6}"/>
              </a:ext>
            </a:extLst>
          </p:cNvPr>
          <p:cNvSpPr txBox="1"/>
          <p:nvPr/>
        </p:nvSpPr>
        <p:spPr>
          <a:xfrm>
            <a:off x="627529" y="1217707"/>
            <a:ext cx="10936942" cy="3903504"/>
          </a:xfrm>
          <a:prstGeom prst="rect">
            <a:avLst/>
          </a:prstGeom>
          <a:noFill/>
        </p:spPr>
        <p:txBody>
          <a:bodyPr wrap="square">
            <a:spAutoFit/>
          </a:bodyPr>
          <a:lstStyle/>
          <a:p>
            <a:pPr algn="just" fontAlgn="base">
              <a:lnSpc>
                <a:spcPct val="150000"/>
              </a:lnSpc>
            </a:pPr>
            <a:r>
              <a:rPr lang="es-ES" sz="2800" b="1" i="0" dirty="0">
                <a:solidFill>
                  <a:srgbClr val="000000"/>
                </a:solidFill>
                <a:effectLst/>
                <a:latin typeface="+mj-lt"/>
              </a:rPr>
              <a:t>La variabilidad puede también provenir de errores </a:t>
            </a:r>
            <a:r>
              <a:rPr lang="es-ES" sz="2800" b="0" i="0" dirty="0">
                <a:solidFill>
                  <a:srgbClr val="000000"/>
                </a:solidFill>
                <a:effectLst/>
                <a:latin typeface="+mj-lt"/>
              </a:rPr>
              <a:t>en </a:t>
            </a:r>
            <a:r>
              <a:rPr lang="es-ES" sz="2800" b="1" i="0" dirty="0">
                <a:solidFill>
                  <a:srgbClr val="000000"/>
                </a:solidFill>
                <a:effectLst/>
                <a:latin typeface="+mj-lt"/>
              </a:rPr>
              <a:t>la medición de las características de interés</a:t>
            </a:r>
            <a:r>
              <a:rPr lang="es-ES" sz="2800" b="0" i="0" dirty="0">
                <a:solidFill>
                  <a:srgbClr val="000000"/>
                </a:solidFill>
                <a:effectLst/>
                <a:latin typeface="+mj-lt"/>
              </a:rPr>
              <a:t>, donde error </a:t>
            </a:r>
            <a:r>
              <a:rPr lang="es-ES" sz="2800" b="1" i="0" dirty="0">
                <a:solidFill>
                  <a:srgbClr val="000000"/>
                </a:solidFill>
                <a:effectLst/>
                <a:latin typeface="+mj-lt"/>
              </a:rPr>
              <a:t>es la diferencia entre el valor observado y el valor verdadero</a:t>
            </a:r>
            <a:r>
              <a:rPr lang="es-ES" sz="2800" b="0" i="0" dirty="0">
                <a:solidFill>
                  <a:srgbClr val="000000"/>
                </a:solidFill>
                <a:effectLst/>
                <a:latin typeface="+mj-lt"/>
              </a:rPr>
              <a:t>. Estos errores </a:t>
            </a:r>
            <a:r>
              <a:rPr lang="es-ES" sz="2800" b="1" i="0" dirty="0">
                <a:solidFill>
                  <a:srgbClr val="000000"/>
                </a:solidFill>
                <a:effectLst/>
                <a:latin typeface="+mj-lt"/>
              </a:rPr>
              <a:t>pueden ser conocidos</a:t>
            </a:r>
            <a:r>
              <a:rPr lang="es-ES" sz="2800" b="0" i="0" dirty="0">
                <a:solidFill>
                  <a:srgbClr val="000000"/>
                </a:solidFill>
                <a:effectLst/>
                <a:latin typeface="+mj-lt"/>
              </a:rPr>
              <a:t>, incluso </a:t>
            </a:r>
            <a:r>
              <a:rPr lang="es-ES" sz="2800" b="1" i="0" dirty="0">
                <a:solidFill>
                  <a:srgbClr val="000000"/>
                </a:solidFill>
                <a:effectLst/>
                <a:latin typeface="+mj-lt"/>
              </a:rPr>
              <a:t>cuantificados</a:t>
            </a:r>
            <a:r>
              <a:rPr lang="es-ES" sz="2800" b="0" i="0" dirty="0">
                <a:solidFill>
                  <a:srgbClr val="000000"/>
                </a:solidFill>
                <a:effectLst/>
                <a:latin typeface="+mj-lt"/>
              </a:rPr>
              <a:t>, o </a:t>
            </a:r>
            <a:r>
              <a:rPr lang="es-ES" sz="2800" b="1" i="0" dirty="0">
                <a:solidFill>
                  <a:srgbClr val="000000"/>
                </a:solidFill>
                <a:effectLst/>
                <a:latin typeface="+mj-lt"/>
              </a:rPr>
              <a:t>desconocidos</a:t>
            </a:r>
            <a:r>
              <a:rPr lang="es-ES" sz="2800" b="0" i="0" dirty="0">
                <a:solidFill>
                  <a:srgbClr val="000000"/>
                </a:solidFill>
                <a:effectLst/>
                <a:latin typeface="+mj-lt"/>
              </a:rPr>
              <a:t>, y </a:t>
            </a:r>
            <a:r>
              <a:rPr lang="es-ES" sz="2800" b="1" i="0" dirty="0">
                <a:solidFill>
                  <a:srgbClr val="000000"/>
                </a:solidFill>
                <a:effectLst/>
                <a:latin typeface="+mj-lt"/>
              </a:rPr>
              <a:t>pueden derivar de los métodos o instrumentos de medición</a:t>
            </a:r>
            <a:r>
              <a:rPr lang="es-ES" sz="2800" b="0" i="0" dirty="0">
                <a:solidFill>
                  <a:srgbClr val="000000"/>
                </a:solidFill>
                <a:effectLst/>
                <a:latin typeface="+mj-lt"/>
              </a:rPr>
              <a:t>, depender del </a:t>
            </a:r>
            <a:r>
              <a:rPr lang="es-ES" sz="2800" b="1" i="0" dirty="0">
                <a:solidFill>
                  <a:srgbClr val="000000"/>
                </a:solidFill>
                <a:effectLst/>
                <a:latin typeface="+mj-lt"/>
              </a:rPr>
              <a:t>observador u observadores</a:t>
            </a:r>
            <a:r>
              <a:rPr lang="es-ES" sz="2800" b="0" i="0" dirty="0">
                <a:solidFill>
                  <a:srgbClr val="000000"/>
                </a:solidFill>
                <a:effectLst/>
                <a:latin typeface="+mj-lt"/>
              </a:rPr>
              <a:t>, y de la variabilidad de la </a:t>
            </a:r>
            <a:r>
              <a:rPr lang="es-ES" sz="2800" b="1" i="0" dirty="0">
                <a:solidFill>
                  <a:srgbClr val="000000"/>
                </a:solidFill>
                <a:effectLst/>
                <a:latin typeface="+mj-lt"/>
              </a:rPr>
              <a:t>característica observada</a:t>
            </a:r>
            <a:r>
              <a:rPr lang="es-ES" sz="2800" b="0" i="0" dirty="0">
                <a:solidFill>
                  <a:srgbClr val="000000"/>
                </a:solidFill>
                <a:effectLst/>
                <a:latin typeface="+mj-lt"/>
              </a:rPr>
              <a:t>.</a:t>
            </a:r>
            <a:endParaRPr lang="es-ES" sz="2800" dirty="0">
              <a:solidFill>
                <a:srgbClr val="000000"/>
              </a:solidFill>
              <a:latin typeface="+mj-lt"/>
            </a:endParaRPr>
          </a:p>
        </p:txBody>
      </p:sp>
    </p:spTree>
    <p:extLst>
      <p:ext uri="{BB962C8B-B14F-4D97-AF65-F5344CB8AC3E}">
        <p14:creationId xmlns:p14="http://schemas.microsoft.com/office/powerpoint/2010/main" val="33947242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625EA3DB-D3CE-4722-8ED9-4CC96F4D6AE6}"/>
              </a:ext>
            </a:extLst>
          </p:cNvPr>
          <p:cNvSpPr txBox="1"/>
          <p:nvPr/>
        </p:nvSpPr>
        <p:spPr>
          <a:xfrm>
            <a:off x="788895" y="1110333"/>
            <a:ext cx="10936942" cy="3903504"/>
          </a:xfrm>
          <a:prstGeom prst="rect">
            <a:avLst/>
          </a:prstGeom>
          <a:noFill/>
        </p:spPr>
        <p:txBody>
          <a:bodyPr wrap="square">
            <a:spAutoFit/>
          </a:bodyPr>
          <a:lstStyle/>
          <a:p>
            <a:pPr algn="just" fontAlgn="base">
              <a:lnSpc>
                <a:spcPct val="150000"/>
              </a:lnSpc>
            </a:pPr>
            <a:r>
              <a:rPr lang="es-ES" sz="2800" b="1" i="0" dirty="0">
                <a:solidFill>
                  <a:srgbClr val="000000"/>
                </a:solidFill>
                <a:effectLst/>
                <a:latin typeface="+mj-lt"/>
              </a:rPr>
              <a:t>Los errores </a:t>
            </a:r>
            <a:r>
              <a:rPr lang="es-ES" sz="2800" b="0" i="0" dirty="0">
                <a:solidFill>
                  <a:srgbClr val="000000"/>
                </a:solidFill>
                <a:effectLst/>
                <a:latin typeface="+mj-lt"/>
              </a:rPr>
              <a:t>pueden ser </a:t>
            </a:r>
            <a:r>
              <a:rPr lang="es-ES" sz="2800" b="1" i="0" dirty="0">
                <a:solidFill>
                  <a:srgbClr val="000000"/>
                </a:solidFill>
                <a:effectLst/>
                <a:latin typeface="+mj-lt"/>
              </a:rPr>
              <a:t>aleatorios o sistemáticos</a:t>
            </a:r>
            <a:r>
              <a:rPr lang="es-ES" sz="2800" b="0" i="0" dirty="0">
                <a:solidFill>
                  <a:srgbClr val="000000"/>
                </a:solidFill>
                <a:effectLst/>
                <a:latin typeface="+mj-lt"/>
              </a:rPr>
              <a:t>. </a:t>
            </a:r>
          </a:p>
          <a:p>
            <a:pPr algn="just" fontAlgn="base">
              <a:lnSpc>
                <a:spcPct val="150000"/>
              </a:lnSpc>
            </a:pPr>
            <a:r>
              <a:rPr lang="es-ES" sz="2800" b="1" i="0" dirty="0">
                <a:solidFill>
                  <a:srgbClr val="000000"/>
                </a:solidFill>
                <a:effectLst/>
                <a:latin typeface="+mj-lt"/>
              </a:rPr>
              <a:t>Error aleatorio </a:t>
            </a:r>
            <a:r>
              <a:rPr lang="es-ES" sz="2800" b="0" i="0" dirty="0">
                <a:solidFill>
                  <a:srgbClr val="000000"/>
                </a:solidFill>
                <a:effectLst/>
                <a:latin typeface="+mj-lt"/>
              </a:rPr>
              <a:t>es aquella </a:t>
            </a:r>
            <a:r>
              <a:rPr lang="es-ES" sz="2800" b="1" i="0" dirty="0">
                <a:solidFill>
                  <a:srgbClr val="000000"/>
                </a:solidFill>
                <a:effectLst/>
                <a:latin typeface="+mj-lt"/>
              </a:rPr>
              <a:t>parte de nuestra experiencia </a:t>
            </a:r>
            <a:r>
              <a:rPr lang="es-ES" sz="2800" b="0" i="0" dirty="0">
                <a:solidFill>
                  <a:srgbClr val="000000"/>
                </a:solidFill>
                <a:effectLst/>
                <a:latin typeface="+mj-lt"/>
              </a:rPr>
              <a:t>que </a:t>
            </a:r>
            <a:r>
              <a:rPr lang="es-ES" sz="2800" b="1" i="0" dirty="0">
                <a:solidFill>
                  <a:srgbClr val="000000"/>
                </a:solidFill>
                <a:effectLst/>
                <a:latin typeface="+mj-lt"/>
              </a:rPr>
              <a:t>no podemos predecir</a:t>
            </a:r>
            <a:r>
              <a:rPr lang="es-ES" sz="2800" b="0" i="0" dirty="0">
                <a:solidFill>
                  <a:srgbClr val="000000"/>
                </a:solidFill>
                <a:effectLst/>
                <a:latin typeface="+mj-lt"/>
              </a:rPr>
              <a:t>; estadísticamente, </a:t>
            </a:r>
            <a:r>
              <a:rPr lang="es-ES" sz="2800" b="1" i="0" dirty="0">
                <a:solidFill>
                  <a:srgbClr val="000000"/>
                </a:solidFill>
                <a:effectLst/>
                <a:latin typeface="+mj-lt"/>
              </a:rPr>
              <a:t>es la variabilidad muestral</a:t>
            </a:r>
            <a:r>
              <a:rPr lang="es-ES" sz="2800" b="0" i="0" dirty="0">
                <a:solidFill>
                  <a:srgbClr val="000000"/>
                </a:solidFill>
                <a:effectLst/>
                <a:latin typeface="+mj-lt"/>
              </a:rPr>
              <a:t>; lo inverso </a:t>
            </a:r>
            <a:r>
              <a:rPr lang="es-ES" sz="2800" b="1" i="0" dirty="0">
                <a:solidFill>
                  <a:srgbClr val="000000"/>
                </a:solidFill>
                <a:effectLst/>
                <a:latin typeface="+mj-lt"/>
              </a:rPr>
              <a:t>de error aleatorio es la precisión</a:t>
            </a:r>
            <a:r>
              <a:rPr lang="es-ES" sz="2800" b="0" i="0" dirty="0">
                <a:solidFill>
                  <a:srgbClr val="000000"/>
                </a:solidFill>
                <a:effectLst/>
                <a:latin typeface="+mj-lt"/>
              </a:rPr>
              <a:t>. </a:t>
            </a:r>
          </a:p>
          <a:p>
            <a:pPr algn="just" fontAlgn="base">
              <a:lnSpc>
                <a:spcPct val="150000"/>
              </a:lnSpc>
            </a:pPr>
            <a:r>
              <a:rPr lang="es-ES" sz="2800" b="1" i="0" dirty="0">
                <a:solidFill>
                  <a:srgbClr val="000000"/>
                </a:solidFill>
                <a:effectLst/>
                <a:latin typeface="+mj-lt"/>
              </a:rPr>
              <a:t>Error sistemático o sesgo </a:t>
            </a:r>
            <a:r>
              <a:rPr lang="es-ES" sz="2800" b="0" i="0" dirty="0">
                <a:solidFill>
                  <a:srgbClr val="000000"/>
                </a:solidFill>
                <a:effectLst/>
                <a:latin typeface="+mj-lt"/>
              </a:rPr>
              <a:t>(</a:t>
            </a:r>
            <a:r>
              <a:rPr lang="es-ES" sz="2800" b="0" i="1" dirty="0" err="1">
                <a:solidFill>
                  <a:srgbClr val="000000"/>
                </a:solidFill>
                <a:effectLst/>
                <a:latin typeface="+mj-lt"/>
              </a:rPr>
              <a:t>bias</a:t>
            </a:r>
            <a:r>
              <a:rPr lang="es-ES" sz="2800" b="0" i="0" dirty="0">
                <a:solidFill>
                  <a:srgbClr val="000000"/>
                </a:solidFill>
                <a:effectLst/>
                <a:latin typeface="+mj-lt"/>
              </a:rPr>
              <a:t> en inglés) </a:t>
            </a:r>
            <a:r>
              <a:rPr lang="es-ES" sz="2800" b="1" i="0" dirty="0">
                <a:solidFill>
                  <a:srgbClr val="000000"/>
                </a:solidFill>
                <a:effectLst/>
                <a:latin typeface="+mj-lt"/>
              </a:rPr>
              <a:t>se debe</a:t>
            </a:r>
            <a:r>
              <a:rPr lang="es-ES" sz="2800" b="0" i="0" dirty="0">
                <a:solidFill>
                  <a:srgbClr val="000000"/>
                </a:solidFill>
                <a:effectLst/>
                <a:latin typeface="+mj-lt"/>
              </a:rPr>
              <a:t> a todo </a:t>
            </a:r>
            <a:r>
              <a:rPr lang="es-ES" sz="2800" b="1" i="0" dirty="0">
                <a:solidFill>
                  <a:srgbClr val="000000"/>
                </a:solidFill>
                <a:effectLst/>
                <a:latin typeface="+mj-lt"/>
              </a:rPr>
              <a:t>lo que no es variabilidad muestral</a:t>
            </a:r>
            <a:r>
              <a:rPr lang="es-ES" sz="2800" b="0" i="0" dirty="0">
                <a:solidFill>
                  <a:srgbClr val="000000"/>
                </a:solidFill>
                <a:effectLst/>
                <a:latin typeface="+mj-lt"/>
              </a:rPr>
              <a:t>; lo inverso de </a:t>
            </a:r>
            <a:r>
              <a:rPr lang="es-ES" sz="2800" b="1" i="0" dirty="0">
                <a:solidFill>
                  <a:srgbClr val="000000"/>
                </a:solidFill>
                <a:effectLst/>
                <a:latin typeface="+mj-lt"/>
              </a:rPr>
              <a:t>sesgo es la validez</a:t>
            </a:r>
            <a:r>
              <a:rPr lang="es-ES" sz="2800" b="0" i="0" dirty="0">
                <a:solidFill>
                  <a:srgbClr val="000000"/>
                </a:solidFill>
                <a:effectLst/>
                <a:latin typeface="+mj-lt"/>
              </a:rPr>
              <a:t>. </a:t>
            </a:r>
            <a:endParaRPr lang="es-ES" sz="2800" dirty="0">
              <a:solidFill>
                <a:srgbClr val="000000"/>
              </a:solidFill>
              <a:latin typeface="+mj-lt"/>
            </a:endParaRPr>
          </a:p>
        </p:txBody>
      </p:sp>
    </p:spTree>
    <p:extLst>
      <p:ext uri="{BB962C8B-B14F-4D97-AF65-F5344CB8AC3E}">
        <p14:creationId xmlns:p14="http://schemas.microsoft.com/office/powerpoint/2010/main" val="14800426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625EA3DB-D3CE-4722-8ED9-4CC96F4D6AE6}"/>
              </a:ext>
            </a:extLst>
          </p:cNvPr>
          <p:cNvSpPr txBox="1"/>
          <p:nvPr/>
        </p:nvSpPr>
        <p:spPr>
          <a:xfrm>
            <a:off x="763345" y="1121988"/>
            <a:ext cx="10936942" cy="3257174"/>
          </a:xfrm>
          <a:prstGeom prst="rect">
            <a:avLst/>
          </a:prstGeom>
          <a:noFill/>
        </p:spPr>
        <p:txBody>
          <a:bodyPr wrap="square">
            <a:spAutoFit/>
          </a:bodyPr>
          <a:lstStyle/>
          <a:p>
            <a:pPr algn="just" fontAlgn="base">
              <a:lnSpc>
                <a:spcPct val="150000"/>
              </a:lnSpc>
            </a:pPr>
            <a:r>
              <a:rPr lang="es-ES" sz="2800" b="1" i="0" dirty="0">
                <a:solidFill>
                  <a:srgbClr val="000000"/>
                </a:solidFill>
                <a:effectLst/>
                <a:latin typeface="+mj-lt"/>
              </a:rPr>
              <a:t>Aumentar </a:t>
            </a:r>
            <a:r>
              <a:rPr lang="es-ES" sz="2800" b="0" i="0" dirty="0">
                <a:solidFill>
                  <a:srgbClr val="000000"/>
                </a:solidFill>
                <a:effectLst/>
                <a:latin typeface="+mj-lt"/>
              </a:rPr>
              <a:t>el número </a:t>
            </a:r>
            <a:r>
              <a:rPr lang="es-ES" sz="2800" b="1" i="0" dirty="0">
                <a:solidFill>
                  <a:srgbClr val="000000"/>
                </a:solidFill>
                <a:effectLst/>
                <a:latin typeface="+mj-lt"/>
              </a:rPr>
              <a:t>de observaciones o su repetición </a:t>
            </a:r>
            <a:r>
              <a:rPr lang="es-ES" sz="2800" b="0" i="0" dirty="0">
                <a:solidFill>
                  <a:srgbClr val="000000"/>
                </a:solidFill>
                <a:effectLst/>
                <a:latin typeface="+mj-lt"/>
              </a:rPr>
              <a:t>reduce </a:t>
            </a:r>
            <a:r>
              <a:rPr lang="es-ES" sz="2800" b="1" i="0" dirty="0">
                <a:solidFill>
                  <a:srgbClr val="000000"/>
                </a:solidFill>
                <a:effectLst/>
                <a:latin typeface="+mj-lt"/>
              </a:rPr>
              <a:t>el error aleatorio</a:t>
            </a:r>
            <a:r>
              <a:rPr lang="es-ES" sz="2800" b="0" i="0" dirty="0">
                <a:solidFill>
                  <a:srgbClr val="000000"/>
                </a:solidFill>
                <a:effectLst/>
                <a:latin typeface="+mj-lt"/>
              </a:rPr>
              <a:t>, cuya </a:t>
            </a:r>
            <a:r>
              <a:rPr lang="es-ES" sz="2800" b="1" i="0" dirty="0">
                <a:solidFill>
                  <a:srgbClr val="000000"/>
                </a:solidFill>
                <a:effectLst/>
                <a:latin typeface="+mj-lt"/>
              </a:rPr>
              <a:t>dirección no es predecible</a:t>
            </a:r>
            <a:r>
              <a:rPr lang="es-ES" sz="2800" b="0" i="0" dirty="0">
                <a:solidFill>
                  <a:srgbClr val="000000"/>
                </a:solidFill>
                <a:effectLst/>
                <a:latin typeface="+mj-lt"/>
              </a:rPr>
              <a:t>, pero no sucede lo mismo con </a:t>
            </a:r>
            <a:r>
              <a:rPr lang="es-ES" sz="2800" b="1" i="0" dirty="0">
                <a:solidFill>
                  <a:srgbClr val="000000"/>
                </a:solidFill>
                <a:effectLst/>
                <a:latin typeface="+mj-lt"/>
              </a:rPr>
              <a:t>el error sistemático</a:t>
            </a:r>
            <a:r>
              <a:rPr lang="es-ES" sz="2800" b="0" i="0" dirty="0">
                <a:solidFill>
                  <a:srgbClr val="000000"/>
                </a:solidFill>
                <a:effectLst/>
                <a:latin typeface="+mj-lt"/>
              </a:rPr>
              <a:t>, cuya dirección </a:t>
            </a:r>
            <a:r>
              <a:rPr lang="es-ES" sz="2800" b="1" i="0" dirty="0">
                <a:solidFill>
                  <a:srgbClr val="000000"/>
                </a:solidFill>
                <a:effectLst/>
                <a:latin typeface="+mj-lt"/>
              </a:rPr>
              <a:t>es en un solo sentido</a:t>
            </a:r>
            <a:r>
              <a:rPr lang="es-ES" sz="2800" b="0" i="0" dirty="0">
                <a:solidFill>
                  <a:srgbClr val="000000"/>
                </a:solidFill>
                <a:effectLst/>
                <a:latin typeface="+mj-lt"/>
              </a:rPr>
              <a:t>. Si se conoce </a:t>
            </a:r>
            <a:r>
              <a:rPr lang="es-ES" sz="2800" b="1" i="0" dirty="0">
                <a:solidFill>
                  <a:srgbClr val="000000"/>
                </a:solidFill>
                <a:effectLst/>
                <a:latin typeface="+mj-lt"/>
              </a:rPr>
              <a:t>la dimensión del error sistemático</a:t>
            </a:r>
            <a:r>
              <a:rPr lang="es-ES" sz="2800" b="0" i="0" dirty="0">
                <a:solidFill>
                  <a:srgbClr val="000000"/>
                </a:solidFill>
                <a:effectLst/>
                <a:latin typeface="+mj-lt"/>
              </a:rPr>
              <a:t> es posible </a:t>
            </a:r>
            <a:r>
              <a:rPr lang="es-ES" sz="2800" b="1" i="0" dirty="0">
                <a:solidFill>
                  <a:srgbClr val="000000"/>
                </a:solidFill>
                <a:effectLst/>
                <a:latin typeface="+mj-lt"/>
              </a:rPr>
              <a:t>reducir o eliminar su impacto </a:t>
            </a:r>
            <a:r>
              <a:rPr lang="es-ES" sz="2800" b="0" i="0" dirty="0">
                <a:solidFill>
                  <a:srgbClr val="000000"/>
                </a:solidFill>
                <a:effectLst/>
                <a:latin typeface="+mj-lt"/>
              </a:rPr>
              <a:t>mediante ajustes, </a:t>
            </a:r>
            <a:r>
              <a:rPr lang="es-ES" sz="2800" b="1" i="0" dirty="0">
                <a:solidFill>
                  <a:srgbClr val="000000"/>
                </a:solidFill>
                <a:effectLst/>
                <a:latin typeface="+mj-lt"/>
              </a:rPr>
              <a:t>cosa que no es factible </a:t>
            </a:r>
            <a:r>
              <a:rPr lang="es-ES" sz="2800" b="0" i="0" dirty="0">
                <a:solidFill>
                  <a:srgbClr val="000000"/>
                </a:solidFill>
                <a:effectLst/>
                <a:latin typeface="+mj-lt"/>
              </a:rPr>
              <a:t>en el caso del </a:t>
            </a:r>
            <a:r>
              <a:rPr lang="es-ES" sz="2800" b="1" i="0" dirty="0">
                <a:solidFill>
                  <a:srgbClr val="000000"/>
                </a:solidFill>
                <a:effectLst/>
                <a:latin typeface="+mj-lt"/>
              </a:rPr>
              <a:t>error aleatorio</a:t>
            </a:r>
            <a:r>
              <a:rPr lang="es-ES" sz="2800" b="0" i="0" dirty="0">
                <a:solidFill>
                  <a:srgbClr val="000000"/>
                </a:solidFill>
                <a:effectLst/>
                <a:latin typeface="+mj-lt"/>
              </a:rPr>
              <a:t>.</a:t>
            </a:r>
            <a:endParaRPr lang="es-ES" sz="2800" dirty="0">
              <a:solidFill>
                <a:srgbClr val="000000"/>
              </a:solidFill>
              <a:latin typeface="+mj-lt"/>
            </a:endParaRPr>
          </a:p>
        </p:txBody>
      </p:sp>
    </p:spTree>
    <p:extLst>
      <p:ext uri="{BB962C8B-B14F-4D97-AF65-F5344CB8AC3E}">
        <p14:creationId xmlns:p14="http://schemas.microsoft.com/office/powerpoint/2010/main" val="40923795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625EA3DB-D3CE-4722-8ED9-4CC96F4D6AE6}"/>
              </a:ext>
            </a:extLst>
          </p:cNvPr>
          <p:cNvSpPr txBox="1"/>
          <p:nvPr/>
        </p:nvSpPr>
        <p:spPr>
          <a:xfrm>
            <a:off x="687145" y="550488"/>
            <a:ext cx="10936942" cy="5047536"/>
          </a:xfrm>
          <a:prstGeom prst="rect">
            <a:avLst/>
          </a:prstGeom>
          <a:noFill/>
        </p:spPr>
        <p:txBody>
          <a:bodyPr wrap="square">
            <a:spAutoFit/>
          </a:bodyPr>
          <a:lstStyle/>
          <a:p>
            <a:pPr algn="just" fontAlgn="base">
              <a:lnSpc>
                <a:spcPct val="150000"/>
              </a:lnSpc>
            </a:pPr>
            <a:r>
              <a:rPr lang="es-ES" sz="2800" b="0" i="0" dirty="0">
                <a:solidFill>
                  <a:srgbClr val="000000"/>
                </a:solidFill>
                <a:effectLst/>
                <a:latin typeface="+mj-lt"/>
              </a:rPr>
              <a:t>Son fuentes de error:</a:t>
            </a:r>
          </a:p>
          <a:p>
            <a:pPr algn="just" fontAlgn="base">
              <a:lnSpc>
                <a:spcPct val="150000"/>
              </a:lnSpc>
              <a:buFont typeface="+mj-lt"/>
              <a:buAutoNum type="arabicPeriod"/>
            </a:pPr>
            <a:r>
              <a:rPr lang="es-ES" sz="2800" b="1" i="0" dirty="0">
                <a:solidFill>
                  <a:srgbClr val="000000"/>
                </a:solidFill>
                <a:effectLst/>
                <a:latin typeface="+mj-lt"/>
              </a:rPr>
              <a:t>Variabilidad de los sujetos </a:t>
            </a:r>
            <a:r>
              <a:rPr lang="es-ES" sz="2800" b="0" i="0" dirty="0">
                <a:solidFill>
                  <a:srgbClr val="000000"/>
                </a:solidFill>
                <a:effectLst/>
                <a:latin typeface="+mj-lt"/>
              </a:rPr>
              <a:t>(inter e intra). </a:t>
            </a:r>
            <a:r>
              <a:rPr lang="es-ES" sz="2800" b="1" i="0" dirty="0">
                <a:solidFill>
                  <a:srgbClr val="000000"/>
                </a:solidFill>
                <a:effectLst/>
                <a:latin typeface="+mj-lt"/>
              </a:rPr>
              <a:t>Causas:</a:t>
            </a:r>
            <a:r>
              <a:rPr lang="es-ES" sz="2800" b="0" i="0" dirty="0">
                <a:solidFill>
                  <a:srgbClr val="000000"/>
                </a:solidFill>
                <a:effectLst/>
                <a:latin typeface="+mj-lt"/>
              </a:rPr>
              <a:t> fluctuaciones </a:t>
            </a:r>
            <a:r>
              <a:rPr lang="es-ES" sz="2800" b="1" i="0" dirty="0">
                <a:solidFill>
                  <a:srgbClr val="000000"/>
                </a:solidFill>
                <a:effectLst/>
                <a:latin typeface="+mj-lt"/>
              </a:rPr>
              <a:t>fisiológicas o patológicas</a:t>
            </a:r>
            <a:r>
              <a:rPr lang="es-ES" sz="2800" b="0" i="0" dirty="0">
                <a:solidFill>
                  <a:srgbClr val="000000"/>
                </a:solidFill>
                <a:effectLst/>
                <a:latin typeface="+mj-lt"/>
              </a:rPr>
              <a:t>, variaciones en </a:t>
            </a:r>
            <a:r>
              <a:rPr lang="es-ES" sz="2800" b="1" i="0" dirty="0">
                <a:solidFill>
                  <a:srgbClr val="000000"/>
                </a:solidFill>
                <a:effectLst/>
                <a:latin typeface="+mj-lt"/>
              </a:rPr>
              <a:t>la motivación</a:t>
            </a:r>
            <a:r>
              <a:rPr lang="es-ES" sz="2800" b="0" i="0" dirty="0">
                <a:solidFill>
                  <a:srgbClr val="000000"/>
                </a:solidFill>
                <a:effectLst/>
                <a:latin typeface="+mj-lt"/>
              </a:rPr>
              <a:t>, </a:t>
            </a:r>
            <a:r>
              <a:rPr lang="es-ES" sz="2800" b="1" i="0" dirty="0">
                <a:solidFill>
                  <a:srgbClr val="000000"/>
                </a:solidFill>
                <a:effectLst/>
                <a:latin typeface="+mj-lt"/>
              </a:rPr>
              <a:t>esfuerzo o cumplimiento </a:t>
            </a:r>
            <a:r>
              <a:rPr lang="es-ES" sz="2800" b="0" i="0" dirty="0">
                <a:solidFill>
                  <a:srgbClr val="000000"/>
                </a:solidFill>
                <a:effectLst/>
                <a:latin typeface="+mj-lt"/>
              </a:rPr>
              <a:t>de las </a:t>
            </a:r>
            <a:r>
              <a:rPr lang="es-ES" sz="2800" b="1" i="0" dirty="0">
                <a:solidFill>
                  <a:srgbClr val="000000"/>
                </a:solidFill>
                <a:effectLst/>
                <a:latin typeface="+mj-lt"/>
              </a:rPr>
              <a:t>instrucciones</a:t>
            </a:r>
            <a:r>
              <a:rPr lang="es-ES" sz="2800" b="0" i="0" dirty="0">
                <a:solidFill>
                  <a:srgbClr val="000000"/>
                </a:solidFill>
                <a:effectLst/>
                <a:latin typeface="+mj-lt"/>
              </a:rPr>
              <a:t>; </a:t>
            </a:r>
            <a:r>
              <a:rPr lang="es-ES" sz="2800" b="1" i="0" dirty="0">
                <a:solidFill>
                  <a:srgbClr val="000000"/>
                </a:solidFill>
                <a:effectLst/>
                <a:latin typeface="+mj-lt"/>
              </a:rPr>
              <a:t>accidentes y equivocaciones</a:t>
            </a:r>
            <a:r>
              <a:rPr lang="es-ES" sz="2800" b="0" i="0" dirty="0">
                <a:solidFill>
                  <a:srgbClr val="000000"/>
                </a:solidFill>
                <a:effectLst/>
                <a:latin typeface="+mj-lt"/>
              </a:rPr>
              <a:t>; </a:t>
            </a:r>
            <a:r>
              <a:rPr lang="es-ES" sz="2800" b="1" i="0" dirty="0">
                <a:solidFill>
                  <a:srgbClr val="000000"/>
                </a:solidFill>
                <a:effectLst/>
                <a:latin typeface="+mj-lt"/>
              </a:rPr>
              <a:t>interacciones con observadores</a:t>
            </a:r>
            <a:r>
              <a:rPr lang="es-ES" sz="2800" b="0" i="0" dirty="0">
                <a:solidFill>
                  <a:srgbClr val="000000"/>
                </a:solidFill>
                <a:effectLst/>
                <a:latin typeface="+mj-lt"/>
              </a:rPr>
              <a:t>; </a:t>
            </a:r>
            <a:r>
              <a:rPr lang="es-ES" sz="2800" b="1" i="0" dirty="0">
                <a:solidFill>
                  <a:srgbClr val="000000"/>
                </a:solidFill>
                <a:effectLst/>
                <a:latin typeface="+mj-lt"/>
              </a:rPr>
              <a:t>efectos del medio ambiente</a:t>
            </a:r>
            <a:r>
              <a:rPr lang="es-ES" sz="2800" b="0" i="0" dirty="0">
                <a:solidFill>
                  <a:srgbClr val="000000"/>
                </a:solidFill>
                <a:effectLst/>
                <a:latin typeface="+mj-lt"/>
              </a:rPr>
              <a:t>; </a:t>
            </a:r>
            <a:r>
              <a:rPr lang="es-ES" sz="2800" b="1" i="0" dirty="0">
                <a:solidFill>
                  <a:srgbClr val="000000"/>
                </a:solidFill>
                <a:effectLst/>
                <a:latin typeface="+mj-lt"/>
              </a:rPr>
              <a:t>variabilidad de la intervención </a:t>
            </a:r>
            <a:r>
              <a:rPr lang="es-ES" sz="2800" b="0" i="0" dirty="0">
                <a:solidFill>
                  <a:srgbClr val="000000"/>
                </a:solidFill>
                <a:effectLst/>
                <a:latin typeface="+mj-lt"/>
              </a:rPr>
              <a:t>(por ejemplo, diferentes partidas de medicamentos con diferentes efectos; diferentes operadores con diferentes capacidades); </a:t>
            </a:r>
            <a:r>
              <a:rPr lang="es-ES" sz="2800" b="1" i="0" dirty="0">
                <a:solidFill>
                  <a:srgbClr val="000000"/>
                </a:solidFill>
                <a:effectLst/>
                <a:latin typeface="+mj-lt"/>
              </a:rPr>
              <a:t>existencia de comorbilidades</a:t>
            </a:r>
            <a:r>
              <a:rPr lang="es-ES" sz="2800" b="0" i="0" dirty="0">
                <a:solidFill>
                  <a:srgbClr val="000000"/>
                </a:solidFill>
                <a:effectLst/>
                <a:latin typeface="+mj-lt"/>
              </a:rPr>
              <a:t>.</a:t>
            </a:r>
          </a:p>
          <a:p>
            <a:pPr algn="just" fontAlgn="base"/>
            <a:endParaRPr lang="es-ES" sz="2800" dirty="0">
              <a:solidFill>
                <a:srgbClr val="000000"/>
              </a:solidFill>
              <a:latin typeface="+mj-lt"/>
            </a:endParaRPr>
          </a:p>
        </p:txBody>
      </p:sp>
    </p:spTree>
    <p:extLst>
      <p:ext uri="{BB962C8B-B14F-4D97-AF65-F5344CB8AC3E}">
        <p14:creationId xmlns:p14="http://schemas.microsoft.com/office/powerpoint/2010/main" val="13588513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625EA3DB-D3CE-4722-8ED9-4CC96F4D6AE6}"/>
              </a:ext>
            </a:extLst>
          </p:cNvPr>
          <p:cNvSpPr txBox="1"/>
          <p:nvPr/>
        </p:nvSpPr>
        <p:spPr>
          <a:xfrm>
            <a:off x="793825" y="1198188"/>
            <a:ext cx="10936942" cy="3754874"/>
          </a:xfrm>
          <a:prstGeom prst="rect">
            <a:avLst/>
          </a:prstGeom>
          <a:noFill/>
        </p:spPr>
        <p:txBody>
          <a:bodyPr wrap="square">
            <a:spAutoFit/>
          </a:bodyPr>
          <a:lstStyle/>
          <a:p>
            <a:pPr algn="just" fontAlgn="base">
              <a:lnSpc>
                <a:spcPct val="150000"/>
              </a:lnSpc>
            </a:pPr>
            <a:r>
              <a:rPr lang="es-ES" sz="2800" b="0" i="0" dirty="0">
                <a:solidFill>
                  <a:srgbClr val="000000"/>
                </a:solidFill>
                <a:effectLst/>
                <a:latin typeface="+mj-lt"/>
              </a:rPr>
              <a:t>2.-</a:t>
            </a:r>
            <a:r>
              <a:rPr lang="es-ES" sz="2800" b="1" i="0" dirty="0">
                <a:solidFill>
                  <a:srgbClr val="000000"/>
                </a:solidFill>
                <a:effectLst/>
                <a:latin typeface="+mj-lt"/>
              </a:rPr>
              <a:t>Variabilidad dependiente de los obser</a:t>
            </a:r>
            <a:r>
              <a:rPr lang="es-ES" sz="2800" b="0" i="0" dirty="0">
                <a:solidFill>
                  <a:srgbClr val="000000"/>
                </a:solidFill>
                <a:effectLst/>
                <a:latin typeface="+mj-lt"/>
              </a:rPr>
              <a:t>vadores (inter e intra): puede ser </a:t>
            </a:r>
            <a:r>
              <a:rPr lang="es-ES" sz="2800" b="1" i="0" dirty="0">
                <a:solidFill>
                  <a:srgbClr val="000000"/>
                </a:solidFill>
                <a:effectLst/>
                <a:latin typeface="+mj-lt"/>
              </a:rPr>
              <a:t>disminuida por la existencia de guías claras</a:t>
            </a:r>
            <a:r>
              <a:rPr lang="es-ES" sz="2800" b="0" i="0" dirty="0">
                <a:solidFill>
                  <a:srgbClr val="000000"/>
                </a:solidFill>
                <a:effectLst/>
                <a:latin typeface="+mj-lt"/>
              </a:rPr>
              <a:t>, </a:t>
            </a:r>
            <a:r>
              <a:rPr lang="es-ES" sz="2800" b="1" i="0" dirty="0">
                <a:solidFill>
                  <a:srgbClr val="000000"/>
                </a:solidFill>
                <a:effectLst/>
                <a:latin typeface="+mj-lt"/>
              </a:rPr>
              <a:t>entrenamiento previo o chequeos</a:t>
            </a:r>
            <a:r>
              <a:rPr lang="es-ES" sz="2800" b="0" i="0" dirty="0">
                <a:solidFill>
                  <a:srgbClr val="000000"/>
                </a:solidFill>
                <a:effectLst/>
                <a:latin typeface="+mj-lt"/>
              </a:rPr>
              <a:t>. Fuentes: </a:t>
            </a:r>
            <a:r>
              <a:rPr lang="es-ES" sz="2800" b="1" i="0" dirty="0">
                <a:solidFill>
                  <a:srgbClr val="000000"/>
                </a:solidFill>
                <a:effectLst/>
                <a:latin typeface="+mj-lt"/>
              </a:rPr>
              <a:t>tiempo </a:t>
            </a:r>
            <a:r>
              <a:rPr lang="es-ES" sz="2800" b="0" i="0" dirty="0">
                <a:solidFill>
                  <a:srgbClr val="000000"/>
                </a:solidFill>
                <a:effectLst/>
                <a:latin typeface="+mj-lt"/>
              </a:rPr>
              <a:t>y esfuerzo; entrenamiento y experiencia; fatiga física o psicológica; variaciones del medio ambiente; interacción con sujetos; accidentes y equivocaciones.</a:t>
            </a:r>
          </a:p>
          <a:p>
            <a:pPr algn="just" fontAlgn="base"/>
            <a:endParaRPr lang="es-ES" sz="2800" dirty="0">
              <a:solidFill>
                <a:srgbClr val="000000"/>
              </a:solidFill>
              <a:latin typeface="+mj-lt"/>
            </a:endParaRPr>
          </a:p>
        </p:txBody>
      </p:sp>
    </p:spTree>
    <p:extLst>
      <p:ext uri="{BB962C8B-B14F-4D97-AF65-F5344CB8AC3E}">
        <p14:creationId xmlns:p14="http://schemas.microsoft.com/office/powerpoint/2010/main" val="27461853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625EA3DB-D3CE-4722-8ED9-4CC96F4D6AE6}"/>
              </a:ext>
            </a:extLst>
          </p:cNvPr>
          <p:cNvSpPr txBox="1"/>
          <p:nvPr/>
        </p:nvSpPr>
        <p:spPr>
          <a:xfrm>
            <a:off x="770965" y="1243908"/>
            <a:ext cx="10936942" cy="3108543"/>
          </a:xfrm>
          <a:prstGeom prst="rect">
            <a:avLst/>
          </a:prstGeom>
          <a:noFill/>
        </p:spPr>
        <p:txBody>
          <a:bodyPr wrap="square">
            <a:spAutoFit/>
          </a:bodyPr>
          <a:lstStyle/>
          <a:p>
            <a:pPr algn="just" fontAlgn="base">
              <a:lnSpc>
                <a:spcPct val="150000"/>
              </a:lnSpc>
            </a:pPr>
            <a:r>
              <a:rPr lang="es-ES" sz="2800" b="0" i="0" dirty="0">
                <a:solidFill>
                  <a:srgbClr val="000000"/>
                </a:solidFill>
                <a:effectLst/>
                <a:latin typeface="+mj-lt"/>
              </a:rPr>
              <a:t>3.-</a:t>
            </a:r>
            <a:r>
              <a:rPr lang="es-ES" sz="2800" b="1" i="0" dirty="0">
                <a:solidFill>
                  <a:srgbClr val="000000"/>
                </a:solidFill>
                <a:effectLst/>
                <a:latin typeface="+mj-lt"/>
              </a:rPr>
              <a:t>Variabilidad dependiente de los instrumentos </a:t>
            </a:r>
            <a:r>
              <a:rPr lang="es-ES" sz="2800" b="0" i="0" dirty="0">
                <a:solidFill>
                  <a:srgbClr val="000000"/>
                </a:solidFill>
                <a:effectLst/>
                <a:latin typeface="+mj-lt"/>
              </a:rPr>
              <a:t>(inter e intra). </a:t>
            </a:r>
            <a:r>
              <a:rPr lang="es-ES" sz="2800" b="1" i="0" dirty="0">
                <a:solidFill>
                  <a:srgbClr val="000000"/>
                </a:solidFill>
                <a:effectLst/>
                <a:latin typeface="+mj-lt"/>
              </a:rPr>
              <a:t>Error intrínseco del instrumento de medición</a:t>
            </a:r>
            <a:r>
              <a:rPr lang="es-ES" sz="2800" b="0" i="0" dirty="0">
                <a:solidFill>
                  <a:srgbClr val="000000"/>
                </a:solidFill>
                <a:effectLst/>
                <a:latin typeface="+mj-lt"/>
              </a:rPr>
              <a:t>: mal diseño o funcionamiento; problemas de calibración, mantención y desgaste; error de procesamiento; efectos del medio ambiente o circunstancias de la medición.</a:t>
            </a:r>
          </a:p>
          <a:p>
            <a:pPr algn="just" fontAlgn="base"/>
            <a:endParaRPr lang="es-ES" sz="2800" dirty="0">
              <a:solidFill>
                <a:srgbClr val="000000"/>
              </a:solidFill>
              <a:latin typeface="+mj-lt"/>
            </a:endParaRPr>
          </a:p>
        </p:txBody>
      </p:sp>
    </p:spTree>
    <p:extLst>
      <p:ext uri="{BB962C8B-B14F-4D97-AF65-F5344CB8AC3E}">
        <p14:creationId xmlns:p14="http://schemas.microsoft.com/office/powerpoint/2010/main" val="4516567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625EA3DB-D3CE-4722-8ED9-4CC96F4D6AE6}"/>
              </a:ext>
            </a:extLst>
          </p:cNvPr>
          <p:cNvSpPr txBox="1"/>
          <p:nvPr/>
        </p:nvSpPr>
        <p:spPr>
          <a:xfrm>
            <a:off x="770965" y="832428"/>
            <a:ext cx="10936942" cy="2395399"/>
          </a:xfrm>
          <a:prstGeom prst="rect">
            <a:avLst/>
          </a:prstGeom>
          <a:noFill/>
        </p:spPr>
        <p:txBody>
          <a:bodyPr wrap="square">
            <a:spAutoFit/>
          </a:bodyPr>
          <a:lstStyle/>
          <a:p>
            <a:pPr algn="just" fontAlgn="base"/>
            <a:endParaRPr lang="es-ES" sz="2800" dirty="0">
              <a:solidFill>
                <a:srgbClr val="000000"/>
              </a:solidFill>
              <a:latin typeface="+mj-lt"/>
            </a:endParaRPr>
          </a:p>
          <a:p>
            <a:pPr algn="just" fontAlgn="base">
              <a:lnSpc>
                <a:spcPct val="150000"/>
              </a:lnSpc>
            </a:pPr>
            <a:r>
              <a:rPr lang="es-ES" sz="2800" b="1" i="0" dirty="0">
                <a:solidFill>
                  <a:srgbClr val="000000"/>
                </a:solidFill>
                <a:effectLst/>
                <a:latin typeface="+mj-lt"/>
              </a:rPr>
              <a:t>La defensa </a:t>
            </a:r>
            <a:r>
              <a:rPr lang="es-ES" sz="2800" b="0" i="0" dirty="0">
                <a:solidFill>
                  <a:srgbClr val="000000"/>
                </a:solidFill>
                <a:effectLst/>
                <a:latin typeface="+mj-lt"/>
              </a:rPr>
              <a:t>contra </a:t>
            </a:r>
            <a:r>
              <a:rPr lang="es-ES" sz="2800" b="1" i="0" dirty="0">
                <a:solidFill>
                  <a:srgbClr val="000000"/>
                </a:solidFill>
                <a:effectLst/>
                <a:latin typeface="+mj-lt"/>
              </a:rPr>
              <a:t>la variabilidad y el sesgo </a:t>
            </a:r>
            <a:r>
              <a:rPr lang="es-ES" sz="2800" b="0" i="0" dirty="0">
                <a:solidFill>
                  <a:srgbClr val="000000"/>
                </a:solidFill>
                <a:effectLst/>
                <a:latin typeface="+mj-lt"/>
              </a:rPr>
              <a:t>reside en </a:t>
            </a:r>
            <a:r>
              <a:rPr lang="es-ES" sz="2800" b="1" i="0" dirty="0">
                <a:solidFill>
                  <a:srgbClr val="000000"/>
                </a:solidFill>
                <a:effectLst/>
                <a:latin typeface="+mj-lt"/>
              </a:rPr>
              <a:t>muestras grandes</a:t>
            </a:r>
            <a:r>
              <a:rPr lang="es-ES" sz="2800" b="0" i="0" dirty="0">
                <a:solidFill>
                  <a:srgbClr val="000000"/>
                </a:solidFill>
                <a:effectLst/>
                <a:latin typeface="+mj-lt"/>
              </a:rPr>
              <a:t>, </a:t>
            </a:r>
            <a:r>
              <a:rPr lang="es-ES" sz="2800" b="1" i="0" dirty="0">
                <a:solidFill>
                  <a:srgbClr val="000000"/>
                </a:solidFill>
                <a:effectLst/>
                <a:latin typeface="+mj-lt"/>
              </a:rPr>
              <a:t>la estandarización, la asignación aleatoria y el uso apropiado del ciego o enmascaramiento.</a:t>
            </a:r>
          </a:p>
        </p:txBody>
      </p:sp>
    </p:spTree>
    <p:extLst>
      <p:ext uri="{BB962C8B-B14F-4D97-AF65-F5344CB8AC3E}">
        <p14:creationId xmlns:p14="http://schemas.microsoft.com/office/powerpoint/2010/main" val="28960408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CA3823F6-E166-4CE4-ACB8-88BE8D904BD6}"/>
              </a:ext>
            </a:extLst>
          </p:cNvPr>
          <p:cNvSpPr txBox="1"/>
          <p:nvPr/>
        </p:nvSpPr>
        <p:spPr>
          <a:xfrm>
            <a:off x="815788" y="935068"/>
            <a:ext cx="10865224" cy="4549835"/>
          </a:xfrm>
          <a:prstGeom prst="rect">
            <a:avLst/>
          </a:prstGeom>
          <a:noFill/>
        </p:spPr>
        <p:txBody>
          <a:bodyPr wrap="square">
            <a:spAutoFit/>
          </a:bodyPr>
          <a:lstStyle/>
          <a:p>
            <a:pPr algn="just" fontAlgn="base">
              <a:lnSpc>
                <a:spcPct val="150000"/>
              </a:lnSpc>
            </a:pPr>
            <a:r>
              <a:rPr lang="es-ES" sz="2800" b="1" i="0" dirty="0">
                <a:solidFill>
                  <a:srgbClr val="000000"/>
                </a:solidFill>
                <a:effectLst/>
                <a:latin typeface="+mj-lt"/>
              </a:rPr>
              <a:t>VARIABLES </a:t>
            </a:r>
            <a:r>
              <a:rPr lang="es-ES" sz="2800" b="1" i="1" dirty="0">
                <a:solidFill>
                  <a:srgbClr val="000000"/>
                </a:solidFill>
                <a:effectLst/>
                <a:latin typeface="+mj-lt"/>
              </a:rPr>
              <a:t>versus</a:t>
            </a:r>
            <a:r>
              <a:rPr lang="es-ES" sz="2800" b="1" i="0" dirty="0">
                <a:solidFill>
                  <a:srgbClr val="000000"/>
                </a:solidFill>
                <a:effectLst/>
                <a:latin typeface="+mj-lt"/>
              </a:rPr>
              <a:t> CONSTANTES</a:t>
            </a:r>
          </a:p>
          <a:p>
            <a:pPr algn="just" fontAlgn="base">
              <a:lnSpc>
                <a:spcPct val="150000"/>
              </a:lnSpc>
            </a:pPr>
            <a:r>
              <a:rPr lang="es-ES" sz="2800" b="1" i="0" dirty="0">
                <a:solidFill>
                  <a:srgbClr val="000000"/>
                </a:solidFill>
                <a:effectLst/>
                <a:latin typeface="+mj-lt"/>
              </a:rPr>
              <a:t>Una variables</a:t>
            </a:r>
            <a:r>
              <a:rPr lang="es-ES" sz="2800" b="0" i="0" dirty="0">
                <a:solidFill>
                  <a:srgbClr val="000000"/>
                </a:solidFill>
                <a:effectLst/>
                <a:latin typeface="+mj-lt"/>
              </a:rPr>
              <a:t> es cualquier </a:t>
            </a:r>
            <a:r>
              <a:rPr lang="es-ES" sz="2800" b="1" i="0" dirty="0">
                <a:solidFill>
                  <a:srgbClr val="000000"/>
                </a:solidFill>
                <a:effectLst/>
                <a:latin typeface="+mj-lt"/>
              </a:rPr>
              <a:t>atributo o característica </a:t>
            </a:r>
            <a:r>
              <a:rPr lang="es-ES" sz="2800" b="0" i="0" dirty="0">
                <a:solidFill>
                  <a:srgbClr val="000000"/>
                </a:solidFill>
                <a:effectLst/>
                <a:latin typeface="+mj-lt"/>
              </a:rPr>
              <a:t>que </a:t>
            </a:r>
            <a:r>
              <a:rPr lang="es-ES" sz="2800" b="1" i="0" dirty="0">
                <a:solidFill>
                  <a:srgbClr val="000000"/>
                </a:solidFill>
                <a:effectLst/>
                <a:latin typeface="+mj-lt"/>
              </a:rPr>
              <a:t>puede tomar diferentes valores</a:t>
            </a:r>
            <a:r>
              <a:rPr lang="es-ES" sz="2800" b="0" i="0" dirty="0">
                <a:solidFill>
                  <a:srgbClr val="000000"/>
                </a:solidFill>
                <a:effectLst/>
                <a:latin typeface="+mj-lt"/>
              </a:rPr>
              <a:t> de un set determinado; estos valores pueden ser </a:t>
            </a:r>
            <a:r>
              <a:rPr lang="es-ES" sz="2800" b="1" i="0" dirty="0">
                <a:solidFill>
                  <a:srgbClr val="000000"/>
                </a:solidFill>
                <a:effectLst/>
                <a:latin typeface="+mj-lt"/>
              </a:rPr>
              <a:t>números, caracteres o categorías</a:t>
            </a:r>
            <a:r>
              <a:rPr lang="es-ES" sz="2800" b="0" i="0" dirty="0">
                <a:solidFill>
                  <a:srgbClr val="000000"/>
                </a:solidFill>
                <a:effectLst/>
                <a:latin typeface="+mj-lt"/>
              </a:rPr>
              <a:t>. Cada variable tiene </a:t>
            </a:r>
            <a:r>
              <a:rPr lang="es-ES" sz="2800" b="1" i="0" dirty="0">
                <a:solidFill>
                  <a:srgbClr val="000000"/>
                </a:solidFill>
                <a:effectLst/>
                <a:latin typeface="+mj-lt"/>
              </a:rPr>
              <a:t>un nombre y un tipo de datos</a:t>
            </a:r>
            <a:r>
              <a:rPr lang="es-ES" sz="2800" b="0" i="0" dirty="0">
                <a:solidFill>
                  <a:srgbClr val="000000"/>
                </a:solidFill>
                <a:effectLst/>
                <a:latin typeface="+mj-lt"/>
              </a:rPr>
              <a:t> y </a:t>
            </a:r>
            <a:r>
              <a:rPr lang="es-ES" sz="2800" b="1" i="0" dirty="0">
                <a:solidFill>
                  <a:srgbClr val="000000"/>
                </a:solidFill>
                <a:effectLst/>
                <a:latin typeface="+mj-lt"/>
              </a:rPr>
              <a:t>es expresada en su medida específica</a:t>
            </a:r>
            <a:r>
              <a:rPr lang="es-ES" sz="2800" b="0" i="0" dirty="0">
                <a:solidFill>
                  <a:srgbClr val="000000"/>
                </a:solidFill>
                <a:effectLst/>
                <a:latin typeface="+mj-lt"/>
              </a:rPr>
              <a:t>: por ejemplo, </a:t>
            </a:r>
            <a:r>
              <a:rPr lang="es-ES" sz="2800" b="1" i="0" dirty="0">
                <a:solidFill>
                  <a:srgbClr val="000000"/>
                </a:solidFill>
                <a:effectLst/>
                <a:latin typeface="+mj-lt"/>
              </a:rPr>
              <a:t>peso corporal </a:t>
            </a:r>
            <a:r>
              <a:rPr lang="es-ES" sz="2800" b="0" i="0" dirty="0">
                <a:solidFill>
                  <a:srgbClr val="000000"/>
                </a:solidFill>
                <a:effectLst/>
                <a:latin typeface="+mj-lt"/>
              </a:rPr>
              <a:t>en kilogramos. </a:t>
            </a:r>
            <a:r>
              <a:rPr lang="es-ES" sz="2800" b="1" i="0" dirty="0">
                <a:solidFill>
                  <a:srgbClr val="000000"/>
                </a:solidFill>
                <a:effectLst/>
                <a:latin typeface="+mj-lt"/>
              </a:rPr>
              <a:t>Lo opuesto de una variable </a:t>
            </a:r>
            <a:r>
              <a:rPr lang="es-ES" sz="2800" b="0" i="0" dirty="0">
                <a:solidFill>
                  <a:srgbClr val="000000"/>
                </a:solidFill>
                <a:effectLst/>
                <a:latin typeface="+mj-lt"/>
              </a:rPr>
              <a:t>es </a:t>
            </a:r>
            <a:r>
              <a:rPr lang="es-ES" sz="2800" b="1" i="0" dirty="0">
                <a:solidFill>
                  <a:srgbClr val="000000"/>
                </a:solidFill>
                <a:effectLst/>
                <a:latin typeface="+mj-lt"/>
              </a:rPr>
              <a:t>una constante cuyo valor único es invariable.</a:t>
            </a:r>
          </a:p>
        </p:txBody>
      </p:sp>
    </p:spTree>
    <p:extLst>
      <p:ext uri="{BB962C8B-B14F-4D97-AF65-F5344CB8AC3E}">
        <p14:creationId xmlns:p14="http://schemas.microsoft.com/office/powerpoint/2010/main" val="17085199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232C3AE6-3408-4F2F-9C9E-663B9B369701}"/>
              </a:ext>
            </a:extLst>
          </p:cNvPr>
          <p:cNvSpPr txBox="1"/>
          <p:nvPr/>
        </p:nvSpPr>
        <p:spPr>
          <a:xfrm>
            <a:off x="2569028" y="468476"/>
            <a:ext cx="6096000" cy="523220"/>
          </a:xfrm>
          <a:prstGeom prst="rect">
            <a:avLst/>
          </a:prstGeom>
          <a:noFill/>
        </p:spPr>
        <p:txBody>
          <a:bodyPr wrap="square">
            <a:spAutoFit/>
          </a:bodyPr>
          <a:lstStyle/>
          <a:p>
            <a:pPr algn="ctr"/>
            <a:r>
              <a:rPr lang="es-ES" sz="2800" b="1" i="0">
                <a:effectLst/>
                <a:latin typeface="+mj-lt"/>
              </a:rPr>
              <a:t>Variables estadísticas</a:t>
            </a:r>
            <a:endParaRPr lang="es-ES" sz="2800" b="1" i="0" dirty="0">
              <a:effectLst/>
              <a:latin typeface="+mj-lt"/>
            </a:endParaRPr>
          </a:p>
        </p:txBody>
      </p:sp>
      <p:sp>
        <p:nvSpPr>
          <p:cNvPr id="5" name="CuadroTexto 4">
            <a:extLst>
              <a:ext uri="{FF2B5EF4-FFF2-40B4-BE49-F238E27FC236}">
                <a16:creationId xmlns:a16="http://schemas.microsoft.com/office/drawing/2014/main" id="{3D99CA37-9F18-477F-A25E-2988B0A417A6}"/>
              </a:ext>
            </a:extLst>
          </p:cNvPr>
          <p:cNvSpPr txBox="1"/>
          <p:nvPr/>
        </p:nvSpPr>
        <p:spPr>
          <a:xfrm>
            <a:off x="1045029" y="1102864"/>
            <a:ext cx="9829800" cy="830997"/>
          </a:xfrm>
          <a:prstGeom prst="rect">
            <a:avLst/>
          </a:prstGeom>
          <a:noFill/>
        </p:spPr>
        <p:txBody>
          <a:bodyPr wrap="square">
            <a:spAutoFit/>
          </a:bodyPr>
          <a:lstStyle/>
          <a:p>
            <a:pPr algn="just"/>
            <a:r>
              <a:rPr lang="es-ES" sz="2400" b="1" i="0" dirty="0">
                <a:solidFill>
                  <a:srgbClr val="222222"/>
                </a:solidFill>
                <a:effectLst/>
                <a:latin typeface="+mj-lt"/>
              </a:rPr>
              <a:t>Una variable estadística es cada una de las características o cualidades que poseen individuos de una población.</a:t>
            </a:r>
            <a:endParaRPr lang="es-ES" sz="2400" dirty="0">
              <a:latin typeface="+mj-lt"/>
            </a:endParaRPr>
          </a:p>
        </p:txBody>
      </p:sp>
      <p:pic>
        <p:nvPicPr>
          <p:cNvPr id="7" name="Imagen 6">
            <a:extLst>
              <a:ext uri="{FF2B5EF4-FFF2-40B4-BE49-F238E27FC236}">
                <a16:creationId xmlns:a16="http://schemas.microsoft.com/office/drawing/2014/main" id="{F311092A-938D-4686-8B4C-56986601A700}"/>
              </a:ext>
            </a:extLst>
          </p:cNvPr>
          <p:cNvPicPr>
            <a:picLocks noChangeAspect="1"/>
          </p:cNvPicPr>
          <p:nvPr/>
        </p:nvPicPr>
        <p:blipFill>
          <a:blip r:embed="rId2"/>
          <a:stretch>
            <a:fillRect/>
          </a:stretch>
        </p:blipFill>
        <p:spPr>
          <a:xfrm>
            <a:off x="1632857" y="2275113"/>
            <a:ext cx="9437914" cy="4236443"/>
          </a:xfrm>
          <a:prstGeom prst="rect">
            <a:avLst/>
          </a:prstGeom>
        </p:spPr>
      </p:pic>
    </p:spTree>
    <p:extLst>
      <p:ext uri="{BB962C8B-B14F-4D97-AF65-F5344CB8AC3E}">
        <p14:creationId xmlns:p14="http://schemas.microsoft.com/office/powerpoint/2010/main" val="33760373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492FDAEC-7EC4-4C79-B323-9D4CB7AA28FB}"/>
              </a:ext>
            </a:extLst>
          </p:cNvPr>
          <p:cNvPicPr>
            <a:picLocks noChangeAspect="1"/>
          </p:cNvPicPr>
          <p:nvPr/>
        </p:nvPicPr>
        <p:blipFill>
          <a:blip r:embed="rId2"/>
          <a:stretch>
            <a:fillRect/>
          </a:stretch>
        </p:blipFill>
        <p:spPr>
          <a:xfrm>
            <a:off x="308108" y="594114"/>
            <a:ext cx="11575783" cy="5669771"/>
          </a:xfrm>
          <a:prstGeom prst="rect">
            <a:avLst/>
          </a:prstGeom>
        </p:spPr>
      </p:pic>
    </p:spTree>
    <p:extLst>
      <p:ext uri="{BB962C8B-B14F-4D97-AF65-F5344CB8AC3E}">
        <p14:creationId xmlns:p14="http://schemas.microsoft.com/office/powerpoint/2010/main" val="29249558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29BDBD3C-33F9-45BC-8775-D2CF114759C9}"/>
              </a:ext>
            </a:extLst>
          </p:cNvPr>
          <p:cNvSpPr txBox="1"/>
          <p:nvPr/>
        </p:nvSpPr>
        <p:spPr>
          <a:xfrm>
            <a:off x="1470210" y="1192323"/>
            <a:ext cx="10049435" cy="4832092"/>
          </a:xfrm>
          <a:prstGeom prst="rect">
            <a:avLst/>
          </a:prstGeom>
          <a:noFill/>
        </p:spPr>
        <p:txBody>
          <a:bodyPr wrap="square">
            <a:spAutoFit/>
          </a:bodyPr>
          <a:lstStyle/>
          <a:p>
            <a:pPr algn="just" fontAlgn="base">
              <a:buFont typeface="Arial" panose="020B0604020202020204" pitchFamily="34" charset="0"/>
              <a:buChar char="•"/>
            </a:pPr>
            <a:r>
              <a:rPr lang="es-ES" sz="2800" b="1" i="0" dirty="0">
                <a:solidFill>
                  <a:srgbClr val="000000"/>
                </a:solidFill>
                <a:effectLst/>
                <a:latin typeface="+mj-lt"/>
              </a:rPr>
              <a:t>Variable </a:t>
            </a:r>
            <a:r>
              <a:rPr lang="es-ES" sz="2800" b="0" i="0" dirty="0">
                <a:solidFill>
                  <a:srgbClr val="000000"/>
                </a:solidFill>
                <a:effectLst/>
                <a:latin typeface="+mj-lt"/>
              </a:rPr>
              <a:t>es cualquier atributo o característica que puede tomar diferentes valores de un set. </a:t>
            </a:r>
          </a:p>
          <a:p>
            <a:pPr algn="l" fontAlgn="base">
              <a:buFont typeface="Arial" panose="020B0604020202020204" pitchFamily="34" charset="0"/>
              <a:buChar char="•"/>
            </a:pPr>
            <a:endParaRPr lang="es-ES" sz="2800" dirty="0">
              <a:solidFill>
                <a:srgbClr val="000000"/>
              </a:solidFill>
              <a:latin typeface="+mj-lt"/>
            </a:endParaRPr>
          </a:p>
          <a:p>
            <a:pPr algn="l" fontAlgn="base">
              <a:buFont typeface="Arial" panose="020B0604020202020204" pitchFamily="34" charset="0"/>
              <a:buChar char="•"/>
            </a:pPr>
            <a:r>
              <a:rPr lang="es-ES" sz="2800" b="0" i="0" dirty="0">
                <a:solidFill>
                  <a:srgbClr val="000000"/>
                </a:solidFill>
                <a:effectLst/>
                <a:latin typeface="+mj-lt"/>
              </a:rPr>
              <a:t> </a:t>
            </a:r>
            <a:r>
              <a:rPr lang="es-ES" sz="2800" b="1" dirty="0">
                <a:solidFill>
                  <a:srgbClr val="000000"/>
                </a:solidFill>
                <a:latin typeface="+mj-lt"/>
              </a:rPr>
              <a:t>C</a:t>
            </a:r>
            <a:r>
              <a:rPr lang="es-ES" sz="2800" b="1" i="0" dirty="0">
                <a:solidFill>
                  <a:srgbClr val="000000"/>
                </a:solidFill>
                <a:effectLst/>
                <a:latin typeface="+mj-lt"/>
              </a:rPr>
              <a:t>onstante </a:t>
            </a:r>
            <a:r>
              <a:rPr lang="es-ES" sz="2800" b="0" i="0" dirty="0">
                <a:solidFill>
                  <a:srgbClr val="000000"/>
                </a:solidFill>
                <a:effectLst/>
                <a:latin typeface="+mj-lt"/>
              </a:rPr>
              <a:t>es aquella con un valor único invariable.</a:t>
            </a:r>
          </a:p>
          <a:p>
            <a:pPr algn="l" fontAlgn="base">
              <a:buFont typeface="Arial" panose="020B0604020202020204" pitchFamily="34" charset="0"/>
              <a:buChar char="•"/>
            </a:pPr>
            <a:endParaRPr lang="es-ES" sz="2800" dirty="0">
              <a:solidFill>
                <a:srgbClr val="000000"/>
              </a:solidFill>
              <a:latin typeface="+mj-lt"/>
            </a:endParaRPr>
          </a:p>
          <a:p>
            <a:pPr algn="just" fontAlgn="base">
              <a:buFont typeface="Arial" panose="020B0604020202020204" pitchFamily="34" charset="0"/>
              <a:buChar char="•"/>
            </a:pPr>
            <a:r>
              <a:rPr lang="es-ES" sz="2800" b="1" i="0" dirty="0">
                <a:solidFill>
                  <a:srgbClr val="000000"/>
                </a:solidFill>
                <a:effectLst/>
                <a:latin typeface="+mj-lt"/>
              </a:rPr>
              <a:t>Universo o población </a:t>
            </a:r>
            <a:r>
              <a:rPr lang="es-ES" sz="2800" b="0" i="0" dirty="0">
                <a:solidFill>
                  <a:srgbClr val="000000"/>
                </a:solidFill>
                <a:effectLst/>
                <a:latin typeface="+mj-lt"/>
              </a:rPr>
              <a:t>es el conjunto de todos los individuos que presentan una característica de interés susceptible de ser observada.</a:t>
            </a:r>
          </a:p>
          <a:p>
            <a:pPr algn="just" fontAlgn="base"/>
            <a:endParaRPr lang="es-ES" sz="2800" b="0" i="0" dirty="0">
              <a:solidFill>
                <a:srgbClr val="000000"/>
              </a:solidFill>
              <a:effectLst/>
              <a:latin typeface="+mj-lt"/>
            </a:endParaRPr>
          </a:p>
          <a:p>
            <a:pPr algn="just" fontAlgn="base">
              <a:buFont typeface="Arial" panose="020B0604020202020204" pitchFamily="34" charset="0"/>
              <a:buChar char="•"/>
            </a:pPr>
            <a:r>
              <a:rPr lang="es-ES" sz="2800" b="1" i="0" dirty="0">
                <a:solidFill>
                  <a:srgbClr val="000000"/>
                </a:solidFill>
                <a:effectLst/>
                <a:latin typeface="+mj-lt"/>
              </a:rPr>
              <a:t>Muestra </a:t>
            </a:r>
            <a:r>
              <a:rPr lang="es-ES" sz="2800" b="0" i="0" dirty="0">
                <a:solidFill>
                  <a:srgbClr val="000000"/>
                </a:solidFill>
                <a:effectLst/>
                <a:latin typeface="+mj-lt"/>
              </a:rPr>
              <a:t>es una parte de un universo a través de la cual se estudia una o varias características de interés.</a:t>
            </a:r>
          </a:p>
          <a:p>
            <a:pPr algn="l" fontAlgn="base">
              <a:buFont typeface="Arial" panose="020B0604020202020204" pitchFamily="34" charset="0"/>
              <a:buChar char="•"/>
            </a:pPr>
            <a:endParaRPr lang="es-ES" sz="2800" b="0" i="0" dirty="0">
              <a:solidFill>
                <a:srgbClr val="000000"/>
              </a:solidFill>
              <a:effectLst/>
              <a:latin typeface="+mj-lt"/>
            </a:endParaRPr>
          </a:p>
        </p:txBody>
      </p:sp>
    </p:spTree>
    <p:extLst>
      <p:ext uri="{BB962C8B-B14F-4D97-AF65-F5344CB8AC3E}">
        <p14:creationId xmlns:p14="http://schemas.microsoft.com/office/powerpoint/2010/main" val="881936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F4A2B3A6-756D-4933-BA7F-93C1ACFBA050}"/>
              </a:ext>
            </a:extLst>
          </p:cNvPr>
          <p:cNvPicPr>
            <a:picLocks noChangeAspect="1"/>
          </p:cNvPicPr>
          <p:nvPr/>
        </p:nvPicPr>
        <p:blipFill>
          <a:blip r:embed="rId2"/>
          <a:stretch>
            <a:fillRect/>
          </a:stretch>
        </p:blipFill>
        <p:spPr>
          <a:xfrm>
            <a:off x="782745" y="968353"/>
            <a:ext cx="11149026" cy="4205432"/>
          </a:xfrm>
          <a:prstGeom prst="rect">
            <a:avLst/>
          </a:prstGeom>
        </p:spPr>
      </p:pic>
    </p:spTree>
    <p:extLst>
      <p:ext uri="{BB962C8B-B14F-4D97-AF65-F5344CB8AC3E}">
        <p14:creationId xmlns:p14="http://schemas.microsoft.com/office/powerpoint/2010/main" val="33191169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6EC0BFDF-4640-4F14-905E-879783F913F5}"/>
              </a:ext>
            </a:extLst>
          </p:cNvPr>
          <p:cNvPicPr>
            <a:picLocks noChangeAspect="1"/>
          </p:cNvPicPr>
          <p:nvPr/>
        </p:nvPicPr>
        <p:blipFill>
          <a:blip r:embed="rId2"/>
          <a:stretch>
            <a:fillRect/>
          </a:stretch>
        </p:blipFill>
        <p:spPr>
          <a:xfrm>
            <a:off x="811571" y="820616"/>
            <a:ext cx="10857914" cy="4876800"/>
          </a:xfrm>
          <a:prstGeom prst="rect">
            <a:avLst/>
          </a:prstGeom>
        </p:spPr>
      </p:pic>
    </p:spTree>
    <p:extLst>
      <p:ext uri="{BB962C8B-B14F-4D97-AF65-F5344CB8AC3E}">
        <p14:creationId xmlns:p14="http://schemas.microsoft.com/office/powerpoint/2010/main" val="32198148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38FBC2A1-365D-4DE9-B195-11FC83D2BF21}"/>
              </a:ext>
            </a:extLst>
          </p:cNvPr>
          <p:cNvPicPr>
            <a:picLocks noChangeAspect="1"/>
          </p:cNvPicPr>
          <p:nvPr/>
        </p:nvPicPr>
        <p:blipFill>
          <a:blip r:embed="rId2"/>
          <a:stretch>
            <a:fillRect/>
          </a:stretch>
        </p:blipFill>
        <p:spPr>
          <a:xfrm>
            <a:off x="399556" y="341922"/>
            <a:ext cx="11392887" cy="6516077"/>
          </a:xfrm>
          <a:prstGeom prst="rect">
            <a:avLst/>
          </a:prstGeom>
        </p:spPr>
      </p:pic>
    </p:spTree>
    <p:extLst>
      <p:ext uri="{BB962C8B-B14F-4D97-AF65-F5344CB8AC3E}">
        <p14:creationId xmlns:p14="http://schemas.microsoft.com/office/powerpoint/2010/main" val="5062975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A66BE3BC-0221-4059-92F4-92EA32C5800F}"/>
              </a:ext>
            </a:extLst>
          </p:cNvPr>
          <p:cNvSpPr txBox="1"/>
          <p:nvPr/>
        </p:nvSpPr>
        <p:spPr>
          <a:xfrm>
            <a:off x="1123149" y="767594"/>
            <a:ext cx="10228729" cy="4549835"/>
          </a:xfrm>
          <a:prstGeom prst="rect">
            <a:avLst/>
          </a:prstGeom>
          <a:noFill/>
        </p:spPr>
        <p:txBody>
          <a:bodyPr wrap="square">
            <a:spAutoFit/>
          </a:bodyPr>
          <a:lstStyle/>
          <a:p>
            <a:pPr algn="just">
              <a:lnSpc>
                <a:spcPct val="150000"/>
              </a:lnSpc>
            </a:pPr>
            <a:r>
              <a:rPr lang="es-ES" sz="2800" b="0" i="0" dirty="0">
                <a:solidFill>
                  <a:srgbClr val="000000"/>
                </a:solidFill>
                <a:effectLst/>
                <a:latin typeface="+mj-lt"/>
              </a:rPr>
              <a:t>En general se distinguen </a:t>
            </a:r>
            <a:r>
              <a:rPr lang="es-ES" sz="2800" b="1" i="0" dirty="0">
                <a:solidFill>
                  <a:srgbClr val="000000"/>
                </a:solidFill>
                <a:effectLst/>
                <a:latin typeface="+mj-lt"/>
              </a:rPr>
              <a:t>tres tipos de variables</a:t>
            </a:r>
            <a:r>
              <a:rPr lang="es-ES" sz="2800" b="0" i="0" dirty="0">
                <a:solidFill>
                  <a:srgbClr val="000000"/>
                </a:solidFill>
                <a:effectLst/>
                <a:latin typeface="+mj-lt"/>
              </a:rPr>
              <a:t>: </a:t>
            </a:r>
          </a:p>
          <a:p>
            <a:pPr algn="just">
              <a:lnSpc>
                <a:spcPct val="150000"/>
              </a:lnSpc>
            </a:pPr>
            <a:r>
              <a:rPr lang="es-ES" sz="2800" b="0" i="0" dirty="0">
                <a:solidFill>
                  <a:srgbClr val="000000"/>
                </a:solidFill>
                <a:effectLst/>
                <a:latin typeface="+mj-lt"/>
              </a:rPr>
              <a:t>.- </a:t>
            </a:r>
            <a:r>
              <a:rPr lang="es-ES" sz="2800" b="1" i="0" dirty="0">
                <a:solidFill>
                  <a:srgbClr val="000000"/>
                </a:solidFill>
                <a:effectLst/>
                <a:latin typeface="+mj-lt"/>
              </a:rPr>
              <a:t>independientes</a:t>
            </a:r>
            <a:r>
              <a:rPr lang="es-ES" sz="2800" b="0" i="0" dirty="0">
                <a:solidFill>
                  <a:srgbClr val="000000"/>
                </a:solidFill>
                <a:effectLst/>
                <a:latin typeface="+mj-lt"/>
              </a:rPr>
              <a:t>, </a:t>
            </a:r>
          </a:p>
          <a:p>
            <a:pPr algn="just">
              <a:lnSpc>
                <a:spcPct val="150000"/>
              </a:lnSpc>
            </a:pPr>
            <a:r>
              <a:rPr lang="es-ES" sz="2800" b="1" dirty="0">
                <a:solidFill>
                  <a:srgbClr val="000000"/>
                </a:solidFill>
                <a:latin typeface="+mj-lt"/>
              </a:rPr>
              <a:t>.- </a:t>
            </a:r>
            <a:r>
              <a:rPr lang="es-ES" sz="2800" b="1" i="0" dirty="0">
                <a:solidFill>
                  <a:srgbClr val="000000"/>
                </a:solidFill>
                <a:effectLst/>
                <a:latin typeface="+mj-lt"/>
              </a:rPr>
              <a:t>dependientes y </a:t>
            </a:r>
          </a:p>
          <a:p>
            <a:pPr algn="just">
              <a:lnSpc>
                <a:spcPct val="150000"/>
              </a:lnSpc>
            </a:pPr>
            <a:r>
              <a:rPr lang="es-ES" sz="2800" b="1" i="0" dirty="0">
                <a:solidFill>
                  <a:srgbClr val="000000"/>
                </a:solidFill>
                <a:effectLst/>
                <a:latin typeface="+mj-lt"/>
              </a:rPr>
              <a:t>.-confundentes o de confusión</a:t>
            </a:r>
            <a:r>
              <a:rPr lang="es-ES" sz="2800" b="0" i="0" dirty="0">
                <a:solidFill>
                  <a:srgbClr val="000000"/>
                </a:solidFill>
                <a:effectLst/>
                <a:latin typeface="+mj-lt"/>
              </a:rPr>
              <a:t>. </a:t>
            </a:r>
          </a:p>
          <a:p>
            <a:pPr algn="just">
              <a:lnSpc>
                <a:spcPct val="150000"/>
              </a:lnSpc>
            </a:pPr>
            <a:endParaRPr lang="es-ES" sz="2800" dirty="0">
              <a:solidFill>
                <a:srgbClr val="000000"/>
              </a:solidFill>
              <a:latin typeface="+mj-lt"/>
            </a:endParaRPr>
          </a:p>
          <a:p>
            <a:pPr algn="just">
              <a:lnSpc>
                <a:spcPct val="150000"/>
              </a:lnSpc>
            </a:pPr>
            <a:r>
              <a:rPr lang="es-ES" sz="2800" b="0" i="0" dirty="0">
                <a:solidFill>
                  <a:srgbClr val="000000"/>
                </a:solidFill>
                <a:effectLst/>
                <a:latin typeface="+mj-lt"/>
              </a:rPr>
              <a:t>En la lectura crítica de un trabajo </a:t>
            </a:r>
            <a:r>
              <a:rPr lang="es-ES" sz="2800" b="1" i="0" dirty="0">
                <a:solidFill>
                  <a:srgbClr val="000000"/>
                </a:solidFill>
                <a:effectLst/>
                <a:latin typeface="+mj-lt"/>
              </a:rPr>
              <a:t>es indispensable identificar con claridad cada una de ellas.</a:t>
            </a:r>
            <a:endParaRPr lang="es-ES" sz="2800" b="1" dirty="0">
              <a:latin typeface="+mj-lt"/>
            </a:endParaRPr>
          </a:p>
        </p:txBody>
      </p:sp>
    </p:spTree>
    <p:extLst>
      <p:ext uri="{BB962C8B-B14F-4D97-AF65-F5344CB8AC3E}">
        <p14:creationId xmlns:p14="http://schemas.microsoft.com/office/powerpoint/2010/main" val="25668317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16377EDB-EE63-4805-9A47-EEDF91B161EC}"/>
              </a:ext>
            </a:extLst>
          </p:cNvPr>
          <p:cNvSpPr txBox="1"/>
          <p:nvPr/>
        </p:nvSpPr>
        <p:spPr>
          <a:xfrm>
            <a:off x="609600" y="2123578"/>
            <a:ext cx="11125200" cy="2610843"/>
          </a:xfrm>
          <a:prstGeom prst="rect">
            <a:avLst/>
          </a:prstGeom>
          <a:noFill/>
        </p:spPr>
        <p:txBody>
          <a:bodyPr wrap="square">
            <a:spAutoFit/>
          </a:bodyPr>
          <a:lstStyle/>
          <a:p>
            <a:pPr algn="just">
              <a:lnSpc>
                <a:spcPct val="150000"/>
              </a:lnSpc>
            </a:pPr>
            <a:r>
              <a:rPr lang="es-ES" sz="2800" b="0" i="0" dirty="0">
                <a:solidFill>
                  <a:srgbClr val="000000"/>
                </a:solidFill>
                <a:effectLst/>
                <a:latin typeface="+mj-lt"/>
              </a:rPr>
              <a:t>La mayor parte de </a:t>
            </a:r>
            <a:r>
              <a:rPr lang="es-ES" sz="2800" b="1" i="0" dirty="0">
                <a:solidFill>
                  <a:srgbClr val="000000"/>
                </a:solidFill>
                <a:effectLst/>
                <a:latin typeface="+mj-lt"/>
              </a:rPr>
              <a:t>la investigación médica clínica </a:t>
            </a:r>
            <a:r>
              <a:rPr lang="es-ES" sz="2800" b="0" i="0" dirty="0">
                <a:solidFill>
                  <a:srgbClr val="000000"/>
                </a:solidFill>
                <a:effectLst/>
                <a:latin typeface="+mj-lt"/>
              </a:rPr>
              <a:t>está dirigida a </a:t>
            </a:r>
            <a:r>
              <a:rPr lang="es-ES" sz="2800" b="1" i="0" dirty="0">
                <a:solidFill>
                  <a:srgbClr val="000000"/>
                </a:solidFill>
                <a:effectLst/>
                <a:latin typeface="+mj-lt"/>
              </a:rPr>
              <a:t>observar diferencias entre grupos de personas</a:t>
            </a:r>
            <a:r>
              <a:rPr lang="es-ES" sz="2800" b="0" i="0" dirty="0">
                <a:solidFill>
                  <a:srgbClr val="000000"/>
                </a:solidFill>
                <a:effectLst/>
                <a:latin typeface="+mj-lt"/>
              </a:rPr>
              <a:t> con el objeto de </a:t>
            </a:r>
            <a:r>
              <a:rPr lang="es-ES" sz="2800" b="1" i="0" dirty="0">
                <a:solidFill>
                  <a:srgbClr val="000000"/>
                </a:solidFill>
                <a:effectLst/>
                <a:latin typeface="+mj-lt"/>
              </a:rPr>
              <a:t>identificar factores de riesgo o de pronóstico</a:t>
            </a:r>
            <a:r>
              <a:rPr lang="es-ES" sz="2800" b="0" i="0" dirty="0">
                <a:solidFill>
                  <a:srgbClr val="000000"/>
                </a:solidFill>
                <a:effectLst/>
                <a:latin typeface="+mj-lt"/>
              </a:rPr>
              <a:t> o, más frecuentemente, </a:t>
            </a:r>
            <a:r>
              <a:rPr lang="es-ES" sz="2800" b="1" i="0" dirty="0">
                <a:solidFill>
                  <a:srgbClr val="000000"/>
                </a:solidFill>
                <a:effectLst/>
                <a:latin typeface="+mj-lt"/>
              </a:rPr>
              <a:t>para averiguar si una determinada intervención produce mejores resultados que otra.</a:t>
            </a:r>
            <a:r>
              <a:rPr lang="es-ES" sz="2800" b="0" i="0" dirty="0">
                <a:solidFill>
                  <a:srgbClr val="000000"/>
                </a:solidFill>
                <a:effectLst/>
                <a:latin typeface="+mj-lt"/>
              </a:rPr>
              <a:t> </a:t>
            </a:r>
          </a:p>
        </p:txBody>
      </p:sp>
    </p:spTree>
    <p:extLst>
      <p:ext uri="{BB962C8B-B14F-4D97-AF65-F5344CB8AC3E}">
        <p14:creationId xmlns:p14="http://schemas.microsoft.com/office/powerpoint/2010/main" val="20373328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16377EDB-EE63-4805-9A47-EEDF91B161EC}"/>
              </a:ext>
            </a:extLst>
          </p:cNvPr>
          <p:cNvSpPr txBox="1"/>
          <p:nvPr/>
        </p:nvSpPr>
        <p:spPr>
          <a:xfrm>
            <a:off x="672353" y="0"/>
            <a:ext cx="11125200" cy="5842497"/>
          </a:xfrm>
          <a:prstGeom prst="rect">
            <a:avLst/>
          </a:prstGeom>
          <a:noFill/>
        </p:spPr>
        <p:txBody>
          <a:bodyPr wrap="square">
            <a:spAutoFit/>
          </a:bodyPr>
          <a:lstStyle/>
          <a:p>
            <a:pPr algn="just">
              <a:lnSpc>
                <a:spcPct val="150000"/>
              </a:lnSpc>
            </a:pPr>
            <a:endParaRPr lang="es-ES" sz="2800" dirty="0">
              <a:solidFill>
                <a:srgbClr val="000000"/>
              </a:solidFill>
              <a:latin typeface="+mj-lt"/>
            </a:endParaRPr>
          </a:p>
          <a:p>
            <a:pPr algn="just">
              <a:lnSpc>
                <a:spcPct val="150000"/>
              </a:lnSpc>
            </a:pPr>
            <a:r>
              <a:rPr lang="es-ES" sz="2800" b="1" i="0" dirty="0">
                <a:solidFill>
                  <a:srgbClr val="000000"/>
                </a:solidFill>
                <a:effectLst/>
                <a:latin typeface="+mj-lt"/>
              </a:rPr>
              <a:t>Para averiguarlo lo antes señalado</a:t>
            </a:r>
            <a:r>
              <a:rPr lang="es-ES" sz="2800" b="0" i="0" dirty="0">
                <a:solidFill>
                  <a:srgbClr val="000000"/>
                </a:solidFill>
                <a:effectLst/>
                <a:latin typeface="+mj-lt"/>
              </a:rPr>
              <a:t>, generalmente </a:t>
            </a:r>
            <a:r>
              <a:rPr lang="es-ES" sz="2800" b="1" i="0" dirty="0">
                <a:solidFill>
                  <a:srgbClr val="000000"/>
                </a:solidFill>
                <a:effectLst/>
                <a:latin typeface="+mj-lt"/>
              </a:rPr>
              <a:t>se efectúan, o debieran efectuar</a:t>
            </a:r>
            <a:r>
              <a:rPr lang="es-ES" sz="2800" b="0" i="0" dirty="0">
                <a:solidFill>
                  <a:srgbClr val="000000"/>
                </a:solidFill>
                <a:effectLst/>
                <a:latin typeface="+mj-lt"/>
              </a:rPr>
              <a:t>, los siguientes pasos secuenciales:</a:t>
            </a:r>
          </a:p>
          <a:p>
            <a:pPr algn="just">
              <a:lnSpc>
                <a:spcPct val="150000"/>
              </a:lnSpc>
            </a:pPr>
            <a:r>
              <a:rPr lang="es-ES" sz="2800" dirty="0">
                <a:solidFill>
                  <a:srgbClr val="000000"/>
                </a:solidFill>
                <a:latin typeface="+mj-lt"/>
              </a:rPr>
              <a:t>.-</a:t>
            </a:r>
            <a:r>
              <a:rPr lang="es-ES" sz="2800" b="0" i="0" dirty="0">
                <a:solidFill>
                  <a:srgbClr val="000000"/>
                </a:solidFill>
                <a:effectLst/>
                <a:latin typeface="+mj-lt"/>
              </a:rPr>
              <a:t>  formulación de una o varias hipótesis, </a:t>
            </a:r>
          </a:p>
          <a:p>
            <a:pPr algn="just">
              <a:lnSpc>
                <a:spcPct val="150000"/>
              </a:lnSpc>
            </a:pPr>
            <a:r>
              <a:rPr lang="es-ES" sz="2800" b="0" i="0" dirty="0">
                <a:solidFill>
                  <a:srgbClr val="000000"/>
                </a:solidFill>
                <a:effectLst/>
                <a:latin typeface="+mj-lt"/>
              </a:rPr>
              <a:t>.- formulación de los objetivos generales y específicos que se persiguen, diseño del experimento o ensayo para responder esas preguntas,</a:t>
            </a:r>
          </a:p>
          <a:p>
            <a:pPr algn="just">
              <a:lnSpc>
                <a:spcPct val="150000"/>
              </a:lnSpc>
            </a:pPr>
            <a:r>
              <a:rPr lang="es-ES" sz="2800" b="0" i="0" dirty="0">
                <a:solidFill>
                  <a:srgbClr val="000000"/>
                </a:solidFill>
                <a:effectLst/>
                <a:latin typeface="+mj-lt"/>
              </a:rPr>
              <a:t>.- realización de mediciones u observaciones con las que se obtienen datos, análisis de esos resultados y, </a:t>
            </a:r>
          </a:p>
          <a:p>
            <a:pPr algn="just">
              <a:lnSpc>
                <a:spcPct val="150000"/>
              </a:lnSpc>
            </a:pPr>
            <a:r>
              <a:rPr lang="es-ES" sz="2800" dirty="0">
                <a:solidFill>
                  <a:srgbClr val="000000"/>
                </a:solidFill>
                <a:latin typeface="+mj-lt"/>
              </a:rPr>
              <a:t>.- </a:t>
            </a:r>
            <a:r>
              <a:rPr lang="es-ES" sz="2800" b="0" i="0" dirty="0">
                <a:solidFill>
                  <a:srgbClr val="000000"/>
                </a:solidFill>
                <a:effectLst/>
                <a:latin typeface="+mj-lt"/>
              </a:rPr>
              <a:t>finalmente, la interpretación y conclusiones.</a:t>
            </a:r>
            <a:endParaRPr lang="es-ES" sz="2800" dirty="0">
              <a:latin typeface="+mj-lt"/>
            </a:endParaRPr>
          </a:p>
        </p:txBody>
      </p:sp>
    </p:spTree>
    <p:extLst>
      <p:ext uri="{BB962C8B-B14F-4D97-AF65-F5344CB8AC3E}">
        <p14:creationId xmlns:p14="http://schemas.microsoft.com/office/powerpoint/2010/main" val="28443708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436945D0-6269-4629-83DB-3869510393DF}"/>
              </a:ext>
            </a:extLst>
          </p:cNvPr>
          <p:cNvSpPr txBox="1"/>
          <p:nvPr/>
        </p:nvSpPr>
        <p:spPr>
          <a:xfrm>
            <a:off x="878540" y="590381"/>
            <a:ext cx="10703859" cy="5196166"/>
          </a:xfrm>
          <a:prstGeom prst="rect">
            <a:avLst/>
          </a:prstGeom>
          <a:noFill/>
        </p:spPr>
        <p:txBody>
          <a:bodyPr wrap="square">
            <a:spAutoFit/>
          </a:bodyPr>
          <a:lstStyle/>
          <a:p>
            <a:pPr algn="just">
              <a:lnSpc>
                <a:spcPct val="150000"/>
              </a:lnSpc>
            </a:pPr>
            <a:r>
              <a:rPr lang="es-ES" sz="2800" b="1" i="0" dirty="0">
                <a:solidFill>
                  <a:srgbClr val="000000"/>
                </a:solidFill>
                <a:effectLst/>
                <a:latin typeface="+mj-lt"/>
              </a:rPr>
              <a:t>Los hallazgos son comunicados </a:t>
            </a:r>
            <a:r>
              <a:rPr lang="es-ES" sz="2800" b="0" i="0" dirty="0">
                <a:solidFill>
                  <a:srgbClr val="000000"/>
                </a:solidFill>
                <a:effectLst/>
                <a:latin typeface="+mj-lt"/>
              </a:rPr>
              <a:t>en ese mismo orden con </a:t>
            </a:r>
            <a:r>
              <a:rPr lang="es-ES" sz="2800" b="1" i="0" dirty="0">
                <a:solidFill>
                  <a:srgbClr val="000000"/>
                </a:solidFill>
                <a:effectLst/>
                <a:latin typeface="+mj-lt"/>
              </a:rPr>
              <a:t>el fin de que la comunidad médica </a:t>
            </a:r>
            <a:r>
              <a:rPr lang="es-ES" sz="2800" b="0" i="0" dirty="0">
                <a:solidFill>
                  <a:srgbClr val="000000"/>
                </a:solidFill>
                <a:effectLst/>
                <a:latin typeface="+mj-lt"/>
              </a:rPr>
              <a:t>pueda enterarse de esos resultados </a:t>
            </a:r>
            <a:r>
              <a:rPr lang="es-ES" sz="2800" b="1" i="0" dirty="0">
                <a:solidFill>
                  <a:srgbClr val="000000"/>
                </a:solidFill>
                <a:effectLst/>
                <a:latin typeface="+mj-lt"/>
              </a:rPr>
              <a:t>para guiar la práctica clínica</a:t>
            </a:r>
            <a:r>
              <a:rPr lang="es-ES" sz="2800" b="0" i="0" dirty="0">
                <a:solidFill>
                  <a:srgbClr val="000000"/>
                </a:solidFill>
                <a:effectLst/>
                <a:latin typeface="+mj-lt"/>
              </a:rPr>
              <a:t>. Idealmente, </a:t>
            </a:r>
            <a:r>
              <a:rPr lang="es-ES" sz="2800" b="1" i="0" dirty="0">
                <a:solidFill>
                  <a:srgbClr val="000000"/>
                </a:solidFill>
                <a:effectLst/>
                <a:latin typeface="+mj-lt"/>
              </a:rPr>
              <a:t>la descripción debe permitir replicar las condiciones experimentales con la mayor exactitud posible</a:t>
            </a:r>
            <a:r>
              <a:rPr lang="es-ES" sz="2800" b="0" i="0" dirty="0">
                <a:solidFill>
                  <a:srgbClr val="000000"/>
                </a:solidFill>
                <a:effectLst/>
                <a:latin typeface="+mj-lt"/>
              </a:rPr>
              <a:t>; si la descripción proporcionada </a:t>
            </a:r>
            <a:r>
              <a:rPr lang="es-ES" sz="2800" b="1" i="0" dirty="0">
                <a:solidFill>
                  <a:srgbClr val="000000"/>
                </a:solidFill>
                <a:effectLst/>
                <a:latin typeface="+mj-lt"/>
              </a:rPr>
              <a:t>no lo permite</a:t>
            </a:r>
            <a:r>
              <a:rPr lang="es-ES" sz="2800" b="0" i="0" dirty="0">
                <a:solidFill>
                  <a:srgbClr val="000000"/>
                </a:solidFill>
                <a:effectLst/>
                <a:latin typeface="+mj-lt"/>
              </a:rPr>
              <a:t>, entonces </a:t>
            </a:r>
            <a:r>
              <a:rPr lang="es-ES" sz="2800" b="1" i="0" dirty="0">
                <a:solidFill>
                  <a:srgbClr val="000000"/>
                </a:solidFill>
                <a:effectLst/>
                <a:latin typeface="+mj-lt"/>
              </a:rPr>
              <a:t>no cumple su propósito </a:t>
            </a:r>
            <a:r>
              <a:rPr lang="es-ES" sz="2800" b="0" i="0" dirty="0">
                <a:solidFill>
                  <a:srgbClr val="000000"/>
                </a:solidFill>
                <a:effectLst/>
                <a:latin typeface="+mj-lt"/>
              </a:rPr>
              <a:t>y se puede afirmar que </a:t>
            </a:r>
            <a:r>
              <a:rPr lang="es-ES" sz="2800" b="1" i="0" dirty="0">
                <a:solidFill>
                  <a:srgbClr val="000000"/>
                </a:solidFill>
                <a:effectLst/>
                <a:latin typeface="+mj-lt"/>
              </a:rPr>
              <a:t>es una mala descripción </a:t>
            </a:r>
            <a:r>
              <a:rPr lang="es-ES" sz="2800" b="0" i="0" dirty="0">
                <a:solidFill>
                  <a:srgbClr val="000000"/>
                </a:solidFill>
                <a:effectLst/>
                <a:latin typeface="+mj-lt"/>
              </a:rPr>
              <a:t>y, por ende, </a:t>
            </a:r>
            <a:r>
              <a:rPr lang="es-ES" sz="2800" b="1" i="0" dirty="0">
                <a:solidFill>
                  <a:srgbClr val="000000"/>
                </a:solidFill>
                <a:effectLst/>
                <a:latin typeface="+mj-lt"/>
              </a:rPr>
              <a:t>los resultados y conclusiones sólo pueden ser tomados como provisionales y no comprobados.</a:t>
            </a:r>
            <a:endParaRPr lang="es-ES" sz="2800" b="1" dirty="0">
              <a:latin typeface="+mj-lt"/>
            </a:endParaRPr>
          </a:p>
        </p:txBody>
      </p:sp>
    </p:spTree>
    <p:extLst>
      <p:ext uri="{BB962C8B-B14F-4D97-AF65-F5344CB8AC3E}">
        <p14:creationId xmlns:p14="http://schemas.microsoft.com/office/powerpoint/2010/main" val="38896640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0239FD29-8C5A-442B-B7EC-72D2A0D26057}"/>
              </a:ext>
            </a:extLst>
          </p:cNvPr>
          <p:cNvSpPr txBox="1"/>
          <p:nvPr/>
        </p:nvSpPr>
        <p:spPr>
          <a:xfrm>
            <a:off x="546847" y="624482"/>
            <a:ext cx="11098306" cy="6940361"/>
          </a:xfrm>
          <a:prstGeom prst="rect">
            <a:avLst/>
          </a:prstGeom>
          <a:noFill/>
        </p:spPr>
        <p:txBody>
          <a:bodyPr wrap="square">
            <a:spAutoFit/>
          </a:bodyPr>
          <a:lstStyle/>
          <a:p>
            <a:pPr marR="1270" algn="ctr">
              <a:lnSpc>
                <a:spcPts val="3035"/>
              </a:lnSpc>
            </a:pPr>
            <a:r>
              <a:rPr lang="es-ES" sz="2800" b="1" dirty="0">
                <a:effectLst/>
                <a:latin typeface="+mj-lt"/>
                <a:ea typeface="Calibri" panose="020F0502020204030204" pitchFamily="34" charset="0"/>
              </a:rPr>
              <a:t>Las</a:t>
            </a:r>
            <a:r>
              <a:rPr lang="es-ES" sz="2800" b="1" spc="-35" dirty="0">
                <a:effectLst/>
                <a:latin typeface="+mj-lt"/>
                <a:ea typeface="Calibri" panose="020F0502020204030204" pitchFamily="34" charset="0"/>
              </a:rPr>
              <a:t> </a:t>
            </a:r>
            <a:r>
              <a:rPr lang="es-ES" sz="2800" b="1" dirty="0">
                <a:effectLst/>
                <a:latin typeface="+mj-lt"/>
                <a:ea typeface="Calibri" panose="020F0502020204030204" pitchFamily="34" charset="0"/>
              </a:rPr>
              <a:t>variables</a:t>
            </a:r>
            <a:r>
              <a:rPr lang="es-ES" sz="2800" b="1" spc="-20" dirty="0">
                <a:effectLst/>
                <a:latin typeface="+mj-lt"/>
                <a:ea typeface="Calibri" panose="020F0502020204030204" pitchFamily="34" charset="0"/>
              </a:rPr>
              <a:t> </a:t>
            </a:r>
            <a:r>
              <a:rPr lang="es-ES" sz="2800" b="1" dirty="0">
                <a:effectLst/>
                <a:latin typeface="+mj-lt"/>
                <a:ea typeface="Calibri" panose="020F0502020204030204" pitchFamily="34" charset="0"/>
              </a:rPr>
              <a:t>más</a:t>
            </a:r>
            <a:r>
              <a:rPr lang="es-ES" sz="2800" b="1" spc="-50" dirty="0">
                <a:effectLst/>
                <a:latin typeface="+mj-lt"/>
                <a:ea typeface="Calibri" panose="020F0502020204030204" pitchFamily="34" charset="0"/>
              </a:rPr>
              <a:t> </a:t>
            </a:r>
            <a:r>
              <a:rPr lang="es-ES" sz="2800" b="1" dirty="0">
                <a:effectLst/>
                <a:latin typeface="+mj-lt"/>
                <a:ea typeface="Calibri" panose="020F0502020204030204" pitchFamily="34" charset="0"/>
              </a:rPr>
              <a:t>importantes</a:t>
            </a:r>
            <a:r>
              <a:rPr lang="es-ES" sz="2800" b="1" spc="-25" dirty="0">
                <a:effectLst/>
                <a:latin typeface="+mj-lt"/>
                <a:ea typeface="Calibri" panose="020F0502020204030204" pitchFamily="34" charset="0"/>
              </a:rPr>
              <a:t> </a:t>
            </a:r>
            <a:r>
              <a:rPr lang="es-ES" sz="2800" b="1" dirty="0">
                <a:effectLst/>
                <a:latin typeface="+mj-lt"/>
                <a:ea typeface="Calibri" panose="020F0502020204030204" pitchFamily="34" charset="0"/>
              </a:rPr>
              <a:t>para</a:t>
            </a:r>
            <a:r>
              <a:rPr lang="es-ES" sz="2800" b="1" spc="-10" dirty="0">
                <a:effectLst/>
                <a:latin typeface="+mj-lt"/>
                <a:ea typeface="Calibri" panose="020F0502020204030204" pitchFamily="34" charset="0"/>
              </a:rPr>
              <a:t> </a:t>
            </a:r>
            <a:r>
              <a:rPr lang="es-ES" sz="2800" b="1" dirty="0">
                <a:effectLst/>
                <a:latin typeface="+mj-lt"/>
                <a:ea typeface="Calibri" panose="020F0502020204030204" pitchFamily="34" charset="0"/>
              </a:rPr>
              <a:t>el</a:t>
            </a:r>
            <a:r>
              <a:rPr lang="es-ES" sz="2800" b="1" spc="-35" dirty="0">
                <a:effectLst/>
                <a:latin typeface="+mj-lt"/>
                <a:ea typeface="Calibri" panose="020F0502020204030204" pitchFamily="34" charset="0"/>
              </a:rPr>
              <a:t> </a:t>
            </a:r>
            <a:r>
              <a:rPr lang="es-ES" sz="2800" b="1" dirty="0">
                <a:effectLst/>
                <a:latin typeface="+mj-lt"/>
                <a:ea typeface="Calibri" panose="020F0502020204030204" pitchFamily="34" charset="0"/>
              </a:rPr>
              <a:t>método</a:t>
            </a:r>
            <a:r>
              <a:rPr lang="es-ES" sz="2800" b="1" spc="-45" dirty="0">
                <a:effectLst/>
                <a:latin typeface="+mj-lt"/>
                <a:ea typeface="Calibri" panose="020F0502020204030204" pitchFamily="34" charset="0"/>
              </a:rPr>
              <a:t> </a:t>
            </a:r>
            <a:r>
              <a:rPr lang="es-ES" sz="2800" b="1" dirty="0">
                <a:effectLst/>
                <a:latin typeface="+mj-lt"/>
                <a:ea typeface="Calibri" panose="020F0502020204030204" pitchFamily="34" charset="0"/>
              </a:rPr>
              <a:t>científico</a:t>
            </a:r>
            <a:r>
              <a:rPr lang="es-ES" sz="2800" b="1" spc="-35" dirty="0">
                <a:effectLst/>
                <a:latin typeface="+mj-lt"/>
                <a:ea typeface="Calibri" panose="020F0502020204030204" pitchFamily="34" charset="0"/>
              </a:rPr>
              <a:t> </a:t>
            </a:r>
            <a:r>
              <a:rPr lang="es-ES" sz="2800" b="1" dirty="0">
                <a:effectLst/>
                <a:latin typeface="+mj-lt"/>
                <a:ea typeface="Calibri" panose="020F0502020204030204" pitchFamily="34" charset="0"/>
              </a:rPr>
              <a:t>son:</a:t>
            </a:r>
            <a:endParaRPr lang="es-ES" sz="2800" dirty="0">
              <a:effectLst/>
              <a:latin typeface="+mj-lt"/>
              <a:ea typeface="Calibri" panose="020F0502020204030204" pitchFamily="34" charset="0"/>
            </a:endParaRPr>
          </a:p>
          <a:p>
            <a:r>
              <a:rPr lang="es-ES" sz="2800" b="1" dirty="0">
                <a:effectLst/>
                <a:latin typeface="+mj-lt"/>
                <a:ea typeface="Calibri" panose="020F0502020204030204" pitchFamily="34" charset="0"/>
              </a:rPr>
              <a:t> </a:t>
            </a:r>
            <a:endParaRPr lang="es-ES" sz="2800" dirty="0">
              <a:effectLst/>
              <a:latin typeface="+mj-lt"/>
              <a:ea typeface="Calibri" panose="020F0502020204030204" pitchFamily="34" charset="0"/>
            </a:endParaRPr>
          </a:p>
          <a:p>
            <a:pPr marL="742950" lvl="1" indent="-285750" algn="just">
              <a:lnSpc>
                <a:spcPct val="150000"/>
              </a:lnSpc>
              <a:spcBef>
                <a:spcPts val="1775"/>
              </a:spcBef>
              <a:spcAft>
                <a:spcPts val="0"/>
              </a:spcAft>
              <a:buFont typeface="Arial" panose="020B0604020202020204" pitchFamily="34" charset="0"/>
              <a:buChar char="•"/>
              <a:tabLst>
                <a:tab pos="681990" algn="l"/>
              </a:tabLst>
            </a:pPr>
            <a:r>
              <a:rPr lang="es-ES" sz="2800" dirty="0">
                <a:effectLst/>
                <a:latin typeface="+mj-lt"/>
                <a:ea typeface="Calibri" panose="020F0502020204030204" pitchFamily="34" charset="0"/>
              </a:rPr>
              <a:t>Causa</a:t>
            </a:r>
            <a:r>
              <a:rPr lang="es-ES" sz="2800" spc="-50" dirty="0">
                <a:effectLst/>
                <a:latin typeface="+mj-lt"/>
                <a:ea typeface="Calibri" panose="020F0502020204030204" pitchFamily="34" charset="0"/>
              </a:rPr>
              <a:t> </a:t>
            </a:r>
            <a:r>
              <a:rPr lang="es-ES" sz="2800" dirty="0">
                <a:effectLst/>
                <a:latin typeface="+mj-lt"/>
                <a:ea typeface="Calibri" panose="020F0502020204030204" pitchFamily="34" charset="0"/>
              </a:rPr>
              <a:t>o</a:t>
            </a:r>
            <a:r>
              <a:rPr lang="es-ES" sz="2800" spc="-45" dirty="0">
                <a:effectLst/>
                <a:latin typeface="+mj-lt"/>
                <a:ea typeface="Calibri" panose="020F0502020204030204" pitchFamily="34" charset="0"/>
              </a:rPr>
              <a:t> </a:t>
            </a:r>
            <a:r>
              <a:rPr lang="es-ES" sz="2800" b="1" dirty="0">
                <a:effectLst/>
                <a:latin typeface="+mj-lt"/>
                <a:ea typeface="Calibri" panose="020F0502020204030204" pitchFamily="34" charset="0"/>
              </a:rPr>
              <a:t>Variable</a:t>
            </a:r>
            <a:r>
              <a:rPr lang="es-ES" sz="2800" b="1" spc="-30" dirty="0">
                <a:effectLst/>
                <a:latin typeface="+mj-lt"/>
                <a:ea typeface="Calibri" panose="020F0502020204030204" pitchFamily="34" charset="0"/>
              </a:rPr>
              <a:t> </a:t>
            </a:r>
            <a:r>
              <a:rPr lang="es-ES" sz="2800" b="1" dirty="0">
                <a:effectLst/>
                <a:latin typeface="+mj-lt"/>
                <a:ea typeface="Calibri" panose="020F0502020204030204" pitchFamily="34" charset="0"/>
              </a:rPr>
              <a:t>Independiente</a:t>
            </a:r>
            <a:r>
              <a:rPr lang="es-ES" sz="2800" b="1" spc="-20" dirty="0">
                <a:effectLst/>
                <a:latin typeface="+mj-lt"/>
                <a:ea typeface="Calibri" panose="020F0502020204030204" pitchFamily="34" charset="0"/>
              </a:rPr>
              <a:t> </a:t>
            </a:r>
            <a:r>
              <a:rPr lang="es-ES" sz="2800" b="1" dirty="0">
                <a:effectLst/>
                <a:latin typeface="+mj-lt"/>
                <a:ea typeface="Calibri" panose="020F0502020204030204" pitchFamily="34" charset="0"/>
              </a:rPr>
              <a:t>(VI)</a:t>
            </a:r>
            <a:r>
              <a:rPr lang="es-ES" sz="2800" b="1" spc="-30" dirty="0">
                <a:effectLst/>
                <a:latin typeface="+mj-lt"/>
                <a:ea typeface="Calibri" panose="020F0502020204030204" pitchFamily="34" charset="0"/>
              </a:rPr>
              <a:t> </a:t>
            </a:r>
            <a:r>
              <a:rPr lang="es-ES" sz="2800" dirty="0">
                <a:effectLst/>
                <a:latin typeface="+mj-lt"/>
                <a:ea typeface="Calibri" panose="020F0502020204030204" pitchFamily="34" charset="0"/>
              </a:rPr>
              <a:t>es</a:t>
            </a:r>
            <a:r>
              <a:rPr lang="es-ES" sz="2800" spc="-35" dirty="0">
                <a:effectLst/>
                <a:latin typeface="+mj-lt"/>
                <a:ea typeface="Calibri" panose="020F0502020204030204" pitchFamily="34" charset="0"/>
              </a:rPr>
              <a:t> </a:t>
            </a:r>
            <a:r>
              <a:rPr lang="es-ES" sz="2800" dirty="0">
                <a:effectLst/>
                <a:latin typeface="+mj-lt"/>
                <a:ea typeface="Calibri" panose="020F0502020204030204" pitchFamily="34" charset="0"/>
              </a:rPr>
              <a:t>el</a:t>
            </a:r>
            <a:r>
              <a:rPr lang="es-ES" sz="2800" spc="-35" dirty="0">
                <a:effectLst/>
                <a:latin typeface="+mj-lt"/>
                <a:ea typeface="Calibri" panose="020F0502020204030204" pitchFamily="34" charset="0"/>
              </a:rPr>
              <a:t> </a:t>
            </a:r>
            <a:r>
              <a:rPr lang="es-ES" sz="2800" dirty="0">
                <a:effectLst/>
                <a:latin typeface="+mj-lt"/>
                <a:ea typeface="Calibri" panose="020F0502020204030204" pitchFamily="34" charset="0"/>
              </a:rPr>
              <a:t>motivo,</a:t>
            </a:r>
            <a:r>
              <a:rPr lang="es-ES" sz="2800" spc="-35" dirty="0">
                <a:effectLst/>
                <a:latin typeface="+mj-lt"/>
                <a:ea typeface="Calibri" panose="020F0502020204030204" pitchFamily="34" charset="0"/>
              </a:rPr>
              <a:t> </a:t>
            </a:r>
            <a:r>
              <a:rPr lang="es-ES" sz="2800" dirty="0">
                <a:effectLst/>
                <a:latin typeface="+mj-lt"/>
                <a:ea typeface="Calibri" panose="020F0502020204030204" pitchFamily="34" charset="0"/>
              </a:rPr>
              <a:t>o</a:t>
            </a:r>
            <a:r>
              <a:rPr lang="es-ES" sz="2800" spc="-50" dirty="0">
                <a:effectLst/>
                <a:latin typeface="+mj-lt"/>
                <a:ea typeface="Calibri" panose="020F0502020204030204" pitchFamily="34" charset="0"/>
              </a:rPr>
              <a:t> </a:t>
            </a:r>
            <a:r>
              <a:rPr lang="es-ES" sz="2800" dirty="0">
                <a:effectLst/>
                <a:latin typeface="+mj-lt"/>
                <a:ea typeface="Calibri" panose="020F0502020204030204" pitchFamily="34" charset="0"/>
              </a:rPr>
              <a:t>explicación</a:t>
            </a:r>
            <a:r>
              <a:rPr lang="es-ES" sz="2800" spc="-65" dirty="0">
                <a:effectLst/>
                <a:latin typeface="+mj-lt"/>
                <a:ea typeface="Calibri" panose="020F0502020204030204" pitchFamily="34" charset="0"/>
              </a:rPr>
              <a:t> </a:t>
            </a:r>
            <a:r>
              <a:rPr lang="es-ES" sz="2800" dirty="0">
                <a:effectLst/>
                <a:latin typeface="+mj-lt"/>
                <a:ea typeface="Calibri" panose="020F0502020204030204" pitchFamily="34" charset="0"/>
              </a:rPr>
              <a:t>de</a:t>
            </a:r>
            <a:r>
              <a:rPr lang="es-ES" sz="2800" spc="-40" dirty="0">
                <a:effectLst/>
                <a:latin typeface="+mj-lt"/>
                <a:ea typeface="Calibri" panose="020F0502020204030204" pitchFamily="34" charset="0"/>
              </a:rPr>
              <a:t> </a:t>
            </a:r>
            <a:r>
              <a:rPr lang="es-ES" sz="2800" dirty="0">
                <a:effectLst/>
                <a:latin typeface="+mj-lt"/>
                <a:ea typeface="Calibri" panose="020F0502020204030204" pitchFamily="34" charset="0"/>
              </a:rPr>
              <a:t>ocurrencia</a:t>
            </a:r>
            <a:r>
              <a:rPr lang="es-ES" sz="2800" spc="-40" dirty="0">
                <a:effectLst/>
                <a:latin typeface="+mj-lt"/>
                <a:ea typeface="Calibri" panose="020F0502020204030204" pitchFamily="34" charset="0"/>
              </a:rPr>
              <a:t> </a:t>
            </a:r>
            <a:r>
              <a:rPr lang="es-ES" sz="2800" dirty="0">
                <a:effectLst/>
                <a:latin typeface="+mj-lt"/>
                <a:ea typeface="Calibri" panose="020F0502020204030204" pitchFamily="34" charset="0"/>
              </a:rPr>
              <a:t>de otro</a:t>
            </a:r>
            <a:r>
              <a:rPr lang="es-ES" sz="2800" spc="-50" dirty="0">
                <a:effectLst/>
                <a:latin typeface="+mj-lt"/>
                <a:ea typeface="Calibri" panose="020F0502020204030204" pitchFamily="34" charset="0"/>
              </a:rPr>
              <a:t> </a:t>
            </a:r>
            <a:r>
              <a:rPr lang="es-ES" sz="2800" dirty="0">
                <a:effectLst/>
                <a:latin typeface="+mj-lt"/>
                <a:ea typeface="Calibri" panose="020F0502020204030204" pitchFamily="34" charset="0"/>
              </a:rPr>
              <a:t>fenómeno.</a:t>
            </a:r>
            <a:r>
              <a:rPr lang="es-ES" sz="2800" spc="-30" dirty="0">
                <a:effectLst/>
                <a:latin typeface="+mj-lt"/>
                <a:ea typeface="Calibri" panose="020F0502020204030204" pitchFamily="34" charset="0"/>
              </a:rPr>
              <a:t> </a:t>
            </a:r>
            <a:r>
              <a:rPr lang="es-ES" sz="2800" dirty="0">
                <a:effectLst/>
                <a:latin typeface="+mj-lt"/>
                <a:ea typeface="Calibri" panose="020F0502020204030204" pitchFamily="34" charset="0"/>
              </a:rPr>
              <a:t>En</a:t>
            </a:r>
            <a:r>
              <a:rPr lang="es-ES" sz="2800" spc="-35" dirty="0">
                <a:effectLst/>
                <a:latin typeface="+mj-lt"/>
                <a:ea typeface="Calibri" panose="020F0502020204030204" pitchFamily="34" charset="0"/>
              </a:rPr>
              <a:t> </a:t>
            </a:r>
            <a:r>
              <a:rPr lang="es-ES" sz="2800" dirty="0">
                <a:effectLst/>
                <a:latin typeface="+mj-lt"/>
                <a:ea typeface="Calibri" panose="020F0502020204030204" pitchFamily="34" charset="0"/>
              </a:rPr>
              <a:t>el</a:t>
            </a:r>
            <a:r>
              <a:rPr lang="es-ES" sz="2800" spc="-40" dirty="0">
                <a:effectLst/>
                <a:latin typeface="+mj-lt"/>
                <a:ea typeface="Calibri" panose="020F0502020204030204" pitchFamily="34" charset="0"/>
              </a:rPr>
              <a:t> </a:t>
            </a:r>
            <a:r>
              <a:rPr lang="es-ES" sz="2800" dirty="0">
                <a:effectLst/>
                <a:latin typeface="+mj-lt"/>
                <a:ea typeface="Calibri" panose="020F0502020204030204" pitchFamily="34" charset="0"/>
              </a:rPr>
              <a:t>experimento</a:t>
            </a:r>
            <a:r>
              <a:rPr lang="es-ES" sz="2800" spc="-45" dirty="0">
                <a:effectLst/>
                <a:latin typeface="+mj-lt"/>
                <a:ea typeface="Calibri" panose="020F0502020204030204" pitchFamily="34" charset="0"/>
              </a:rPr>
              <a:t> </a:t>
            </a:r>
            <a:r>
              <a:rPr lang="es-ES" sz="2800" dirty="0">
                <a:effectLst/>
                <a:latin typeface="+mj-lt"/>
                <a:ea typeface="Calibri" panose="020F0502020204030204" pitchFamily="34" charset="0"/>
              </a:rPr>
              <a:t>es</a:t>
            </a:r>
            <a:r>
              <a:rPr lang="es-ES" sz="2800" spc="-30" dirty="0">
                <a:effectLst/>
                <a:latin typeface="+mj-lt"/>
                <a:ea typeface="Calibri" panose="020F0502020204030204" pitchFamily="34" charset="0"/>
              </a:rPr>
              <a:t> </a:t>
            </a:r>
            <a:r>
              <a:rPr lang="es-ES" sz="2800" dirty="0">
                <a:effectLst/>
                <a:latin typeface="+mj-lt"/>
                <a:ea typeface="Calibri" panose="020F0502020204030204" pitchFamily="34" charset="0"/>
              </a:rPr>
              <a:t>la</a:t>
            </a:r>
            <a:r>
              <a:rPr lang="es-ES" sz="2800" spc="-25" dirty="0">
                <a:effectLst/>
                <a:latin typeface="+mj-lt"/>
                <a:ea typeface="Calibri" panose="020F0502020204030204" pitchFamily="34" charset="0"/>
              </a:rPr>
              <a:t> </a:t>
            </a:r>
            <a:r>
              <a:rPr lang="es-ES" sz="2800" dirty="0">
                <a:effectLst/>
                <a:latin typeface="+mj-lt"/>
                <a:ea typeface="Calibri" panose="020F0502020204030204" pitchFamily="34" charset="0"/>
              </a:rPr>
              <a:t>variable</a:t>
            </a:r>
            <a:r>
              <a:rPr lang="es-ES" sz="2800" spc="-40" dirty="0">
                <a:effectLst/>
                <a:latin typeface="+mj-lt"/>
                <a:ea typeface="Calibri" panose="020F0502020204030204" pitchFamily="34" charset="0"/>
              </a:rPr>
              <a:t> </a:t>
            </a:r>
            <a:r>
              <a:rPr lang="es-ES" sz="2800" dirty="0">
                <a:effectLst/>
                <a:latin typeface="+mj-lt"/>
                <a:ea typeface="Calibri" panose="020F0502020204030204" pitchFamily="34" charset="0"/>
              </a:rPr>
              <a:t>que</a:t>
            </a:r>
            <a:r>
              <a:rPr lang="es-ES" sz="2800" spc="-20" dirty="0">
                <a:effectLst/>
                <a:latin typeface="+mj-lt"/>
                <a:ea typeface="Calibri" panose="020F0502020204030204" pitchFamily="34" charset="0"/>
              </a:rPr>
              <a:t> </a:t>
            </a:r>
            <a:r>
              <a:rPr lang="es-ES" sz="2800" dirty="0">
                <a:effectLst/>
                <a:latin typeface="+mj-lt"/>
                <a:ea typeface="Calibri" panose="020F0502020204030204" pitchFamily="34" charset="0"/>
              </a:rPr>
              <a:t>puede</a:t>
            </a:r>
            <a:r>
              <a:rPr lang="es-ES" sz="2800" spc="-20" dirty="0">
                <a:effectLst/>
                <a:latin typeface="+mj-lt"/>
                <a:ea typeface="Calibri" panose="020F0502020204030204" pitchFamily="34" charset="0"/>
              </a:rPr>
              <a:t> </a:t>
            </a:r>
            <a:r>
              <a:rPr lang="es-ES" sz="2800" dirty="0">
                <a:effectLst/>
                <a:latin typeface="+mj-lt"/>
                <a:ea typeface="Calibri" panose="020F0502020204030204" pitchFamily="34" charset="0"/>
              </a:rPr>
              <a:t>manipular</a:t>
            </a:r>
            <a:r>
              <a:rPr lang="es-ES" sz="2800" spc="-35" dirty="0">
                <a:effectLst/>
                <a:latin typeface="+mj-lt"/>
                <a:ea typeface="Calibri" panose="020F0502020204030204" pitchFamily="34" charset="0"/>
              </a:rPr>
              <a:t> </a:t>
            </a:r>
            <a:r>
              <a:rPr lang="es-ES" sz="2800" dirty="0">
                <a:effectLst/>
                <a:latin typeface="+mj-lt"/>
                <a:ea typeface="Calibri" panose="020F0502020204030204" pitchFamily="34" charset="0"/>
              </a:rPr>
              <a:t>el</a:t>
            </a:r>
            <a:r>
              <a:rPr lang="es-ES" sz="2800" spc="-530" dirty="0">
                <a:effectLst/>
                <a:latin typeface="+mj-lt"/>
                <a:ea typeface="Calibri" panose="020F0502020204030204" pitchFamily="34" charset="0"/>
              </a:rPr>
              <a:t> </a:t>
            </a:r>
            <a:r>
              <a:rPr lang="es-ES" sz="2800" dirty="0">
                <a:effectLst/>
                <a:latin typeface="+mj-lt"/>
                <a:ea typeface="Calibri" panose="020F0502020204030204" pitchFamily="34" charset="0"/>
              </a:rPr>
              <a:t>investigador</a:t>
            </a:r>
            <a:r>
              <a:rPr lang="es-ES" sz="2800" spc="-20" dirty="0">
                <a:effectLst/>
                <a:latin typeface="+mj-lt"/>
                <a:ea typeface="Calibri" panose="020F0502020204030204" pitchFamily="34" charset="0"/>
              </a:rPr>
              <a:t> </a:t>
            </a:r>
            <a:r>
              <a:rPr lang="es-ES" sz="2800" dirty="0">
                <a:effectLst/>
                <a:latin typeface="+mj-lt"/>
                <a:ea typeface="Calibri" panose="020F0502020204030204" pitchFamily="34" charset="0"/>
              </a:rPr>
              <a:t>y</a:t>
            </a:r>
            <a:r>
              <a:rPr lang="es-ES" sz="2800" spc="-20" dirty="0">
                <a:effectLst/>
                <a:latin typeface="+mj-lt"/>
                <a:ea typeface="Calibri" panose="020F0502020204030204" pitchFamily="34" charset="0"/>
              </a:rPr>
              <a:t> </a:t>
            </a:r>
            <a:r>
              <a:rPr lang="es-ES" sz="2800" dirty="0">
                <a:effectLst/>
                <a:latin typeface="+mj-lt"/>
                <a:ea typeface="Calibri" panose="020F0502020204030204" pitchFamily="34" charset="0"/>
              </a:rPr>
              <a:t>se</a:t>
            </a:r>
            <a:r>
              <a:rPr lang="es-ES" sz="2800" spc="-20" dirty="0">
                <a:effectLst/>
                <a:latin typeface="+mj-lt"/>
                <a:ea typeface="Calibri" panose="020F0502020204030204" pitchFamily="34" charset="0"/>
              </a:rPr>
              <a:t> </a:t>
            </a:r>
            <a:r>
              <a:rPr lang="es-ES" sz="2800" dirty="0">
                <a:effectLst/>
                <a:latin typeface="+mj-lt"/>
                <a:ea typeface="Calibri" panose="020F0502020204030204" pitchFamily="34" charset="0"/>
              </a:rPr>
              <a:t>le suele</a:t>
            </a:r>
            <a:r>
              <a:rPr lang="es-ES" sz="2800" spc="-5" dirty="0">
                <a:effectLst/>
                <a:latin typeface="+mj-lt"/>
                <a:ea typeface="Calibri" panose="020F0502020204030204" pitchFamily="34" charset="0"/>
              </a:rPr>
              <a:t> </a:t>
            </a:r>
            <a:r>
              <a:rPr lang="es-ES" sz="2800" dirty="0">
                <a:effectLst/>
                <a:latin typeface="+mj-lt"/>
                <a:ea typeface="Calibri" panose="020F0502020204030204" pitchFamily="34" charset="0"/>
              </a:rPr>
              <a:t>denominar</a:t>
            </a:r>
            <a:r>
              <a:rPr lang="es-ES" sz="2800" spc="-20" dirty="0">
                <a:effectLst/>
                <a:latin typeface="+mj-lt"/>
                <a:ea typeface="Calibri" panose="020F0502020204030204" pitchFamily="34" charset="0"/>
              </a:rPr>
              <a:t> </a:t>
            </a:r>
            <a:r>
              <a:rPr lang="es-ES" sz="2800" dirty="0">
                <a:effectLst/>
                <a:latin typeface="+mj-lt"/>
                <a:ea typeface="Calibri" panose="020F0502020204030204" pitchFamily="34" charset="0"/>
              </a:rPr>
              <a:t>tratamiento.</a:t>
            </a:r>
          </a:p>
          <a:p>
            <a:pPr algn="l" fontAlgn="base"/>
            <a:r>
              <a:rPr lang="es-ES" sz="2400" dirty="0">
                <a:effectLst/>
                <a:latin typeface="+mj-lt"/>
                <a:ea typeface="Calibri" panose="020F0502020204030204" pitchFamily="34" charset="0"/>
              </a:rPr>
              <a:t> </a:t>
            </a:r>
          </a:p>
          <a:p>
            <a:pPr algn="just" fontAlgn="base">
              <a:lnSpc>
                <a:spcPct val="150000"/>
              </a:lnSpc>
            </a:pPr>
            <a:r>
              <a:rPr lang="es-ES" sz="2800" b="0" i="0" dirty="0">
                <a:solidFill>
                  <a:srgbClr val="21242C"/>
                </a:solidFill>
                <a:effectLst/>
                <a:latin typeface="+mj-lt"/>
              </a:rPr>
              <a:t>Un </a:t>
            </a:r>
            <a:r>
              <a:rPr lang="es-ES" sz="2800" b="1" i="0" dirty="0">
                <a:solidFill>
                  <a:srgbClr val="21242C"/>
                </a:solidFill>
                <a:effectLst/>
                <a:latin typeface="+mj-lt"/>
              </a:rPr>
              <a:t>variable independiente</a:t>
            </a:r>
            <a:r>
              <a:rPr lang="es-ES" sz="2800" b="0" i="0" dirty="0">
                <a:solidFill>
                  <a:srgbClr val="21242C"/>
                </a:solidFill>
                <a:effectLst/>
                <a:latin typeface="+mj-lt"/>
              </a:rPr>
              <a:t> es una variable que representa una cantidad que se modifica en un experimento.</a:t>
            </a:r>
          </a:p>
          <a:p>
            <a:pPr algn="just" fontAlgn="base">
              <a:lnSpc>
                <a:spcPct val="150000"/>
              </a:lnSpc>
            </a:pPr>
            <a:r>
              <a:rPr lang="es-ES" sz="2800" b="0" i="0" dirty="0">
                <a:solidFill>
                  <a:srgbClr val="21242C"/>
                </a:solidFill>
                <a:effectLst/>
                <a:latin typeface="+mj-lt"/>
              </a:rPr>
              <a:t>A menudo </a:t>
            </a:r>
            <a:r>
              <a:rPr lang="es-ES" sz="2800" b="1" i="0" dirty="0">
                <a:solidFill>
                  <a:srgbClr val="21242C"/>
                </a:solidFill>
                <a:effectLst/>
                <a:latin typeface="+mj-lt"/>
              </a:rPr>
              <a:t>(x)</a:t>
            </a:r>
            <a:r>
              <a:rPr lang="es-ES" sz="2800" b="0" i="0" dirty="0">
                <a:solidFill>
                  <a:srgbClr val="21242C"/>
                </a:solidFill>
                <a:effectLst/>
                <a:latin typeface="+mj-lt"/>
              </a:rPr>
              <a:t> es la variable que se utiliza para representar la variable independiente en una ecuación.</a:t>
            </a:r>
          </a:p>
          <a:p>
            <a:pPr algn="just">
              <a:lnSpc>
                <a:spcPct val="150000"/>
              </a:lnSpc>
            </a:pPr>
            <a:endParaRPr lang="es-ES" sz="2400" dirty="0">
              <a:effectLst/>
              <a:latin typeface="+mj-lt"/>
              <a:ea typeface="Calibri" panose="020F0502020204030204" pitchFamily="34" charset="0"/>
            </a:endParaRPr>
          </a:p>
          <a:p>
            <a:r>
              <a:rPr lang="es-ES" sz="2300" dirty="0">
                <a:effectLst/>
                <a:latin typeface="Calibri" panose="020F0502020204030204" pitchFamily="34" charset="0"/>
                <a:ea typeface="Calibri" panose="020F0502020204030204" pitchFamily="34" charset="0"/>
              </a:rPr>
              <a:t> </a:t>
            </a:r>
            <a:endParaRPr lang="es-ES" sz="2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9271234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0239FD29-8C5A-442B-B7EC-72D2A0D26057}"/>
              </a:ext>
            </a:extLst>
          </p:cNvPr>
          <p:cNvSpPr txBox="1"/>
          <p:nvPr/>
        </p:nvSpPr>
        <p:spPr>
          <a:xfrm>
            <a:off x="797858" y="1090647"/>
            <a:ext cx="11098306" cy="4108817"/>
          </a:xfrm>
          <a:prstGeom prst="rect">
            <a:avLst/>
          </a:prstGeom>
          <a:noFill/>
        </p:spPr>
        <p:txBody>
          <a:bodyPr wrap="square">
            <a:spAutoFit/>
          </a:bodyPr>
          <a:lstStyle/>
          <a:p>
            <a:pPr algn="l" fontAlgn="base"/>
            <a:r>
              <a:rPr lang="es-ES" sz="2800" b="1" i="0" dirty="0">
                <a:solidFill>
                  <a:srgbClr val="21242C"/>
                </a:solidFill>
                <a:effectLst/>
                <a:latin typeface="+mj-lt"/>
              </a:rPr>
              <a:t>Ejemplo:</a:t>
            </a:r>
          </a:p>
          <a:p>
            <a:pPr algn="l" fontAlgn="base"/>
            <a:endParaRPr lang="es-ES" sz="2800" b="0" i="0" dirty="0">
              <a:solidFill>
                <a:srgbClr val="21242C"/>
              </a:solidFill>
              <a:effectLst/>
              <a:latin typeface="+mj-lt"/>
            </a:endParaRPr>
          </a:p>
          <a:p>
            <a:pPr algn="l" fontAlgn="base"/>
            <a:r>
              <a:rPr lang="es-ES" sz="2800" b="0" i="0" dirty="0">
                <a:solidFill>
                  <a:srgbClr val="21242C"/>
                </a:solidFill>
                <a:effectLst/>
                <a:latin typeface="+mj-lt"/>
              </a:rPr>
              <a:t>Estás haciendo tareas domésticos para ganar tu mesada. Por cada tarea que haces obtienes </a:t>
            </a:r>
            <a:r>
              <a:rPr lang="es-ES" sz="2800" dirty="0">
                <a:solidFill>
                  <a:srgbClr val="21242C"/>
                </a:solidFill>
                <a:latin typeface="+mj-lt"/>
              </a:rPr>
              <a:t>(</a:t>
            </a:r>
            <a:r>
              <a:rPr lang="es-ES" sz="2800" b="0" i="0" dirty="0">
                <a:solidFill>
                  <a:srgbClr val="21242C"/>
                </a:solidFill>
                <a:effectLst/>
                <a:latin typeface="+mj-lt"/>
              </a:rPr>
              <a:t>$3</a:t>
            </a:r>
            <a:r>
              <a:rPr lang="es-ES" sz="2800" dirty="0">
                <a:solidFill>
                  <a:srgbClr val="21242C"/>
                </a:solidFill>
                <a:latin typeface="+mj-lt"/>
              </a:rPr>
              <a:t>)</a:t>
            </a:r>
            <a:r>
              <a:rPr lang="es-ES" sz="2800" b="0" i="0" dirty="0">
                <a:solidFill>
                  <a:srgbClr val="21242C"/>
                </a:solidFill>
                <a:effectLst/>
                <a:latin typeface="+mj-lt"/>
              </a:rPr>
              <a:t>.</a:t>
            </a:r>
          </a:p>
          <a:p>
            <a:pPr algn="l" fontAlgn="base"/>
            <a:endParaRPr lang="es-ES" sz="2800" b="0" i="0" dirty="0">
              <a:solidFill>
                <a:srgbClr val="21242C"/>
              </a:solidFill>
              <a:effectLst/>
              <a:latin typeface="+mj-lt"/>
            </a:endParaRPr>
          </a:p>
          <a:p>
            <a:pPr algn="l" fontAlgn="base"/>
            <a:endParaRPr lang="es-ES" sz="2800" b="1" i="0" dirty="0">
              <a:solidFill>
                <a:srgbClr val="21242C"/>
              </a:solidFill>
              <a:effectLst/>
              <a:latin typeface="+mj-lt"/>
            </a:endParaRPr>
          </a:p>
          <a:p>
            <a:pPr algn="ctr" fontAlgn="base"/>
            <a:r>
              <a:rPr lang="es-ES" sz="2800" b="1" i="0" dirty="0">
                <a:solidFill>
                  <a:srgbClr val="21242C"/>
                </a:solidFill>
                <a:effectLst/>
                <a:latin typeface="+mj-lt"/>
              </a:rPr>
              <a:t>¿Cuál es la variable independiente?</a:t>
            </a:r>
            <a:endParaRPr lang="es-ES" sz="2800" b="0" i="0" dirty="0">
              <a:solidFill>
                <a:srgbClr val="21242C"/>
              </a:solidFill>
              <a:effectLst/>
              <a:latin typeface="+mj-lt"/>
            </a:endParaRPr>
          </a:p>
          <a:p>
            <a:pPr algn="ctr">
              <a:lnSpc>
                <a:spcPct val="150000"/>
              </a:lnSpc>
            </a:pPr>
            <a:endParaRPr lang="es-ES" sz="2800" dirty="0">
              <a:effectLst/>
              <a:latin typeface="+mj-lt"/>
              <a:ea typeface="Calibri" panose="020F0502020204030204" pitchFamily="34" charset="0"/>
            </a:endParaRPr>
          </a:p>
          <a:p>
            <a:r>
              <a:rPr lang="es-ES" sz="2300" dirty="0">
                <a:effectLst/>
                <a:latin typeface="Calibri" panose="020F0502020204030204" pitchFamily="34" charset="0"/>
                <a:ea typeface="Calibri" panose="020F0502020204030204" pitchFamily="34" charset="0"/>
              </a:rPr>
              <a:t> </a:t>
            </a:r>
            <a:endParaRPr lang="es-ES" sz="2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6685445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0239FD29-8C5A-442B-B7EC-72D2A0D26057}"/>
              </a:ext>
            </a:extLst>
          </p:cNvPr>
          <p:cNvSpPr txBox="1"/>
          <p:nvPr/>
        </p:nvSpPr>
        <p:spPr>
          <a:xfrm>
            <a:off x="654422" y="2300882"/>
            <a:ext cx="11098306" cy="2385268"/>
          </a:xfrm>
          <a:prstGeom prst="rect">
            <a:avLst/>
          </a:prstGeom>
          <a:noFill/>
        </p:spPr>
        <p:txBody>
          <a:bodyPr wrap="square">
            <a:spAutoFit/>
          </a:bodyPr>
          <a:lstStyle/>
          <a:p>
            <a:pPr algn="l" fontAlgn="base">
              <a:lnSpc>
                <a:spcPct val="150000"/>
              </a:lnSpc>
            </a:pPr>
            <a:r>
              <a:rPr lang="es-ES" sz="2800" b="0" i="0" dirty="0">
                <a:solidFill>
                  <a:srgbClr val="21242C"/>
                </a:solidFill>
                <a:effectLst/>
                <a:latin typeface="+mj-lt"/>
              </a:rPr>
              <a:t>La variable independiente </a:t>
            </a:r>
            <a:r>
              <a:rPr lang="es-ES" sz="2800" b="1" i="0" dirty="0">
                <a:solidFill>
                  <a:srgbClr val="21242C"/>
                </a:solidFill>
                <a:effectLst/>
                <a:latin typeface="+mj-lt"/>
              </a:rPr>
              <a:t>es la cantidad de tareas que haces</a:t>
            </a:r>
            <a:r>
              <a:rPr lang="es-ES" sz="2800" b="0" i="0" dirty="0">
                <a:solidFill>
                  <a:srgbClr val="21242C"/>
                </a:solidFill>
                <a:effectLst/>
                <a:latin typeface="+mj-lt"/>
              </a:rPr>
              <a:t>, pues esta </a:t>
            </a:r>
            <a:r>
              <a:rPr lang="es-ES" sz="2800" b="1" i="0" dirty="0">
                <a:solidFill>
                  <a:srgbClr val="21242C"/>
                </a:solidFill>
                <a:effectLst/>
                <a:latin typeface="+mj-lt"/>
              </a:rPr>
              <a:t>es la variable sobre la que tienes control.</a:t>
            </a:r>
          </a:p>
          <a:p>
            <a:pPr algn="just">
              <a:lnSpc>
                <a:spcPct val="150000"/>
              </a:lnSpc>
            </a:pPr>
            <a:endParaRPr lang="es-ES" sz="2800" dirty="0">
              <a:effectLst/>
              <a:latin typeface="+mj-lt"/>
              <a:ea typeface="Calibri" panose="020F0502020204030204" pitchFamily="34" charset="0"/>
            </a:endParaRPr>
          </a:p>
          <a:p>
            <a:r>
              <a:rPr lang="es-ES" sz="2300" dirty="0">
                <a:effectLst/>
                <a:latin typeface="Calibri" panose="020F0502020204030204" pitchFamily="34" charset="0"/>
                <a:ea typeface="Calibri" panose="020F0502020204030204" pitchFamily="34" charset="0"/>
              </a:rPr>
              <a:t> </a:t>
            </a:r>
            <a:endParaRPr lang="es-ES" sz="2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2648753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625EA3DB-D3CE-4722-8ED9-4CC96F4D6AE6}"/>
              </a:ext>
            </a:extLst>
          </p:cNvPr>
          <p:cNvSpPr txBox="1"/>
          <p:nvPr/>
        </p:nvSpPr>
        <p:spPr>
          <a:xfrm>
            <a:off x="854785" y="1342968"/>
            <a:ext cx="10936942" cy="3108543"/>
          </a:xfrm>
          <a:prstGeom prst="rect">
            <a:avLst/>
          </a:prstGeom>
          <a:noFill/>
        </p:spPr>
        <p:txBody>
          <a:bodyPr wrap="square">
            <a:spAutoFit/>
          </a:bodyPr>
          <a:lstStyle/>
          <a:p>
            <a:pPr algn="just" fontAlgn="base">
              <a:buFont typeface="Arial" panose="020B0604020202020204" pitchFamily="34" charset="0"/>
              <a:buChar char="•"/>
            </a:pPr>
            <a:r>
              <a:rPr lang="es-ES" sz="2800" b="1" i="0" dirty="0">
                <a:solidFill>
                  <a:srgbClr val="000000"/>
                </a:solidFill>
                <a:effectLst/>
                <a:latin typeface="+mj-lt"/>
              </a:rPr>
              <a:t>Error</a:t>
            </a:r>
            <a:r>
              <a:rPr lang="es-ES" sz="2800" b="0" i="0" dirty="0">
                <a:solidFill>
                  <a:srgbClr val="000000"/>
                </a:solidFill>
                <a:effectLst/>
                <a:latin typeface="+mj-lt"/>
              </a:rPr>
              <a:t> es la </a:t>
            </a:r>
            <a:r>
              <a:rPr lang="es-ES" sz="2800" b="1" i="0" dirty="0">
                <a:solidFill>
                  <a:srgbClr val="000000"/>
                </a:solidFill>
                <a:effectLst/>
                <a:latin typeface="+mj-lt"/>
              </a:rPr>
              <a:t>diferencia entre el valor observado y el valor verdadero </a:t>
            </a:r>
            <a:r>
              <a:rPr lang="es-ES" sz="2800" b="0" i="0" dirty="0">
                <a:solidFill>
                  <a:srgbClr val="000000"/>
                </a:solidFill>
                <a:effectLst/>
                <a:latin typeface="+mj-lt"/>
              </a:rPr>
              <a:t>y puede ser aleatorio o sistemático (sesgo o </a:t>
            </a:r>
            <a:r>
              <a:rPr lang="es-ES" sz="2800" b="0" i="1" dirty="0" err="1">
                <a:solidFill>
                  <a:srgbClr val="000000"/>
                </a:solidFill>
                <a:effectLst/>
                <a:latin typeface="+mj-lt"/>
              </a:rPr>
              <a:t>bias</a:t>
            </a:r>
            <a:r>
              <a:rPr lang="es-ES" sz="2800" b="0" i="0" dirty="0">
                <a:solidFill>
                  <a:srgbClr val="000000"/>
                </a:solidFill>
                <a:effectLst/>
                <a:latin typeface="+mj-lt"/>
              </a:rPr>
              <a:t>).</a:t>
            </a:r>
          </a:p>
          <a:p>
            <a:pPr algn="just" fontAlgn="base">
              <a:buFont typeface="Arial" panose="020B0604020202020204" pitchFamily="34" charset="0"/>
              <a:buChar char="•"/>
            </a:pPr>
            <a:endParaRPr lang="es-ES" sz="2800" b="0" i="0" dirty="0">
              <a:solidFill>
                <a:srgbClr val="000000"/>
              </a:solidFill>
              <a:effectLst/>
              <a:latin typeface="+mj-lt"/>
            </a:endParaRPr>
          </a:p>
          <a:p>
            <a:pPr algn="just" fontAlgn="base">
              <a:buFont typeface="Arial" panose="020B0604020202020204" pitchFamily="34" charset="0"/>
              <a:buChar char="•"/>
            </a:pPr>
            <a:r>
              <a:rPr lang="es-ES" sz="2800" b="0" i="0" dirty="0">
                <a:solidFill>
                  <a:srgbClr val="000000"/>
                </a:solidFill>
                <a:effectLst/>
                <a:latin typeface="+mj-lt"/>
              </a:rPr>
              <a:t>Los </a:t>
            </a:r>
            <a:r>
              <a:rPr lang="es-ES" sz="2800" b="1" i="0" dirty="0">
                <a:solidFill>
                  <a:srgbClr val="000000"/>
                </a:solidFill>
                <a:effectLst/>
                <a:latin typeface="+mj-lt"/>
              </a:rPr>
              <a:t>errores sistemáticos o sesgos </a:t>
            </a:r>
            <a:r>
              <a:rPr lang="es-ES" sz="2800" b="0" i="0" dirty="0">
                <a:solidFill>
                  <a:srgbClr val="000000"/>
                </a:solidFill>
                <a:effectLst/>
                <a:latin typeface="+mj-lt"/>
              </a:rPr>
              <a:t>son </a:t>
            </a:r>
            <a:r>
              <a:rPr lang="es-ES" sz="2800" b="1" i="0" dirty="0">
                <a:solidFill>
                  <a:srgbClr val="000000"/>
                </a:solidFill>
                <a:effectLst/>
                <a:latin typeface="+mj-lt"/>
              </a:rPr>
              <a:t>innumerables</a:t>
            </a:r>
            <a:r>
              <a:rPr lang="es-ES" sz="2800" b="0" i="0" dirty="0">
                <a:solidFill>
                  <a:srgbClr val="000000"/>
                </a:solidFill>
                <a:effectLst/>
                <a:latin typeface="+mj-lt"/>
              </a:rPr>
              <a:t> y pueden aparecer en cualquier parte del </a:t>
            </a:r>
            <a:r>
              <a:rPr lang="es-ES" sz="2800" b="1" i="0" dirty="0">
                <a:solidFill>
                  <a:srgbClr val="000000"/>
                </a:solidFill>
                <a:effectLst/>
                <a:latin typeface="+mj-lt"/>
              </a:rPr>
              <a:t>proceso de investigación y comunicación de los resultados. </a:t>
            </a:r>
          </a:p>
          <a:p>
            <a:pPr algn="just" fontAlgn="base"/>
            <a:endParaRPr lang="es-ES" sz="2800" dirty="0">
              <a:solidFill>
                <a:srgbClr val="000000"/>
              </a:solidFill>
              <a:latin typeface="+mj-lt"/>
            </a:endParaRPr>
          </a:p>
        </p:txBody>
      </p:sp>
    </p:spTree>
    <p:extLst>
      <p:ext uri="{BB962C8B-B14F-4D97-AF65-F5344CB8AC3E}">
        <p14:creationId xmlns:p14="http://schemas.microsoft.com/office/powerpoint/2010/main" val="8492544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0239FD29-8C5A-442B-B7EC-72D2A0D26057}"/>
              </a:ext>
            </a:extLst>
          </p:cNvPr>
          <p:cNvSpPr txBox="1"/>
          <p:nvPr/>
        </p:nvSpPr>
        <p:spPr>
          <a:xfrm>
            <a:off x="537881" y="221070"/>
            <a:ext cx="11385177" cy="8377293"/>
          </a:xfrm>
          <a:prstGeom prst="rect">
            <a:avLst/>
          </a:prstGeom>
          <a:noFill/>
        </p:spPr>
        <p:txBody>
          <a:bodyPr wrap="square">
            <a:spAutoFit/>
          </a:bodyPr>
          <a:lstStyle/>
          <a:p>
            <a:endParaRPr lang="es-ES" sz="2800" dirty="0">
              <a:effectLst/>
              <a:latin typeface="+mj-lt"/>
              <a:ea typeface="Calibri" panose="020F0502020204030204" pitchFamily="34" charset="0"/>
            </a:endParaRPr>
          </a:p>
          <a:p>
            <a:r>
              <a:rPr lang="es-ES" sz="2800" dirty="0">
                <a:effectLst/>
                <a:latin typeface="+mj-lt"/>
                <a:ea typeface="Calibri" panose="020F0502020204030204" pitchFamily="34" charset="0"/>
              </a:rPr>
              <a:t> </a:t>
            </a:r>
          </a:p>
          <a:p>
            <a:pPr marL="1143000" lvl="2" indent="-228600">
              <a:buFont typeface="Arial" panose="020B0604020202020204" pitchFamily="34" charset="0"/>
              <a:buChar char="•"/>
              <a:tabLst>
                <a:tab pos="929005" algn="l"/>
              </a:tabLst>
            </a:pPr>
            <a:r>
              <a:rPr lang="es-ES" sz="2800" dirty="0">
                <a:effectLst/>
                <a:latin typeface="+mj-lt"/>
                <a:ea typeface="Calibri" panose="020F0502020204030204" pitchFamily="34" charset="0"/>
              </a:rPr>
              <a:t>Efecto</a:t>
            </a:r>
            <a:r>
              <a:rPr lang="es-ES" sz="2800" spc="-70" dirty="0">
                <a:effectLst/>
                <a:latin typeface="+mj-lt"/>
                <a:ea typeface="Calibri" panose="020F0502020204030204" pitchFamily="34" charset="0"/>
              </a:rPr>
              <a:t> </a:t>
            </a:r>
            <a:r>
              <a:rPr lang="es-ES" sz="2800" dirty="0">
                <a:effectLst/>
                <a:latin typeface="+mj-lt"/>
                <a:ea typeface="Calibri" panose="020F0502020204030204" pitchFamily="34" charset="0"/>
              </a:rPr>
              <a:t>o</a:t>
            </a:r>
            <a:r>
              <a:rPr lang="es-ES" sz="2800" spc="-50" dirty="0">
                <a:effectLst/>
                <a:latin typeface="+mj-lt"/>
                <a:ea typeface="Calibri" panose="020F0502020204030204" pitchFamily="34" charset="0"/>
              </a:rPr>
              <a:t> </a:t>
            </a:r>
            <a:r>
              <a:rPr lang="es-ES" sz="2800" b="1" dirty="0">
                <a:effectLst/>
                <a:latin typeface="+mj-lt"/>
                <a:ea typeface="Calibri" panose="020F0502020204030204" pitchFamily="34" charset="0"/>
              </a:rPr>
              <a:t>Variable</a:t>
            </a:r>
            <a:r>
              <a:rPr lang="es-ES" sz="2800" b="1" spc="-40" dirty="0">
                <a:effectLst/>
                <a:latin typeface="+mj-lt"/>
                <a:ea typeface="Calibri" panose="020F0502020204030204" pitchFamily="34" charset="0"/>
              </a:rPr>
              <a:t> </a:t>
            </a:r>
            <a:r>
              <a:rPr lang="es-ES" sz="2800" b="1" dirty="0">
                <a:effectLst/>
                <a:latin typeface="+mj-lt"/>
                <a:ea typeface="Calibri" panose="020F0502020204030204" pitchFamily="34" charset="0"/>
              </a:rPr>
              <a:t>Dependiente</a:t>
            </a:r>
            <a:r>
              <a:rPr lang="es-ES" sz="2800" b="1" spc="-35" dirty="0">
                <a:effectLst/>
                <a:latin typeface="+mj-lt"/>
                <a:ea typeface="Calibri" panose="020F0502020204030204" pitchFamily="34" charset="0"/>
              </a:rPr>
              <a:t> </a:t>
            </a:r>
            <a:r>
              <a:rPr lang="es-ES" sz="2800" b="1" dirty="0">
                <a:effectLst/>
                <a:latin typeface="+mj-lt"/>
                <a:ea typeface="Calibri" panose="020F0502020204030204" pitchFamily="34" charset="0"/>
              </a:rPr>
              <a:t>(VD)</a:t>
            </a:r>
            <a:r>
              <a:rPr lang="es-ES" sz="2800" b="1" spc="-25" dirty="0">
                <a:effectLst/>
                <a:latin typeface="+mj-lt"/>
                <a:ea typeface="Calibri" panose="020F0502020204030204" pitchFamily="34" charset="0"/>
              </a:rPr>
              <a:t> </a:t>
            </a:r>
            <a:r>
              <a:rPr lang="es-ES" sz="2800" dirty="0">
                <a:effectLst/>
                <a:latin typeface="+mj-lt"/>
                <a:ea typeface="Calibri" panose="020F0502020204030204" pitchFamily="34" charset="0"/>
              </a:rPr>
              <a:t>es</a:t>
            </a:r>
            <a:r>
              <a:rPr lang="es-ES" sz="2800" spc="-45" dirty="0">
                <a:effectLst/>
                <a:latin typeface="+mj-lt"/>
                <a:ea typeface="Calibri" panose="020F0502020204030204" pitchFamily="34" charset="0"/>
              </a:rPr>
              <a:t> </a:t>
            </a:r>
            <a:r>
              <a:rPr lang="es-ES" sz="2800" dirty="0">
                <a:effectLst/>
                <a:latin typeface="+mj-lt"/>
                <a:ea typeface="Calibri" panose="020F0502020204030204" pitchFamily="34" charset="0"/>
              </a:rPr>
              <a:t>el</a:t>
            </a:r>
            <a:r>
              <a:rPr lang="es-ES" sz="2800" spc="-50" dirty="0">
                <a:effectLst/>
                <a:latin typeface="+mj-lt"/>
                <a:ea typeface="Calibri" panose="020F0502020204030204" pitchFamily="34" charset="0"/>
              </a:rPr>
              <a:t> </a:t>
            </a:r>
            <a:r>
              <a:rPr lang="es-ES" sz="2800" dirty="0">
                <a:effectLst/>
                <a:latin typeface="+mj-lt"/>
                <a:ea typeface="Calibri" panose="020F0502020204030204" pitchFamily="34" charset="0"/>
              </a:rPr>
              <a:t>fenómeno</a:t>
            </a:r>
            <a:r>
              <a:rPr lang="es-ES" sz="2800" spc="-50" dirty="0">
                <a:effectLst/>
                <a:latin typeface="+mj-lt"/>
                <a:ea typeface="Calibri" panose="020F0502020204030204" pitchFamily="34" charset="0"/>
              </a:rPr>
              <a:t> </a:t>
            </a:r>
            <a:r>
              <a:rPr lang="es-ES" sz="2800" dirty="0">
                <a:effectLst/>
                <a:latin typeface="+mj-lt"/>
                <a:ea typeface="Calibri" panose="020F0502020204030204" pitchFamily="34" charset="0"/>
              </a:rPr>
              <a:t>que</a:t>
            </a:r>
            <a:r>
              <a:rPr lang="es-ES" sz="2800" spc="-35" dirty="0">
                <a:effectLst/>
                <a:latin typeface="+mj-lt"/>
                <a:ea typeface="Calibri" panose="020F0502020204030204" pitchFamily="34" charset="0"/>
              </a:rPr>
              <a:t> </a:t>
            </a:r>
            <a:r>
              <a:rPr lang="es-ES" sz="2800" dirty="0">
                <a:effectLst/>
                <a:latin typeface="+mj-lt"/>
                <a:ea typeface="Calibri" panose="020F0502020204030204" pitchFamily="34" charset="0"/>
              </a:rPr>
              <a:t>resulta,</a:t>
            </a:r>
            <a:r>
              <a:rPr lang="es-ES" sz="2800" spc="-60" dirty="0">
                <a:effectLst/>
                <a:latin typeface="+mj-lt"/>
                <a:ea typeface="Calibri" panose="020F0502020204030204" pitchFamily="34" charset="0"/>
              </a:rPr>
              <a:t> </a:t>
            </a:r>
            <a:r>
              <a:rPr lang="es-ES" sz="2800" dirty="0">
                <a:effectLst/>
                <a:latin typeface="+mj-lt"/>
                <a:ea typeface="Calibri" panose="020F0502020204030204" pitchFamily="34" charset="0"/>
              </a:rPr>
              <a:t>el</a:t>
            </a:r>
            <a:r>
              <a:rPr lang="es-ES" sz="2800" spc="-40" dirty="0">
                <a:effectLst/>
                <a:latin typeface="+mj-lt"/>
                <a:ea typeface="Calibri" panose="020F0502020204030204" pitchFamily="34" charset="0"/>
              </a:rPr>
              <a:t> </a:t>
            </a:r>
            <a:r>
              <a:rPr lang="es-ES" sz="2800" dirty="0">
                <a:effectLst/>
                <a:latin typeface="+mj-lt"/>
                <a:ea typeface="Calibri" panose="020F0502020204030204" pitchFamily="34" charset="0"/>
              </a:rPr>
              <a:t>que</a:t>
            </a:r>
            <a:r>
              <a:rPr lang="es-ES" sz="2800" spc="-45" dirty="0">
                <a:effectLst/>
                <a:latin typeface="+mj-lt"/>
                <a:ea typeface="Calibri" panose="020F0502020204030204" pitchFamily="34" charset="0"/>
              </a:rPr>
              <a:t> </a:t>
            </a:r>
            <a:r>
              <a:rPr lang="es-ES" sz="2800" dirty="0">
                <a:effectLst/>
                <a:latin typeface="+mj-lt"/>
                <a:ea typeface="Calibri" panose="020F0502020204030204" pitchFamily="34" charset="0"/>
              </a:rPr>
              <a:t>debe explicarse.</a:t>
            </a:r>
          </a:p>
          <a:p>
            <a:pPr lvl="2" algn="ctr">
              <a:tabLst>
                <a:tab pos="929005" algn="l"/>
              </a:tabLst>
            </a:pPr>
            <a:endParaRPr lang="es-ES" sz="2800" dirty="0">
              <a:latin typeface="+mj-lt"/>
              <a:ea typeface="Calibri" panose="020F0502020204030204" pitchFamily="34" charset="0"/>
            </a:endParaRPr>
          </a:p>
          <a:p>
            <a:pPr lvl="2" algn="ctr">
              <a:tabLst>
                <a:tab pos="929005" algn="l"/>
              </a:tabLst>
            </a:pPr>
            <a:endParaRPr lang="es-ES" sz="2800" b="1" dirty="0">
              <a:effectLst/>
              <a:latin typeface="+mj-lt"/>
              <a:ea typeface="Calibri" panose="020F0502020204030204" pitchFamily="34" charset="0"/>
              <a:cs typeface="Calibri" panose="020F0502020204030204" pitchFamily="34" charset="0"/>
            </a:endParaRPr>
          </a:p>
          <a:p>
            <a:pPr lvl="2" algn="just">
              <a:tabLst>
                <a:tab pos="929005" algn="l"/>
              </a:tabLst>
            </a:pPr>
            <a:r>
              <a:rPr lang="es-ES" sz="2800" b="1" dirty="0">
                <a:effectLst/>
                <a:latin typeface="+mj-lt"/>
                <a:ea typeface="Calibri" panose="020F0502020204030204" pitchFamily="34" charset="0"/>
                <a:cs typeface="Calibri" panose="020F0502020204030204" pitchFamily="34" charset="0"/>
              </a:rPr>
              <a:t>Variable</a:t>
            </a:r>
            <a:r>
              <a:rPr lang="es-ES" sz="2800" b="1" spc="220" dirty="0">
                <a:effectLst/>
                <a:latin typeface="+mj-lt"/>
                <a:ea typeface="Calibri" panose="020F0502020204030204" pitchFamily="34" charset="0"/>
                <a:cs typeface="Calibri" panose="020F0502020204030204" pitchFamily="34" charset="0"/>
              </a:rPr>
              <a:t> </a:t>
            </a:r>
            <a:r>
              <a:rPr lang="es-ES" sz="2800" b="1" dirty="0">
                <a:effectLst/>
                <a:latin typeface="+mj-lt"/>
                <a:ea typeface="Calibri" panose="020F0502020204030204" pitchFamily="34" charset="0"/>
                <a:cs typeface="Calibri" panose="020F0502020204030204" pitchFamily="34" charset="0"/>
              </a:rPr>
              <a:t>dependiente:</a:t>
            </a:r>
            <a:r>
              <a:rPr lang="es-ES" sz="2800" b="1" spc="240" dirty="0">
                <a:effectLst/>
                <a:latin typeface="+mj-lt"/>
                <a:ea typeface="Calibri" panose="020F0502020204030204" pitchFamily="34" charset="0"/>
                <a:cs typeface="Calibri" panose="020F0502020204030204" pitchFamily="34" charset="0"/>
              </a:rPr>
              <a:t> </a:t>
            </a:r>
            <a:r>
              <a:rPr lang="es-ES" sz="2800" dirty="0">
                <a:effectLst/>
                <a:latin typeface="+mj-lt"/>
                <a:ea typeface="Calibri" panose="020F0502020204030204" pitchFamily="34" charset="0"/>
              </a:rPr>
              <a:t>El</a:t>
            </a:r>
            <a:r>
              <a:rPr lang="es-ES" sz="2800" spc="235" dirty="0">
                <a:effectLst/>
                <a:latin typeface="+mj-lt"/>
                <a:ea typeface="Calibri" panose="020F0502020204030204" pitchFamily="34" charset="0"/>
              </a:rPr>
              <a:t> </a:t>
            </a:r>
            <a:r>
              <a:rPr lang="es-ES" sz="2800" dirty="0">
                <a:effectLst/>
                <a:latin typeface="+mj-lt"/>
                <a:ea typeface="Calibri" panose="020F0502020204030204" pitchFamily="34" charset="0"/>
              </a:rPr>
              <a:t>objeto</a:t>
            </a:r>
            <a:r>
              <a:rPr lang="es-ES" sz="2800" spc="250" dirty="0">
                <a:effectLst/>
                <a:latin typeface="+mj-lt"/>
                <a:ea typeface="Calibri" panose="020F0502020204030204" pitchFamily="34" charset="0"/>
              </a:rPr>
              <a:t> </a:t>
            </a:r>
            <a:r>
              <a:rPr lang="es-ES" sz="2800" dirty="0">
                <a:effectLst/>
                <a:latin typeface="+mj-lt"/>
                <a:ea typeface="Calibri" panose="020F0502020204030204" pitchFamily="34" charset="0"/>
              </a:rPr>
              <a:t>de</a:t>
            </a:r>
            <a:r>
              <a:rPr lang="es-ES" sz="2800" spc="225" dirty="0">
                <a:effectLst/>
                <a:latin typeface="+mj-lt"/>
                <a:ea typeface="Calibri" panose="020F0502020204030204" pitchFamily="34" charset="0"/>
              </a:rPr>
              <a:t> </a:t>
            </a:r>
            <a:r>
              <a:rPr lang="es-ES" sz="2800" dirty="0">
                <a:effectLst/>
                <a:latin typeface="+mj-lt"/>
                <a:ea typeface="Calibri" panose="020F0502020204030204" pitchFamily="34" charset="0"/>
              </a:rPr>
              <a:t>estudio,</a:t>
            </a:r>
            <a:r>
              <a:rPr lang="es-ES" sz="2800" spc="245" dirty="0">
                <a:effectLst/>
                <a:latin typeface="+mj-lt"/>
                <a:ea typeface="Calibri" panose="020F0502020204030204" pitchFamily="34" charset="0"/>
              </a:rPr>
              <a:t> </a:t>
            </a:r>
            <a:r>
              <a:rPr lang="es-ES" sz="2800" dirty="0">
                <a:effectLst/>
                <a:latin typeface="+mj-lt"/>
                <a:ea typeface="Calibri" panose="020F0502020204030204" pitchFamily="34" charset="0"/>
              </a:rPr>
              <a:t>el </a:t>
            </a:r>
            <a:r>
              <a:rPr lang="es-ES" sz="2800" spc="-740" dirty="0">
                <a:effectLst/>
                <a:latin typeface="+mj-lt"/>
                <a:ea typeface="Calibri" panose="020F0502020204030204" pitchFamily="34" charset="0"/>
              </a:rPr>
              <a:t>             </a:t>
            </a:r>
            <a:r>
              <a:rPr lang="es-ES" sz="2800" dirty="0">
                <a:effectLst/>
                <a:latin typeface="+mj-lt"/>
                <a:ea typeface="Calibri" panose="020F0502020204030204" pitchFamily="34" charset="0"/>
              </a:rPr>
              <a:t>qué,</a:t>
            </a:r>
            <a:r>
              <a:rPr lang="es-ES" sz="2800" spc="-130" dirty="0">
                <a:effectLst/>
                <a:latin typeface="+mj-lt"/>
                <a:ea typeface="Calibri" panose="020F0502020204030204" pitchFamily="34" charset="0"/>
              </a:rPr>
              <a:t> </a:t>
            </a:r>
            <a:r>
              <a:rPr lang="es-ES" sz="2800" dirty="0">
                <a:effectLst/>
                <a:latin typeface="+mj-lt"/>
                <a:ea typeface="Calibri" panose="020F0502020204030204" pitchFamily="34" charset="0"/>
              </a:rPr>
              <a:t>el</a:t>
            </a:r>
            <a:r>
              <a:rPr lang="es-ES" sz="2800" spc="-105" dirty="0">
                <a:effectLst/>
                <a:latin typeface="+mj-lt"/>
                <a:ea typeface="Calibri" panose="020F0502020204030204" pitchFamily="34" charset="0"/>
              </a:rPr>
              <a:t> </a:t>
            </a:r>
            <a:r>
              <a:rPr lang="es-ES" sz="2800" dirty="0">
                <a:effectLst/>
                <a:latin typeface="+mj-lt"/>
                <a:ea typeface="Calibri" panose="020F0502020204030204" pitchFamily="34" charset="0"/>
              </a:rPr>
              <a:t>problema.</a:t>
            </a:r>
          </a:p>
          <a:p>
            <a:pPr algn="ctr">
              <a:spcBef>
                <a:spcPts val="45"/>
              </a:spcBef>
            </a:pPr>
            <a:r>
              <a:rPr lang="es-ES" sz="2800" dirty="0">
                <a:effectLst/>
                <a:latin typeface="+mj-lt"/>
                <a:ea typeface="Calibri" panose="020F0502020204030204" pitchFamily="34" charset="0"/>
              </a:rPr>
              <a:t> </a:t>
            </a:r>
          </a:p>
          <a:p>
            <a:pPr marL="742950" marR="1969135" lvl="1" indent="-285750" algn="ctr">
              <a:lnSpc>
                <a:spcPct val="93000"/>
              </a:lnSpc>
              <a:buSzPts val="3200"/>
              <a:buFont typeface="Arial MT"/>
              <a:buChar char="•"/>
              <a:tabLst>
                <a:tab pos="2362835" algn="l"/>
                <a:tab pos="2363470" algn="l"/>
              </a:tabLst>
            </a:pPr>
            <a:r>
              <a:rPr lang="es-ES" sz="2800" dirty="0">
                <a:effectLst/>
                <a:latin typeface="+mj-lt"/>
                <a:ea typeface="Arial MT"/>
                <a:cs typeface="Arial MT"/>
              </a:rPr>
              <a:t> El</a:t>
            </a:r>
            <a:r>
              <a:rPr lang="es-ES" sz="2800" spc="290" dirty="0">
                <a:effectLst/>
                <a:latin typeface="+mj-lt"/>
                <a:ea typeface="Arial MT"/>
                <a:cs typeface="Arial MT"/>
              </a:rPr>
              <a:t> </a:t>
            </a:r>
            <a:r>
              <a:rPr lang="es-ES" sz="2800" dirty="0">
                <a:effectLst/>
                <a:latin typeface="+mj-lt"/>
                <a:ea typeface="Arial MT"/>
                <a:cs typeface="Arial MT"/>
              </a:rPr>
              <a:t>interés</a:t>
            </a:r>
            <a:r>
              <a:rPr lang="es-ES" sz="2800" spc="285" dirty="0">
                <a:effectLst/>
                <a:latin typeface="+mj-lt"/>
                <a:ea typeface="Arial MT"/>
                <a:cs typeface="Arial MT"/>
              </a:rPr>
              <a:t> </a:t>
            </a:r>
            <a:r>
              <a:rPr lang="es-ES" sz="2800" dirty="0">
                <a:effectLst/>
                <a:latin typeface="+mj-lt"/>
                <a:ea typeface="Arial MT"/>
                <a:cs typeface="Arial MT"/>
              </a:rPr>
              <a:t>principal</a:t>
            </a:r>
            <a:r>
              <a:rPr lang="es-ES" sz="2800" spc="290" dirty="0">
                <a:effectLst/>
                <a:latin typeface="+mj-lt"/>
                <a:ea typeface="Arial MT"/>
                <a:cs typeface="Arial MT"/>
              </a:rPr>
              <a:t> </a:t>
            </a:r>
            <a:r>
              <a:rPr lang="es-ES" sz="2800" dirty="0">
                <a:effectLst/>
                <a:latin typeface="+mj-lt"/>
                <a:ea typeface="Arial MT"/>
                <a:cs typeface="Arial MT"/>
              </a:rPr>
              <a:t>o</a:t>
            </a:r>
            <a:r>
              <a:rPr lang="es-ES" sz="2800" spc="290" dirty="0">
                <a:effectLst/>
                <a:latin typeface="+mj-lt"/>
                <a:ea typeface="Arial MT"/>
                <a:cs typeface="Arial MT"/>
              </a:rPr>
              <a:t> </a:t>
            </a:r>
            <a:r>
              <a:rPr lang="es-ES" sz="2800" dirty="0">
                <a:effectLst/>
                <a:latin typeface="+mj-lt"/>
                <a:ea typeface="Arial MT"/>
                <a:cs typeface="Arial MT"/>
              </a:rPr>
              <a:t>el</a:t>
            </a:r>
            <a:r>
              <a:rPr lang="es-ES" sz="2800" spc="290" dirty="0">
                <a:effectLst/>
                <a:latin typeface="+mj-lt"/>
                <a:ea typeface="Arial MT"/>
                <a:cs typeface="Arial MT"/>
              </a:rPr>
              <a:t> </a:t>
            </a:r>
            <a:r>
              <a:rPr lang="es-ES" sz="2800" dirty="0">
                <a:effectLst/>
                <a:latin typeface="+mj-lt"/>
                <a:ea typeface="Arial MT"/>
                <a:cs typeface="Arial MT"/>
              </a:rPr>
              <a:t>desenlace</a:t>
            </a:r>
            <a:r>
              <a:rPr lang="es-ES" sz="2800" spc="290" dirty="0">
                <a:effectLst/>
                <a:latin typeface="+mj-lt"/>
                <a:ea typeface="Arial MT"/>
                <a:cs typeface="Arial MT"/>
              </a:rPr>
              <a:t> </a:t>
            </a:r>
            <a:r>
              <a:rPr lang="es-ES" sz="2800" dirty="0">
                <a:effectLst/>
                <a:latin typeface="+mj-lt"/>
                <a:ea typeface="Arial MT"/>
                <a:cs typeface="Arial MT"/>
              </a:rPr>
              <a:t>principal  </a:t>
            </a:r>
            <a:r>
              <a:rPr lang="es-ES" sz="2800" spc="-740" dirty="0">
                <a:effectLst/>
                <a:latin typeface="+mj-lt"/>
                <a:ea typeface="Arial MT"/>
                <a:cs typeface="Arial MT"/>
              </a:rPr>
              <a:t> </a:t>
            </a:r>
            <a:r>
              <a:rPr lang="es-ES" sz="2800" dirty="0">
                <a:effectLst/>
                <a:latin typeface="+mj-lt"/>
                <a:ea typeface="Arial MT"/>
                <a:cs typeface="Arial MT"/>
              </a:rPr>
              <a:t>del</a:t>
            </a:r>
            <a:r>
              <a:rPr lang="es-ES" sz="2800" spc="-100" dirty="0">
                <a:effectLst/>
                <a:latin typeface="+mj-lt"/>
                <a:ea typeface="Arial MT"/>
                <a:cs typeface="Arial MT"/>
              </a:rPr>
              <a:t> </a:t>
            </a:r>
            <a:r>
              <a:rPr lang="es-ES" sz="2800" dirty="0">
                <a:effectLst/>
                <a:latin typeface="+mj-lt"/>
                <a:ea typeface="Arial MT"/>
                <a:cs typeface="Arial MT"/>
              </a:rPr>
              <a:t>estudio.</a:t>
            </a:r>
          </a:p>
          <a:p>
            <a:pPr algn="ctr">
              <a:spcBef>
                <a:spcPts val="35"/>
              </a:spcBef>
            </a:pPr>
            <a:r>
              <a:rPr lang="es-ES" sz="2800" dirty="0">
                <a:effectLst/>
                <a:latin typeface="+mj-lt"/>
                <a:ea typeface="Calibri" panose="020F0502020204030204" pitchFamily="34" charset="0"/>
              </a:rPr>
              <a:t> </a:t>
            </a:r>
          </a:p>
          <a:p>
            <a:pPr marL="742950" lvl="1" indent="-285750" algn="ctr">
              <a:buSzPts val="3200"/>
              <a:buFont typeface="Arial MT"/>
              <a:buChar char="•"/>
              <a:tabLst>
                <a:tab pos="2362835" algn="l"/>
                <a:tab pos="2363470" algn="l"/>
              </a:tabLst>
            </a:pPr>
            <a:r>
              <a:rPr lang="es-ES" sz="2800" dirty="0">
                <a:effectLst/>
                <a:latin typeface="+mj-lt"/>
                <a:ea typeface="Arial MT"/>
                <a:cs typeface="Arial MT"/>
              </a:rPr>
              <a:t>Las</a:t>
            </a:r>
            <a:r>
              <a:rPr lang="es-ES" sz="2800" spc="170" dirty="0">
                <a:effectLst/>
                <a:latin typeface="+mj-lt"/>
                <a:ea typeface="Arial MT"/>
                <a:cs typeface="Arial MT"/>
              </a:rPr>
              <a:t> </a:t>
            </a:r>
            <a:r>
              <a:rPr lang="es-ES" sz="2800" dirty="0">
                <a:effectLst/>
                <a:latin typeface="+mj-lt"/>
                <a:ea typeface="Arial MT"/>
                <a:cs typeface="Arial MT"/>
              </a:rPr>
              <a:t>hipótesis</a:t>
            </a:r>
            <a:r>
              <a:rPr lang="es-ES" sz="2800" spc="160" dirty="0">
                <a:effectLst/>
                <a:latin typeface="+mj-lt"/>
                <a:ea typeface="Arial MT"/>
                <a:cs typeface="Arial MT"/>
              </a:rPr>
              <a:t> </a:t>
            </a:r>
            <a:r>
              <a:rPr lang="es-ES" sz="2800" dirty="0">
                <a:effectLst/>
                <a:latin typeface="+mj-lt"/>
                <a:ea typeface="Arial MT"/>
                <a:cs typeface="Arial MT"/>
              </a:rPr>
              <a:t>se</a:t>
            </a:r>
            <a:r>
              <a:rPr lang="es-ES" sz="2800" spc="155" dirty="0">
                <a:effectLst/>
                <a:latin typeface="+mj-lt"/>
                <a:ea typeface="Arial MT"/>
                <a:cs typeface="Arial MT"/>
              </a:rPr>
              <a:t> </a:t>
            </a:r>
            <a:r>
              <a:rPr lang="es-ES" sz="2800" dirty="0">
                <a:effectLst/>
                <a:latin typeface="+mj-lt"/>
                <a:ea typeface="Arial MT"/>
                <a:cs typeface="Arial MT"/>
              </a:rPr>
              <a:t>contrastan</a:t>
            </a:r>
            <a:r>
              <a:rPr lang="es-ES" sz="2800" spc="155" dirty="0">
                <a:effectLst/>
                <a:latin typeface="+mj-lt"/>
                <a:ea typeface="Arial MT"/>
                <a:cs typeface="Arial MT"/>
              </a:rPr>
              <a:t> </a:t>
            </a:r>
            <a:r>
              <a:rPr lang="es-ES" sz="2800" dirty="0">
                <a:effectLst/>
                <a:latin typeface="+mj-lt"/>
                <a:ea typeface="Arial MT"/>
                <a:cs typeface="Arial MT"/>
              </a:rPr>
              <a:t>alrededor</a:t>
            </a:r>
            <a:r>
              <a:rPr lang="es-ES" sz="2800" spc="160" dirty="0">
                <a:effectLst/>
                <a:latin typeface="+mj-lt"/>
                <a:ea typeface="Arial MT"/>
                <a:cs typeface="Arial MT"/>
              </a:rPr>
              <a:t> </a:t>
            </a:r>
            <a:r>
              <a:rPr lang="es-ES" sz="2800" dirty="0">
                <a:effectLst/>
                <a:latin typeface="+mj-lt"/>
                <a:ea typeface="Arial MT"/>
                <a:cs typeface="Arial MT"/>
              </a:rPr>
              <a:t>de</a:t>
            </a:r>
            <a:r>
              <a:rPr lang="es-ES" sz="2800" spc="170" dirty="0">
                <a:effectLst/>
                <a:latin typeface="+mj-lt"/>
                <a:ea typeface="Arial MT"/>
                <a:cs typeface="Arial MT"/>
              </a:rPr>
              <a:t> </a:t>
            </a:r>
            <a:r>
              <a:rPr lang="es-ES" sz="2800" dirty="0">
                <a:effectLst/>
                <a:latin typeface="+mj-lt"/>
                <a:ea typeface="Arial MT"/>
                <a:cs typeface="Arial MT"/>
              </a:rPr>
              <a:t>ella.</a:t>
            </a:r>
          </a:p>
          <a:p>
            <a:pPr marL="5012690" algn="ctr">
              <a:spcBef>
                <a:spcPts val="820"/>
              </a:spcBef>
              <a:spcAft>
                <a:spcPts val="0"/>
              </a:spcAft>
            </a:pPr>
            <a:endParaRPr lang="es-ES" sz="2400" dirty="0">
              <a:effectLst/>
              <a:latin typeface="Calibri" panose="020F0502020204030204" pitchFamily="34" charset="0"/>
              <a:ea typeface="Calibri" panose="020F0502020204030204" pitchFamily="34" charset="0"/>
            </a:endParaRPr>
          </a:p>
          <a:p>
            <a:pPr marL="5012690">
              <a:spcBef>
                <a:spcPts val="820"/>
              </a:spcBef>
              <a:spcAft>
                <a:spcPts val="0"/>
              </a:spcAft>
            </a:pPr>
            <a:endParaRPr lang="es-ES" sz="2400" dirty="0">
              <a:latin typeface="Calibri" panose="020F0502020204030204" pitchFamily="34" charset="0"/>
              <a:ea typeface="Calibri" panose="020F0502020204030204" pitchFamily="34" charset="0"/>
            </a:endParaRPr>
          </a:p>
          <a:p>
            <a:pPr marL="5012690">
              <a:spcBef>
                <a:spcPts val="820"/>
              </a:spcBef>
              <a:spcAft>
                <a:spcPts val="0"/>
              </a:spcAft>
            </a:pPr>
            <a:endParaRPr lang="es-ES" sz="2400" dirty="0">
              <a:effectLst/>
              <a:latin typeface="Calibri" panose="020F0502020204030204" pitchFamily="34" charset="0"/>
              <a:ea typeface="Calibri" panose="020F0502020204030204" pitchFamily="34" charset="0"/>
            </a:endParaRPr>
          </a:p>
          <a:p>
            <a:pPr marL="5012690">
              <a:spcBef>
                <a:spcPts val="820"/>
              </a:spcBef>
              <a:spcAft>
                <a:spcPts val="0"/>
              </a:spcAft>
            </a:pPr>
            <a:endParaRPr lang="es-ES" sz="2400" dirty="0">
              <a:latin typeface="Calibri" panose="020F0502020204030204" pitchFamily="34" charset="0"/>
              <a:ea typeface="Calibri" panose="020F0502020204030204" pitchFamily="34" charset="0"/>
            </a:endParaRPr>
          </a:p>
          <a:p>
            <a:pPr marL="5012690">
              <a:spcBef>
                <a:spcPts val="820"/>
              </a:spcBef>
              <a:spcAft>
                <a:spcPts val="0"/>
              </a:spcAft>
            </a:pPr>
            <a:endParaRPr lang="es-ES" sz="2400" dirty="0">
              <a:effectLst/>
              <a:latin typeface="Calibri" panose="020F0502020204030204" pitchFamily="34" charset="0"/>
              <a:ea typeface="Calibri" panose="020F0502020204030204" pitchFamily="34" charset="0"/>
            </a:endParaRPr>
          </a:p>
          <a:p>
            <a:pPr marL="5012690">
              <a:spcBef>
                <a:spcPts val="820"/>
              </a:spcBef>
              <a:spcAft>
                <a:spcPts val="0"/>
              </a:spcAft>
            </a:pPr>
            <a:endParaRPr lang="es-ES" sz="2400" dirty="0">
              <a:latin typeface="Calibri" panose="020F0502020204030204" pitchFamily="34" charset="0"/>
              <a:ea typeface="Calibri" panose="020F0502020204030204" pitchFamily="34" charset="0"/>
            </a:endParaRPr>
          </a:p>
          <a:p>
            <a:pPr marL="5012690">
              <a:spcBef>
                <a:spcPts val="820"/>
              </a:spcBef>
              <a:spcAft>
                <a:spcPts val="0"/>
              </a:spcAft>
            </a:pPr>
            <a:endParaRPr lang="es-ES" sz="2400" dirty="0">
              <a:effectLst/>
              <a:latin typeface="Calibri" panose="020F0502020204030204" pitchFamily="34" charset="0"/>
              <a:ea typeface="Calibri" panose="020F0502020204030204" pitchFamily="34" charset="0"/>
            </a:endParaRPr>
          </a:p>
          <a:p>
            <a:pPr marL="5012690">
              <a:spcBef>
                <a:spcPts val="820"/>
              </a:spcBef>
              <a:spcAft>
                <a:spcPts val="0"/>
              </a:spcAft>
            </a:pPr>
            <a:endParaRPr lang="es-ES" sz="11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90174295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C40284C5-0822-41D0-AE54-6FF24DD33DCF}"/>
              </a:ext>
            </a:extLst>
          </p:cNvPr>
          <p:cNvSpPr txBox="1"/>
          <p:nvPr/>
        </p:nvSpPr>
        <p:spPr>
          <a:xfrm>
            <a:off x="1057834" y="428178"/>
            <a:ext cx="10354235" cy="5632311"/>
          </a:xfrm>
          <a:prstGeom prst="rect">
            <a:avLst/>
          </a:prstGeom>
          <a:noFill/>
        </p:spPr>
        <p:txBody>
          <a:bodyPr wrap="square">
            <a:spAutoFit/>
          </a:bodyPr>
          <a:lstStyle/>
          <a:p>
            <a:pPr algn="l" fontAlgn="base"/>
            <a:r>
              <a:rPr lang="es-ES" sz="2400" b="1" i="0" dirty="0">
                <a:solidFill>
                  <a:srgbClr val="21242C"/>
                </a:solidFill>
                <a:effectLst/>
                <a:latin typeface="+mj-lt"/>
              </a:rPr>
              <a:t>Variables dependientes</a:t>
            </a:r>
          </a:p>
          <a:p>
            <a:pPr algn="l" fontAlgn="base"/>
            <a:endParaRPr lang="es-ES" sz="2400" b="1" i="0" dirty="0">
              <a:solidFill>
                <a:srgbClr val="21242C"/>
              </a:solidFill>
              <a:effectLst/>
              <a:latin typeface="+mj-lt"/>
            </a:endParaRPr>
          </a:p>
          <a:p>
            <a:pPr algn="l" fontAlgn="base"/>
            <a:r>
              <a:rPr lang="es-ES" sz="2400" b="0" i="0" dirty="0">
                <a:solidFill>
                  <a:srgbClr val="21242C"/>
                </a:solidFill>
                <a:effectLst/>
                <a:latin typeface="+mj-lt"/>
              </a:rPr>
              <a:t>Una </a:t>
            </a:r>
            <a:r>
              <a:rPr lang="es-ES" sz="2400" b="1" i="0" dirty="0">
                <a:solidFill>
                  <a:srgbClr val="21242C"/>
                </a:solidFill>
                <a:effectLst/>
                <a:latin typeface="+mj-lt"/>
              </a:rPr>
              <a:t>variable dependiente</a:t>
            </a:r>
            <a:r>
              <a:rPr lang="es-ES" sz="2400" b="0" i="0" dirty="0">
                <a:solidFill>
                  <a:srgbClr val="21242C"/>
                </a:solidFill>
                <a:effectLst/>
                <a:latin typeface="+mj-lt"/>
              </a:rPr>
              <a:t> representa una cantidad cuyo valor </a:t>
            </a:r>
            <a:r>
              <a:rPr lang="es-ES" sz="2400" b="0" i="1" dirty="0">
                <a:solidFill>
                  <a:srgbClr val="21242C"/>
                </a:solidFill>
                <a:effectLst/>
                <a:latin typeface="+mj-lt"/>
              </a:rPr>
              <a:t>depende</a:t>
            </a:r>
            <a:r>
              <a:rPr lang="es-ES" sz="2400" b="0" i="0" dirty="0">
                <a:solidFill>
                  <a:srgbClr val="21242C"/>
                </a:solidFill>
                <a:effectLst/>
                <a:latin typeface="+mj-lt"/>
              </a:rPr>
              <a:t> de cómo se modifica la variable independiente.</a:t>
            </a:r>
          </a:p>
          <a:p>
            <a:pPr algn="l" fontAlgn="base"/>
            <a:endParaRPr lang="es-ES" sz="2400" b="0" i="0" dirty="0">
              <a:solidFill>
                <a:srgbClr val="21242C"/>
              </a:solidFill>
              <a:effectLst/>
              <a:latin typeface="+mj-lt"/>
            </a:endParaRPr>
          </a:p>
          <a:p>
            <a:pPr algn="l" fontAlgn="base"/>
            <a:r>
              <a:rPr lang="es-ES" sz="2400" b="0" i="0" dirty="0">
                <a:solidFill>
                  <a:srgbClr val="21242C"/>
                </a:solidFill>
                <a:effectLst/>
                <a:latin typeface="+mj-lt"/>
              </a:rPr>
              <a:t>A menudo </a:t>
            </a:r>
            <a:r>
              <a:rPr lang="es-ES" sz="2400" b="1" i="0" dirty="0">
                <a:solidFill>
                  <a:srgbClr val="21242C"/>
                </a:solidFill>
                <a:effectLst/>
                <a:latin typeface="+mj-lt"/>
              </a:rPr>
              <a:t>( y )</a:t>
            </a:r>
            <a:r>
              <a:rPr lang="es-ES" sz="2400" b="0" i="0" dirty="0">
                <a:solidFill>
                  <a:srgbClr val="21242C"/>
                </a:solidFill>
                <a:effectLst/>
                <a:latin typeface="+mj-lt"/>
              </a:rPr>
              <a:t> es la variable que se utiliza para representar la variable dependiente en una ecuación.</a:t>
            </a:r>
          </a:p>
          <a:p>
            <a:pPr algn="l" fontAlgn="base"/>
            <a:r>
              <a:rPr lang="es-ES" sz="2400" b="1" i="0" dirty="0">
                <a:solidFill>
                  <a:srgbClr val="21242C"/>
                </a:solidFill>
                <a:effectLst/>
                <a:latin typeface="+mj-lt"/>
              </a:rPr>
              <a:t>Ejemplo:</a:t>
            </a:r>
          </a:p>
          <a:p>
            <a:pPr algn="l" fontAlgn="base"/>
            <a:endParaRPr lang="es-ES" sz="2400" b="1" i="0" dirty="0">
              <a:solidFill>
                <a:srgbClr val="21242C"/>
              </a:solidFill>
              <a:effectLst/>
              <a:latin typeface="+mj-lt"/>
            </a:endParaRPr>
          </a:p>
          <a:p>
            <a:pPr algn="l" fontAlgn="base"/>
            <a:r>
              <a:rPr lang="es-ES" sz="2400" b="0" i="0" dirty="0">
                <a:solidFill>
                  <a:srgbClr val="21242C"/>
                </a:solidFill>
                <a:effectLst/>
                <a:latin typeface="+mj-lt"/>
              </a:rPr>
              <a:t>Utilicemos el mismo contexto.</a:t>
            </a:r>
          </a:p>
          <a:p>
            <a:pPr algn="l" fontAlgn="base"/>
            <a:endParaRPr lang="es-ES" sz="2400" b="0" i="0" dirty="0">
              <a:solidFill>
                <a:srgbClr val="21242C"/>
              </a:solidFill>
              <a:effectLst/>
              <a:latin typeface="+mj-lt"/>
            </a:endParaRPr>
          </a:p>
          <a:p>
            <a:pPr algn="l" fontAlgn="base"/>
            <a:r>
              <a:rPr lang="es-ES" sz="2400" b="0" i="0" dirty="0">
                <a:solidFill>
                  <a:srgbClr val="21242C"/>
                </a:solidFill>
                <a:effectLst/>
                <a:latin typeface="+mj-lt"/>
              </a:rPr>
              <a:t>Estás haciendo tareas domésticos para ganar tu mesada. Por cada tarea que haces obtienes </a:t>
            </a:r>
            <a:r>
              <a:rPr lang="es-ES" sz="2400" dirty="0">
                <a:solidFill>
                  <a:srgbClr val="21242C"/>
                </a:solidFill>
                <a:latin typeface="+mj-lt"/>
              </a:rPr>
              <a:t>(</a:t>
            </a:r>
            <a:r>
              <a:rPr lang="es-ES" sz="2400" b="0" i="0" dirty="0">
                <a:solidFill>
                  <a:srgbClr val="21242C"/>
                </a:solidFill>
                <a:effectLst/>
                <a:latin typeface="+mj-lt"/>
              </a:rPr>
              <a:t>$3</a:t>
            </a:r>
            <a:r>
              <a:rPr lang="es-ES" sz="2400" dirty="0">
                <a:solidFill>
                  <a:srgbClr val="21242C"/>
                </a:solidFill>
                <a:latin typeface="+mj-lt"/>
              </a:rPr>
              <a:t>)</a:t>
            </a:r>
            <a:r>
              <a:rPr lang="es-ES" sz="2400" b="0" i="0" dirty="0">
                <a:solidFill>
                  <a:srgbClr val="21242C"/>
                </a:solidFill>
                <a:effectLst/>
                <a:latin typeface="+mj-lt"/>
              </a:rPr>
              <a:t>.</a:t>
            </a:r>
          </a:p>
          <a:p>
            <a:pPr algn="l" fontAlgn="base"/>
            <a:endParaRPr lang="es-ES" sz="2400" b="0" i="0" dirty="0">
              <a:solidFill>
                <a:srgbClr val="21242C"/>
              </a:solidFill>
              <a:effectLst/>
              <a:latin typeface="+mj-lt"/>
            </a:endParaRPr>
          </a:p>
          <a:p>
            <a:pPr algn="l" fontAlgn="base"/>
            <a:r>
              <a:rPr lang="es-ES" sz="2400" b="1" i="0" dirty="0">
                <a:solidFill>
                  <a:srgbClr val="21242C"/>
                </a:solidFill>
                <a:effectLst/>
                <a:latin typeface="+mj-lt"/>
              </a:rPr>
              <a:t>¿Cuál es la variable dependiente?</a:t>
            </a:r>
            <a:endParaRPr lang="es-ES" sz="2400" b="0" i="0" dirty="0">
              <a:solidFill>
                <a:srgbClr val="21242C"/>
              </a:solidFill>
              <a:effectLst/>
              <a:latin typeface="+mj-lt"/>
            </a:endParaRPr>
          </a:p>
        </p:txBody>
      </p:sp>
    </p:spTree>
    <p:extLst>
      <p:ext uri="{BB962C8B-B14F-4D97-AF65-F5344CB8AC3E}">
        <p14:creationId xmlns:p14="http://schemas.microsoft.com/office/powerpoint/2010/main" val="57714155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C40284C5-0822-41D0-AE54-6FF24DD33DCF}"/>
              </a:ext>
            </a:extLst>
          </p:cNvPr>
          <p:cNvSpPr txBox="1"/>
          <p:nvPr/>
        </p:nvSpPr>
        <p:spPr>
          <a:xfrm>
            <a:off x="1084728" y="1970107"/>
            <a:ext cx="10354235" cy="1318181"/>
          </a:xfrm>
          <a:prstGeom prst="rect">
            <a:avLst/>
          </a:prstGeom>
          <a:noFill/>
        </p:spPr>
        <p:txBody>
          <a:bodyPr wrap="square">
            <a:spAutoFit/>
          </a:bodyPr>
          <a:lstStyle/>
          <a:p>
            <a:pPr algn="l" fontAlgn="base">
              <a:lnSpc>
                <a:spcPct val="150000"/>
              </a:lnSpc>
            </a:pPr>
            <a:r>
              <a:rPr lang="es-ES" sz="2800" b="0" i="0" dirty="0">
                <a:solidFill>
                  <a:srgbClr val="21242C"/>
                </a:solidFill>
                <a:effectLst/>
                <a:latin typeface="+mj-lt"/>
              </a:rPr>
              <a:t>La variable dependiente </a:t>
            </a:r>
            <a:r>
              <a:rPr lang="es-ES" sz="2800" b="1" i="0" dirty="0">
                <a:solidFill>
                  <a:srgbClr val="21242C"/>
                </a:solidFill>
                <a:effectLst/>
                <a:latin typeface="+mj-lt"/>
              </a:rPr>
              <a:t>es la cantidad de dinero que obtienes</a:t>
            </a:r>
            <a:r>
              <a:rPr lang="es-ES" sz="2800" b="0" i="0" dirty="0">
                <a:solidFill>
                  <a:srgbClr val="21242C"/>
                </a:solidFill>
                <a:effectLst/>
                <a:latin typeface="+mj-lt"/>
              </a:rPr>
              <a:t>, pues la cantidad de dinero que ganas </a:t>
            </a:r>
            <a:r>
              <a:rPr lang="es-ES" sz="2800" b="1" i="1" dirty="0">
                <a:solidFill>
                  <a:srgbClr val="21242C"/>
                </a:solidFill>
                <a:effectLst/>
                <a:latin typeface="+mj-lt"/>
              </a:rPr>
              <a:t>depende</a:t>
            </a:r>
            <a:r>
              <a:rPr lang="es-ES" sz="2800" b="1" i="0" dirty="0">
                <a:solidFill>
                  <a:srgbClr val="21242C"/>
                </a:solidFill>
                <a:effectLst/>
                <a:latin typeface="+mj-lt"/>
              </a:rPr>
              <a:t> del número de tareas que hagas</a:t>
            </a:r>
            <a:r>
              <a:rPr lang="es-ES" sz="2800" b="0" i="0" dirty="0">
                <a:solidFill>
                  <a:srgbClr val="21242C"/>
                </a:solidFill>
                <a:effectLst/>
                <a:latin typeface="+mj-lt"/>
              </a:rPr>
              <a:t>.</a:t>
            </a:r>
          </a:p>
        </p:txBody>
      </p:sp>
    </p:spTree>
    <p:extLst>
      <p:ext uri="{BB962C8B-B14F-4D97-AF65-F5344CB8AC3E}">
        <p14:creationId xmlns:p14="http://schemas.microsoft.com/office/powerpoint/2010/main" val="197903047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C9BBA52E-388D-433D-97C6-170404790EC7}"/>
              </a:ext>
            </a:extLst>
          </p:cNvPr>
          <p:cNvSpPr txBox="1"/>
          <p:nvPr/>
        </p:nvSpPr>
        <p:spPr>
          <a:xfrm>
            <a:off x="206188" y="541814"/>
            <a:ext cx="11779623" cy="5406673"/>
          </a:xfrm>
          <a:prstGeom prst="rect">
            <a:avLst/>
          </a:prstGeom>
          <a:noFill/>
        </p:spPr>
        <p:txBody>
          <a:bodyPr wrap="square">
            <a:spAutoFit/>
          </a:bodyPr>
          <a:lstStyle/>
          <a:p>
            <a:pPr marL="742950" lvl="1" indent="-285750" algn="just">
              <a:spcBef>
                <a:spcPts val="335"/>
              </a:spcBef>
              <a:spcAft>
                <a:spcPts val="0"/>
              </a:spcAft>
              <a:buSzPts val="2800"/>
              <a:buFont typeface="Arial MT"/>
              <a:buChar char="•"/>
              <a:tabLst>
                <a:tab pos="4471035" algn="l"/>
              </a:tabLst>
            </a:pPr>
            <a:r>
              <a:rPr lang="es-ES" sz="2800" b="1" dirty="0">
                <a:effectLst/>
                <a:latin typeface="+mj-lt"/>
                <a:ea typeface="Arial MT"/>
                <a:cs typeface="Arial" panose="020B0604020202020204" pitchFamily="34" charset="0"/>
              </a:rPr>
              <a:t>Variables</a:t>
            </a:r>
            <a:r>
              <a:rPr lang="es-ES" sz="2800" b="1" spc="-65" dirty="0">
                <a:effectLst/>
                <a:latin typeface="+mj-lt"/>
                <a:ea typeface="Arial MT"/>
                <a:cs typeface="Arial" panose="020B0604020202020204" pitchFamily="34" charset="0"/>
              </a:rPr>
              <a:t> </a:t>
            </a:r>
            <a:r>
              <a:rPr lang="es-ES" sz="2800" b="1" dirty="0">
                <a:effectLst/>
                <a:latin typeface="+mj-lt"/>
                <a:ea typeface="Arial MT"/>
                <a:cs typeface="Arial" panose="020B0604020202020204" pitchFamily="34" charset="0"/>
              </a:rPr>
              <a:t>ajenas</a:t>
            </a:r>
            <a:endParaRPr lang="es-ES" sz="2800" b="1" dirty="0">
              <a:effectLst/>
              <a:latin typeface="+mj-lt"/>
              <a:ea typeface="Arial MT"/>
              <a:cs typeface="Arial MT"/>
            </a:endParaRPr>
          </a:p>
          <a:p>
            <a:pPr marL="342900" lvl="0" indent="-342900" algn="just">
              <a:lnSpc>
                <a:spcPct val="150000"/>
              </a:lnSpc>
              <a:spcBef>
                <a:spcPts val="2620"/>
              </a:spcBef>
              <a:spcAft>
                <a:spcPts val="0"/>
              </a:spcAft>
              <a:buFont typeface="Arial" panose="020B0604020202020204" pitchFamily="34" charset="0"/>
              <a:buChar char="•"/>
              <a:tabLst>
                <a:tab pos="613410" algn="l"/>
              </a:tabLst>
            </a:pPr>
            <a:r>
              <a:rPr lang="es-ES" sz="2800" dirty="0">
                <a:effectLst/>
                <a:latin typeface="+mj-lt"/>
                <a:ea typeface="Calibri" panose="020F0502020204030204" pitchFamily="34" charset="0"/>
              </a:rPr>
              <a:t>Ocurren,</a:t>
            </a:r>
            <a:r>
              <a:rPr lang="es-ES" sz="2800" spc="-50" dirty="0">
                <a:effectLst/>
                <a:latin typeface="+mj-lt"/>
                <a:ea typeface="Calibri" panose="020F0502020204030204" pitchFamily="34" charset="0"/>
              </a:rPr>
              <a:t> </a:t>
            </a:r>
            <a:r>
              <a:rPr lang="es-ES" sz="2800" dirty="0">
                <a:effectLst/>
                <a:latin typeface="+mj-lt"/>
                <a:ea typeface="Calibri" panose="020F0502020204030204" pitchFamily="34" charset="0"/>
              </a:rPr>
              <a:t>simplemente</a:t>
            </a:r>
            <a:r>
              <a:rPr lang="es-ES" sz="2800" spc="-25" dirty="0">
                <a:effectLst/>
                <a:latin typeface="+mj-lt"/>
                <a:ea typeface="Calibri" panose="020F0502020204030204" pitchFamily="34" charset="0"/>
              </a:rPr>
              <a:t> </a:t>
            </a:r>
            <a:r>
              <a:rPr lang="es-ES" sz="2800" dirty="0">
                <a:effectLst/>
                <a:latin typeface="+mj-lt"/>
                <a:ea typeface="Calibri" panose="020F0502020204030204" pitchFamily="34" charset="0"/>
              </a:rPr>
              <a:t>porque</a:t>
            </a:r>
            <a:r>
              <a:rPr lang="es-ES" sz="2800" spc="-50" dirty="0">
                <a:effectLst/>
                <a:latin typeface="+mj-lt"/>
                <a:ea typeface="Calibri" panose="020F0502020204030204" pitchFamily="34" charset="0"/>
              </a:rPr>
              <a:t> </a:t>
            </a:r>
            <a:r>
              <a:rPr lang="es-ES" sz="2800" dirty="0">
                <a:effectLst/>
                <a:latin typeface="+mj-lt"/>
                <a:ea typeface="Calibri" panose="020F0502020204030204" pitchFamily="34" charset="0"/>
              </a:rPr>
              <a:t>en</a:t>
            </a:r>
            <a:r>
              <a:rPr lang="es-ES" sz="2800" spc="-55" dirty="0">
                <a:effectLst/>
                <a:latin typeface="+mj-lt"/>
                <a:ea typeface="Calibri" panose="020F0502020204030204" pitchFamily="34" charset="0"/>
              </a:rPr>
              <a:t> </a:t>
            </a:r>
            <a:r>
              <a:rPr lang="es-ES" sz="2800" dirty="0">
                <a:effectLst/>
                <a:latin typeface="+mj-lt"/>
                <a:ea typeface="Calibri" panose="020F0502020204030204" pitchFamily="34" charset="0"/>
              </a:rPr>
              <a:t>nuestra</a:t>
            </a:r>
            <a:r>
              <a:rPr lang="es-ES" sz="2800" spc="-40" dirty="0">
                <a:effectLst/>
                <a:latin typeface="+mj-lt"/>
                <a:ea typeface="Calibri" panose="020F0502020204030204" pitchFamily="34" charset="0"/>
              </a:rPr>
              <a:t> </a:t>
            </a:r>
            <a:r>
              <a:rPr lang="es-ES" sz="2800" dirty="0">
                <a:effectLst/>
                <a:latin typeface="+mj-lt"/>
                <a:ea typeface="Calibri" panose="020F0502020204030204" pitchFamily="34" charset="0"/>
              </a:rPr>
              <a:t>realidad</a:t>
            </a:r>
            <a:r>
              <a:rPr lang="es-ES" sz="2800" spc="-55" dirty="0">
                <a:effectLst/>
                <a:latin typeface="+mj-lt"/>
                <a:ea typeface="Calibri" panose="020F0502020204030204" pitchFamily="34" charset="0"/>
              </a:rPr>
              <a:t> </a:t>
            </a:r>
            <a:r>
              <a:rPr lang="es-ES" sz="2800" dirty="0">
                <a:effectLst/>
                <a:latin typeface="+mj-lt"/>
                <a:ea typeface="Calibri" panose="020F0502020204030204" pitchFamily="34" charset="0"/>
              </a:rPr>
              <a:t>aquellas</a:t>
            </a:r>
            <a:r>
              <a:rPr lang="es-ES" sz="2800" spc="-40" dirty="0">
                <a:effectLst/>
                <a:latin typeface="+mj-lt"/>
                <a:ea typeface="Calibri" panose="020F0502020204030204" pitchFamily="34" charset="0"/>
              </a:rPr>
              <a:t> </a:t>
            </a:r>
            <a:r>
              <a:rPr lang="es-ES" sz="2800" dirty="0">
                <a:effectLst/>
                <a:latin typeface="+mj-lt"/>
                <a:ea typeface="Calibri" panose="020F0502020204030204" pitchFamily="34" charset="0"/>
              </a:rPr>
              <a:t>dos variables</a:t>
            </a:r>
            <a:r>
              <a:rPr lang="es-ES" sz="2800" spc="-55" dirty="0">
                <a:effectLst/>
                <a:latin typeface="+mj-lt"/>
                <a:ea typeface="Calibri" panose="020F0502020204030204" pitchFamily="34" charset="0"/>
              </a:rPr>
              <a:t> </a:t>
            </a:r>
            <a:r>
              <a:rPr lang="es-ES" sz="2800" dirty="0">
                <a:effectLst/>
                <a:latin typeface="+mj-lt"/>
                <a:ea typeface="Calibri" panose="020F0502020204030204" pitchFamily="34" charset="0"/>
              </a:rPr>
              <a:t>(causa</a:t>
            </a:r>
            <a:r>
              <a:rPr lang="es-ES" sz="2800" dirty="0">
                <a:latin typeface="+mj-lt"/>
                <a:ea typeface="Calibri" panose="020F0502020204030204" pitchFamily="34" charset="0"/>
              </a:rPr>
              <a:t> </a:t>
            </a:r>
            <a:r>
              <a:rPr lang="es-ES" sz="2800" dirty="0">
                <a:effectLst/>
                <a:latin typeface="+mj-lt"/>
                <a:ea typeface="Calibri" panose="020F0502020204030204" pitchFamily="34" charset="0"/>
              </a:rPr>
              <a:t>- efecto) </a:t>
            </a:r>
            <a:r>
              <a:rPr lang="es-ES" sz="2800" b="1" dirty="0">
                <a:effectLst/>
                <a:latin typeface="+mj-lt"/>
                <a:ea typeface="Calibri" panose="020F0502020204030204" pitchFamily="34" charset="0"/>
              </a:rPr>
              <a:t>no se encuentran aisladas</a:t>
            </a:r>
            <a:r>
              <a:rPr lang="es-ES" sz="2800" dirty="0">
                <a:effectLst/>
                <a:latin typeface="+mj-lt"/>
                <a:ea typeface="Calibri" panose="020F0502020204030204" pitchFamily="34" charset="0"/>
              </a:rPr>
              <a:t>, participan en </a:t>
            </a:r>
            <a:r>
              <a:rPr lang="es-ES" sz="2800" b="1" dirty="0">
                <a:effectLst/>
                <a:latin typeface="+mj-lt"/>
                <a:ea typeface="Calibri" panose="020F0502020204030204" pitchFamily="34" charset="0"/>
              </a:rPr>
              <a:t>el devenir del</a:t>
            </a:r>
            <a:r>
              <a:rPr lang="es-ES" sz="2800" b="1" spc="5" dirty="0">
                <a:effectLst/>
                <a:latin typeface="+mj-lt"/>
                <a:ea typeface="Calibri" panose="020F0502020204030204" pitchFamily="34" charset="0"/>
              </a:rPr>
              <a:t> </a:t>
            </a:r>
            <a:r>
              <a:rPr lang="es-ES" sz="2800" b="1" dirty="0">
                <a:effectLst/>
                <a:latin typeface="+mj-lt"/>
                <a:ea typeface="Calibri" panose="020F0502020204030204" pitchFamily="34" charset="0"/>
              </a:rPr>
              <a:t>universo</a:t>
            </a:r>
            <a:r>
              <a:rPr lang="es-ES" sz="2800" b="1" spc="-75" dirty="0">
                <a:effectLst/>
                <a:latin typeface="+mj-lt"/>
                <a:ea typeface="Calibri" panose="020F0502020204030204" pitchFamily="34" charset="0"/>
              </a:rPr>
              <a:t> </a:t>
            </a:r>
            <a:r>
              <a:rPr lang="es-ES" sz="2800" b="1" dirty="0">
                <a:effectLst/>
                <a:latin typeface="+mj-lt"/>
                <a:ea typeface="Calibri" panose="020F0502020204030204" pitchFamily="34" charset="0"/>
              </a:rPr>
              <a:t>conjuntamente</a:t>
            </a:r>
            <a:r>
              <a:rPr lang="es-ES" sz="2800" b="1" spc="-60" dirty="0">
                <a:effectLst/>
                <a:latin typeface="+mj-lt"/>
                <a:ea typeface="Calibri" panose="020F0502020204030204" pitchFamily="34" charset="0"/>
              </a:rPr>
              <a:t> </a:t>
            </a:r>
            <a:r>
              <a:rPr lang="es-ES" sz="2800" b="1" dirty="0">
                <a:effectLst/>
                <a:latin typeface="+mj-lt"/>
                <a:ea typeface="Calibri" panose="020F0502020204030204" pitchFamily="34" charset="0"/>
              </a:rPr>
              <a:t>con</a:t>
            </a:r>
            <a:r>
              <a:rPr lang="es-ES" sz="2800" b="1" spc="-85" dirty="0">
                <a:effectLst/>
                <a:latin typeface="+mj-lt"/>
                <a:ea typeface="Calibri" panose="020F0502020204030204" pitchFamily="34" charset="0"/>
              </a:rPr>
              <a:t> </a:t>
            </a:r>
            <a:r>
              <a:rPr lang="es-ES" sz="2800" b="1" dirty="0">
                <a:effectLst/>
                <a:latin typeface="+mj-lt"/>
                <a:ea typeface="Calibri" panose="020F0502020204030204" pitchFamily="34" charset="0"/>
              </a:rPr>
              <a:t>muchísimas</a:t>
            </a:r>
            <a:r>
              <a:rPr lang="es-ES" sz="2800" b="1" spc="-55" dirty="0">
                <a:effectLst/>
                <a:latin typeface="+mj-lt"/>
                <a:ea typeface="Calibri" panose="020F0502020204030204" pitchFamily="34" charset="0"/>
              </a:rPr>
              <a:t> </a:t>
            </a:r>
            <a:r>
              <a:rPr lang="es-ES" sz="2800" b="1" dirty="0">
                <a:effectLst/>
                <a:latin typeface="+mj-lt"/>
                <a:ea typeface="Calibri" panose="020F0502020204030204" pitchFamily="34" charset="0"/>
              </a:rPr>
              <a:t>otras</a:t>
            </a:r>
            <a:r>
              <a:rPr lang="es-ES" sz="2800" b="1" spc="-80" dirty="0">
                <a:effectLst/>
                <a:latin typeface="+mj-lt"/>
                <a:ea typeface="Calibri" panose="020F0502020204030204" pitchFamily="34" charset="0"/>
              </a:rPr>
              <a:t> </a:t>
            </a:r>
            <a:r>
              <a:rPr lang="es-ES" sz="2800" b="1" dirty="0">
                <a:effectLst/>
                <a:latin typeface="+mj-lt"/>
                <a:ea typeface="Calibri" panose="020F0502020204030204" pitchFamily="34" charset="0"/>
              </a:rPr>
              <a:t>variables</a:t>
            </a:r>
            <a:r>
              <a:rPr lang="es-ES" sz="2800" b="1" spc="-90" dirty="0">
                <a:effectLst/>
                <a:latin typeface="+mj-lt"/>
                <a:ea typeface="Calibri" panose="020F0502020204030204" pitchFamily="34" charset="0"/>
              </a:rPr>
              <a:t> </a:t>
            </a:r>
            <a:r>
              <a:rPr lang="es-ES" sz="2800" b="1" dirty="0">
                <a:effectLst/>
                <a:latin typeface="+mj-lt"/>
                <a:ea typeface="Calibri" panose="020F0502020204030204" pitchFamily="34" charset="0"/>
              </a:rPr>
              <a:t>presentes</a:t>
            </a:r>
            <a:r>
              <a:rPr lang="es-ES" sz="2800" b="1" spc="-75" dirty="0">
                <a:effectLst/>
                <a:latin typeface="+mj-lt"/>
                <a:ea typeface="Calibri" panose="020F0502020204030204" pitchFamily="34" charset="0"/>
              </a:rPr>
              <a:t> </a:t>
            </a:r>
            <a:r>
              <a:rPr lang="es-ES" sz="2800" b="1" dirty="0">
                <a:effectLst/>
                <a:latin typeface="+mj-lt"/>
                <a:ea typeface="Calibri" panose="020F0502020204030204" pitchFamily="34" charset="0"/>
              </a:rPr>
              <a:t>en</a:t>
            </a:r>
            <a:r>
              <a:rPr lang="es-ES" sz="2800" b="1" spc="-615" dirty="0">
                <a:effectLst/>
                <a:latin typeface="+mj-lt"/>
                <a:ea typeface="Calibri" panose="020F0502020204030204" pitchFamily="34" charset="0"/>
              </a:rPr>
              <a:t> </a:t>
            </a:r>
            <a:r>
              <a:rPr lang="es-ES" sz="2800" b="1" dirty="0">
                <a:effectLst/>
                <a:latin typeface="+mj-lt"/>
                <a:ea typeface="Calibri" panose="020F0502020204030204" pitchFamily="34" charset="0"/>
              </a:rPr>
              <a:t>su</a:t>
            </a:r>
            <a:r>
              <a:rPr lang="es-ES" sz="2800" b="1" spc="10" dirty="0">
                <a:effectLst/>
                <a:latin typeface="+mj-lt"/>
                <a:ea typeface="Calibri" panose="020F0502020204030204" pitchFamily="34" charset="0"/>
              </a:rPr>
              <a:t> </a:t>
            </a:r>
            <a:r>
              <a:rPr lang="es-ES" sz="2800" b="1" dirty="0">
                <a:effectLst/>
                <a:latin typeface="+mj-lt"/>
                <a:ea typeface="Calibri" panose="020F0502020204030204" pitchFamily="34" charset="0"/>
              </a:rPr>
              <a:t>entorno</a:t>
            </a:r>
            <a:r>
              <a:rPr lang="es-ES" sz="2800" dirty="0">
                <a:effectLst/>
                <a:latin typeface="+mj-lt"/>
                <a:ea typeface="Calibri" panose="020F0502020204030204" pitchFamily="34" charset="0"/>
              </a:rPr>
              <a:t>.</a:t>
            </a:r>
          </a:p>
          <a:p>
            <a:pPr marR="859155" lvl="1" algn="just">
              <a:lnSpc>
                <a:spcPct val="147000"/>
              </a:lnSpc>
              <a:spcBef>
                <a:spcPts val="1055"/>
              </a:spcBef>
              <a:spcAft>
                <a:spcPts val="0"/>
              </a:spcAft>
              <a:tabLst>
                <a:tab pos="1089025" algn="l"/>
              </a:tabLst>
            </a:pPr>
            <a:r>
              <a:rPr lang="es-ES" sz="2800" dirty="0">
                <a:effectLst/>
                <a:latin typeface="+mj-lt"/>
                <a:ea typeface="Calibri" panose="020F0502020204030204" pitchFamily="34" charset="0"/>
              </a:rPr>
              <a:t>Algunas</a:t>
            </a:r>
            <a:r>
              <a:rPr lang="es-ES" sz="2800" spc="-35" dirty="0">
                <a:effectLst/>
                <a:latin typeface="+mj-lt"/>
                <a:ea typeface="Calibri" panose="020F0502020204030204" pitchFamily="34" charset="0"/>
              </a:rPr>
              <a:t> </a:t>
            </a:r>
            <a:r>
              <a:rPr lang="es-ES" sz="2800" dirty="0">
                <a:effectLst/>
                <a:latin typeface="+mj-lt"/>
                <a:ea typeface="Calibri" panose="020F0502020204030204" pitchFamily="34" charset="0"/>
              </a:rPr>
              <a:t>de</a:t>
            </a:r>
            <a:r>
              <a:rPr lang="es-ES" sz="2800" spc="-45" dirty="0">
                <a:effectLst/>
                <a:latin typeface="+mj-lt"/>
                <a:ea typeface="Calibri" panose="020F0502020204030204" pitchFamily="34" charset="0"/>
              </a:rPr>
              <a:t> </a:t>
            </a:r>
            <a:r>
              <a:rPr lang="es-ES" sz="2800" b="1" dirty="0">
                <a:effectLst/>
                <a:latin typeface="+mj-lt"/>
                <a:ea typeface="Calibri" panose="020F0502020204030204" pitchFamily="34" charset="0"/>
              </a:rPr>
              <a:t>estas</a:t>
            </a:r>
            <a:r>
              <a:rPr lang="es-ES" sz="2800" b="1" spc="-35" dirty="0">
                <a:effectLst/>
                <a:latin typeface="+mj-lt"/>
                <a:ea typeface="Calibri" panose="020F0502020204030204" pitchFamily="34" charset="0"/>
              </a:rPr>
              <a:t> </a:t>
            </a:r>
            <a:r>
              <a:rPr lang="es-ES" sz="2800" b="1" dirty="0">
                <a:effectLst/>
                <a:latin typeface="+mj-lt"/>
                <a:ea typeface="Calibri" panose="020F0502020204030204" pitchFamily="34" charset="0"/>
              </a:rPr>
              <a:t>variables</a:t>
            </a:r>
            <a:r>
              <a:rPr lang="es-ES" sz="2800" b="1" spc="-45" dirty="0">
                <a:effectLst/>
                <a:latin typeface="+mj-lt"/>
                <a:ea typeface="Calibri" panose="020F0502020204030204" pitchFamily="34" charset="0"/>
              </a:rPr>
              <a:t> </a:t>
            </a:r>
            <a:r>
              <a:rPr lang="es-ES" sz="2800" b="1" dirty="0">
                <a:effectLst/>
                <a:latin typeface="+mj-lt"/>
                <a:ea typeface="Calibri" panose="020F0502020204030204" pitchFamily="34" charset="0"/>
              </a:rPr>
              <a:t>afectan</a:t>
            </a:r>
            <a:r>
              <a:rPr lang="es-ES" sz="2800" b="1" spc="-50" dirty="0">
                <a:effectLst/>
                <a:latin typeface="+mj-lt"/>
                <a:ea typeface="Calibri" panose="020F0502020204030204" pitchFamily="34" charset="0"/>
              </a:rPr>
              <a:t> </a:t>
            </a:r>
            <a:r>
              <a:rPr lang="es-ES" sz="2800" b="1" dirty="0">
                <a:effectLst/>
                <a:latin typeface="+mj-lt"/>
                <a:ea typeface="Calibri" panose="020F0502020204030204" pitchFamily="34" charset="0"/>
              </a:rPr>
              <a:t>en</a:t>
            </a:r>
            <a:r>
              <a:rPr lang="es-ES" sz="2800" b="1" spc="-35" dirty="0">
                <a:effectLst/>
                <a:latin typeface="+mj-lt"/>
                <a:ea typeface="Calibri" panose="020F0502020204030204" pitchFamily="34" charset="0"/>
              </a:rPr>
              <a:t> </a:t>
            </a:r>
            <a:r>
              <a:rPr lang="es-ES" sz="2800" b="1" dirty="0">
                <a:effectLst/>
                <a:latin typeface="+mj-lt"/>
                <a:ea typeface="Calibri" panose="020F0502020204030204" pitchFamily="34" charset="0"/>
              </a:rPr>
              <a:t>mayor</a:t>
            </a:r>
            <a:r>
              <a:rPr lang="es-ES" sz="2800" b="1" spc="-50" dirty="0">
                <a:effectLst/>
                <a:latin typeface="+mj-lt"/>
                <a:ea typeface="Calibri" panose="020F0502020204030204" pitchFamily="34" charset="0"/>
              </a:rPr>
              <a:t> </a:t>
            </a:r>
            <a:r>
              <a:rPr lang="es-ES" sz="2800" b="1" dirty="0">
                <a:effectLst/>
                <a:latin typeface="+mj-lt"/>
                <a:ea typeface="Calibri" panose="020F0502020204030204" pitchFamily="34" charset="0"/>
              </a:rPr>
              <a:t>o</a:t>
            </a:r>
            <a:r>
              <a:rPr lang="es-ES" sz="2800" b="1" spc="-50" dirty="0">
                <a:effectLst/>
                <a:latin typeface="+mj-lt"/>
                <a:ea typeface="Calibri" panose="020F0502020204030204" pitchFamily="34" charset="0"/>
              </a:rPr>
              <a:t> </a:t>
            </a:r>
            <a:r>
              <a:rPr lang="es-ES" sz="2800" b="1" dirty="0">
                <a:effectLst/>
                <a:latin typeface="+mj-lt"/>
                <a:ea typeface="Calibri" panose="020F0502020204030204" pitchFamily="34" charset="0"/>
              </a:rPr>
              <a:t>menor</a:t>
            </a:r>
            <a:r>
              <a:rPr lang="es-ES" sz="2800" b="1" spc="-40" dirty="0">
                <a:effectLst/>
                <a:latin typeface="+mj-lt"/>
                <a:ea typeface="Calibri" panose="020F0502020204030204" pitchFamily="34" charset="0"/>
              </a:rPr>
              <a:t> </a:t>
            </a:r>
            <a:r>
              <a:rPr lang="es-ES" sz="2800" b="1" dirty="0">
                <a:effectLst/>
                <a:latin typeface="+mj-lt"/>
                <a:ea typeface="Calibri" panose="020F0502020204030204" pitchFamily="34" charset="0"/>
              </a:rPr>
              <a:t>grado</a:t>
            </a:r>
            <a:r>
              <a:rPr lang="es-ES" sz="2800" b="1" spc="-40" dirty="0">
                <a:effectLst/>
                <a:latin typeface="+mj-lt"/>
                <a:ea typeface="Calibri" panose="020F0502020204030204" pitchFamily="34" charset="0"/>
              </a:rPr>
              <a:t> </a:t>
            </a:r>
            <a:r>
              <a:rPr lang="es-ES" sz="2800" b="1" dirty="0">
                <a:effectLst/>
                <a:latin typeface="+mj-lt"/>
                <a:ea typeface="Calibri" panose="020F0502020204030204" pitchFamily="34" charset="0"/>
              </a:rPr>
              <a:t>a</a:t>
            </a:r>
            <a:r>
              <a:rPr lang="es-ES" sz="2800" b="1" spc="-50" dirty="0">
                <a:effectLst/>
                <a:latin typeface="+mj-lt"/>
                <a:ea typeface="Calibri" panose="020F0502020204030204" pitchFamily="34" charset="0"/>
              </a:rPr>
              <a:t> </a:t>
            </a:r>
            <a:r>
              <a:rPr lang="es-ES" sz="2800" b="1" dirty="0">
                <a:effectLst/>
                <a:latin typeface="+mj-lt"/>
                <a:ea typeface="Calibri" panose="020F0502020204030204" pitchFamily="34" charset="0"/>
              </a:rPr>
              <a:t>la</a:t>
            </a:r>
            <a:r>
              <a:rPr lang="es-ES" sz="2800" b="1" spc="-615" dirty="0">
                <a:effectLst/>
                <a:latin typeface="+mj-lt"/>
                <a:ea typeface="Calibri" panose="020F0502020204030204" pitchFamily="34" charset="0"/>
              </a:rPr>
              <a:t> </a:t>
            </a:r>
            <a:r>
              <a:rPr lang="es-ES" sz="2800" b="1" dirty="0">
                <a:effectLst/>
                <a:latin typeface="+mj-lt"/>
                <a:ea typeface="Calibri" panose="020F0502020204030204" pitchFamily="34" charset="0"/>
              </a:rPr>
              <a:t>relación</a:t>
            </a:r>
            <a:r>
              <a:rPr lang="es-ES" sz="2800" b="1" spc="-35" dirty="0">
                <a:effectLst/>
                <a:latin typeface="+mj-lt"/>
                <a:ea typeface="Calibri" panose="020F0502020204030204" pitchFamily="34" charset="0"/>
              </a:rPr>
              <a:t> </a:t>
            </a:r>
            <a:r>
              <a:rPr lang="es-ES" sz="2800" b="1" dirty="0">
                <a:effectLst/>
                <a:latin typeface="+mj-lt"/>
                <a:ea typeface="Calibri" panose="020F0502020204030204" pitchFamily="34" charset="0"/>
              </a:rPr>
              <a:t>causa</a:t>
            </a:r>
            <a:r>
              <a:rPr lang="es-ES" sz="2800" b="1" spc="-30" dirty="0">
                <a:effectLst/>
                <a:latin typeface="+mj-lt"/>
                <a:ea typeface="Calibri" panose="020F0502020204030204" pitchFamily="34" charset="0"/>
              </a:rPr>
              <a:t> </a:t>
            </a:r>
            <a:r>
              <a:rPr lang="es-ES" sz="2800" b="1" dirty="0">
                <a:effectLst/>
                <a:latin typeface="+mj-lt"/>
                <a:ea typeface="Calibri" panose="020F0502020204030204" pitchFamily="34" charset="0"/>
              </a:rPr>
              <a:t>-</a:t>
            </a:r>
            <a:r>
              <a:rPr lang="es-ES" sz="2800" b="1" spc="-20" dirty="0">
                <a:effectLst/>
                <a:latin typeface="+mj-lt"/>
                <a:ea typeface="Calibri" panose="020F0502020204030204" pitchFamily="34" charset="0"/>
              </a:rPr>
              <a:t> </a:t>
            </a:r>
            <a:r>
              <a:rPr lang="es-ES" sz="2800" b="1" dirty="0">
                <a:effectLst/>
                <a:latin typeface="+mj-lt"/>
                <a:ea typeface="Calibri" panose="020F0502020204030204" pitchFamily="34" charset="0"/>
              </a:rPr>
              <a:t>efecto</a:t>
            </a:r>
            <a:r>
              <a:rPr lang="es-ES" sz="2800" b="1" spc="-35" dirty="0">
                <a:effectLst/>
                <a:latin typeface="+mj-lt"/>
                <a:ea typeface="Calibri" panose="020F0502020204030204" pitchFamily="34" charset="0"/>
              </a:rPr>
              <a:t> </a:t>
            </a:r>
            <a:r>
              <a:rPr lang="es-ES" sz="2800" b="1" dirty="0">
                <a:effectLst/>
                <a:latin typeface="+mj-lt"/>
                <a:ea typeface="Calibri" panose="020F0502020204030204" pitchFamily="34" charset="0"/>
              </a:rPr>
              <a:t>específica</a:t>
            </a:r>
            <a:r>
              <a:rPr lang="es-ES" sz="2800" b="1" spc="-20" dirty="0">
                <a:effectLst/>
                <a:latin typeface="+mj-lt"/>
                <a:ea typeface="Calibri" panose="020F0502020204030204" pitchFamily="34" charset="0"/>
              </a:rPr>
              <a:t> </a:t>
            </a:r>
            <a:r>
              <a:rPr lang="es-ES" sz="2800" dirty="0">
                <a:effectLst/>
                <a:latin typeface="+mj-lt"/>
                <a:ea typeface="Calibri" panose="020F0502020204030204" pitchFamily="34" charset="0"/>
              </a:rPr>
              <a:t>que</a:t>
            </a:r>
            <a:r>
              <a:rPr lang="es-ES" sz="2800" spc="-35" dirty="0">
                <a:effectLst/>
                <a:latin typeface="+mj-lt"/>
                <a:ea typeface="Calibri" panose="020F0502020204030204" pitchFamily="34" charset="0"/>
              </a:rPr>
              <a:t> </a:t>
            </a:r>
            <a:r>
              <a:rPr lang="es-ES" sz="2800" dirty="0">
                <a:effectLst/>
                <a:latin typeface="+mj-lt"/>
                <a:ea typeface="Calibri" panose="020F0502020204030204" pitchFamily="34" charset="0"/>
              </a:rPr>
              <a:t>pudiéramos</a:t>
            </a:r>
            <a:r>
              <a:rPr lang="es-ES" sz="2800" spc="15" dirty="0">
                <a:effectLst/>
                <a:latin typeface="+mj-lt"/>
                <a:ea typeface="Calibri" panose="020F0502020204030204" pitchFamily="34" charset="0"/>
              </a:rPr>
              <a:t> </a:t>
            </a:r>
            <a:r>
              <a:rPr lang="es-ES" sz="2800" dirty="0">
                <a:effectLst/>
                <a:latin typeface="+mj-lt"/>
                <a:ea typeface="Calibri" panose="020F0502020204030204" pitchFamily="34" charset="0"/>
              </a:rPr>
              <a:t>haber</a:t>
            </a:r>
            <a:r>
              <a:rPr lang="es-ES" sz="2800" dirty="0">
                <a:latin typeface="+mj-lt"/>
                <a:ea typeface="Calibri" panose="020F0502020204030204" pitchFamily="34" charset="0"/>
              </a:rPr>
              <a:t> </a:t>
            </a:r>
            <a:r>
              <a:rPr lang="es-ES" sz="2800" dirty="0">
                <a:effectLst/>
                <a:latin typeface="+mj-lt"/>
                <a:ea typeface="Calibri" panose="020F0502020204030204" pitchFamily="34" charset="0"/>
              </a:rPr>
              <a:t>seleccionado,</a:t>
            </a:r>
            <a:r>
              <a:rPr lang="es-ES" sz="2800" spc="-85" dirty="0">
                <a:effectLst/>
                <a:latin typeface="+mj-lt"/>
                <a:ea typeface="Calibri" panose="020F0502020204030204" pitchFamily="34" charset="0"/>
              </a:rPr>
              <a:t> </a:t>
            </a:r>
            <a:r>
              <a:rPr lang="es-ES" sz="2800" dirty="0">
                <a:effectLst/>
                <a:latin typeface="+mj-lt"/>
                <a:ea typeface="Calibri" panose="020F0502020204030204" pitchFamily="34" charset="0"/>
              </a:rPr>
              <a:t>aquella</a:t>
            </a:r>
            <a:r>
              <a:rPr lang="es-ES" sz="2800" spc="-80" dirty="0">
                <a:effectLst/>
                <a:latin typeface="+mj-lt"/>
                <a:ea typeface="Calibri" panose="020F0502020204030204" pitchFamily="34" charset="0"/>
              </a:rPr>
              <a:t> </a:t>
            </a:r>
            <a:r>
              <a:rPr lang="es-ES" sz="2800" dirty="0">
                <a:effectLst/>
                <a:latin typeface="+mj-lt"/>
                <a:ea typeface="Calibri" panose="020F0502020204030204" pitchFamily="34" charset="0"/>
              </a:rPr>
              <a:t>que</a:t>
            </a:r>
            <a:r>
              <a:rPr lang="es-ES" sz="2800" spc="-70" dirty="0">
                <a:effectLst/>
                <a:latin typeface="+mj-lt"/>
                <a:ea typeface="Calibri" panose="020F0502020204030204" pitchFamily="34" charset="0"/>
              </a:rPr>
              <a:t> </a:t>
            </a:r>
            <a:r>
              <a:rPr lang="es-ES" sz="2800" dirty="0">
                <a:effectLst/>
                <a:latin typeface="+mj-lt"/>
                <a:ea typeface="Calibri" panose="020F0502020204030204" pitchFamily="34" charset="0"/>
              </a:rPr>
              <a:t>queremos</a:t>
            </a:r>
            <a:r>
              <a:rPr lang="es-ES" sz="2800" spc="-75" dirty="0">
                <a:effectLst/>
                <a:latin typeface="+mj-lt"/>
                <a:ea typeface="Calibri" panose="020F0502020204030204" pitchFamily="34" charset="0"/>
              </a:rPr>
              <a:t> </a:t>
            </a:r>
            <a:r>
              <a:rPr lang="es-ES" sz="2800" dirty="0">
                <a:effectLst/>
                <a:latin typeface="+mj-lt"/>
                <a:ea typeface="Calibri" panose="020F0502020204030204" pitchFamily="34" charset="0"/>
              </a:rPr>
              <a:t>estudiar.</a:t>
            </a:r>
            <a:r>
              <a:rPr lang="es-ES" sz="2800" spc="-60" dirty="0">
                <a:effectLst/>
                <a:latin typeface="+mj-lt"/>
                <a:ea typeface="Calibri" panose="020F0502020204030204" pitchFamily="34" charset="0"/>
              </a:rPr>
              <a:t> </a:t>
            </a:r>
            <a:r>
              <a:rPr lang="es-ES" sz="2800" dirty="0">
                <a:effectLst/>
                <a:latin typeface="+mj-lt"/>
                <a:ea typeface="Calibri" panose="020F0502020204030204" pitchFamily="34" charset="0"/>
              </a:rPr>
              <a:t>Son</a:t>
            </a:r>
            <a:r>
              <a:rPr lang="es-ES" sz="2800" spc="-85" dirty="0">
                <a:effectLst/>
                <a:latin typeface="+mj-lt"/>
                <a:ea typeface="Calibri" panose="020F0502020204030204" pitchFamily="34" charset="0"/>
              </a:rPr>
              <a:t> </a:t>
            </a:r>
            <a:r>
              <a:rPr lang="es-ES" sz="2800" dirty="0">
                <a:effectLst/>
                <a:latin typeface="+mj-lt"/>
                <a:ea typeface="Calibri" panose="020F0502020204030204" pitchFamily="34" charset="0"/>
              </a:rPr>
              <a:t>variables</a:t>
            </a:r>
            <a:r>
              <a:rPr lang="es-ES" sz="2800" spc="-80" dirty="0">
                <a:effectLst/>
                <a:latin typeface="+mj-lt"/>
                <a:ea typeface="Calibri" panose="020F0502020204030204" pitchFamily="34" charset="0"/>
              </a:rPr>
              <a:t> </a:t>
            </a:r>
            <a:r>
              <a:rPr lang="es-ES" sz="2800" dirty="0">
                <a:effectLst/>
                <a:latin typeface="+mj-lt"/>
                <a:ea typeface="Calibri" panose="020F0502020204030204" pitchFamily="34" charset="0"/>
              </a:rPr>
              <a:t>que</a:t>
            </a:r>
            <a:r>
              <a:rPr lang="es-ES" sz="2800" spc="-620" dirty="0">
                <a:effectLst/>
                <a:latin typeface="+mj-lt"/>
                <a:ea typeface="Calibri" panose="020F0502020204030204" pitchFamily="34" charset="0"/>
              </a:rPr>
              <a:t> </a:t>
            </a:r>
            <a:r>
              <a:rPr lang="es-ES" sz="2800" dirty="0">
                <a:effectLst/>
                <a:latin typeface="+mj-lt"/>
                <a:ea typeface="Calibri" panose="020F0502020204030204" pitchFamily="34" charset="0"/>
              </a:rPr>
              <a:t>intervienen</a:t>
            </a:r>
            <a:r>
              <a:rPr lang="es-ES" sz="2800" spc="-15" dirty="0">
                <a:effectLst/>
                <a:latin typeface="+mj-lt"/>
                <a:ea typeface="Calibri" panose="020F0502020204030204" pitchFamily="34" charset="0"/>
              </a:rPr>
              <a:t> </a:t>
            </a:r>
            <a:r>
              <a:rPr lang="es-ES" sz="2800" dirty="0">
                <a:effectLst/>
                <a:latin typeface="+mj-lt"/>
                <a:ea typeface="Calibri" panose="020F0502020204030204" pitchFamily="34" charset="0"/>
              </a:rPr>
              <a:t>necesariamente,</a:t>
            </a:r>
            <a:r>
              <a:rPr lang="es-ES" sz="2800" spc="-15" dirty="0">
                <a:effectLst/>
                <a:latin typeface="+mj-lt"/>
                <a:ea typeface="Calibri" panose="020F0502020204030204" pitchFamily="34" charset="0"/>
              </a:rPr>
              <a:t> </a:t>
            </a:r>
            <a:r>
              <a:rPr lang="es-ES" sz="2800" dirty="0">
                <a:effectLst/>
                <a:latin typeface="+mj-lt"/>
                <a:ea typeface="Calibri" panose="020F0502020204030204" pitchFamily="34" charset="0"/>
              </a:rPr>
              <a:t>de</a:t>
            </a:r>
            <a:r>
              <a:rPr lang="es-ES" sz="2800" spc="-30" dirty="0">
                <a:effectLst/>
                <a:latin typeface="+mj-lt"/>
                <a:ea typeface="Calibri" panose="020F0502020204030204" pitchFamily="34" charset="0"/>
              </a:rPr>
              <a:t> </a:t>
            </a:r>
            <a:r>
              <a:rPr lang="es-ES" sz="2800" dirty="0">
                <a:effectLst/>
                <a:latin typeface="+mj-lt"/>
                <a:ea typeface="Calibri" panose="020F0502020204030204" pitchFamily="34" charset="0"/>
              </a:rPr>
              <a:t>allí</a:t>
            </a:r>
            <a:r>
              <a:rPr lang="es-ES" sz="2800" spc="-25" dirty="0">
                <a:effectLst/>
                <a:latin typeface="+mj-lt"/>
                <a:ea typeface="Calibri" panose="020F0502020204030204" pitchFamily="34" charset="0"/>
              </a:rPr>
              <a:t> </a:t>
            </a:r>
            <a:r>
              <a:rPr lang="es-ES" sz="2800" dirty="0">
                <a:effectLst/>
                <a:latin typeface="+mj-lt"/>
                <a:ea typeface="Calibri" panose="020F0502020204030204" pitchFamily="34" charset="0"/>
              </a:rPr>
              <a:t>su</a:t>
            </a:r>
            <a:r>
              <a:rPr lang="es-ES" sz="2800" spc="-10" dirty="0">
                <a:effectLst/>
                <a:latin typeface="+mj-lt"/>
                <a:ea typeface="Calibri" panose="020F0502020204030204" pitchFamily="34" charset="0"/>
              </a:rPr>
              <a:t> </a:t>
            </a:r>
            <a:r>
              <a:rPr lang="es-ES" sz="2800" dirty="0">
                <a:effectLst/>
                <a:latin typeface="+mj-lt"/>
                <a:ea typeface="Calibri" panose="020F0502020204030204" pitchFamily="34" charset="0"/>
              </a:rPr>
              <a:t>denominación.</a:t>
            </a:r>
          </a:p>
        </p:txBody>
      </p:sp>
    </p:spTree>
    <p:extLst>
      <p:ext uri="{BB962C8B-B14F-4D97-AF65-F5344CB8AC3E}">
        <p14:creationId xmlns:p14="http://schemas.microsoft.com/office/powerpoint/2010/main" val="133034729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C9BBA52E-388D-433D-97C6-170404790EC7}"/>
              </a:ext>
            </a:extLst>
          </p:cNvPr>
          <p:cNvSpPr txBox="1"/>
          <p:nvPr/>
        </p:nvSpPr>
        <p:spPr>
          <a:xfrm>
            <a:off x="333648" y="2284645"/>
            <a:ext cx="10990844" cy="1892826"/>
          </a:xfrm>
          <a:prstGeom prst="rect">
            <a:avLst/>
          </a:prstGeom>
          <a:noFill/>
        </p:spPr>
        <p:txBody>
          <a:bodyPr wrap="square">
            <a:spAutoFit/>
          </a:bodyPr>
          <a:lstStyle/>
          <a:p>
            <a:pPr lvl="1" algn="just">
              <a:spcBef>
                <a:spcPts val="335"/>
              </a:spcBef>
              <a:spcAft>
                <a:spcPts val="0"/>
              </a:spcAft>
              <a:buSzPts val="2800"/>
              <a:tabLst>
                <a:tab pos="4471035" algn="l"/>
              </a:tabLst>
            </a:pPr>
            <a:r>
              <a:rPr lang="es-ES" sz="2800" b="1" dirty="0">
                <a:effectLst/>
                <a:latin typeface="+mj-lt"/>
                <a:ea typeface="Arial MT"/>
                <a:cs typeface="Arial" panose="020B0604020202020204" pitchFamily="34" charset="0"/>
              </a:rPr>
              <a:t>Las variables</a:t>
            </a:r>
            <a:r>
              <a:rPr lang="es-ES" sz="2800" b="1" spc="-65" dirty="0">
                <a:effectLst/>
                <a:latin typeface="+mj-lt"/>
                <a:ea typeface="Arial MT"/>
                <a:cs typeface="Arial" panose="020B0604020202020204" pitchFamily="34" charset="0"/>
              </a:rPr>
              <a:t> </a:t>
            </a:r>
            <a:r>
              <a:rPr lang="es-ES" sz="2800" b="1" dirty="0">
                <a:effectLst/>
                <a:latin typeface="+mj-lt"/>
                <a:ea typeface="Arial MT"/>
                <a:cs typeface="Arial" panose="020B0604020202020204" pitchFamily="34" charset="0"/>
              </a:rPr>
              <a:t>ajenas, comúnmente llevan a errores, sesgos, dudas. </a:t>
            </a:r>
          </a:p>
          <a:p>
            <a:pPr lvl="1" algn="just">
              <a:spcBef>
                <a:spcPts val="335"/>
              </a:spcBef>
              <a:spcAft>
                <a:spcPts val="0"/>
              </a:spcAft>
              <a:buSzPts val="2800"/>
              <a:tabLst>
                <a:tab pos="4471035" algn="l"/>
              </a:tabLst>
            </a:pPr>
            <a:endParaRPr lang="es-ES" sz="2800" b="1" dirty="0">
              <a:latin typeface="+mj-lt"/>
              <a:ea typeface="Arial MT"/>
              <a:cs typeface="Arial" panose="020B0604020202020204" pitchFamily="34" charset="0"/>
            </a:endParaRPr>
          </a:p>
          <a:p>
            <a:pPr lvl="1" algn="just">
              <a:spcBef>
                <a:spcPts val="335"/>
              </a:spcBef>
              <a:spcAft>
                <a:spcPts val="0"/>
              </a:spcAft>
              <a:buSzPts val="2800"/>
              <a:tabLst>
                <a:tab pos="4471035" algn="l"/>
              </a:tabLst>
            </a:pPr>
            <a:r>
              <a:rPr lang="es-ES" sz="2800" b="1" dirty="0">
                <a:effectLst/>
                <a:latin typeface="+mj-lt"/>
                <a:ea typeface="Arial MT"/>
                <a:cs typeface="Arial" panose="020B0604020202020204" pitchFamily="34" charset="0"/>
              </a:rPr>
              <a:t>Ejemplo: factores hereditarios que pudieran incidir en el peso de una persona, algún medicamento no orientado por el investigador.</a:t>
            </a:r>
            <a:endParaRPr lang="es-ES" sz="2800" b="1" dirty="0">
              <a:effectLst/>
              <a:latin typeface="+mj-lt"/>
              <a:ea typeface="Arial MT"/>
              <a:cs typeface="Arial MT"/>
            </a:endParaRPr>
          </a:p>
        </p:txBody>
      </p:sp>
    </p:spTree>
    <p:extLst>
      <p:ext uri="{BB962C8B-B14F-4D97-AF65-F5344CB8AC3E}">
        <p14:creationId xmlns:p14="http://schemas.microsoft.com/office/powerpoint/2010/main" val="207760180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259298FA-2FDD-4C4A-935F-B174BC08A4BA}"/>
              </a:ext>
            </a:extLst>
          </p:cNvPr>
          <p:cNvSpPr txBox="1"/>
          <p:nvPr/>
        </p:nvSpPr>
        <p:spPr>
          <a:xfrm>
            <a:off x="751114" y="896035"/>
            <a:ext cx="7162800" cy="369332"/>
          </a:xfrm>
          <a:prstGeom prst="rect">
            <a:avLst/>
          </a:prstGeom>
          <a:noFill/>
        </p:spPr>
        <p:txBody>
          <a:bodyPr wrap="square">
            <a:spAutoFit/>
          </a:bodyPr>
          <a:lstStyle/>
          <a:p>
            <a:r>
              <a:rPr lang="es-ES" dirty="0"/>
              <a:t>https://revistachilenadeanestesia.cl/muestras-variabilidad-y-error/</a:t>
            </a:r>
          </a:p>
        </p:txBody>
      </p:sp>
      <p:sp>
        <p:nvSpPr>
          <p:cNvPr id="5" name="CuadroTexto 4">
            <a:extLst>
              <a:ext uri="{FF2B5EF4-FFF2-40B4-BE49-F238E27FC236}">
                <a16:creationId xmlns:a16="http://schemas.microsoft.com/office/drawing/2014/main" id="{DACFA383-0E81-47BF-BC93-EEA8BD1EEFCC}"/>
              </a:ext>
            </a:extLst>
          </p:cNvPr>
          <p:cNvSpPr txBox="1"/>
          <p:nvPr/>
        </p:nvSpPr>
        <p:spPr>
          <a:xfrm>
            <a:off x="751114" y="1429435"/>
            <a:ext cx="6096000" cy="646331"/>
          </a:xfrm>
          <a:prstGeom prst="rect">
            <a:avLst/>
          </a:prstGeom>
          <a:noFill/>
        </p:spPr>
        <p:txBody>
          <a:bodyPr wrap="square">
            <a:spAutoFit/>
          </a:bodyPr>
          <a:lstStyle/>
          <a:p>
            <a:r>
              <a:rPr lang="es-ES" dirty="0"/>
              <a:t>https://matemovil.com/wp-content/uploads/2015/01/Tipos-de-variables-estad%C3%ADsticas-Ejercicios-Resueltos-PDF.pdf</a:t>
            </a:r>
          </a:p>
        </p:txBody>
      </p:sp>
    </p:spTree>
    <p:extLst>
      <p:ext uri="{BB962C8B-B14F-4D97-AF65-F5344CB8AC3E}">
        <p14:creationId xmlns:p14="http://schemas.microsoft.com/office/powerpoint/2010/main" val="8328028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625EA3DB-D3CE-4722-8ED9-4CC96F4D6AE6}"/>
              </a:ext>
            </a:extLst>
          </p:cNvPr>
          <p:cNvSpPr txBox="1"/>
          <p:nvPr/>
        </p:nvSpPr>
        <p:spPr>
          <a:xfrm>
            <a:off x="946225" y="1952568"/>
            <a:ext cx="10936942" cy="3108543"/>
          </a:xfrm>
          <a:prstGeom prst="rect">
            <a:avLst/>
          </a:prstGeom>
          <a:noFill/>
        </p:spPr>
        <p:txBody>
          <a:bodyPr wrap="square">
            <a:spAutoFit/>
          </a:bodyPr>
          <a:lstStyle/>
          <a:p>
            <a:pPr algn="just" fontAlgn="base">
              <a:lnSpc>
                <a:spcPct val="150000"/>
              </a:lnSpc>
            </a:pPr>
            <a:r>
              <a:rPr lang="es-ES" sz="2800" b="1" i="0" dirty="0">
                <a:solidFill>
                  <a:srgbClr val="000000"/>
                </a:solidFill>
                <a:effectLst/>
                <a:latin typeface="+mj-lt"/>
              </a:rPr>
              <a:t>CIEGO o ENMASCARAMIENTO</a:t>
            </a:r>
          </a:p>
          <a:p>
            <a:pPr algn="just" fontAlgn="base">
              <a:lnSpc>
                <a:spcPct val="150000"/>
              </a:lnSpc>
            </a:pPr>
            <a:r>
              <a:rPr lang="es-ES" sz="2800" b="0" i="0" dirty="0">
                <a:solidFill>
                  <a:srgbClr val="000000"/>
                </a:solidFill>
                <a:effectLst/>
                <a:latin typeface="+mj-lt"/>
              </a:rPr>
              <a:t>El término enmascaramiento o ciego significa mantener a los sujetos del estudio, a los investigadores, asesores y evaluadores sin conocimiento del grupo asignado y, ojalá, de la intervención hecha. </a:t>
            </a:r>
            <a:endParaRPr lang="es-ES" sz="2800" dirty="0">
              <a:solidFill>
                <a:srgbClr val="000000"/>
              </a:solidFill>
              <a:latin typeface="+mj-lt"/>
            </a:endParaRPr>
          </a:p>
          <a:p>
            <a:pPr algn="just" fontAlgn="base"/>
            <a:endParaRPr lang="es-ES" sz="2800" dirty="0">
              <a:solidFill>
                <a:srgbClr val="000000"/>
              </a:solidFill>
              <a:latin typeface="+mj-lt"/>
            </a:endParaRPr>
          </a:p>
        </p:txBody>
      </p:sp>
    </p:spTree>
    <p:extLst>
      <p:ext uri="{BB962C8B-B14F-4D97-AF65-F5344CB8AC3E}">
        <p14:creationId xmlns:p14="http://schemas.microsoft.com/office/powerpoint/2010/main" val="933535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625EA3DB-D3CE-4722-8ED9-4CC96F4D6AE6}"/>
              </a:ext>
            </a:extLst>
          </p:cNvPr>
          <p:cNvSpPr txBox="1"/>
          <p:nvPr/>
        </p:nvSpPr>
        <p:spPr>
          <a:xfrm>
            <a:off x="816685" y="1038168"/>
            <a:ext cx="10936942" cy="4401205"/>
          </a:xfrm>
          <a:prstGeom prst="rect">
            <a:avLst/>
          </a:prstGeom>
          <a:noFill/>
        </p:spPr>
        <p:txBody>
          <a:bodyPr wrap="square">
            <a:spAutoFit/>
          </a:bodyPr>
          <a:lstStyle/>
          <a:p>
            <a:pPr algn="just" fontAlgn="base">
              <a:lnSpc>
                <a:spcPct val="150000"/>
              </a:lnSpc>
            </a:pPr>
            <a:r>
              <a:rPr lang="es-ES" sz="2800" b="1" i="0" dirty="0">
                <a:solidFill>
                  <a:srgbClr val="000000"/>
                </a:solidFill>
                <a:effectLst/>
                <a:latin typeface="+mj-lt"/>
              </a:rPr>
              <a:t>CIEGO o ENMASCARAMIENTO</a:t>
            </a:r>
          </a:p>
          <a:p>
            <a:pPr algn="just" fontAlgn="base">
              <a:lnSpc>
                <a:spcPct val="150000"/>
              </a:lnSpc>
            </a:pPr>
            <a:r>
              <a:rPr lang="es-ES" sz="2800" b="0" i="0" dirty="0">
                <a:solidFill>
                  <a:srgbClr val="000000"/>
                </a:solidFill>
                <a:effectLst/>
                <a:latin typeface="+mj-lt"/>
              </a:rPr>
              <a:t>Si bien en menor medida que con el sesgo, los conceptos relativos al enmascaramiento no son bien comprendidos, usados, ni bien descritos en la literatura. Para que el lector tenga la posibilidad de discernir si se usó adecuadamente, el enmascaramiento debe ser descrito con mayor precisión que el simple “se usó un ciego simple” o un “doble ciego”.</a:t>
            </a:r>
          </a:p>
          <a:p>
            <a:pPr algn="just" fontAlgn="base"/>
            <a:endParaRPr lang="es-ES" sz="2800" dirty="0">
              <a:solidFill>
                <a:srgbClr val="000000"/>
              </a:solidFill>
              <a:latin typeface="+mj-lt"/>
            </a:endParaRPr>
          </a:p>
        </p:txBody>
      </p:sp>
    </p:spTree>
    <p:extLst>
      <p:ext uri="{BB962C8B-B14F-4D97-AF65-F5344CB8AC3E}">
        <p14:creationId xmlns:p14="http://schemas.microsoft.com/office/powerpoint/2010/main" val="6926800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625EA3DB-D3CE-4722-8ED9-4CC96F4D6AE6}"/>
              </a:ext>
            </a:extLst>
          </p:cNvPr>
          <p:cNvSpPr txBox="1"/>
          <p:nvPr/>
        </p:nvSpPr>
        <p:spPr>
          <a:xfrm>
            <a:off x="794914" y="1020816"/>
            <a:ext cx="10936942" cy="4549835"/>
          </a:xfrm>
          <a:prstGeom prst="rect">
            <a:avLst/>
          </a:prstGeom>
          <a:noFill/>
        </p:spPr>
        <p:txBody>
          <a:bodyPr wrap="square">
            <a:spAutoFit/>
          </a:bodyPr>
          <a:lstStyle/>
          <a:p>
            <a:pPr algn="just" fontAlgn="base">
              <a:lnSpc>
                <a:spcPct val="150000"/>
              </a:lnSpc>
            </a:pPr>
            <a:r>
              <a:rPr lang="es-ES" sz="2800" b="1" i="0" dirty="0">
                <a:solidFill>
                  <a:srgbClr val="000000"/>
                </a:solidFill>
                <a:effectLst/>
                <a:latin typeface="+mj-lt"/>
              </a:rPr>
              <a:t>ASIGNACIÓN ALEATORIA</a:t>
            </a:r>
          </a:p>
          <a:p>
            <a:pPr algn="just" fontAlgn="base">
              <a:lnSpc>
                <a:spcPct val="150000"/>
              </a:lnSpc>
            </a:pPr>
            <a:r>
              <a:rPr lang="es-ES" sz="2800" b="0" i="0" dirty="0">
                <a:solidFill>
                  <a:srgbClr val="000000"/>
                </a:solidFill>
                <a:effectLst/>
                <a:latin typeface="+mj-lt"/>
              </a:rPr>
              <a:t>En estadística, el término aleatorio (</a:t>
            </a:r>
            <a:r>
              <a:rPr lang="es-ES" sz="2800" b="0" i="1" dirty="0" err="1">
                <a:solidFill>
                  <a:srgbClr val="000000"/>
                </a:solidFill>
                <a:effectLst/>
                <a:latin typeface="+mj-lt"/>
              </a:rPr>
              <a:t>random</a:t>
            </a:r>
            <a:r>
              <a:rPr lang="es-ES" sz="2800" b="0" i="0" dirty="0">
                <a:solidFill>
                  <a:srgbClr val="000000"/>
                </a:solidFill>
                <a:effectLst/>
                <a:latin typeface="+mj-lt"/>
              </a:rPr>
              <a:t> en inglés) tiene un significado técnico preciso: </a:t>
            </a:r>
            <a:r>
              <a:rPr lang="es-ES" sz="2800" b="1" i="0" dirty="0">
                <a:solidFill>
                  <a:srgbClr val="000000"/>
                </a:solidFill>
                <a:effectLst/>
                <a:latin typeface="+mj-lt"/>
              </a:rPr>
              <a:t>cada sujeto tiene una probabilidad conocida, generalmente idéntica</a:t>
            </a:r>
            <a:r>
              <a:rPr lang="es-ES" sz="2800" b="0" i="0" dirty="0">
                <a:solidFill>
                  <a:srgbClr val="000000"/>
                </a:solidFill>
                <a:effectLst/>
                <a:latin typeface="+mj-lt"/>
              </a:rPr>
              <a:t>, de </a:t>
            </a:r>
            <a:r>
              <a:rPr lang="es-ES" sz="2800" b="1" i="0" dirty="0">
                <a:solidFill>
                  <a:srgbClr val="000000"/>
                </a:solidFill>
                <a:effectLst/>
                <a:latin typeface="+mj-lt"/>
              </a:rPr>
              <a:t>ser incluso en la muestra o de ser asignado a uno u otro grupo</a:t>
            </a:r>
            <a:r>
              <a:rPr lang="es-ES" sz="2800" b="0" i="0" dirty="0">
                <a:solidFill>
                  <a:srgbClr val="000000"/>
                </a:solidFill>
                <a:effectLst/>
                <a:latin typeface="+mj-lt"/>
              </a:rPr>
              <a:t>. La manera más básica es la asignación aleatoria (</a:t>
            </a:r>
            <a:r>
              <a:rPr lang="es-ES" sz="2800" b="0" i="1" dirty="0" err="1">
                <a:solidFill>
                  <a:srgbClr val="000000"/>
                </a:solidFill>
                <a:effectLst/>
                <a:latin typeface="+mj-lt"/>
              </a:rPr>
              <a:t>randomisation</a:t>
            </a:r>
            <a:r>
              <a:rPr lang="es-ES" sz="2800" b="0" i="0" dirty="0">
                <a:solidFill>
                  <a:srgbClr val="000000"/>
                </a:solidFill>
                <a:effectLst/>
                <a:latin typeface="+mj-lt"/>
              </a:rPr>
              <a:t>) simple basada en tablas de números aleatorios o en un generador computacional de ellos. </a:t>
            </a:r>
            <a:endParaRPr lang="es-ES" sz="2800" dirty="0">
              <a:solidFill>
                <a:srgbClr val="000000"/>
              </a:solidFill>
              <a:latin typeface="+mj-lt"/>
            </a:endParaRPr>
          </a:p>
        </p:txBody>
      </p:sp>
    </p:spTree>
    <p:extLst>
      <p:ext uri="{BB962C8B-B14F-4D97-AF65-F5344CB8AC3E}">
        <p14:creationId xmlns:p14="http://schemas.microsoft.com/office/powerpoint/2010/main" val="33189128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625EA3DB-D3CE-4722-8ED9-4CC96F4D6AE6}"/>
              </a:ext>
            </a:extLst>
          </p:cNvPr>
          <p:cNvSpPr txBox="1"/>
          <p:nvPr/>
        </p:nvSpPr>
        <p:spPr>
          <a:xfrm>
            <a:off x="805800" y="1064359"/>
            <a:ext cx="10936942" cy="5047536"/>
          </a:xfrm>
          <a:prstGeom prst="rect">
            <a:avLst/>
          </a:prstGeom>
          <a:noFill/>
        </p:spPr>
        <p:txBody>
          <a:bodyPr wrap="square">
            <a:spAutoFit/>
          </a:bodyPr>
          <a:lstStyle/>
          <a:p>
            <a:pPr algn="just" fontAlgn="base">
              <a:lnSpc>
                <a:spcPct val="150000"/>
              </a:lnSpc>
            </a:pPr>
            <a:r>
              <a:rPr lang="es-ES" sz="2800" b="0" i="0" dirty="0">
                <a:solidFill>
                  <a:srgbClr val="000000"/>
                </a:solidFill>
                <a:effectLst/>
                <a:latin typeface="+mj-lt"/>
              </a:rPr>
              <a:t>Otras alternativas dependientes del diseño del estudio incluyen la </a:t>
            </a:r>
            <a:r>
              <a:rPr lang="es-ES" sz="2800" b="1" i="0" dirty="0">
                <a:solidFill>
                  <a:srgbClr val="000000"/>
                </a:solidFill>
                <a:effectLst/>
                <a:latin typeface="+mj-lt"/>
              </a:rPr>
              <a:t>asignación en bloque</a:t>
            </a:r>
            <a:r>
              <a:rPr lang="es-ES" sz="2800" b="0" i="0" dirty="0">
                <a:solidFill>
                  <a:srgbClr val="000000"/>
                </a:solidFill>
                <a:effectLst/>
                <a:latin typeface="+mj-lt"/>
              </a:rPr>
              <a:t>, para asegurar un número similar en cada grupo, o la </a:t>
            </a:r>
            <a:r>
              <a:rPr lang="es-ES" sz="2800" b="1" i="0" dirty="0">
                <a:solidFill>
                  <a:srgbClr val="000000"/>
                </a:solidFill>
                <a:effectLst/>
                <a:latin typeface="+mj-lt"/>
              </a:rPr>
              <a:t>asignación estratificada</a:t>
            </a:r>
            <a:r>
              <a:rPr lang="es-ES" sz="2800" b="0" i="0" dirty="0">
                <a:solidFill>
                  <a:srgbClr val="000000"/>
                </a:solidFill>
                <a:effectLst/>
                <a:latin typeface="+mj-lt"/>
              </a:rPr>
              <a:t>, para balancear en cada grupo alguna característica de interés. </a:t>
            </a:r>
          </a:p>
          <a:p>
            <a:pPr algn="just" fontAlgn="base">
              <a:lnSpc>
                <a:spcPct val="150000"/>
              </a:lnSpc>
            </a:pPr>
            <a:r>
              <a:rPr lang="es-ES" sz="2800" b="1" i="0" dirty="0">
                <a:solidFill>
                  <a:srgbClr val="000000"/>
                </a:solidFill>
                <a:effectLst/>
                <a:latin typeface="+mj-lt"/>
              </a:rPr>
              <a:t>Tampoco basta aquí describir en un trabajo con un simple “se asignó aleatoriamente”; debe describirse claramente el método de asignación aleatoria.</a:t>
            </a:r>
          </a:p>
          <a:p>
            <a:pPr algn="just" fontAlgn="base"/>
            <a:endParaRPr lang="es-ES" sz="2800" dirty="0">
              <a:solidFill>
                <a:srgbClr val="000000"/>
              </a:solidFill>
              <a:latin typeface="+mj-lt"/>
            </a:endParaRPr>
          </a:p>
        </p:txBody>
      </p:sp>
    </p:spTree>
    <p:extLst>
      <p:ext uri="{BB962C8B-B14F-4D97-AF65-F5344CB8AC3E}">
        <p14:creationId xmlns:p14="http://schemas.microsoft.com/office/powerpoint/2010/main" val="14145194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625EA3DB-D3CE-4722-8ED9-4CC96F4D6AE6}"/>
              </a:ext>
            </a:extLst>
          </p:cNvPr>
          <p:cNvSpPr txBox="1"/>
          <p:nvPr/>
        </p:nvSpPr>
        <p:spPr>
          <a:xfrm>
            <a:off x="770965" y="832428"/>
            <a:ext cx="10936942" cy="4401205"/>
          </a:xfrm>
          <a:prstGeom prst="rect">
            <a:avLst/>
          </a:prstGeom>
          <a:noFill/>
        </p:spPr>
        <p:txBody>
          <a:bodyPr wrap="square">
            <a:spAutoFit/>
          </a:bodyPr>
          <a:lstStyle/>
          <a:p>
            <a:pPr algn="just" fontAlgn="base">
              <a:lnSpc>
                <a:spcPct val="150000"/>
              </a:lnSpc>
            </a:pPr>
            <a:r>
              <a:rPr lang="es-ES" sz="2800" b="1" i="0" dirty="0">
                <a:solidFill>
                  <a:srgbClr val="000000"/>
                </a:solidFill>
                <a:effectLst/>
                <a:latin typeface="+mj-lt"/>
              </a:rPr>
              <a:t>VARIABILIDAD</a:t>
            </a:r>
          </a:p>
          <a:p>
            <a:pPr algn="just" fontAlgn="base">
              <a:lnSpc>
                <a:spcPct val="150000"/>
              </a:lnSpc>
            </a:pPr>
            <a:r>
              <a:rPr lang="es-ES" sz="2800" b="1" i="0" dirty="0">
                <a:solidFill>
                  <a:srgbClr val="000000"/>
                </a:solidFill>
                <a:effectLst/>
                <a:latin typeface="+mj-lt"/>
              </a:rPr>
              <a:t>Es un hecho fácilmente constatable </a:t>
            </a:r>
            <a:r>
              <a:rPr lang="es-ES" sz="2800" b="0" i="0" dirty="0">
                <a:solidFill>
                  <a:srgbClr val="000000"/>
                </a:solidFill>
                <a:effectLst/>
                <a:latin typeface="+mj-lt"/>
              </a:rPr>
              <a:t>que en una población o muestra cualquiera, </a:t>
            </a:r>
            <a:r>
              <a:rPr lang="es-ES" sz="2800" b="1" i="0" dirty="0">
                <a:solidFill>
                  <a:srgbClr val="000000"/>
                </a:solidFill>
                <a:effectLst/>
                <a:latin typeface="+mj-lt"/>
              </a:rPr>
              <a:t>la variabilidad en las características </a:t>
            </a:r>
            <a:r>
              <a:rPr lang="es-ES" sz="2800" b="0" i="0" dirty="0">
                <a:solidFill>
                  <a:srgbClr val="000000"/>
                </a:solidFill>
                <a:effectLst/>
                <a:latin typeface="+mj-lt"/>
              </a:rPr>
              <a:t>y </a:t>
            </a:r>
            <a:r>
              <a:rPr lang="es-ES" sz="2800" b="1" i="0" dirty="0">
                <a:solidFill>
                  <a:srgbClr val="000000"/>
                </a:solidFill>
                <a:effectLst/>
                <a:latin typeface="+mj-lt"/>
              </a:rPr>
              <a:t>en las respuestas </a:t>
            </a:r>
            <a:r>
              <a:rPr lang="es-ES" sz="2800" b="0" i="0" dirty="0">
                <a:solidFill>
                  <a:srgbClr val="000000"/>
                </a:solidFill>
                <a:effectLst/>
                <a:latin typeface="+mj-lt"/>
              </a:rPr>
              <a:t>es la norma. </a:t>
            </a:r>
            <a:r>
              <a:rPr lang="es-ES" sz="2800" b="1" i="0" dirty="0">
                <a:solidFill>
                  <a:srgbClr val="000000"/>
                </a:solidFill>
                <a:effectLst/>
                <a:latin typeface="+mj-lt"/>
              </a:rPr>
              <a:t>La variabilidad </a:t>
            </a:r>
            <a:r>
              <a:rPr lang="es-ES" sz="2800" b="0" i="0" dirty="0">
                <a:solidFill>
                  <a:srgbClr val="000000"/>
                </a:solidFill>
                <a:effectLst/>
                <a:latin typeface="+mj-lt"/>
              </a:rPr>
              <a:t>es una </a:t>
            </a:r>
            <a:r>
              <a:rPr lang="es-ES" sz="2800" b="1" i="0" dirty="0">
                <a:solidFill>
                  <a:srgbClr val="000000"/>
                </a:solidFill>
                <a:effectLst/>
                <a:latin typeface="+mj-lt"/>
              </a:rPr>
              <a:t>medida de la dispersión de los datos </a:t>
            </a:r>
            <a:r>
              <a:rPr lang="es-ES" sz="2800" b="0" i="0" dirty="0">
                <a:solidFill>
                  <a:srgbClr val="000000"/>
                </a:solidFill>
                <a:effectLst/>
                <a:latin typeface="+mj-lt"/>
              </a:rPr>
              <a:t>en una distribución, sea esta </a:t>
            </a:r>
            <a:r>
              <a:rPr lang="es-ES" sz="2800" b="1" i="0" dirty="0">
                <a:solidFill>
                  <a:srgbClr val="000000"/>
                </a:solidFill>
                <a:effectLst/>
                <a:latin typeface="+mj-lt"/>
              </a:rPr>
              <a:t>teórica o de una muestra</a:t>
            </a:r>
            <a:r>
              <a:rPr lang="es-ES" sz="2800" b="0" i="0" dirty="0">
                <a:solidFill>
                  <a:srgbClr val="000000"/>
                </a:solidFill>
                <a:effectLst/>
                <a:latin typeface="+mj-lt"/>
              </a:rPr>
              <a:t>; medidas de variabilidad son </a:t>
            </a:r>
            <a:r>
              <a:rPr lang="es-ES" sz="2800" b="1" i="0" dirty="0">
                <a:solidFill>
                  <a:srgbClr val="000000"/>
                </a:solidFill>
                <a:effectLst/>
                <a:latin typeface="+mj-lt"/>
              </a:rPr>
              <a:t>la varianza, la desviación estándar, cuartiles o deciles, y rango</a:t>
            </a:r>
            <a:r>
              <a:rPr lang="es-ES" sz="2800" b="0" i="0" dirty="0">
                <a:solidFill>
                  <a:srgbClr val="000000"/>
                </a:solidFill>
                <a:effectLst/>
                <a:latin typeface="+mj-lt"/>
              </a:rPr>
              <a:t>. </a:t>
            </a:r>
          </a:p>
          <a:p>
            <a:pPr algn="just" fontAlgn="base"/>
            <a:endParaRPr lang="es-ES" sz="2800" dirty="0">
              <a:solidFill>
                <a:srgbClr val="000000"/>
              </a:solidFill>
              <a:latin typeface="+mj-lt"/>
            </a:endParaRPr>
          </a:p>
        </p:txBody>
      </p:sp>
    </p:spTree>
    <p:extLst>
      <p:ext uri="{BB962C8B-B14F-4D97-AF65-F5344CB8AC3E}">
        <p14:creationId xmlns:p14="http://schemas.microsoft.com/office/powerpoint/2010/main" val="22402272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625EA3DB-D3CE-4722-8ED9-4CC96F4D6AE6}"/>
              </a:ext>
            </a:extLst>
          </p:cNvPr>
          <p:cNvSpPr txBox="1"/>
          <p:nvPr/>
        </p:nvSpPr>
        <p:spPr>
          <a:xfrm>
            <a:off x="806824" y="1800413"/>
            <a:ext cx="10936942" cy="3257174"/>
          </a:xfrm>
          <a:prstGeom prst="rect">
            <a:avLst/>
          </a:prstGeom>
          <a:noFill/>
        </p:spPr>
        <p:txBody>
          <a:bodyPr wrap="square">
            <a:spAutoFit/>
          </a:bodyPr>
          <a:lstStyle/>
          <a:p>
            <a:pPr algn="just" fontAlgn="base">
              <a:lnSpc>
                <a:spcPct val="150000"/>
              </a:lnSpc>
            </a:pPr>
            <a:r>
              <a:rPr lang="es-ES" sz="2800" b="0" i="0" dirty="0">
                <a:solidFill>
                  <a:srgbClr val="000000"/>
                </a:solidFill>
                <a:effectLst/>
                <a:latin typeface="+mj-lt"/>
              </a:rPr>
              <a:t>Se puede decir que </a:t>
            </a:r>
            <a:r>
              <a:rPr lang="es-ES" sz="2800" b="1" i="0" dirty="0">
                <a:solidFill>
                  <a:srgbClr val="000000"/>
                </a:solidFill>
                <a:effectLst/>
                <a:latin typeface="+mj-lt"/>
              </a:rPr>
              <a:t>la estadística se ocupa fundamentalmente de la variabilidad </a:t>
            </a:r>
            <a:r>
              <a:rPr lang="es-ES" sz="2800" b="0" i="0" dirty="0">
                <a:solidFill>
                  <a:srgbClr val="000000"/>
                </a:solidFill>
                <a:effectLst/>
                <a:latin typeface="+mj-lt"/>
              </a:rPr>
              <a:t>y de </a:t>
            </a:r>
            <a:r>
              <a:rPr lang="es-ES" sz="2800" b="1" i="0" dirty="0">
                <a:solidFill>
                  <a:srgbClr val="000000"/>
                </a:solidFill>
                <a:effectLst/>
                <a:latin typeface="+mj-lt"/>
              </a:rPr>
              <a:t>la estimación de sus efectos en los resultados obtenidos</a:t>
            </a:r>
            <a:r>
              <a:rPr lang="es-ES" sz="2800" b="0" i="0" dirty="0">
                <a:solidFill>
                  <a:srgbClr val="000000"/>
                </a:solidFill>
                <a:effectLst/>
                <a:latin typeface="+mj-lt"/>
              </a:rPr>
              <a:t>; esto subraya la necesidad de enseñar sobre variabilidad para enseñar el “pensamiento estadístico”. </a:t>
            </a:r>
          </a:p>
          <a:p>
            <a:pPr algn="just" fontAlgn="base">
              <a:lnSpc>
                <a:spcPct val="150000"/>
              </a:lnSpc>
            </a:pPr>
            <a:endParaRPr lang="es-ES" sz="2800" dirty="0">
              <a:solidFill>
                <a:srgbClr val="000000"/>
              </a:solidFill>
              <a:latin typeface="+mj-lt"/>
            </a:endParaRPr>
          </a:p>
        </p:txBody>
      </p:sp>
    </p:spTree>
    <p:extLst>
      <p:ext uri="{BB962C8B-B14F-4D97-AF65-F5344CB8AC3E}">
        <p14:creationId xmlns:p14="http://schemas.microsoft.com/office/powerpoint/2010/main" val="2704561806"/>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TotalTime>
  <Words>1651</Words>
  <Application>Microsoft Office PowerPoint</Application>
  <PresentationFormat>Panorámica</PresentationFormat>
  <Paragraphs>117</Paragraphs>
  <Slides>35</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35</vt:i4>
      </vt:variant>
    </vt:vector>
  </HeadingPairs>
  <TitlesOfParts>
    <vt:vector size="41" baseType="lpstr">
      <vt:lpstr>Arial</vt:lpstr>
      <vt:lpstr>Arial MT</vt:lpstr>
      <vt:lpstr>Calibri</vt:lpstr>
      <vt:lpstr>Calibri Light</vt:lpstr>
      <vt:lpstr>Cambria</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Revisor Externo</dc:creator>
  <cp:lastModifiedBy>Revisor Externo</cp:lastModifiedBy>
  <cp:revision>19</cp:revision>
  <dcterms:created xsi:type="dcterms:W3CDTF">2023-11-12T22:02:03Z</dcterms:created>
  <dcterms:modified xsi:type="dcterms:W3CDTF">2023-11-19T22:17:24Z</dcterms:modified>
</cp:coreProperties>
</file>