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75" r:id="rId3"/>
    <p:sldId id="263" r:id="rId4"/>
    <p:sldId id="376" r:id="rId5"/>
    <p:sldId id="377" r:id="rId6"/>
    <p:sldId id="378" r:id="rId7"/>
    <p:sldId id="379" r:id="rId8"/>
    <p:sldId id="380" r:id="rId9"/>
    <p:sldId id="381" r:id="rId10"/>
    <p:sldId id="340" r:id="rId11"/>
    <p:sldId id="373" r:id="rId12"/>
    <p:sldId id="343" r:id="rId13"/>
    <p:sldId id="342" r:id="rId14"/>
    <p:sldId id="344" r:id="rId15"/>
    <p:sldId id="345" r:id="rId16"/>
    <p:sldId id="346" r:id="rId17"/>
    <p:sldId id="347" r:id="rId18"/>
    <p:sldId id="348" r:id="rId19"/>
    <p:sldId id="349" r:id="rId20"/>
    <p:sldId id="350" r:id="rId21"/>
    <p:sldId id="351" r:id="rId22"/>
    <p:sldId id="352" r:id="rId23"/>
    <p:sldId id="353" r:id="rId24"/>
    <p:sldId id="354" r:id="rId25"/>
    <p:sldId id="355" r:id="rId26"/>
    <p:sldId id="356" r:id="rId27"/>
    <p:sldId id="357" r:id="rId28"/>
    <p:sldId id="358" r:id="rId29"/>
    <p:sldId id="359" r:id="rId30"/>
    <p:sldId id="360" r:id="rId31"/>
    <p:sldId id="361" r:id="rId32"/>
    <p:sldId id="362" r:id="rId33"/>
    <p:sldId id="363" r:id="rId34"/>
    <p:sldId id="364" r:id="rId35"/>
    <p:sldId id="365" r:id="rId36"/>
    <p:sldId id="366" r:id="rId37"/>
    <p:sldId id="367" r:id="rId38"/>
    <p:sldId id="368" r:id="rId39"/>
    <p:sldId id="369" r:id="rId40"/>
    <p:sldId id="370" r:id="rId41"/>
    <p:sldId id="371" r:id="rId42"/>
    <p:sldId id="372" r:id="rId43"/>
    <p:sldId id="382" r:id="rId44"/>
    <p:sldId id="384" r:id="rId45"/>
    <p:sldId id="374" r:id="rId46"/>
    <p:sldId id="385" r:id="rId47"/>
    <p:sldId id="386" r:id="rId48"/>
    <p:sldId id="387" r:id="rId49"/>
    <p:sldId id="388" r:id="rId50"/>
    <p:sldId id="389" r:id="rId51"/>
    <p:sldId id="390" r:id="rId52"/>
    <p:sldId id="391" r:id="rId53"/>
    <p:sldId id="392" r:id="rId54"/>
    <p:sldId id="393" r:id="rId55"/>
    <p:sldId id="394" r:id="rId56"/>
    <p:sldId id="395" r:id="rId57"/>
    <p:sldId id="396" r:id="rId58"/>
    <p:sldId id="397" r:id="rId59"/>
    <p:sldId id="398" r:id="rId60"/>
    <p:sldId id="399" r:id="rId61"/>
    <p:sldId id="400" r:id="rId62"/>
    <p:sldId id="401" r:id="rId63"/>
    <p:sldId id="402" r:id="rId64"/>
    <p:sldId id="403" r:id="rId65"/>
    <p:sldId id="404" r:id="rId66"/>
    <p:sldId id="405" r:id="rId67"/>
    <p:sldId id="406" r:id="rId68"/>
    <p:sldId id="407" r:id="rId69"/>
    <p:sldId id="408" r:id="rId70"/>
    <p:sldId id="409" r:id="rId71"/>
    <p:sldId id="410" r:id="rId72"/>
    <p:sldId id="411" r:id="rId73"/>
    <p:sldId id="412" r:id="rId74"/>
    <p:sldId id="413" r:id="rId75"/>
    <p:sldId id="414" r:id="rId76"/>
    <p:sldId id="415" r:id="rId77"/>
    <p:sldId id="416" r:id="rId78"/>
    <p:sldId id="417" r:id="rId79"/>
    <p:sldId id="418" r:id="rId80"/>
    <p:sldId id="419" r:id="rId81"/>
    <p:sldId id="420" r:id="rId82"/>
    <p:sldId id="421" r:id="rId83"/>
    <p:sldId id="422" r:id="rId84"/>
    <p:sldId id="423" r:id="rId85"/>
    <p:sldId id="424" r:id="rId86"/>
    <p:sldId id="425" r:id="rId87"/>
    <p:sldId id="426" r:id="rId88"/>
    <p:sldId id="427" r:id="rId89"/>
    <p:sldId id="428" r:id="rId90"/>
    <p:sldId id="429" r:id="rId91"/>
    <p:sldId id="430" r:id="rId92"/>
    <p:sldId id="431" r:id="rId93"/>
    <p:sldId id="432" r:id="rId94"/>
    <p:sldId id="433" r:id="rId95"/>
    <p:sldId id="434" r:id="rId96"/>
    <p:sldId id="435" r:id="rId97"/>
    <p:sldId id="436" r:id="rId98"/>
    <p:sldId id="437" r:id="rId99"/>
    <p:sldId id="438" r:id="rId100"/>
    <p:sldId id="439" r:id="rId101"/>
    <p:sldId id="440" r:id="rId102"/>
    <p:sldId id="441" r:id="rId103"/>
    <p:sldId id="442" r:id="rId104"/>
    <p:sldId id="443" r:id="rId105"/>
    <p:sldId id="444" r:id="rId106"/>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70" autoAdjust="0"/>
    <p:restoredTop sz="95097" autoAdjust="0"/>
  </p:normalViewPr>
  <p:slideViewPr>
    <p:cSldViewPr snapToGrid="0">
      <p:cViewPr varScale="1">
        <p:scale>
          <a:sx n="85" d="100"/>
          <a:sy n="85" d="100"/>
        </p:scale>
        <p:origin x="31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5F8D5F-4780-4042-AF17-31C934C69B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B7EB265F-DE58-436E-8A3C-41147CD2927B}">
      <dgm:prSet phldrT="[Texto]"/>
      <dgm:spPr/>
      <dgm:t>
        <a:bodyPr/>
        <a:lstStyle/>
        <a:p>
          <a:r>
            <a:rPr lang="es-ES" dirty="0">
              <a:latin typeface="Times New Roman" panose="02020603050405020304" pitchFamily="18" charset="0"/>
              <a:cs typeface="Times New Roman" panose="02020603050405020304" pitchFamily="18" charset="0"/>
            </a:rPr>
            <a:t>Hernández-Sampieri (2017)</a:t>
          </a:r>
          <a:endParaRPr lang="es-EC" dirty="0"/>
        </a:p>
      </dgm:t>
    </dgm:pt>
    <dgm:pt modelId="{37535D6E-F923-4191-BAB9-C02FBAD70BCB}" type="parTrans" cxnId="{61C600E9-7617-4E1B-9E83-60E93E37B828}">
      <dgm:prSet/>
      <dgm:spPr/>
      <dgm:t>
        <a:bodyPr/>
        <a:lstStyle/>
        <a:p>
          <a:endParaRPr lang="es-EC"/>
        </a:p>
      </dgm:t>
    </dgm:pt>
    <dgm:pt modelId="{86A1E9AC-09BF-4583-BFE7-4C2F634BA460}" type="sibTrans" cxnId="{61C600E9-7617-4E1B-9E83-60E93E37B828}">
      <dgm:prSet/>
      <dgm:spPr/>
      <dgm:t>
        <a:bodyPr/>
        <a:lstStyle/>
        <a:p>
          <a:endParaRPr lang="es-EC"/>
        </a:p>
      </dgm:t>
    </dgm:pt>
    <dgm:pt modelId="{90DA1D1F-0521-4204-B9C8-0E98BD1EAD0A}">
      <dgm:prSet phldrT="[Texto]"/>
      <dgm:spPr/>
      <dgm:t>
        <a:bodyPr/>
        <a:lstStyle/>
        <a:p>
          <a:r>
            <a:rPr lang="es-ES" dirty="0">
              <a:latin typeface="Times New Roman" panose="02020603050405020304" pitchFamily="18" charset="0"/>
              <a:cs typeface="Times New Roman" panose="02020603050405020304" pitchFamily="18" charset="0"/>
            </a:rPr>
            <a:t>Creswell (2017)</a:t>
          </a:r>
          <a:endParaRPr lang="es-EC" dirty="0"/>
        </a:p>
      </dgm:t>
    </dgm:pt>
    <dgm:pt modelId="{F43B8D04-A0C7-4037-BAEA-A361C47F9D08}" type="parTrans" cxnId="{26FA733D-4DDC-4A17-912B-EC1894574257}">
      <dgm:prSet/>
      <dgm:spPr/>
      <dgm:t>
        <a:bodyPr/>
        <a:lstStyle/>
        <a:p>
          <a:endParaRPr lang="es-EC"/>
        </a:p>
      </dgm:t>
    </dgm:pt>
    <dgm:pt modelId="{3AD72ED9-E577-487F-A932-2BC5FC4E41BD}" type="sibTrans" cxnId="{26FA733D-4DDC-4A17-912B-EC1894574257}">
      <dgm:prSet/>
      <dgm:spPr/>
      <dgm:t>
        <a:bodyPr/>
        <a:lstStyle/>
        <a:p>
          <a:endParaRPr lang="es-EC"/>
        </a:p>
      </dgm:t>
    </dgm:pt>
    <dgm:pt modelId="{0E5DD805-FDD0-403D-9198-92F57412CD0B}">
      <dgm:prSet phldrT="[Texto]"/>
      <dgm:spPr/>
      <dgm:t>
        <a:bodyPr/>
        <a:lstStyle/>
        <a:p>
          <a:r>
            <a:rPr lang="es-ES" dirty="0" err="1">
              <a:latin typeface="Times New Roman" panose="02020603050405020304" pitchFamily="18" charset="0"/>
              <a:cs typeface="Times New Roman" panose="02020603050405020304" pitchFamily="18" charset="0"/>
            </a:rPr>
            <a:t>Nalzaro</a:t>
          </a:r>
          <a:r>
            <a:rPr lang="es-ES" dirty="0">
              <a:latin typeface="Times New Roman" panose="02020603050405020304" pitchFamily="18" charset="0"/>
              <a:cs typeface="Times New Roman" panose="02020603050405020304" pitchFamily="18" charset="0"/>
            </a:rPr>
            <a:t> y Lester (2012)</a:t>
          </a:r>
          <a:endParaRPr lang="es-EC" dirty="0"/>
        </a:p>
      </dgm:t>
    </dgm:pt>
    <dgm:pt modelId="{40BA8282-C754-43A2-A6E8-4BEE37B3E3BB}" type="parTrans" cxnId="{78A7032A-A102-4554-BBEB-C96C53E392BA}">
      <dgm:prSet/>
      <dgm:spPr/>
      <dgm:t>
        <a:bodyPr/>
        <a:lstStyle/>
        <a:p>
          <a:endParaRPr lang="es-EC"/>
        </a:p>
      </dgm:t>
    </dgm:pt>
    <dgm:pt modelId="{9DD74D62-D3B5-443E-AC5D-13EED73541A9}" type="sibTrans" cxnId="{78A7032A-A102-4554-BBEB-C96C53E392BA}">
      <dgm:prSet/>
      <dgm:spPr/>
      <dgm:t>
        <a:bodyPr/>
        <a:lstStyle/>
        <a:p>
          <a:endParaRPr lang="es-EC"/>
        </a:p>
      </dgm:t>
    </dgm:pt>
    <dgm:pt modelId="{B82E5137-FBBB-477B-8E0C-C09C2A2F3109}" type="pres">
      <dgm:prSet presAssocID="{B75F8D5F-4780-4042-AF17-31C934C69BEF}" presName="linear" presStyleCnt="0">
        <dgm:presLayoutVars>
          <dgm:dir/>
          <dgm:animLvl val="lvl"/>
          <dgm:resizeHandles val="exact"/>
        </dgm:presLayoutVars>
      </dgm:prSet>
      <dgm:spPr/>
    </dgm:pt>
    <dgm:pt modelId="{BFE61A02-D06F-4478-963F-C03359A8EB7F}" type="pres">
      <dgm:prSet presAssocID="{B7EB265F-DE58-436E-8A3C-41147CD2927B}" presName="parentLin" presStyleCnt="0"/>
      <dgm:spPr/>
    </dgm:pt>
    <dgm:pt modelId="{39517207-14B6-4852-AB91-A5F6E5E506C8}" type="pres">
      <dgm:prSet presAssocID="{B7EB265F-DE58-436E-8A3C-41147CD2927B}" presName="parentLeftMargin" presStyleLbl="node1" presStyleIdx="0" presStyleCnt="3"/>
      <dgm:spPr/>
    </dgm:pt>
    <dgm:pt modelId="{A9D10213-E899-413B-961B-9E57F582865B}" type="pres">
      <dgm:prSet presAssocID="{B7EB265F-DE58-436E-8A3C-41147CD2927B}" presName="parentText" presStyleLbl="node1" presStyleIdx="0" presStyleCnt="3">
        <dgm:presLayoutVars>
          <dgm:chMax val="0"/>
          <dgm:bulletEnabled val="1"/>
        </dgm:presLayoutVars>
      </dgm:prSet>
      <dgm:spPr/>
    </dgm:pt>
    <dgm:pt modelId="{AA3E2DA8-B19B-4D2B-8103-6FFFBA9794CA}" type="pres">
      <dgm:prSet presAssocID="{B7EB265F-DE58-436E-8A3C-41147CD2927B}" presName="negativeSpace" presStyleCnt="0"/>
      <dgm:spPr/>
    </dgm:pt>
    <dgm:pt modelId="{C31CAB5D-AD6E-4402-A82B-129DC4F70D89}" type="pres">
      <dgm:prSet presAssocID="{B7EB265F-DE58-436E-8A3C-41147CD2927B}" presName="childText" presStyleLbl="conFgAcc1" presStyleIdx="0" presStyleCnt="3">
        <dgm:presLayoutVars>
          <dgm:bulletEnabled val="1"/>
        </dgm:presLayoutVars>
      </dgm:prSet>
      <dgm:spPr/>
    </dgm:pt>
    <dgm:pt modelId="{065E3736-2107-46BA-A4FB-B6D964D7B28F}" type="pres">
      <dgm:prSet presAssocID="{86A1E9AC-09BF-4583-BFE7-4C2F634BA460}" presName="spaceBetweenRectangles" presStyleCnt="0"/>
      <dgm:spPr/>
    </dgm:pt>
    <dgm:pt modelId="{B9C902AD-F793-4E25-BFA4-21CC4FB95EAB}" type="pres">
      <dgm:prSet presAssocID="{90DA1D1F-0521-4204-B9C8-0E98BD1EAD0A}" presName="parentLin" presStyleCnt="0"/>
      <dgm:spPr/>
    </dgm:pt>
    <dgm:pt modelId="{6AA95903-C0BC-4D89-9580-97771F6E48DA}" type="pres">
      <dgm:prSet presAssocID="{90DA1D1F-0521-4204-B9C8-0E98BD1EAD0A}" presName="parentLeftMargin" presStyleLbl="node1" presStyleIdx="0" presStyleCnt="3"/>
      <dgm:spPr/>
    </dgm:pt>
    <dgm:pt modelId="{E0EA6F21-28DD-4697-B71D-3C2BB4528962}" type="pres">
      <dgm:prSet presAssocID="{90DA1D1F-0521-4204-B9C8-0E98BD1EAD0A}" presName="parentText" presStyleLbl="node1" presStyleIdx="1" presStyleCnt="3">
        <dgm:presLayoutVars>
          <dgm:chMax val="0"/>
          <dgm:bulletEnabled val="1"/>
        </dgm:presLayoutVars>
      </dgm:prSet>
      <dgm:spPr/>
    </dgm:pt>
    <dgm:pt modelId="{9CEC9A7A-39DF-4385-A4D4-1CEC8A17C571}" type="pres">
      <dgm:prSet presAssocID="{90DA1D1F-0521-4204-B9C8-0E98BD1EAD0A}" presName="negativeSpace" presStyleCnt="0"/>
      <dgm:spPr/>
    </dgm:pt>
    <dgm:pt modelId="{956F045F-3771-4765-A0C8-5B711C7A128D}" type="pres">
      <dgm:prSet presAssocID="{90DA1D1F-0521-4204-B9C8-0E98BD1EAD0A}" presName="childText" presStyleLbl="conFgAcc1" presStyleIdx="1" presStyleCnt="3">
        <dgm:presLayoutVars>
          <dgm:bulletEnabled val="1"/>
        </dgm:presLayoutVars>
      </dgm:prSet>
      <dgm:spPr/>
    </dgm:pt>
    <dgm:pt modelId="{84773D90-7A35-4AE5-82C3-2B1045128FF4}" type="pres">
      <dgm:prSet presAssocID="{3AD72ED9-E577-487F-A932-2BC5FC4E41BD}" presName="spaceBetweenRectangles" presStyleCnt="0"/>
      <dgm:spPr/>
    </dgm:pt>
    <dgm:pt modelId="{5548200A-0D90-44F1-821B-A6C5707B5FF3}" type="pres">
      <dgm:prSet presAssocID="{0E5DD805-FDD0-403D-9198-92F57412CD0B}" presName="parentLin" presStyleCnt="0"/>
      <dgm:spPr/>
    </dgm:pt>
    <dgm:pt modelId="{545D5A4B-E2FE-49BB-936E-21AA0600B35E}" type="pres">
      <dgm:prSet presAssocID="{0E5DD805-FDD0-403D-9198-92F57412CD0B}" presName="parentLeftMargin" presStyleLbl="node1" presStyleIdx="1" presStyleCnt="3"/>
      <dgm:spPr/>
    </dgm:pt>
    <dgm:pt modelId="{AE5D6902-C9FD-42A3-A40C-4D19D11963B2}" type="pres">
      <dgm:prSet presAssocID="{0E5DD805-FDD0-403D-9198-92F57412CD0B}" presName="parentText" presStyleLbl="node1" presStyleIdx="2" presStyleCnt="3">
        <dgm:presLayoutVars>
          <dgm:chMax val="0"/>
          <dgm:bulletEnabled val="1"/>
        </dgm:presLayoutVars>
      </dgm:prSet>
      <dgm:spPr/>
    </dgm:pt>
    <dgm:pt modelId="{41F3F012-00FE-4806-9376-078EB635988A}" type="pres">
      <dgm:prSet presAssocID="{0E5DD805-FDD0-403D-9198-92F57412CD0B}" presName="negativeSpace" presStyleCnt="0"/>
      <dgm:spPr/>
    </dgm:pt>
    <dgm:pt modelId="{E3C276E4-AC42-4F34-AB3F-FC3072C4A17D}" type="pres">
      <dgm:prSet presAssocID="{0E5DD805-FDD0-403D-9198-92F57412CD0B}" presName="childText" presStyleLbl="conFgAcc1" presStyleIdx="2" presStyleCnt="3">
        <dgm:presLayoutVars>
          <dgm:bulletEnabled val="1"/>
        </dgm:presLayoutVars>
      </dgm:prSet>
      <dgm:spPr/>
    </dgm:pt>
  </dgm:ptLst>
  <dgm:cxnLst>
    <dgm:cxn modelId="{87EA1B0A-50BF-43C3-B623-33B06AEEEF13}" type="presOf" srcId="{B7EB265F-DE58-436E-8A3C-41147CD2927B}" destId="{39517207-14B6-4852-AB91-A5F6E5E506C8}" srcOrd="0" destOrd="0" presId="urn:microsoft.com/office/officeart/2005/8/layout/list1"/>
    <dgm:cxn modelId="{18396E20-E034-43E6-8E0B-FF86AB12219E}" type="presOf" srcId="{0E5DD805-FDD0-403D-9198-92F57412CD0B}" destId="{AE5D6902-C9FD-42A3-A40C-4D19D11963B2}" srcOrd="1" destOrd="0" presId="urn:microsoft.com/office/officeart/2005/8/layout/list1"/>
    <dgm:cxn modelId="{78A7032A-A102-4554-BBEB-C96C53E392BA}" srcId="{B75F8D5F-4780-4042-AF17-31C934C69BEF}" destId="{0E5DD805-FDD0-403D-9198-92F57412CD0B}" srcOrd="2" destOrd="0" parTransId="{40BA8282-C754-43A2-A6E8-4BEE37B3E3BB}" sibTransId="{9DD74D62-D3B5-443E-AC5D-13EED73541A9}"/>
    <dgm:cxn modelId="{BB3F252B-4A76-4289-9A29-14584A9D8671}" type="presOf" srcId="{B75F8D5F-4780-4042-AF17-31C934C69BEF}" destId="{B82E5137-FBBB-477B-8E0C-C09C2A2F3109}" srcOrd="0" destOrd="0" presId="urn:microsoft.com/office/officeart/2005/8/layout/list1"/>
    <dgm:cxn modelId="{26FA733D-4DDC-4A17-912B-EC1894574257}" srcId="{B75F8D5F-4780-4042-AF17-31C934C69BEF}" destId="{90DA1D1F-0521-4204-B9C8-0E98BD1EAD0A}" srcOrd="1" destOrd="0" parTransId="{F43B8D04-A0C7-4037-BAEA-A361C47F9D08}" sibTransId="{3AD72ED9-E577-487F-A932-2BC5FC4E41BD}"/>
    <dgm:cxn modelId="{71D7BC52-403A-4FD3-960C-8755933F2031}" type="presOf" srcId="{B7EB265F-DE58-436E-8A3C-41147CD2927B}" destId="{A9D10213-E899-413B-961B-9E57F582865B}" srcOrd="1" destOrd="0" presId="urn:microsoft.com/office/officeart/2005/8/layout/list1"/>
    <dgm:cxn modelId="{BB3516A6-46AF-4696-B6AD-C4FFC95A51A1}" type="presOf" srcId="{90DA1D1F-0521-4204-B9C8-0E98BD1EAD0A}" destId="{6AA95903-C0BC-4D89-9580-97771F6E48DA}" srcOrd="0" destOrd="0" presId="urn:microsoft.com/office/officeart/2005/8/layout/list1"/>
    <dgm:cxn modelId="{3A3A34BB-1DC0-4300-959A-F8F8C6095034}" type="presOf" srcId="{90DA1D1F-0521-4204-B9C8-0E98BD1EAD0A}" destId="{E0EA6F21-28DD-4697-B71D-3C2BB4528962}" srcOrd="1" destOrd="0" presId="urn:microsoft.com/office/officeart/2005/8/layout/list1"/>
    <dgm:cxn modelId="{2791E6D9-A3F4-4481-9C79-A3A63714DB4D}" type="presOf" srcId="{0E5DD805-FDD0-403D-9198-92F57412CD0B}" destId="{545D5A4B-E2FE-49BB-936E-21AA0600B35E}" srcOrd="0" destOrd="0" presId="urn:microsoft.com/office/officeart/2005/8/layout/list1"/>
    <dgm:cxn modelId="{61C600E9-7617-4E1B-9E83-60E93E37B828}" srcId="{B75F8D5F-4780-4042-AF17-31C934C69BEF}" destId="{B7EB265F-DE58-436E-8A3C-41147CD2927B}" srcOrd="0" destOrd="0" parTransId="{37535D6E-F923-4191-BAB9-C02FBAD70BCB}" sibTransId="{86A1E9AC-09BF-4583-BFE7-4C2F634BA460}"/>
    <dgm:cxn modelId="{ABB1D6FF-F8A1-4608-BACA-BDE3595AAC56}" type="presParOf" srcId="{B82E5137-FBBB-477B-8E0C-C09C2A2F3109}" destId="{BFE61A02-D06F-4478-963F-C03359A8EB7F}" srcOrd="0" destOrd="0" presId="urn:microsoft.com/office/officeart/2005/8/layout/list1"/>
    <dgm:cxn modelId="{452F16CC-E25E-4FE0-A348-D1D6272D09A3}" type="presParOf" srcId="{BFE61A02-D06F-4478-963F-C03359A8EB7F}" destId="{39517207-14B6-4852-AB91-A5F6E5E506C8}" srcOrd="0" destOrd="0" presId="urn:microsoft.com/office/officeart/2005/8/layout/list1"/>
    <dgm:cxn modelId="{37537BE5-17D0-49A0-AAE6-6405F2552819}" type="presParOf" srcId="{BFE61A02-D06F-4478-963F-C03359A8EB7F}" destId="{A9D10213-E899-413B-961B-9E57F582865B}" srcOrd="1" destOrd="0" presId="urn:microsoft.com/office/officeart/2005/8/layout/list1"/>
    <dgm:cxn modelId="{2C0C51B2-84CE-4BA0-AECB-1D80DB5112BE}" type="presParOf" srcId="{B82E5137-FBBB-477B-8E0C-C09C2A2F3109}" destId="{AA3E2DA8-B19B-4D2B-8103-6FFFBA9794CA}" srcOrd="1" destOrd="0" presId="urn:microsoft.com/office/officeart/2005/8/layout/list1"/>
    <dgm:cxn modelId="{3D2B7C31-E54F-4BF2-8D8C-4995FC1149DC}" type="presParOf" srcId="{B82E5137-FBBB-477B-8E0C-C09C2A2F3109}" destId="{C31CAB5D-AD6E-4402-A82B-129DC4F70D89}" srcOrd="2" destOrd="0" presId="urn:microsoft.com/office/officeart/2005/8/layout/list1"/>
    <dgm:cxn modelId="{EB9B45CB-D2B0-411C-811C-BE8C0BB4A8D0}" type="presParOf" srcId="{B82E5137-FBBB-477B-8E0C-C09C2A2F3109}" destId="{065E3736-2107-46BA-A4FB-B6D964D7B28F}" srcOrd="3" destOrd="0" presId="urn:microsoft.com/office/officeart/2005/8/layout/list1"/>
    <dgm:cxn modelId="{1E06B90A-2832-4797-AF23-FC41D90BB46E}" type="presParOf" srcId="{B82E5137-FBBB-477B-8E0C-C09C2A2F3109}" destId="{B9C902AD-F793-4E25-BFA4-21CC4FB95EAB}" srcOrd="4" destOrd="0" presId="urn:microsoft.com/office/officeart/2005/8/layout/list1"/>
    <dgm:cxn modelId="{4EC0BC1C-F03C-458A-88E7-C0B0A7031D1D}" type="presParOf" srcId="{B9C902AD-F793-4E25-BFA4-21CC4FB95EAB}" destId="{6AA95903-C0BC-4D89-9580-97771F6E48DA}" srcOrd="0" destOrd="0" presId="urn:microsoft.com/office/officeart/2005/8/layout/list1"/>
    <dgm:cxn modelId="{52F9C642-BD65-4772-A30A-3B6CD06FE3C2}" type="presParOf" srcId="{B9C902AD-F793-4E25-BFA4-21CC4FB95EAB}" destId="{E0EA6F21-28DD-4697-B71D-3C2BB4528962}" srcOrd="1" destOrd="0" presId="urn:microsoft.com/office/officeart/2005/8/layout/list1"/>
    <dgm:cxn modelId="{BD83F2FA-6E5D-42E7-98B9-38A0AEE5F471}" type="presParOf" srcId="{B82E5137-FBBB-477B-8E0C-C09C2A2F3109}" destId="{9CEC9A7A-39DF-4385-A4D4-1CEC8A17C571}" srcOrd="5" destOrd="0" presId="urn:microsoft.com/office/officeart/2005/8/layout/list1"/>
    <dgm:cxn modelId="{2D0B3F69-1F00-46A3-AC75-760FFF9F324B}" type="presParOf" srcId="{B82E5137-FBBB-477B-8E0C-C09C2A2F3109}" destId="{956F045F-3771-4765-A0C8-5B711C7A128D}" srcOrd="6" destOrd="0" presId="urn:microsoft.com/office/officeart/2005/8/layout/list1"/>
    <dgm:cxn modelId="{582CCA8C-4CC1-4D5A-BD4A-DC70CB552D2F}" type="presParOf" srcId="{B82E5137-FBBB-477B-8E0C-C09C2A2F3109}" destId="{84773D90-7A35-4AE5-82C3-2B1045128FF4}" srcOrd="7" destOrd="0" presId="urn:microsoft.com/office/officeart/2005/8/layout/list1"/>
    <dgm:cxn modelId="{D9FC3A5C-3E82-413B-9492-C28BCF8617D5}" type="presParOf" srcId="{B82E5137-FBBB-477B-8E0C-C09C2A2F3109}" destId="{5548200A-0D90-44F1-821B-A6C5707B5FF3}" srcOrd="8" destOrd="0" presId="urn:microsoft.com/office/officeart/2005/8/layout/list1"/>
    <dgm:cxn modelId="{7D96F157-DC20-41AA-AB17-72762D748393}" type="presParOf" srcId="{5548200A-0D90-44F1-821B-A6C5707B5FF3}" destId="{545D5A4B-E2FE-49BB-936E-21AA0600B35E}" srcOrd="0" destOrd="0" presId="urn:microsoft.com/office/officeart/2005/8/layout/list1"/>
    <dgm:cxn modelId="{C09D4AD4-6AC7-4476-8A74-A870298571B1}" type="presParOf" srcId="{5548200A-0D90-44F1-821B-A6C5707B5FF3}" destId="{AE5D6902-C9FD-42A3-A40C-4D19D11963B2}" srcOrd="1" destOrd="0" presId="urn:microsoft.com/office/officeart/2005/8/layout/list1"/>
    <dgm:cxn modelId="{366315A2-252A-4DA9-9064-771E840B96D3}" type="presParOf" srcId="{B82E5137-FBBB-477B-8E0C-C09C2A2F3109}" destId="{41F3F012-00FE-4806-9376-078EB635988A}" srcOrd="9" destOrd="0" presId="urn:microsoft.com/office/officeart/2005/8/layout/list1"/>
    <dgm:cxn modelId="{066128D3-AC8D-486C-9BE5-436E1503A2D0}" type="presParOf" srcId="{B82E5137-FBBB-477B-8E0C-C09C2A2F3109}" destId="{E3C276E4-AC42-4F34-AB3F-FC3072C4A17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1CAB5D-AD6E-4402-A82B-129DC4F70D89}">
      <dsp:nvSpPr>
        <dsp:cNvPr id="0" name=""/>
        <dsp:cNvSpPr/>
      </dsp:nvSpPr>
      <dsp:spPr>
        <a:xfrm>
          <a:off x="0" y="960707"/>
          <a:ext cx="4448699"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D10213-E899-413B-961B-9E57F582865B}">
      <dsp:nvSpPr>
        <dsp:cNvPr id="0" name=""/>
        <dsp:cNvSpPr/>
      </dsp:nvSpPr>
      <dsp:spPr>
        <a:xfrm>
          <a:off x="222434" y="680267"/>
          <a:ext cx="3114089"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7705" tIns="0" rIns="117705" bIns="0" numCol="1" spcCol="1270" anchor="ctr" anchorCtr="0">
          <a:noAutofit/>
        </a:bodyPr>
        <a:lstStyle/>
        <a:p>
          <a:pPr marL="0" lvl="0" indent="0" algn="l" defTabSz="844550">
            <a:lnSpc>
              <a:spcPct val="90000"/>
            </a:lnSpc>
            <a:spcBef>
              <a:spcPct val="0"/>
            </a:spcBef>
            <a:spcAft>
              <a:spcPct val="35000"/>
            </a:spcAft>
            <a:buNone/>
          </a:pPr>
          <a:r>
            <a:rPr lang="es-ES" sz="1900" kern="1200" dirty="0">
              <a:latin typeface="Times New Roman" panose="02020603050405020304" pitchFamily="18" charset="0"/>
              <a:cs typeface="Times New Roman" panose="02020603050405020304" pitchFamily="18" charset="0"/>
            </a:rPr>
            <a:t>Hernández-Sampieri (2017)</a:t>
          </a:r>
          <a:endParaRPr lang="es-EC" sz="1900" kern="1200" dirty="0"/>
        </a:p>
      </dsp:txBody>
      <dsp:txXfrm>
        <a:off x="249814" y="707647"/>
        <a:ext cx="3059329" cy="506120"/>
      </dsp:txXfrm>
    </dsp:sp>
    <dsp:sp modelId="{956F045F-3771-4765-A0C8-5B711C7A128D}">
      <dsp:nvSpPr>
        <dsp:cNvPr id="0" name=""/>
        <dsp:cNvSpPr/>
      </dsp:nvSpPr>
      <dsp:spPr>
        <a:xfrm>
          <a:off x="0" y="1822547"/>
          <a:ext cx="4448699"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0EA6F21-28DD-4697-B71D-3C2BB4528962}">
      <dsp:nvSpPr>
        <dsp:cNvPr id="0" name=""/>
        <dsp:cNvSpPr/>
      </dsp:nvSpPr>
      <dsp:spPr>
        <a:xfrm>
          <a:off x="222434" y="1542107"/>
          <a:ext cx="3114089"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7705" tIns="0" rIns="117705" bIns="0" numCol="1" spcCol="1270" anchor="ctr" anchorCtr="0">
          <a:noAutofit/>
        </a:bodyPr>
        <a:lstStyle/>
        <a:p>
          <a:pPr marL="0" lvl="0" indent="0" algn="l" defTabSz="844550">
            <a:lnSpc>
              <a:spcPct val="90000"/>
            </a:lnSpc>
            <a:spcBef>
              <a:spcPct val="0"/>
            </a:spcBef>
            <a:spcAft>
              <a:spcPct val="35000"/>
            </a:spcAft>
            <a:buNone/>
          </a:pPr>
          <a:r>
            <a:rPr lang="es-ES" sz="1900" kern="1200" dirty="0">
              <a:latin typeface="Times New Roman" panose="02020603050405020304" pitchFamily="18" charset="0"/>
              <a:cs typeface="Times New Roman" panose="02020603050405020304" pitchFamily="18" charset="0"/>
            </a:rPr>
            <a:t>Creswell (2017)</a:t>
          </a:r>
          <a:endParaRPr lang="es-EC" sz="1900" kern="1200" dirty="0"/>
        </a:p>
      </dsp:txBody>
      <dsp:txXfrm>
        <a:off x="249814" y="1569487"/>
        <a:ext cx="3059329" cy="506120"/>
      </dsp:txXfrm>
    </dsp:sp>
    <dsp:sp modelId="{E3C276E4-AC42-4F34-AB3F-FC3072C4A17D}">
      <dsp:nvSpPr>
        <dsp:cNvPr id="0" name=""/>
        <dsp:cNvSpPr/>
      </dsp:nvSpPr>
      <dsp:spPr>
        <a:xfrm>
          <a:off x="0" y="2684387"/>
          <a:ext cx="4448699"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5D6902-C9FD-42A3-A40C-4D19D11963B2}">
      <dsp:nvSpPr>
        <dsp:cNvPr id="0" name=""/>
        <dsp:cNvSpPr/>
      </dsp:nvSpPr>
      <dsp:spPr>
        <a:xfrm>
          <a:off x="222434" y="2403947"/>
          <a:ext cx="3114089"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7705" tIns="0" rIns="117705" bIns="0" numCol="1" spcCol="1270" anchor="ctr" anchorCtr="0">
          <a:noAutofit/>
        </a:bodyPr>
        <a:lstStyle/>
        <a:p>
          <a:pPr marL="0" lvl="0" indent="0" algn="l" defTabSz="844550">
            <a:lnSpc>
              <a:spcPct val="90000"/>
            </a:lnSpc>
            <a:spcBef>
              <a:spcPct val="0"/>
            </a:spcBef>
            <a:spcAft>
              <a:spcPct val="35000"/>
            </a:spcAft>
            <a:buNone/>
          </a:pPr>
          <a:r>
            <a:rPr lang="es-ES" sz="1900" kern="1200" dirty="0" err="1">
              <a:latin typeface="Times New Roman" panose="02020603050405020304" pitchFamily="18" charset="0"/>
              <a:cs typeface="Times New Roman" panose="02020603050405020304" pitchFamily="18" charset="0"/>
            </a:rPr>
            <a:t>Nalzaro</a:t>
          </a:r>
          <a:r>
            <a:rPr lang="es-ES" sz="1900" kern="1200" dirty="0">
              <a:latin typeface="Times New Roman" panose="02020603050405020304" pitchFamily="18" charset="0"/>
              <a:cs typeface="Times New Roman" panose="02020603050405020304" pitchFamily="18" charset="0"/>
            </a:rPr>
            <a:t> y Lester (2012)</a:t>
          </a:r>
          <a:endParaRPr lang="es-EC" sz="1900" kern="1200" dirty="0"/>
        </a:p>
      </dsp:txBody>
      <dsp:txXfrm>
        <a:off x="249814" y="2431327"/>
        <a:ext cx="3059329"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p:cNvSpPr>
            <a:spLocks noGrp="1"/>
          </p:cNvSpPr>
          <p:nvPr>
            <p:ph type="dt" sz="half" idx="10"/>
          </p:nvPr>
        </p:nvSpPr>
        <p:spPr/>
        <p:txBody>
          <a:bodyPr/>
          <a:lstStyle/>
          <a:p>
            <a:fld id="{9F11552D-D5EF-40DE-9C79-B5487C696647}" type="datetimeFigureOut">
              <a:rPr lang="es-EC" smtClean="0"/>
              <a:t>1/11/2024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88573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9F11552D-D5EF-40DE-9C79-B5487C696647}" type="datetimeFigureOut">
              <a:rPr lang="es-EC" smtClean="0"/>
              <a:t>1/11/2024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417145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9F11552D-D5EF-40DE-9C79-B5487C696647}" type="datetimeFigureOut">
              <a:rPr lang="es-EC" smtClean="0"/>
              <a:t>1/11/2024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350088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9F11552D-D5EF-40DE-9C79-B5487C696647}" type="datetimeFigureOut">
              <a:rPr lang="es-EC" smtClean="0"/>
              <a:t>1/11/2024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119596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F11552D-D5EF-40DE-9C79-B5487C696647}" type="datetimeFigureOut">
              <a:rPr lang="es-EC" smtClean="0"/>
              <a:t>1/11/2024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461277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p:cNvSpPr>
            <a:spLocks noGrp="1"/>
          </p:cNvSpPr>
          <p:nvPr>
            <p:ph type="dt" sz="half" idx="10"/>
          </p:nvPr>
        </p:nvSpPr>
        <p:spPr/>
        <p:txBody>
          <a:bodyPr/>
          <a:lstStyle/>
          <a:p>
            <a:fld id="{9F11552D-D5EF-40DE-9C79-B5487C696647}" type="datetimeFigureOut">
              <a:rPr lang="es-EC" smtClean="0"/>
              <a:t>1/11/2024</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375696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p:cNvSpPr>
            <a:spLocks noGrp="1"/>
          </p:cNvSpPr>
          <p:nvPr>
            <p:ph type="dt" sz="half" idx="10"/>
          </p:nvPr>
        </p:nvSpPr>
        <p:spPr/>
        <p:txBody>
          <a:bodyPr/>
          <a:lstStyle/>
          <a:p>
            <a:fld id="{9F11552D-D5EF-40DE-9C79-B5487C696647}" type="datetimeFigureOut">
              <a:rPr lang="es-EC" smtClean="0"/>
              <a:t>1/11/2024</a:t>
            </a:fld>
            <a:endParaRPr lang="es-EC"/>
          </a:p>
        </p:txBody>
      </p:sp>
      <p:sp>
        <p:nvSpPr>
          <p:cNvPr id="8" name="Marcador de pie de página 7"/>
          <p:cNvSpPr>
            <a:spLocks noGrp="1"/>
          </p:cNvSpPr>
          <p:nvPr>
            <p:ph type="ftr" sz="quarter" idx="11"/>
          </p:nvPr>
        </p:nvSpPr>
        <p:spPr/>
        <p:txBody>
          <a:bodyPr/>
          <a:lstStyle/>
          <a:p>
            <a:endParaRPr lang="es-EC"/>
          </a:p>
        </p:txBody>
      </p:sp>
      <p:sp>
        <p:nvSpPr>
          <p:cNvPr id="9" name="Marcador de número de diapositiva 8"/>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399147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fecha 2"/>
          <p:cNvSpPr>
            <a:spLocks noGrp="1"/>
          </p:cNvSpPr>
          <p:nvPr>
            <p:ph type="dt" sz="half" idx="10"/>
          </p:nvPr>
        </p:nvSpPr>
        <p:spPr/>
        <p:txBody>
          <a:bodyPr/>
          <a:lstStyle/>
          <a:p>
            <a:fld id="{9F11552D-D5EF-40DE-9C79-B5487C696647}" type="datetimeFigureOut">
              <a:rPr lang="es-EC" smtClean="0"/>
              <a:t>1/11/2024</a:t>
            </a:fld>
            <a:endParaRPr lang="es-EC"/>
          </a:p>
        </p:txBody>
      </p:sp>
      <p:sp>
        <p:nvSpPr>
          <p:cNvPr id="4" name="Marcador de pie de página 3"/>
          <p:cNvSpPr>
            <a:spLocks noGrp="1"/>
          </p:cNvSpPr>
          <p:nvPr>
            <p:ph type="ftr" sz="quarter" idx="11"/>
          </p:nvPr>
        </p:nvSpPr>
        <p:spPr/>
        <p:txBody>
          <a:bodyPr/>
          <a:lstStyle/>
          <a:p>
            <a:endParaRPr lang="es-EC"/>
          </a:p>
        </p:txBody>
      </p:sp>
      <p:sp>
        <p:nvSpPr>
          <p:cNvPr id="5" name="Marcador de número de diapositiva 4"/>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4162846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F11552D-D5EF-40DE-9C79-B5487C696647}" type="datetimeFigureOut">
              <a:rPr lang="es-EC" smtClean="0"/>
              <a:t>1/11/2024</a:t>
            </a:fld>
            <a:endParaRPr lang="es-EC"/>
          </a:p>
        </p:txBody>
      </p:sp>
      <p:sp>
        <p:nvSpPr>
          <p:cNvPr id="3" name="Marcador de pie de página 2"/>
          <p:cNvSpPr>
            <a:spLocks noGrp="1"/>
          </p:cNvSpPr>
          <p:nvPr>
            <p:ph type="ftr" sz="quarter" idx="11"/>
          </p:nvPr>
        </p:nvSpPr>
        <p:spPr/>
        <p:txBody>
          <a:bodyPr/>
          <a:lstStyle/>
          <a:p>
            <a:endParaRPr lang="es-EC"/>
          </a:p>
        </p:txBody>
      </p:sp>
      <p:sp>
        <p:nvSpPr>
          <p:cNvPr id="4" name="Marcador de número de diapositiva 3"/>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151411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F11552D-D5EF-40DE-9C79-B5487C696647}" type="datetimeFigureOut">
              <a:rPr lang="es-EC" smtClean="0"/>
              <a:t>1/11/2024</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41816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F11552D-D5EF-40DE-9C79-B5487C696647}" type="datetimeFigureOut">
              <a:rPr lang="es-EC" smtClean="0"/>
              <a:t>1/11/2024</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40BF643A-51C2-4881-AE2D-7E999C7568AA}" type="slidenum">
              <a:rPr lang="es-EC" smtClean="0"/>
              <a:t>‹Nº›</a:t>
            </a:fld>
            <a:endParaRPr lang="es-EC"/>
          </a:p>
        </p:txBody>
      </p:sp>
    </p:spTree>
    <p:extLst>
      <p:ext uri="{BB962C8B-B14F-4D97-AF65-F5344CB8AC3E}">
        <p14:creationId xmlns:p14="http://schemas.microsoft.com/office/powerpoint/2010/main" val="3011418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11552D-D5EF-40DE-9C79-B5487C696647}" type="datetimeFigureOut">
              <a:rPr lang="es-EC" smtClean="0"/>
              <a:t>1/11/2024</a:t>
            </a:fld>
            <a:endParaRPr lang="es-EC"/>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F643A-51C2-4881-AE2D-7E999C7568AA}" type="slidenum">
              <a:rPr lang="es-EC" smtClean="0"/>
              <a:t>‹Nº›</a:t>
            </a:fld>
            <a:endParaRPr lang="es-EC"/>
          </a:p>
        </p:txBody>
      </p:sp>
    </p:spTree>
    <p:extLst>
      <p:ext uri="{BB962C8B-B14F-4D97-AF65-F5344CB8AC3E}">
        <p14:creationId xmlns:p14="http://schemas.microsoft.com/office/powerpoint/2010/main" val="1316301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24000" y="4673253"/>
            <a:ext cx="9144000" cy="1966829"/>
          </a:xfrm>
        </p:spPr>
        <p:txBody>
          <a:bodyPr>
            <a:noAutofit/>
          </a:bodyPr>
          <a:lstStyle/>
          <a:p>
            <a:pPr algn="r">
              <a:lnSpc>
                <a:spcPct val="100000"/>
              </a:lnSpc>
              <a:spcBef>
                <a:spcPts val="0"/>
              </a:spcBef>
            </a:pPr>
            <a:endParaRPr lang="es-EC" sz="3200" dirty="0">
              <a:latin typeface="Times New Roman" panose="02020603050405020304" pitchFamily="18" charset="0"/>
              <a:ea typeface="+mj-ea"/>
              <a:cs typeface="Times New Roman" panose="02020603050405020304" pitchFamily="18" charset="0"/>
            </a:endParaRPr>
          </a:p>
          <a:p>
            <a:pPr algn="r">
              <a:lnSpc>
                <a:spcPct val="100000"/>
              </a:lnSpc>
              <a:spcBef>
                <a:spcPts val="0"/>
              </a:spcBef>
            </a:pPr>
            <a:endParaRPr lang="es-EC" sz="3200">
              <a:latin typeface="Times New Roman" panose="02020603050405020304" pitchFamily="18" charset="0"/>
              <a:ea typeface="+mj-ea"/>
              <a:cs typeface="Times New Roman" panose="02020603050405020304" pitchFamily="18" charset="0"/>
            </a:endParaRPr>
          </a:p>
          <a:p>
            <a:pPr algn="r">
              <a:lnSpc>
                <a:spcPct val="100000"/>
              </a:lnSpc>
              <a:spcBef>
                <a:spcPts val="0"/>
              </a:spcBef>
            </a:pPr>
            <a:r>
              <a:rPr lang="es-EC" sz="3200">
                <a:latin typeface="Times New Roman" panose="02020603050405020304" pitchFamily="18" charset="0"/>
                <a:ea typeface="+mj-ea"/>
                <a:cs typeface="Times New Roman" panose="02020603050405020304" pitchFamily="18" charset="0"/>
              </a:rPr>
              <a:t>Dr. </a:t>
            </a:r>
            <a:r>
              <a:rPr lang="es-EC" sz="3200" dirty="0">
                <a:latin typeface="Times New Roman" panose="02020603050405020304" pitchFamily="18" charset="0"/>
                <a:ea typeface="+mj-ea"/>
                <a:cs typeface="Times New Roman" panose="02020603050405020304" pitchFamily="18" charset="0"/>
              </a:rPr>
              <a:t>Francisco Javier Ustariz Fajardo</a:t>
            </a:r>
          </a:p>
          <a:p>
            <a:pPr algn="r">
              <a:lnSpc>
                <a:spcPct val="100000"/>
              </a:lnSpc>
              <a:spcBef>
                <a:spcPts val="0"/>
              </a:spcBef>
            </a:pPr>
            <a:r>
              <a:rPr lang="es-EC" sz="3200" dirty="0">
                <a:latin typeface="Times New Roman" panose="02020603050405020304" pitchFamily="18" charset="0"/>
                <a:ea typeface="+mj-ea"/>
                <a:cs typeface="Times New Roman" panose="02020603050405020304" pitchFamily="18" charset="0"/>
              </a:rPr>
              <a:t>Dr. Carlos Gafas González (Autor)</a:t>
            </a:r>
          </a:p>
          <a:p>
            <a:pPr algn="r">
              <a:lnSpc>
                <a:spcPct val="100000"/>
              </a:lnSpc>
              <a:spcBef>
                <a:spcPts val="0"/>
              </a:spcBef>
            </a:pPr>
            <a:endParaRPr lang="es-EC" sz="3200" dirty="0">
              <a:latin typeface="Times New Roman" panose="02020603050405020304" pitchFamily="18" charset="0"/>
              <a:ea typeface="+mj-ea"/>
              <a:cs typeface="Times New Roman" panose="02020603050405020304" pitchFamily="18" charset="0"/>
            </a:endParaRPr>
          </a:p>
        </p:txBody>
      </p:sp>
      <p:sp>
        <p:nvSpPr>
          <p:cNvPr id="7" name="CuadroTexto 6">
            <a:extLst>
              <a:ext uri="{FF2B5EF4-FFF2-40B4-BE49-F238E27FC236}">
                <a16:creationId xmlns:a16="http://schemas.microsoft.com/office/drawing/2014/main" id="{CA2AA083-D7D9-4A41-6759-0F1B00A2FFF3}"/>
              </a:ext>
            </a:extLst>
          </p:cNvPr>
          <p:cNvSpPr txBox="1"/>
          <p:nvPr/>
        </p:nvSpPr>
        <p:spPr>
          <a:xfrm>
            <a:off x="803563" y="2096651"/>
            <a:ext cx="11203709" cy="1323439"/>
          </a:xfrm>
          <a:prstGeom prst="rect">
            <a:avLst/>
          </a:prstGeom>
          <a:noFill/>
        </p:spPr>
        <p:txBody>
          <a:bodyPr wrap="square">
            <a:spAutoFit/>
          </a:bodyPr>
          <a:lstStyle/>
          <a:p>
            <a:pPr algn="ctr"/>
            <a:r>
              <a:rPr lang="es-EC" sz="4000" b="1" dirty="0">
                <a:latin typeface="Times New Roman" panose="02020603050405020304" pitchFamily="18" charset="0"/>
                <a:cs typeface="Times New Roman" panose="02020603050405020304" pitchFamily="18" charset="0"/>
              </a:rPr>
              <a:t>Rutas en la investigación: </a:t>
            </a:r>
          </a:p>
          <a:p>
            <a:pPr algn="ctr"/>
            <a:r>
              <a:rPr lang="es-EC" sz="4000" b="1" dirty="0">
                <a:latin typeface="Times New Roman" panose="02020603050405020304" pitchFamily="18" charset="0"/>
                <a:cs typeface="Times New Roman" panose="02020603050405020304" pitchFamily="18" charset="0"/>
              </a:rPr>
              <a:t>Enfoques cuantitativo y cualitativo</a:t>
            </a:r>
            <a:endParaRPr lang="es-EC" sz="4000" dirty="0"/>
          </a:p>
        </p:txBody>
      </p:sp>
    </p:spTree>
    <p:extLst>
      <p:ext uri="{BB962C8B-B14F-4D97-AF65-F5344CB8AC3E}">
        <p14:creationId xmlns:p14="http://schemas.microsoft.com/office/powerpoint/2010/main" val="1156254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ctrTitle"/>
          </p:nvPr>
        </p:nvSpPr>
        <p:spPr>
          <a:xfrm>
            <a:off x="698740" y="320109"/>
            <a:ext cx="10895162" cy="6213856"/>
          </a:xfrm>
          <a:solidFill>
            <a:schemeClr val="accent2">
              <a:lumMod val="60000"/>
              <a:lumOff val="40000"/>
            </a:schemeClr>
          </a:solidFill>
        </p:spPr>
        <p:txBody>
          <a:bodyPr anchor="ctr">
            <a:normAutofit/>
          </a:bodyPr>
          <a:lstStyle/>
          <a:p>
            <a:pPr>
              <a:lnSpc>
                <a:spcPct val="100000"/>
              </a:lnSpc>
            </a:pPr>
            <a:r>
              <a:rPr lang="es-ES" sz="7200" b="1" dirty="0">
                <a:latin typeface="Times New Roman" panose="02020603050405020304" pitchFamily="18" charset="0"/>
                <a:cs typeface="Times New Roman" panose="02020603050405020304" pitchFamily="18" charset="0"/>
              </a:rPr>
              <a:t>Investigación </a:t>
            </a:r>
            <a:br>
              <a:rPr lang="es-ES" sz="7200" b="1" dirty="0">
                <a:latin typeface="Times New Roman" panose="02020603050405020304" pitchFamily="18" charset="0"/>
                <a:cs typeface="Times New Roman" panose="02020603050405020304" pitchFamily="18" charset="0"/>
              </a:rPr>
            </a:br>
            <a:r>
              <a:rPr lang="es-ES" sz="7200" b="1" dirty="0">
                <a:latin typeface="Times New Roman" panose="02020603050405020304" pitchFamily="18" charset="0"/>
                <a:cs typeface="Times New Roman" panose="02020603050405020304" pitchFamily="18" charset="0"/>
              </a:rPr>
              <a:t>cuantitativa</a:t>
            </a:r>
            <a:endParaRPr lang="es-EC"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09678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Esta hipótesis de trabajo fue variando conforme se recogieron más datos, hasta que se concluyó que: “las empresas transnacionales o con presencia en todo el país son organizaciones que ofrecen oportunidades similares tanto a las personas con capacidades regulares, como a los individuos con capacidades diferentes porque poseen recursos para ofrecerles a estos últimos, entrenamiento en cualquier actividad laboral. </a:t>
            </a:r>
          </a:p>
        </p:txBody>
      </p:sp>
      <p:sp>
        <p:nvSpPr>
          <p:cNvPr id="6" name="Título 1"/>
          <p:cNvSpPr>
            <a:spLocks noGrp="1"/>
          </p:cNvSpPr>
          <p:nvPr>
            <p:ph type="ctrTitle"/>
          </p:nvPr>
        </p:nvSpPr>
        <p:spPr>
          <a:xfrm>
            <a:off x="698740" y="320109"/>
            <a:ext cx="10895162" cy="700823"/>
          </a:xfrm>
          <a:solidFill>
            <a:srgbClr val="66FF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las hipótesis</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en el proceso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943879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Pero las empresas locales carecen de tales recursos y no ofrecen oportunidades iguales, la cuestión no tenía que ver con prejuicio o discriminación, sino con posibilidades económicas (querían, pero no podían)”.</a:t>
            </a:r>
          </a:p>
        </p:txBody>
      </p:sp>
      <p:sp>
        <p:nvSpPr>
          <p:cNvPr id="6" name="Título 1"/>
          <p:cNvSpPr>
            <a:spLocks noGrp="1"/>
          </p:cNvSpPr>
          <p:nvPr>
            <p:ph type="ctrTitle"/>
          </p:nvPr>
        </p:nvSpPr>
        <p:spPr>
          <a:xfrm>
            <a:off x="698740" y="320109"/>
            <a:ext cx="10895162" cy="700823"/>
          </a:xfrm>
          <a:solidFill>
            <a:srgbClr val="66FF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las hipótesis</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en el proceso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567803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Los planteamientos cualitativos están enfocados en profundizar en los fenómenos, explorándolos desde la perspectiva de los participantes.</a:t>
            </a:r>
          </a:p>
        </p:txBody>
      </p:sp>
      <p:sp>
        <p:nvSpPr>
          <p:cNvPr id="6" name="Título 1"/>
          <p:cNvSpPr>
            <a:spLocks noGrp="1"/>
          </p:cNvSpPr>
          <p:nvPr>
            <p:ph type="ctrTitle"/>
          </p:nvPr>
        </p:nvSpPr>
        <p:spPr>
          <a:xfrm>
            <a:off x="698740" y="320109"/>
            <a:ext cx="10895162" cy="700823"/>
          </a:xfrm>
          <a:solidFill>
            <a:srgbClr val="FFC000"/>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CONCLUSIONES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4358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La flexibilidad de los planteamientos cualitativos es mayor que la de los cuantitativos.</a:t>
            </a:r>
          </a:p>
        </p:txBody>
      </p:sp>
      <p:sp>
        <p:nvSpPr>
          <p:cNvPr id="6" name="Título 1"/>
          <p:cNvSpPr>
            <a:spLocks noGrp="1"/>
          </p:cNvSpPr>
          <p:nvPr>
            <p:ph type="ctrTitle"/>
          </p:nvPr>
        </p:nvSpPr>
        <p:spPr>
          <a:xfrm>
            <a:off x="698740" y="320109"/>
            <a:ext cx="10895162" cy="700823"/>
          </a:xfrm>
          <a:solidFill>
            <a:srgbClr val="FFC000"/>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CONCLUSIONES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56240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Los planteamientos cualitativos son abiertos, expansivos, fundamentados en la experiencia e intuición, se aplican a un número menor de casos, se orientan a aprender de las experiencias y los puntos de vista de los individuos, valorar procesos y generar teoría fundamentada en las percepciones de los participantes.</a:t>
            </a:r>
          </a:p>
        </p:txBody>
      </p:sp>
      <p:sp>
        <p:nvSpPr>
          <p:cNvPr id="6" name="Título 1"/>
          <p:cNvSpPr>
            <a:spLocks noGrp="1"/>
          </p:cNvSpPr>
          <p:nvPr>
            <p:ph type="ctrTitle"/>
          </p:nvPr>
        </p:nvSpPr>
        <p:spPr>
          <a:xfrm>
            <a:off x="698740" y="320109"/>
            <a:ext cx="10895162" cy="700823"/>
          </a:xfrm>
          <a:solidFill>
            <a:srgbClr val="FFC000"/>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CONCLUSIONES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9796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Los planteamientos cualitativos son una especie de plan de exploración y resultan apropiados cuando el investigador se interesa por el significado de las experiencias y los valores humanos, el punto de vista interno e individual de las personas y el ambiente natural en que ocurre el fenómeno estudiado; así como cuando buscamos una perspectiva cercana de los participantes.</a:t>
            </a:r>
          </a:p>
        </p:txBody>
      </p:sp>
      <p:sp>
        <p:nvSpPr>
          <p:cNvPr id="6" name="Título 1"/>
          <p:cNvSpPr>
            <a:spLocks noGrp="1"/>
          </p:cNvSpPr>
          <p:nvPr>
            <p:ph type="ctrTitle"/>
          </p:nvPr>
        </p:nvSpPr>
        <p:spPr>
          <a:xfrm>
            <a:off x="698740" y="320109"/>
            <a:ext cx="10895162" cy="700823"/>
          </a:xfrm>
          <a:solidFill>
            <a:srgbClr val="FFC000"/>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CONCLUSIONES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088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 términos generales, plantear el problema significa afinar, precisar y estructurar la idea de investigación,</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lo cual involucra mayor formalización y delimitación en el caso del enfoque cuantitativo.</a:t>
            </a:r>
            <a:endParaRPr lang="es-ES" sz="36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7027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graphicFrame>
        <p:nvGraphicFramePr>
          <p:cNvPr id="2" name="Diagrama 1">
            <a:extLst>
              <a:ext uri="{FF2B5EF4-FFF2-40B4-BE49-F238E27FC236}">
                <a16:creationId xmlns:a16="http://schemas.microsoft.com/office/drawing/2014/main" id="{20EF690C-CACA-4DF1-8FAF-95157E2ADFF8}"/>
              </a:ext>
            </a:extLst>
          </p:cNvPr>
          <p:cNvGraphicFramePr/>
          <p:nvPr>
            <p:extLst>
              <p:ext uri="{D42A27DB-BD31-4B8C-83A1-F6EECF244321}">
                <p14:modId xmlns:p14="http://schemas.microsoft.com/office/powerpoint/2010/main" val="1523215487"/>
              </p:ext>
            </p:extLst>
          </p:nvPr>
        </p:nvGraphicFramePr>
        <p:xfrm>
          <a:off x="700345" y="1882642"/>
          <a:ext cx="4448699" cy="3843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ubtítulo 3">
            <a:extLst>
              <a:ext uri="{FF2B5EF4-FFF2-40B4-BE49-F238E27FC236}">
                <a16:creationId xmlns:a16="http://schemas.microsoft.com/office/drawing/2014/main" id="{F9CF7943-1AA2-450D-BB8B-96619CE76ECC}"/>
              </a:ext>
            </a:extLst>
          </p:cNvPr>
          <p:cNvSpPr>
            <a:spLocks noGrp="1"/>
          </p:cNvSpPr>
          <p:nvPr>
            <p:ph type="subTitle" idx="1"/>
          </p:nvPr>
        </p:nvSpPr>
        <p:spPr>
          <a:xfrm>
            <a:off x="5619565" y="1789671"/>
            <a:ext cx="5983212" cy="4593373"/>
          </a:xfrm>
        </p:spPr>
        <p:txBody>
          <a:bodyPr>
            <a:noAutofit/>
          </a:bodyPr>
          <a:lstStyle/>
          <a:p>
            <a:pPr algn="r">
              <a:lnSpc>
                <a:spcPct val="100000"/>
              </a:lnSpc>
              <a:spcBef>
                <a:spcPts val="0"/>
              </a:spcBef>
            </a:pPr>
            <a:r>
              <a:rPr lang="es-ES" sz="3600" dirty="0">
                <a:latin typeface="Times New Roman" panose="02020603050405020304" pitchFamily="18" charset="0"/>
                <a:cs typeface="Times New Roman" panose="02020603050405020304" pitchFamily="18" charset="0"/>
              </a:rPr>
              <a:t>Los planteamientos cuantitativos del problema pueden dirigirse a varios propósitos; pero siempre existe la intención de inferir, estimar o generalizar resultados, magnitudes o cantidades mediante comprobación de hipótesis o teorías. </a:t>
            </a:r>
            <a:endParaRPr lang="es-E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5387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Explorar fenómenos, eventos, poblaciones, hechos o variables; describiendo o cuantificando su existencia, nivel o presencia.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 </a:t>
            </a:r>
            <a:r>
              <a:rPr lang="es-ES" sz="3600" dirty="0">
                <a:latin typeface="Times New Roman" panose="02020603050405020304" pitchFamily="18" charset="0"/>
                <a:cs typeface="Times New Roman" panose="02020603050405020304" pitchFamily="18" charset="0"/>
              </a:rPr>
              <a:t>indagar sobre un nuevo virus, sus características e incidencia.</a:t>
            </a: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02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Describir a dichos fenómenos, eventos, poblaciones, hechos o variables (cuando ya han sido explorados).</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 </a:t>
            </a:r>
            <a:r>
              <a:rPr lang="es-ES" sz="3600" dirty="0">
                <a:latin typeface="Times New Roman" panose="02020603050405020304" pitchFamily="18" charset="0"/>
                <a:cs typeface="Times New Roman" panose="02020603050405020304" pitchFamily="18" charset="0"/>
              </a:rPr>
              <a:t>analizar las tendencias de …</a:t>
            </a: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977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Establecer precedentes. Determinar si se han presentado fenómenos, problemas de investigación o situaciones similares.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a:t>
            </a:r>
            <a:r>
              <a:rPr lang="es-ES" sz="3600" dirty="0">
                <a:latin typeface="Times New Roman" panose="02020603050405020304" pitchFamily="18" charset="0"/>
                <a:cs typeface="Times New Roman" panose="02020603050405020304" pitchFamily="18" charset="0"/>
              </a:rPr>
              <a:t> una controversia teórica, un vacío del conocimiento, la presencia de casos similares al que se analiza, cómo han sido tratados y qué resultados se han obtenido (desde un diagnóstico clínico hasta</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un brote epidémico). </a:t>
            </a: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456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Comparar diferentes grupos, categorías, clases o tipos de fenómenos en cuanto a alguna propiedad o variable.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 </a:t>
            </a:r>
            <a:r>
              <a:rPr lang="es-ES" sz="3600" dirty="0">
                <a:latin typeface="Times New Roman" panose="02020603050405020304" pitchFamily="18" charset="0"/>
                <a:cs typeface="Times New Roman" panose="02020603050405020304" pitchFamily="18" charset="0"/>
              </a:rPr>
              <a:t>estudios sobre efectividad de vacunas, o de intervenciones de algún tipo.</a:t>
            </a: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3449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Relacionar fenómenos, eventos, hechos o variables.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 </a:t>
            </a:r>
            <a:r>
              <a:rPr lang="es-ES" sz="3600" dirty="0">
                <a:latin typeface="Times New Roman" panose="02020603050405020304" pitchFamily="18" charset="0"/>
                <a:cs typeface="Times New Roman" panose="02020603050405020304" pitchFamily="18" charset="0"/>
              </a:rPr>
              <a:t>análisis de la relación causa efecto, entre:</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1-	Consumo de carne roja y la severidad de un ataque 	de gota en pacientes que la padecen.</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2-	Determinación del vínculo entre motivación y 	productividad de ciertos trabajadores.</a:t>
            </a: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4320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Resolver una problemática de cualquier clase cuya magnitud, incidencia, prevalencia o equivalente pueda cuantificarse.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 </a:t>
            </a:r>
            <a:r>
              <a:rPr lang="es-ES" sz="3600" dirty="0">
                <a:latin typeface="Times New Roman" panose="02020603050405020304" pitchFamily="18" charset="0"/>
                <a:cs typeface="Times New Roman" panose="02020603050405020304" pitchFamily="18" charset="0"/>
              </a:rPr>
              <a:t>un estudio para precisar el nivel de pobreza extrema en una región y sus causas, así como la manera</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de reducirlo significativamente.</a:t>
            </a: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009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Los planteamientos cuantitativos se derivan de la literatura y están asociados a un rango amplio de propósitos de investigación tales como: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914400" lvl="1" indent="-457200" algn="just">
              <a:lnSpc>
                <a:spcPct val="100000"/>
              </a:lnSpc>
              <a:spcBef>
                <a:spcPts val="0"/>
              </a:spcBef>
              <a:buFont typeface="Wingdings" panose="05000000000000000000" pitchFamily="2" charset="2"/>
              <a:buChar char="§"/>
            </a:pPr>
            <a:r>
              <a:rPr lang="es-ES" sz="2800" dirty="0">
                <a:latin typeface="Times New Roman" panose="02020603050405020304" pitchFamily="18" charset="0"/>
                <a:cs typeface="Times New Roman" panose="02020603050405020304" pitchFamily="18" charset="0"/>
              </a:rPr>
              <a:t>Explorar y describir fenómenos, variables, hechos.</a:t>
            </a:r>
          </a:p>
          <a:p>
            <a:pPr marL="914400" lvl="1" indent="-457200" algn="just">
              <a:lnSpc>
                <a:spcPct val="100000"/>
              </a:lnSpc>
              <a:spcBef>
                <a:spcPts val="0"/>
              </a:spcBef>
              <a:buFont typeface="Wingdings" panose="05000000000000000000" pitchFamily="2" charset="2"/>
              <a:buChar char="§"/>
            </a:pPr>
            <a:r>
              <a:rPr lang="es-ES" sz="2800" dirty="0">
                <a:latin typeface="Times New Roman" panose="02020603050405020304" pitchFamily="18" charset="0"/>
                <a:cs typeface="Times New Roman" panose="02020603050405020304" pitchFamily="18" charset="0"/>
              </a:rPr>
              <a:t>Establecer precedentes; comparar casos, grupos, fenómenos.</a:t>
            </a:r>
          </a:p>
          <a:p>
            <a:pPr marL="914400" lvl="1" indent="-457200" algn="just">
              <a:lnSpc>
                <a:spcPct val="100000"/>
              </a:lnSpc>
              <a:spcBef>
                <a:spcPts val="0"/>
              </a:spcBef>
              <a:buFont typeface="Wingdings" panose="05000000000000000000" pitchFamily="2" charset="2"/>
              <a:buChar char="§"/>
            </a:pPr>
            <a:r>
              <a:rPr lang="es-ES" sz="2800" dirty="0">
                <a:latin typeface="Times New Roman" panose="02020603050405020304" pitchFamily="18" charset="0"/>
                <a:cs typeface="Times New Roman" panose="02020603050405020304" pitchFamily="18" charset="0"/>
              </a:rPr>
              <a:t>Relacionar fenómenos; determinar causas y efectos.</a:t>
            </a:r>
          </a:p>
          <a:p>
            <a:pPr marL="914400" lvl="1" indent="-457200" algn="just">
              <a:lnSpc>
                <a:spcPct val="100000"/>
              </a:lnSpc>
              <a:spcBef>
                <a:spcPts val="0"/>
              </a:spcBef>
              <a:buFont typeface="Wingdings" panose="05000000000000000000" pitchFamily="2" charset="2"/>
              <a:buChar char="§"/>
            </a:pPr>
            <a:r>
              <a:rPr lang="es-ES" sz="2800" dirty="0">
                <a:latin typeface="Times New Roman" panose="02020603050405020304" pitchFamily="18" charset="0"/>
                <a:cs typeface="Times New Roman" panose="02020603050405020304" pitchFamily="18" charset="0"/>
              </a:rPr>
              <a:t>Evaluar intervenciones.</a:t>
            </a:r>
          </a:p>
          <a:p>
            <a:pPr marL="914400" lvl="1" indent="-457200" algn="just">
              <a:lnSpc>
                <a:spcPct val="100000"/>
              </a:lnSpc>
              <a:spcBef>
                <a:spcPts val="0"/>
              </a:spcBef>
              <a:buFont typeface="Wingdings" panose="05000000000000000000" pitchFamily="2" charset="2"/>
              <a:buChar char="§"/>
            </a:pPr>
            <a:r>
              <a:rPr lang="es-ES" sz="2800" dirty="0">
                <a:latin typeface="Times New Roman" panose="02020603050405020304" pitchFamily="18" charset="0"/>
                <a:cs typeface="Times New Roman" panose="02020603050405020304" pitchFamily="18" charset="0"/>
              </a:rPr>
              <a:t>Desarrollar tecnología.</a:t>
            </a:r>
          </a:p>
          <a:p>
            <a:pPr marL="914400" lvl="1" indent="-457200" algn="just">
              <a:lnSpc>
                <a:spcPct val="100000"/>
              </a:lnSpc>
              <a:spcBef>
                <a:spcPts val="0"/>
              </a:spcBef>
              <a:buFont typeface="Wingdings" panose="05000000000000000000" pitchFamily="2" charset="2"/>
              <a:buChar char="§"/>
            </a:pPr>
            <a:r>
              <a:rPr lang="es-ES" sz="2800" dirty="0">
                <a:latin typeface="Times New Roman" panose="02020603050405020304" pitchFamily="18" charset="0"/>
                <a:cs typeface="Times New Roman" panose="02020603050405020304" pitchFamily="18" charset="0"/>
              </a:rPr>
              <a:t>Resolver problemáticas.</a:t>
            </a: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5414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1">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INVESTIGACIÓN CIENTÍFICA</a:t>
            </a:r>
            <a:endParaRPr lang="es-EC" sz="36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2"/>
            <a:ext cx="11145328" cy="2583085"/>
          </a:xfrm>
        </p:spPr>
        <p:txBody>
          <a:bodyPr>
            <a:noAutofit/>
          </a:bodyPr>
          <a:lstStyle/>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Es un proceso sistemático y metódico que busca descubrir, interpretar y ampliar el conocimiento existente en un campo específico mediante la aplicación de principios científicos, para dar respuesta a los principales problemas que afectan al individuo, la familia y la comunidad. </a:t>
            </a:r>
          </a:p>
        </p:txBody>
      </p:sp>
    </p:spTree>
    <p:extLst>
      <p:ext uri="{BB962C8B-B14F-4D97-AF65-F5344CB8AC3E}">
        <p14:creationId xmlns:p14="http://schemas.microsoft.com/office/powerpoint/2010/main" val="1050106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El problema debe estar formulado como pregunta, claramente y sin ambigüedad.</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 </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¿Qué efecto?, </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 qué condiciones...?, </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¿Cuál es la probabilidad de...?, </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¿Cómo se relaciona A con B?</a:t>
            </a:r>
          </a:p>
          <a:p>
            <a:pPr marL="571500" indent="-571500" algn="just">
              <a:lnSpc>
                <a:spcPct val="100000"/>
              </a:lnSpc>
              <a:spcBef>
                <a:spcPts val="0"/>
              </a:spcBef>
              <a:buFont typeface="Wingdings" panose="05000000000000000000" pitchFamily="2" charset="2"/>
              <a:buChar char="§"/>
            </a:pPr>
            <a:endParaRPr lang="es-ES" sz="28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5">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Criterios para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3490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El planteamiento debe implicar la posibilidad de ser investigado empíricamente; es decir, que sea factible observarse en la “realidad”. </a:t>
            </a:r>
          </a:p>
          <a:p>
            <a:pPr marL="571500" indent="-571500" algn="just">
              <a:lnSpc>
                <a:spcPct val="100000"/>
              </a:lnSpc>
              <a:spcBef>
                <a:spcPts val="0"/>
              </a:spcBef>
              <a:buFont typeface="Wingdings" panose="05000000000000000000" pitchFamily="2" charset="2"/>
              <a:buChar char="§"/>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a:t>
            </a:r>
            <a:r>
              <a:rPr lang="es-ES" sz="3600" dirty="0">
                <a:latin typeface="Times New Roman" panose="02020603050405020304" pitchFamily="18" charset="0"/>
                <a:cs typeface="Times New Roman" panose="02020603050405020304" pitchFamily="18" charset="0"/>
              </a:rPr>
              <a:t> si alguien piensa estudiar cuán angelical es el alma de un grupo de personas X, está planteando un problema que no puede probarse empíricamente, pues ni lo angelical ni el alma son observables.</a:t>
            </a:r>
          </a:p>
          <a:p>
            <a:pPr marL="571500" indent="-571500" algn="just">
              <a:lnSpc>
                <a:spcPct val="100000"/>
              </a:lnSpc>
              <a:spcBef>
                <a:spcPts val="0"/>
              </a:spcBef>
              <a:buFont typeface="Wingdings" panose="05000000000000000000" pitchFamily="2" charset="2"/>
              <a:buChar char="§"/>
            </a:pPr>
            <a:endParaRPr lang="es-ES" sz="28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5">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Criterios para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7086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El planteamiento del problema debe ser ético.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a:t>
            </a:r>
            <a:r>
              <a:rPr lang="es-ES" sz="3600" dirty="0">
                <a:latin typeface="Times New Roman" panose="02020603050405020304" pitchFamily="18" charset="0"/>
                <a:cs typeface="Times New Roman" panose="02020603050405020304" pitchFamily="18" charset="0"/>
              </a:rPr>
              <a:t> no es correcto bajo ninguna circunstancia trabajar algo que pueda dañar a seres humanos o implique exclusión, discriminación u otras formas de perjuicio a la vida, el ambiente o la existencia humana.</a:t>
            </a:r>
            <a:endParaRPr lang="es-ES" sz="28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5">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Criterios para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0831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El problema de investigación se plantea a través de cinco componentes o elementos que se encuentran sumamente relacionados entre sí: </a:t>
            </a:r>
          </a:p>
          <a:p>
            <a:pPr marL="742950" indent="-742950" algn="just">
              <a:lnSpc>
                <a:spcPct val="100000"/>
              </a:lnSpc>
              <a:spcBef>
                <a:spcPts val="0"/>
              </a:spcBef>
              <a:buFont typeface="+mj-lt"/>
              <a:buAutoNum type="arabicPeriod"/>
            </a:pPr>
            <a:r>
              <a:rPr lang="es-ES" sz="3600" dirty="0">
                <a:latin typeface="Times New Roman" panose="02020603050405020304" pitchFamily="18" charset="0"/>
                <a:cs typeface="Times New Roman" panose="02020603050405020304" pitchFamily="18" charset="0"/>
              </a:rPr>
              <a:t>Los objetivos que persigue la investigación.</a:t>
            </a:r>
          </a:p>
          <a:p>
            <a:pPr marL="742950" indent="-742950" algn="just">
              <a:lnSpc>
                <a:spcPct val="100000"/>
              </a:lnSpc>
              <a:spcBef>
                <a:spcPts val="0"/>
              </a:spcBef>
              <a:buFont typeface="+mj-lt"/>
              <a:buAutoNum type="arabicPeriod"/>
            </a:pPr>
            <a:r>
              <a:rPr lang="es-ES" sz="3600" dirty="0">
                <a:latin typeface="Times New Roman" panose="02020603050405020304" pitchFamily="18" charset="0"/>
                <a:cs typeface="Times New Roman" panose="02020603050405020304" pitchFamily="18" charset="0"/>
              </a:rPr>
              <a:t>Las preguntas de investigación.</a:t>
            </a:r>
          </a:p>
          <a:p>
            <a:pPr marL="742950" indent="-742950" algn="just">
              <a:lnSpc>
                <a:spcPct val="100000"/>
              </a:lnSpc>
              <a:spcBef>
                <a:spcPts val="0"/>
              </a:spcBef>
              <a:buFont typeface="+mj-lt"/>
              <a:buAutoNum type="arabicPeriod"/>
            </a:pPr>
            <a:r>
              <a:rPr lang="es-ES" sz="3600" dirty="0">
                <a:latin typeface="Times New Roman" panose="02020603050405020304" pitchFamily="18" charset="0"/>
                <a:cs typeface="Times New Roman" panose="02020603050405020304" pitchFamily="18" charset="0"/>
              </a:rPr>
              <a:t>La justificación.</a:t>
            </a:r>
          </a:p>
          <a:p>
            <a:pPr marL="742950" indent="-742950" algn="just">
              <a:lnSpc>
                <a:spcPct val="100000"/>
              </a:lnSpc>
              <a:spcBef>
                <a:spcPts val="0"/>
              </a:spcBef>
              <a:buFont typeface="+mj-lt"/>
              <a:buAutoNum type="arabicPeriod"/>
            </a:pPr>
            <a:r>
              <a:rPr lang="es-ES" sz="3600" dirty="0">
                <a:latin typeface="Times New Roman" panose="02020603050405020304" pitchFamily="18" charset="0"/>
                <a:cs typeface="Times New Roman" panose="02020603050405020304" pitchFamily="18" charset="0"/>
              </a:rPr>
              <a:t>La viabilidad del estudio.</a:t>
            </a:r>
          </a:p>
          <a:p>
            <a:pPr marL="742950" indent="-742950" algn="just">
              <a:lnSpc>
                <a:spcPct val="100000"/>
              </a:lnSpc>
              <a:spcBef>
                <a:spcPts val="0"/>
              </a:spcBef>
              <a:buFont typeface="+mj-lt"/>
              <a:buAutoNum type="arabicPeriod"/>
            </a:pPr>
            <a:r>
              <a:rPr lang="es-ES" sz="3600" dirty="0">
                <a:latin typeface="Times New Roman" panose="02020603050405020304" pitchFamily="18" charset="0"/>
                <a:cs typeface="Times New Roman" panose="02020603050405020304" pitchFamily="18" charset="0"/>
              </a:rPr>
              <a:t>La evaluación de las deficiencias en el conocimiento del problema.</a:t>
            </a:r>
          </a:p>
        </p:txBody>
      </p:sp>
      <p:sp>
        <p:nvSpPr>
          <p:cNvPr id="6" name="Título 1"/>
          <p:cNvSpPr>
            <a:spLocks noGrp="1"/>
          </p:cNvSpPr>
          <p:nvPr>
            <p:ph type="ctrTitle"/>
          </p:nvPr>
        </p:nvSpPr>
        <p:spPr>
          <a:xfrm>
            <a:off x="698740" y="320109"/>
            <a:ext cx="10895162" cy="1194354"/>
          </a:xfrm>
          <a:solidFill>
            <a:srgbClr val="CCFFFF"/>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¿Cómo se plantea un problema de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0343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 la investigación, como en la vida, nuestras acciones se guían por objetivos y preguntas.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 </a:t>
            </a:r>
            <a:r>
              <a:rPr lang="es-ES" sz="3600" dirty="0">
                <a:latin typeface="Times New Roman" panose="02020603050405020304" pitchFamily="18" charset="0"/>
                <a:cs typeface="Times New Roman" panose="02020603050405020304" pitchFamily="18" charset="0"/>
              </a:rPr>
              <a:t>si un artista va a pintar un cuadro, antes de comenzar debe plantearse qué va a dibujar. </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No es lo mismo un paisaje de la naturaleza que una escena de la vida cotidiana. También tiene que definir qué técnica utilizará (óleo, acuarela, lápiz). Tiene que determinar el tamaño del cuadro o área a pintar (delimitación). </a:t>
            </a:r>
          </a:p>
        </p:txBody>
      </p:sp>
      <p:sp>
        <p:nvSpPr>
          <p:cNvPr id="6" name="Título 1"/>
          <p:cNvSpPr>
            <a:spLocks noGrp="1"/>
          </p:cNvSpPr>
          <p:nvPr>
            <p:ph type="ctrTitle"/>
          </p:nvPr>
        </p:nvSpPr>
        <p:spPr>
          <a:xfrm>
            <a:off x="698740" y="320109"/>
            <a:ext cx="10895162" cy="1194354"/>
          </a:xfrm>
          <a:solidFill>
            <a:srgbClr val="CCFFFF"/>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¿Cómo se plantea un problema de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6751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 la investigación, como en la vida, nuestras acciones se guían por objetivos y preguntas.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Por ejemplo: </a:t>
            </a:r>
            <a:r>
              <a:rPr lang="es-ES" sz="3600" dirty="0">
                <a:latin typeface="Times New Roman" panose="02020603050405020304" pitchFamily="18" charset="0"/>
                <a:cs typeface="Times New Roman" panose="02020603050405020304" pitchFamily="18" charset="0"/>
              </a:rPr>
              <a:t>si un artista va a pintar un cuadro, antes de comenzar debe plantearse qué va a dibujar. </a:t>
            </a: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No es lo mismo un paisaje de la naturaleza que una escena de la vida cotidiana. También tiene que definir qué técnica utilizará (óleo, acuarela, lápiz). Tiene que determinar el tamaño del cuadro o área a pintar (delimitación). </a:t>
            </a:r>
          </a:p>
        </p:txBody>
      </p:sp>
      <p:sp>
        <p:nvSpPr>
          <p:cNvPr id="6" name="Título 1"/>
          <p:cNvSpPr>
            <a:spLocks noGrp="1"/>
          </p:cNvSpPr>
          <p:nvPr>
            <p:ph type="ctrTitle"/>
          </p:nvPr>
        </p:nvSpPr>
        <p:spPr>
          <a:xfrm>
            <a:off x="698740" y="320109"/>
            <a:ext cx="10895162" cy="1194354"/>
          </a:xfrm>
          <a:solidFill>
            <a:srgbClr val="CCFFFF"/>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¿Cómo se plantea un problema de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453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 primer lugar y siguiendo el propósito o finalidad del estudio, es necesario establecer qué se pretende en lo particular con la investigación; es decir, cuáles son sus objetivos. </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301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Los objetivos deben expresarse con claridad y ser concretos, medibles, apropiados y realistas; es decir, susceptibles de alcanzarse.</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636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Los objetivos constituyen la guía del estudio y hay que tenerlos presentes durante todo su desarrollo. </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Su redacción implica utilizar verbos de acción como son: describir, determinar, demostrar, examinar, especificar, indicar, analizar, estimar, comparar, valorar, probar y relacionar respecto de los conceptos o variables incluidas. </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48227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Una correcta derivación de los objetivos garantiza congruencia entre sí y con las diferentes partes de la investigación.</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1331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1">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INVESTIGACIÓN CIENTÍFICA</a:t>
            </a:r>
            <a:endParaRPr lang="es-EC" sz="36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2"/>
            <a:ext cx="11145328" cy="2583085"/>
          </a:xfrm>
        </p:spPr>
        <p:txBody>
          <a:bodyPr>
            <a:noAutofit/>
          </a:bodyPr>
          <a:lstStyle/>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Abarca una amplia gama de disciplinas, desde la biología, la química, la física y la medicina hasta las ciencias sociales, las humanidades y las ciencias aplicadas. </a:t>
            </a:r>
          </a:p>
          <a:p>
            <a:pPr algn="just">
              <a:lnSpc>
                <a:spcPct val="100000"/>
              </a:lnSpc>
              <a:spcBef>
                <a:spcPts val="0"/>
              </a:spcBef>
            </a:pPr>
            <a:endParaRPr lang="es-EC" sz="4000"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es-EC"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009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Ejemplo: pensemos en una investigación dirigida a establecer la relación entre romanticismo y satisfacción de pareja</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Para esto supongamos que se familiarizó y profundizó en el tema, lo que permitió identificar que es la primera vez que realiza ese estudio centrado en el vínculo entre las variables: romanticismo, satisfacción de pareja y matrimonio.</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343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Se revisaron documentos científicos que indicaron que los factores que más inciden en tal clase de relación son la atracción física y sexual, afecto, confianza, intereses sociales, económicos, religiosos y otros …</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6404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Entonces, los objetivos de la investigación se podrían ser:</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Determinar si la atracción física y sexual, la confianza, el compromiso, las expresiones de afecto, el tipo de cuidado proporcionado por la pareja, el apoyo afectivo, el reforzamiento de la autoestima y la similitud percibida ejercen una influencia significativa al establecer una relación romántica y satisfactoria en el matrimonio en adultos de la ciudad de Riobamba.</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8761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Entonces, los objetivos de la investigación se podrían ser:</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Evaluar cuál de los factores mencionados ejerce mayor influencia sobre el establecimiento de una relación romántica y satisfactoria en el matrimonio.</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6487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Entonces, los objetivos de la investigación se podrían ser:</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Indagar si tales variables se encuentran correlacionadas entre sí. </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31025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Entonces, los objetivos de la investigación se podrían ser:</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Analizar si hay o no diferencias entre los hombres y las mujeres respecto al peso que le asignan a cada factor en la evaluación de la relación como romántica y satisfactoria.</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9251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algn="just">
              <a:lnSpc>
                <a:spcPct val="100000"/>
              </a:lnSpc>
              <a:spcBef>
                <a:spcPts val="0"/>
              </a:spcBef>
            </a:pPr>
            <a:r>
              <a:rPr lang="es-ES" sz="3600" dirty="0">
                <a:solidFill>
                  <a:srgbClr val="FF0000"/>
                </a:solidFill>
                <a:latin typeface="Times New Roman" panose="02020603050405020304" pitchFamily="18" charset="0"/>
                <a:cs typeface="Times New Roman" panose="02020603050405020304" pitchFamily="18" charset="0"/>
              </a:rPr>
              <a:t>Como puede apreciarse, los objetivos se comprenden, pero abarcan múltiples variables y resultará complejo llevar a cabo el estudio, lo que limita su alcance y viabilidad.</a:t>
            </a:r>
          </a:p>
          <a:p>
            <a:pPr algn="just">
              <a:lnSpc>
                <a:spcPct val="100000"/>
              </a:lnSpc>
              <a:spcBef>
                <a:spcPts val="0"/>
              </a:spcBef>
            </a:pPr>
            <a:endParaRPr lang="es-ES" sz="3600" dirty="0">
              <a:solidFill>
                <a:srgbClr val="FF000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dirty="0">
                <a:solidFill>
                  <a:srgbClr val="FF0000"/>
                </a:solidFill>
                <a:latin typeface="Times New Roman" panose="02020603050405020304" pitchFamily="18" charset="0"/>
                <a:cs typeface="Times New Roman" panose="02020603050405020304" pitchFamily="18" charset="0"/>
              </a:rPr>
              <a:t>Los objetivos de investigación y el problema a investigar están íntimamente relacionados</a:t>
            </a:r>
          </a:p>
        </p:txBody>
      </p:sp>
      <p:sp>
        <p:nvSpPr>
          <p:cNvPr id="6" name="Título 1"/>
          <p:cNvSpPr>
            <a:spLocks noGrp="1"/>
          </p:cNvSpPr>
          <p:nvPr>
            <p:ph type="ctrTitle"/>
          </p:nvPr>
        </p:nvSpPr>
        <p:spPr>
          <a:xfrm>
            <a:off x="698740" y="320109"/>
            <a:ext cx="10895162" cy="1194354"/>
          </a:xfrm>
          <a:solidFill>
            <a:schemeClr val="accent2">
              <a:lumMod val="20000"/>
              <a:lumOff val="8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Objetivos de la investigación cuantitativa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94758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Empleo de términos generales, poco específicos.</a:t>
            </a: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Falta de precisión por el uso de conceptos vagamente sustentados.</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Ejemplo:</a:t>
            </a:r>
            <a:r>
              <a:rPr lang="es-ES" sz="3600" dirty="0">
                <a:latin typeface="Times New Roman" panose="02020603050405020304" pitchFamily="18" charset="0"/>
                <a:cs typeface="Times New Roman" panose="02020603050405020304" pitchFamily="18" charset="0"/>
              </a:rPr>
              <a:t> ¿Cuáles son las estrategias y necesidades de asesoría de alto nivel de las grandes empresas?</a:t>
            </a:r>
          </a:p>
        </p:txBody>
      </p:sp>
      <p:sp>
        <p:nvSpPr>
          <p:cNvPr id="6" name="Título 1"/>
          <p:cNvSpPr>
            <a:spLocks noGrp="1"/>
          </p:cNvSpPr>
          <p:nvPr>
            <p:ph type="ctrTitle"/>
          </p:nvPr>
        </p:nvSpPr>
        <p:spPr>
          <a:xfrm>
            <a:off x="698740" y="320109"/>
            <a:ext cx="10895162" cy="1194354"/>
          </a:xfrm>
          <a:solidFill>
            <a:schemeClr val="tx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Errores frecuentes al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cuantitativo</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6972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Objetivos o preguntas que contienen más de una idea o parte de ella.</a:t>
            </a:r>
          </a:p>
          <a:p>
            <a:pPr algn="just">
              <a:lnSpc>
                <a:spcPct val="100000"/>
              </a:lnSpc>
              <a:spcBef>
                <a:spcPts val="0"/>
              </a:spcBef>
            </a:pPr>
            <a:endParaRPr lang="es-ES" sz="36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Ejemplo:</a:t>
            </a:r>
            <a:r>
              <a:rPr lang="es-ES" sz="3600" dirty="0">
                <a:latin typeface="Times New Roman" panose="02020603050405020304" pitchFamily="18" charset="0"/>
                <a:cs typeface="Times New Roman" panose="02020603050405020304" pitchFamily="18" charset="0"/>
              </a:rPr>
              <a:t> Identificar las causas y los efectos sociales del fenómeno de la reincidencia en la violencia domiciliaria, así como los factores legales, sociales e institucionales vinculados con ella, con el fin de mitigar la disfunción familiar.</a:t>
            </a:r>
          </a:p>
        </p:txBody>
      </p:sp>
      <p:sp>
        <p:nvSpPr>
          <p:cNvPr id="6" name="Título 1"/>
          <p:cNvSpPr>
            <a:spLocks noGrp="1"/>
          </p:cNvSpPr>
          <p:nvPr>
            <p:ph type="ctrTitle"/>
          </p:nvPr>
        </p:nvSpPr>
        <p:spPr>
          <a:xfrm>
            <a:off x="698740" y="320109"/>
            <a:ext cx="10895162" cy="1194354"/>
          </a:xfrm>
          <a:solidFill>
            <a:schemeClr val="tx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Errores frecuentes al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cuantitativo</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536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Objetivos o preguntas dirigidas a una etapa de la investigación y no a todo el proceso. </a:t>
            </a:r>
          </a:p>
          <a:p>
            <a:pPr algn="just">
              <a:lnSpc>
                <a:spcPct val="100000"/>
              </a:lnSpc>
              <a:spcBef>
                <a:spcPts val="0"/>
              </a:spcBef>
            </a:pPr>
            <a:endParaRPr lang="es-ES" sz="36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Ejemplo:</a:t>
            </a:r>
            <a:r>
              <a:rPr lang="es-ES" sz="3600" dirty="0">
                <a:latin typeface="Times New Roman" panose="02020603050405020304" pitchFamily="18" charset="0"/>
                <a:cs typeface="Times New Roman" panose="02020603050405020304" pitchFamily="18" charset="0"/>
              </a:rPr>
              <a:t> en un estudio dirigido a medir el valor del capital humano de enfermería en un hospital de la ciudad de Riobamba, plantear como problema: </a:t>
            </a:r>
            <a:r>
              <a:rPr lang="es-ES" sz="3600" dirty="0">
                <a:solidFill>
                  <a:srgbClr val="FF0000"/>
                </a:solidFill>
                <a:latin typeface="Times New Roman" panose="02020603050405020304" pitchFamily="18" charset="0"/>
                <a:cs typeface="Times New Roman" panose="02020603050405020304" pitchFamily="18" charset="0"/>
              </a:rPr>
              <a:t>Revisar la forma en que ha sido definida la motivación laboral del personal de enfermería del hospital X.</a:t>
            </a:r>
          </a:p>
        </p:txBody>
      </p:sp>
      <p:sp>
        <p:nvSpPr>
          <p:cNvPr id="6" name="Título 1"/>
          <p:cNvSpPr>
            <a:spLocks noGrp="1"/>
          </p:cNvSpPr>
          <p:nvPr>
            <p:ph type="ctrTitle"/>
          </p:nvPr>
        </p:nvSpPr>
        <p:spPr>
          <a:xfrm>
            <a:off x="698740" y="320109"/>
            <a:ext cx="10895162" cy="1194354"/>
          </a:xfrm>
          <a:solidFill>
            <a:schemeClr val="tx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Errores frecuentes al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cuantitativo</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05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1">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INVESTIGACIÓN CIENTÍFICA</a:t>
            </a:r>
            <a:endParaRPr lang="es-EC" sz="36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2"/>
            <a:ext cx="11145328" cy="2583085"/>
          </a:xfrm>
        </p:spPr>
        <p:txBody>
          <a:bodyPr>
            <a:noAutofit/>
          </a:bodyPr>
          <a:lstStyle/>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Se caracteriza por su rigurosidad (pero no rígido), objetividad y sistematicidad. </a:t>
            </a:r>
          </a:p>
          <a:p>
            <a:pPr algn="just">
              <a:lnSpc>
                <a:spcPct val="100000"/>
              </a:lnSpc>
              <a:spcBef>
                <a:spcPts val="0"/>
              </a:spcBef>
            </a:pPr>
            <a:endParaRPr lang="es-EC" sz="40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Implica la formulación de preguntas, la recopilación de datos, el análisis y la interpretación de la información para llegar a conclusiones respaldadas por la evidencia científica.</a:t>
            </a:r>
          </a:p>
          <a:p>
            <a:pPr algn="just">
              <a:lnSpc>
                <a:spcPct val="100000"/>
              </a:lnSpc>
              <a:spcBef>
                <a:spcPts val="0"/>
              </a:spcBef>
            </a:pPr>
            <a:br>
              <a:rPr lang="es-ES" sz="4000" dirty="0">
                <a:latin typeface="Times New Roman" panose="02020603050405020304" pitchFamily="18" charset="0"/>
                <a:cs typeface="Times New Roman" panose="02020603050405020304" pitchFamily="18" charset="0"/>
              </a:rPr>
            </a:br>
            <a:endParaRPr lang="es-EC"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164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Objetivos o preguntas dirigidas a una consecuencia, entregable, producto o impacto de la investigación.</a:t>
            </a:r>
            <a:endParaRPr lang="es-ES" sz="3600" b="1"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es-ES" sz="36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Ejemplo:</a:t>
            </a:r>
            <a:r>
              <a:rPr lang="es-ES" sz="3600" dirty="0">
                <a:latin typeface="Times New Roman" panose="02020603050405020304" pitchFamily="18" charset="0"/>
                <a:cs typeface="Times New Roman" panose="02020603050405020304" pitchFamily="18" charset="0"/>
              </a:rPr>
              <a:t> Promover el cuidado paliativo al paciente con cáncer en el hospital X.</a:t>
            </a:r>
          </a:p>
        </p:txBody>
      </p:sp>
      <p:sp>
        <p:nvSpPr>
          <p:cNvPr id="6" name="Título 1"/>
          <p:cNvSpPr>
            <a:spLocks noGrp="1"/>
          </p:cNvSpPr>
          <p:nvPr>
            <p:ph type="ctrTitle"/>
          </p:nvPr>
        </p:nvSpPr>
        <p:spPr>
          <a:xfrm>
            <a:off x="698740" y="320109"/>
            <a:ext cx="10895162" cy="1194354"/>
          </a:xfrm>
          <a:solidFill>
            <a:schemeClr val="tx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Errores frecuentes al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cuantitativo</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3822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Objetivos o preguntas que no implican una investigación completa (el proceso) sino la obtención de un dato o cierta información</a:t>
            </a:r>
            <a:endParaRPr lang="es-ES" sz="3600" b="1"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es-ES" sz="36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Ejemplos:</a:t>
            </a:r>
            <a:r>
              <a:rPr lang="es-ES" sz="3600" dirty="0">
                <a:latin typeface="Times New Roman" panose="02020603050405020304" pitchFamily="18" charset="0"/>
                <a:cs typeface="Times New Roman" panose="02020603050405020304" pitchFamily="18" charset="0"/>
              </a:rPr>
              <a:t> </a:t>
            </a: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Determinar el número de casos de Zika en Guayaquil, Ecuador</a:t>
            </a: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Calcular el índice de ausentismo en personal de enfermería del hospital X.</a:t>
            </a:r>
          </a:p>
        </p:txBody>
      </p:sp>
      <p:sp>
        <p:nvSpPr>
          <p:cNvPr id="6" name="Título 1"/>
          <p:cNvSpPr>
            <a:spLocks noGrp="1"/>
          </p:cNvSpPr>
          <p:nvPr>
            <p:ph type="ctrTitle"/>
          </p:nvPr>
        </p:nvSpPr>
        <p:spPr>
          <a:xfrm>
            <a:off x="698740" y="320109"/>
            <a:ext cx="10895162" cy="1194354"/>
          </a:xfrm>
          <a:solidFill>
            <a:schemeClr val="tx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Errores frecuentes al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cuantitativo</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319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2"/>
            <a:ext cx="10895162" cy="2675796"/>
          </a:xfrm>
        </p:spPr>
        <p:txBody>
          <a:bodyPr>
            <a:noAutofit/>
          </a:bodyPr>
          <a:lstStyle/>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Objetivos o preguntas que no implican una investigación completa (el proceso) sino la obtención de un dato o cierta información</a:t>
            </a:r>
            <a:endParaRPr lang="es-ES" sz="3600" b="1"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es-ES" sz="36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600" b="1" dirty="0">
                <a:latin typeface="Times New Roman" panose="02020603050405020304" pitchFamily="18" charset="0"/>
                <a:cs typeface="Times New Roman" panose="02020603050405020304" pitchFamily="18" charset="0"/>
              </a:rPr>
              <a:t>Ejemplos:</a:t>
            </a:r>
            <a:r>
              <a:rPr lang="es-ES" sz="3600" dirty="0">
                <a:latin typeface="Times New Roman" panose="02020603050405020304" pitchFamily="18" charset="0"/>
                <a:cs typeface="Times New Roman" panose="02020603050405020304" pitchFamily="18" charset="0"/>
              </a:rPr>
              <a:t> </a:t>
            </a: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Determinar el número de casos de Zika en Guayaquil, Ecuador</a:t>
            </a:r>
          </a:p>
          <a:p>
            <a:pPr marL="571500" indent="-571500" algn="just">
              <a:lnSpc>
                <a:spcPct val="100000"/>
              </a:lnSpc>
              <a:spcBef>
                <a:spcPts val="0"/>
              </a:spcBef>
              <a:buFont typeface="Wingdings" panose="05000000000000000000" pitchFamily="2" charset="2"/>
              <a:buChar char="§"/>
            </a:pPr>
            <a:r>
              <a:rPr lang="es-ES" sz="3600" dirty="0">
                <a:latin typeface="Times New Roman" panose="02020603050405020304" pitchFamily="18" charset="0"/>
                <a:cs typeface="Times New Roman" panose="02020603050405020304" pitchFamily="18" charset="0"/>
              </a:rPr>
              <a:t>Calcular el índice de ausentismo en personal de enfermería del hospital X.</a:t>
            </a:r>
          </a:p>
        </p:txBody>
      </p:sp>
      <p:sp>
        <p:nvSpPr>
          <p:cNvPr id="6" name="Título 1"/>
          <p:cNvSpPr>
            <a:spLocks noGrp="1"/>
          </p:cNvSpPr>
          <p:nvPr>
            <p:ph type="ctrTitle"/>
          </p:nvPr>
        </p:nvSpPr>
        <p:spPr>
          <a:xfrm>
            <a:off x="698740" y="320109"/>
            <a:ext cx="10895162" cy="1194354"/>
          </a:xfrm>
          <a:solidFill>
            <a:schemeClr val="tx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Errores frecuentes al plantear un problema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de investigación cuantitativo</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2323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ctrTitle"/>
          </p:nvPr>
        </p:nvSpPr>
        <p:spPr>
          <a:xfrm>
            <a:off x="698740" y="320109"/>
            <a:ext cx="10895162" cy="6213856"/>
          </a:xfrm>
          <a:solidFill>
            <a:schemeClr val="accent6">
              <a:lumMod val="40000"/>
              <a:lumOff val="60000"/>
            </a:schemeClr>
          </a:solidFill>
        </p:spPr>
        <p:txBody>
          <a:bodyPr anchor="ctr">
            <a:normAutofit/>
          </a:bodyPr>
          <a:lstStyle/>
          <a:p>
            <a:pPr>
              <a:lnSpc>
                <a:spcPct val="100000"/>
              </a:lnSpc>
            </a:pPr>
            <a:r>
              <a:rPr lang="es-ES" sz="7200" b="1" dirty="0">
                <a:latin typeface="Times New Roman" panose="02020603050405020304" pitchFamily="18" charset="0"/>
                <a:cs typeface="Times New Roman" panose="02020603050405020304" pitchFamily="18" charset="0"/>
              </a:rPr>
              <a:t>Investigación </a:t>
            </a:r>
            <a:br>
              <a:rPr lang="es-ES" sz="7200" b="1" dirty="0">
                <a:latin typeface="Times New Roman" panose="02020603050405020304" pitchFamily="18" charset="0"/>
                <a:cs typeface="Times New Roman" panose="02020603050405020304" pitchFamily="18" charset="0"/>
              </a:rPr>
            </a:br>
            <a:r>
              <a:rPr lang="es-ES" sz="7200" b="1" dirty="0">
                <a:latin typeface="Times New Roman" panose="02020603050405020304" pitchFamily="18" charset="0"/>
                <a:cs typeface="Times New Roman" panose="02020603050405020304" pitchFamily="18" charset="0"/>
              </a:rPr>
              <a:t>cualitativa</a:t>
            </a:r>
            <a:endParaRPr lang="es-EC"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9442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0C2FFD3B-BB59-4F9C-9BBB-75FEC0AE4E71}"/>
              </a:ext>
            </a:extLst>
          </p:cNvPr>
          <p:cNvPicPr>
            <a:picLocks noChangeAspect="1"/>
          </p:cNvPicPr>
          <p:nvPr/>
        </p:nvPicPr>
        <p:blipFill rotWithShape="1">
          <a:blip r:embed="rId2"/>
          <a:srcRect l="32840" t="18252" r="37014" b="13399"/>
          <a:stretch/>
        </p:blipFill>
        <p:spPr>
          <a:xfrm>
            <a:off x="3595451" y="426128"/>
            <a:ext cx="5397624" cy="6134469"/>
          </a:xfrm>
          <a:prstGeom prst="rect">
            <a:avLst/>
          </a:prstGeom>
        </p:spPr>
      </p:pic>
    </p:spTree>
    <p:extLst>
      <p:ext uri="{BB962C8B-B14F-4D97-AF65-F5344CB8AC3E}">
        <p14:creationId xmlns:p14="http://schemas.microsoft.com/office/powerpoint/2010/main" val="40335490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5" y="1789671"/>
            <a:ext cx="10895162" cy="3457031"/>
          </a:xfrm>
        </p:spPr>
        <p:txBody>
          <a:bodyPr>
            <a:noAutofit/>
          </a:bodyPr>
          <a:lstStyle/>
          <a:p>
            <a:pPr algn="just">
              <a:lnSpc>
                <a:spcPct val="100000"/>
              </a:lnSpc>
              <a:spcBef>
                <a:spcPts val="0"/>
              </a:spcBef>
            </a:pPr>
            <a:r>
              <a:rPr lang="es-ES" sz="3600" dirty="0">
                <a:latin typeface="Times New Roman" panose="02020603050405020304" pitchFamily="18" charset="0"/>
                <a:cs typeface="Times New Roman" panose="02020603050405020304" pitchFamily="18" charset="0"/>
              </a:rPr>
              <a:t>Un planteamiento cualitativo es como ingresar a un laberinto. Sabemos dónde comenzamos, pero no dónde habremos de terminar. Entramos con convicción, pero sin un mapa detallado, preciso. Y de algo tenemos certeza: deberemos mantener la mente abierta y estar preparados para adaptarnos al cambio.</a:t>
            </a:r>
          </a:p>
          <a:p>
            <a:pPr algn="just">
              <a:lnSpc>
                <a:spcPct val="100000"/>
              </a:lnSpc>
              <a:spcBef>
                <a:spcPts val="0"/>
              </a:spcBef>
            </a:pPr>
            <a:endParaRPr lang="es-ES" b="1" dirty="0">
              <a:solidFill>
                <a:srgbClr val="FF0000"/>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es-ES" b="1" dirty="0">
              <a:solidFill>
                <a:srgbClr val="FF000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s-ES" b="1" dirty="0">
                <a:solidFill>
                  <a:srgbClr val="FF0000"/>
                </a:solidFill>
                <a:latin typeface="Times New Roman" panose="02020603050405020304" pitchFamily="18" charset="0"/>
                <a:cs typeface="Times New Roman" panose="02020603050405020304" pitchFamily="18" charset="0"/>
              </a:rPr>
              <a:t>Hernández-Sampieri R. Metodología de la Investigación: Las Rutas Cuantitativa, Cualitativa y Mixta. 2018</a:t>
            </a:r>
          </a:p>
          <a:p>
            <a:pPr algn="r">
              <a:lnSpc>
                <a:spcPct val="100000"/>
              </a:lnSpc>
              <a:spcBef>
                <a:spcPts val="0"/>
              </a:spcBef>
            </a:pPr>
            <a:endParaRPr lang="es-ES" sz="36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¿Qué implica plantear el problema de investigación</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bajo el enfoque o ruta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59702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00FFFF"/>
                </a:highlight>
                <a:latin typeface="Times New Roman" panose="02020603050405020304" pitchFamily="18" charset="0"/>
                <a:cs typeface="Times New Roman" panose="02020603050405020304" pitchFamily="18" charset="0"/>
              </a:rPr>
              <a:t>Debe incluir:</a:t>
            </a:r>
          </a:p>
          <a:p>
            <a:pPr algn="just">
              <a:lnSpc>
                <a:spcPct val="100000"/>
              </a:lnSpc>
              <a:spcBef>
                <a:spcPts val="0"/>
              </a:spcBef>
            </a:pPr>
            <a:endParaRPr lang="es-ES" sz="3200" dirty="0">
              <a:highlight>
                <a:srgbClr val="00FFFF"/>
              </a:highlight>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Propósito central.</a:t>
            </a: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Objetivos y preguntas de investigación (son más generales y se afinan durante el proceso de indagación).</a:t>
            </a: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Justificación del estudio.</a:t>
            </a: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Viabilidad del estudio.</a:t>
            </a: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Exploración de las deficiencias en el conocimiento del problema.</a:t>
            </a: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Selección del ambiente o contexto inicial.</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305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FFFF00"/>
                </a:highlight>
                <a:latin typeface="Times New Roman" panose="02020603050405020304" pitchFamily="18" charset="0"/>
                <a:cs typeface="Times New Roman" panose="02020603050405020304" pitchFamily="18" charset="0"/>
              </a:rPr>
              <a:t>Proponer la muestra inicial:</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Definir cuáles serán los casos, unidades o participantes.</a:t>
            </a: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Definir conceptos, constructos, categorías o cuestiones potenciales a considerar.</a:t>
            </a:r>
          </a:p>
          <a:p>
            <a:pPr marL="571500" indent="-5715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Decidir en qué lugares se recolectarán los primeros datos.</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66008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00FF00"/>
                </a:highlight>
                <a:latin typeface="Times New Roman" panose="02020603050405020304" pitchFamily="18" charset="0"/>
                <a:cs typeface="Times New Roman" panose="02020603050405020304" pitchFamily="18" charset="0"/>
              </a:rPr>
              <a:t>Conduce a:</a:t>
            </a:r>
          </a:p>
          <a:p>
            <a:pPr algn="just">
              <a:lnSpc>
                <a:spcPct val="100000"/>
              </a:lnSpc>
              <a:spcBef>
                <a:spcPts val="0"/>
              </a:spcBef>
            </a:pPr>
            <a:endParaRPr lang="es-ES" sz="3200" dirty="0">
              <a:highlight>
                <a:srgbClr val="00FF00"/>
              </a:highlight>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Recolectar datos iniciales mediante observación directa.</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Realizar una inmersión en el ambiente.</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Confirmar o ajustar la muestra inicial.</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59737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008080"/>
                </a:highlight>
                <a:latin typeface="Times New Roman" panose="02020603050405020304" pitchFamily="18" charset="0"/>
                <a:cs typeface="Times New Roman" panose="02020603050405020304" pitchFamily="18" charset="0"/>
              </a:rPr>
              <a:t>Ingreso en el ambiente inicial o campo:</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Explorar el contexto que se seleccionó.</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Considerar la conveniencia y accesibilidad.</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3346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6">
              <a:lumMod val="40000"/>
              <a:lumOff val="60000"/>
            </a:schemeClr>
          </a:solidFill>
        </p:spPr>
        <p:txBody>
          <a:bodyPr anchor="ctr">
            <a:normAutofit/>
          </a:bodyPr>
          <a:lstStyle/>
          <a:p>
            <a:pPr>
              <a:lnSpc>
                <a:spcPct val="100000"/>
              </a:lnSpc>
            </a:pPr>
            <a:r>
              <a:rPr lang="es-EC" sz="3600" b="1" dirty="0">
                <a:latin typeface="Times New Roman" panose="02020603050405020304" pitchFamily="18" charset="0"/>
                <a:cs typeface="Times New Roman" panose="02020603050405020304" pitchFamily="18" charset="0"/>
              </a:rPr>
              <a:t>ASPECTOS FUNDAMENTALES </a:t>
            </a:r>
            <a:endParaRPr lang="es-EC" sz="36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2"/>
            <a:ext cx="11145328" cy="2583085"/>
          </a:xfrm>
        </p:spPr>
        <p:txBody>
          <a:bodyPr>
            <a:noAutofit/>
          </a:bodyPr>
          <a:lstStyle/>
          <a:p>
            <a:pPr algn="just">
              <a:lnSpc>
                <a:spcPct val="100000"/>
              </a:lnSpc>
              <a:spcBef>
                <a:spcPts val="0"/>
              </a:spcBef>
            </a:pPr>
            <a:r>
              <a:rPr lang="es-EC" sz="4000" b="1" dirty="0">
                <a:latin typeface="Times New Roman" panose="02020603050405020304" pitchFamily="18" charset="0"/>
                <a:cs typeface="Times New Roman" panose="02020603050405020304" pitchFamily="18" charset="0"/>
              </a:rPr>
              <a:t>Método científico: </a:t>
            </a:r>
          </a:p>
          <a:p>
            <a:pPr algn="just">
              <a:lnSpc>
                <a:spcPct val="100000"/>
              </a:lnSpc>
              <a:spcBef>
                <a:spcPts val="0"/>
              </a:spcBef>
            </a:pPr>
            <a:endParaRPr lang="es-EC" sz="40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Utilización de un método sistemático y estructurado para realizar observaciones, plantear hipótesis, diseñar experimentos, recopilar datos y llegar a conclusiones.</a:t>
            </a:r>
          </a:p>
          <a:p>
            <a:pPr algn="just">
              <a:lnSpc>
                <a:spcPct val="100000"/>
              </a:lnSpc>
              <a:spcBef>
                <a:spcPts val="0"/>
              </a:spcBef>
            </a:pPr>
            <a:br>
              <a:rPr lang="es-ES" sz="4000" dirty="0">
                <a:latin typeface="Times New Roman" panose="02020603050405020304" pitchFamily="18" charset="0"/>
                <a:cs typeface="Times New Roman" panose="02020603050405020304" pitchFamily="18" charset="0"/>
              </a:rPr>
            </a:br>
            <a:endParaRPr lang="es-EC"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74397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C0C0C0"/>
                </a:highlight>
                <a:latin typeface="Times New Roman" panose="02020603050405020304" pitchFamily="18" charset="0"/>
                <a:cs typeface="Times New Roman" panose="02020603050405020304" pitchFamily="18" charset="0"/>
              </a:rPr>
              <a:t>Auxiliarse de:</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Anotaciones o notas de campo.</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Bitácora o diario de campo. </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Mapas, fotografías, así como medios audiovisuales y recolección de evidencia (artefactos, objetos, vestigios, etcétera).</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89760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C0C0C0"/>
                </a:highlight>
                <a:latin typeface="Times New Roman" panose="02020603050405020304" pitchFamily="18" charset="0"/>
                <a:cs typeface="Times New Roman" panose="02020603050405020304" pitchFamily="18" charset="0"/>
              </a:rPr>
              <a:t>Cuyos resultados son:</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Descripción del ambiente.</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Revisión del planteamiento inicial.</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Desarrollo de hipótesis emergentes.</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Primeros análisis: categorías emergentes.</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48258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C0C0C0"/>
                </a:highlight>
                <a:latin typeface="Times New Roman" panose="02020603050405020304" pitchFamily="18" charset="0"/>
                <a:cs typeface="Times New Roman" panose="02020603050405020304" pitchFamily="18" charset="0"/>
              </a:rPr>
              <a:t>Las hipótesis:</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Se van generando durante el proceso (emergentes o derivadas</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    de la inmersión en el ambiente).</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Se afinan conforme se recaban más datos.</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Se modifican de acuerdo a los resultados. </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No se prueban estadísticamente.</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24306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FFFF00"/>
                </a:highlight>
                <a:latin typeface="Times New Roman" panose="02020603050405020304" pitchFamily="18" charset="0"/>
                <a:cs typeface="Times New Roman" panose="02020603050405020304" pitchFamily="18" charset="0"/>
              </a:rPr>
              <a:t>Revisión de la literatura: </a:t>
            </a:r>
            <a:r>
              <a:rPr lang="es-ES" sz="3200" dirty="0">
                <a:latin typeface="Times New Roman" panose="02020603050405020304" pitchFamily="18" charset="0"/>
                <a:cs typeface="Times New Roman" panose="02020603050405020304" pitchFamily="18" charset="0"/>
              </a:rPr>
              <a:t>es útil para</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Detectar conceptos clave.</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Proporcionar ideas sobre métodos de recolección de datos y análisis.</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Considerar problemáticas y retos de otros estudios.</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Conocer diferentes maneras de abordar el planteamiento.</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Mejorar el entendimiento de los datos y resultados, así como profundizar las interpretaciones.</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5419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789672"/>
            <a:ext cx="10922133" cy="2675796"/>
          </a:xfrm>
        </p:spPr>
        <p:txBody>
          <a:bodyPr>
            <a:noAutofit/>
          </a:bodyPr>
          <a:lstStyle/>
          <a:p>
            <a:pPr algn="just">
              <a:lnSpc>
                <a:spcPct val="100000"/>
              </a:lnSpc>
              <a:spcBef>
                <a:spcPts val="0"/>
              </a:spcBef>
            </a:pPr>
            <a:r>
              <a:rPr lang="es-ES" sz="3200" dirty="0">
                <a:highlight>
                  <a:srgbClr val="00FF00"/>
                </a:highlight>
                <a:latin typeface="Times New Roman" panose="02020603050405020304" pitchFamily="18" charset="0"/>
                <a:cs typeface="Times New Roman" panose="02020603050405020304" pitchFamily="18" charset="0"/>
              </a:rPr>
              <a:t>La ruta cualitativa es un proceso:</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Inductivo.</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Interpretativo.</a:t>
            </a:r>
          </a:p>
          <a:p>
            <a:pPr marL="457200" indent="-457200" algn="just">
              <a:lnSpc>
                <a:spcPct val="100000"/>
              </a:lnSpc>
              <a:spcBef>
                <a:spcPts val="0"/>
              </a:spcBef>
              <a:buFont typeface="Wingdings" panose="05000000000000000000" pitchFamily="2" charset="2"/>
              <a:buChar char="§"/>
            </a:pPr>
            <a:r>
              <a:rPr lang="es-ES" sz="3200">
                <a:latin typeface="Times New Roman" panose="02020603050405020304" pitchFamily="18" charset="0"/>
                <a:cs typeface="Times New Roman" panose="02020603050405020304" pitchFamily="18" charset="0"/>
              </a:rPr>
              <a:t>Interativo</a:t>
            </a:r>
            <a:r>
              <a:rPr lang="es-ES" sz="3200" dirty="0">
                <a:latin typeface="Times New Roman" panose="02020603050405020304" pitchFamily="18" charset="0"/>
                <a:cs typeface="Times New Roman" panose="02020603050405020304" pitchFamily="18" charset="0"/>
              </a:rPr>
              <a:t> y recurrente.</a:t>
            </a: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46169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ctrTitle"/>
          </p:nvPr>
        </p:nvSpPr>
        <p:spPr>
          <a:xfrm>
            <a:off x="698740" y="320109"/>
            <a:ext cx="10895162" cy="1194354"/>
          </a:xfrm>
          <a:solidFill>
            <a:schemeClr val="accent2">
              <a:lumMod val="60000"/>
              <a:lumOff val="4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Planteamiento del problema en </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investigación cualitativa</a:t>
            </a:r>
            <a:endParaRPr lang="es-EC" sz="3600" dirty="0">
              <a:latin typeface="Times New Roman" panose="02020603050405020304" pitchFamily="18" charset="0"/>
              <a:cs typeface="Times New Roman" panose="02020603050405020304" pitchFamily="18" charset="0"/>
            </a:endParaRPr>
          </a:p>
        </p:txBody>
      </p:sp>
      <p:pic>
        <p:nvPicPr>
          <p:cNvPr id="5" name="Imagen 4">
            <a:extLst>
              <a:ext uri="{FF2B5EF4-FFF2-40B4-BE49-F238E27FC236}">
                <a16:creationId xmlns:a16="http://schemas.microsoft.com/office/drawing/2014/main" id="{36A058EB-E508-4FD9-8775-E17A01DCAD26}"/>
              </a:ext>
            </a:extLst>
          </p:cNvPr>
          <p:cNvPicPr>
            <a:picLocks noChangeAspect="1"/>
          </p:cNvPicPr>
          <p:nvPr/>
        </p:nvPicPr>
        <p:blipFill rotWithShape="1">
          <a:blip r:embed="rId2"/>
          <a:srcRect l="28908" t="14498" r="33520" b="8090"/>
          <a:stretch/>
        </p:blipFill>
        <p:spPr>
          <a:xfrm>
            <a:off x="2831978" y="1642370"/>
            <a:ext cx="6374166" cy="5042516"/>
          </a:xfrm>
          <a:prstGeom prst="rect">
            <a:avLst/>
          </a:prstGeom>
        </p:spPr>
      </p:pic>
    </p:spTree>
    <p:extLst>
      <p:ext uri="{BB962C8B-B14F-4D97-AF65-F5344CB8AC3E}">
        <p14:creationId xmlns:p14="http://schemas.microsoft.com/office/powerpoint/2010/main" val="10726559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Se enfoca en comprender los fenómenos, explorándolos desde la perspectiva de los participantes en su ambiente natural y en relación con el contexto.</a:t>
            </a:r>
          </a:p>
          <a:p>
            <a:pPr algn="just">
              <a:lnSpc>
                <a:spcPct val="100000"/>
              </a:lnSpc>
              <a:spcBef>
                <a:spcPts val="0"/>
              </a:spcBef>
            </a:pPr>
            <a:endParaRPr lang="es-ES" sz="3200" b="1" dirty="0">
              <a:solidFill>
                <a:srgbClr val="FF0000"/>
              </a:solidFill>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6">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Esencia 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73326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El enfoque cualitativo se emplea cuando el propósito es examinar la forma en que ciertos individuos perciben y experimentan fenómenos que los rodean, profundizando en sus puntos de</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vista, interpretaciones y significados.</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6">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Esencia 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95610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La investigación cualitativa le puede servir a un ingeniero del área de producción para conocer en profundidad cuáles son los obstáculos que perciben los trabajadores para lograr optimizaciones en los procesos y cómo superarlos.</a:t>
            </a:r>
          </a:p>
        </p:txBody>
      </p:sp>
      <p:sp>
        <p:nvSpPr>
          <p:cNvPr id="6" name="Título 1"/>
          <p:cNvSpPr>
            <a:spLocks noGrp="1"/>
          </p:cNvSpPr>
          <p:nvPr>
            <p:ph type="ctrTitle"/>
          </p:nvPr>
        </p:nvSpPr>
        <p:spPr>
          <a:xfrm>
            <a:off x="698740" y="320109"/>
            <a:ext cx="10895162" cy="700823"/>
          </a:xfrm>
          <a:solidFill>
            <a:schemeClr val="accent1">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Ejemplos de los usos de la 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1622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A un mercader o vendedor de un almacén, para conocer a detalle las necesidades de los clientes y consumidores, y si no se han satisfecho, por qué ha sido así, qué falta.</a:t>
            </a:r>
          </a:p>
        </p:txBody>
      </p:sp>
      <p:sp>
        <p:nvSpPr>
          <p:cNvPr id="6" name="Título 1"/>
          <p:cNvSpPr>
            <a:spLocks noGrp="1"/>
          </p:cNvSpPr>
          <p:nvPr>
            <p:ph type="ctrTitle"/>
          </p:nvPr>
        </p:nvSpPr>
        <p:spPr>
          <a:xfrm>
            <a:off x="698740" y="320109"/>
            <a:ext cx="10895162" cy="700823"/>
          </a:xfrm>
          <a:solidFill>
            <a:schemeClr val="accent1">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Ejemplos de los usos de la 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2371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6">
              <a:lumMod val="40000"/>
              <a:lumOff val="60000"/>
            </a:schemeClr>
          </a:solidFill>
        </p:spPr>
        <p:txBody>
          <a:bodyPr anchor="ctr">
            <a:normAutofit/>
          </a:bodyPr>
          <a:lstStyle/>
          <a:p>
            <a:pPr>
              <a:lnSpc>
                <a:spcPct val="100000"/>
              </a:lnSpc>
            </a:pPr>
            <a:r>
              <a:rPr lang="es-EC" sz="3600" b="1" dirty="0">
                <a:latin typeface="Times New Roman" panose="02020603050405020304" pitchFamily="18" charset="0"/>
                <a:cs typeface="Times New Roman" panose="02020603050405020304" pitchFamily="18" charset="0"/>
              </a:rPr>
              <a:t>ASPECTOS FUNDAMENTALES </a:t>
            </a:r>
            <a:endParaRPr lang="es-EC" sz="36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2"/>
            <a:ext cx="11145328" cy="2583085"/>
          </a:xfrm>
        </p:spPr>
        <p:txBody>
          <a:bodyPr>
            <a:noAutofit/>
          </a:bodyPr>
          <a:lstStyle/>
          <a:p>
            <a:pPr algn="just">
              <a:lnSpc>
                <a:spcPct val="100000"/>
              </a:lnSpc>
              <a:spcBef>
                <a:spcPts val="0"/>
              </a:spcBef>
            </a:pPr>
            <a:r>
              <a:rPr lang="es-EC" sz="4000" b="1" dirty="0">
                <a:latin typeface="Times New Roman" panose="02020603050405020304" pitchFamily="18" charset="0"/>
                <a:cs typeface="Times New Roman" panose="02020603050405020304" pitchFamily="18" charset="0"/>
              </a:rPr>
              <a:t>Objetividad: </a:t>
            </a:r>
          </a:p>
          <a:p>
            <a:pPr algn="just">
              <a:lnSpc>
                <a:spcPct val="100000"/>
              </a:lnSpc>
              <a:spcBef>
                <a:spcPts val="0"/>
              </a:spcBef>
            </a:pPr>
            <a:endParaRPr lang="es-EC" sz="40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La investigación científica busca minimizar la influencia de sesgos personales y de captación de datos, permitiendo que los resultados estén basados en información y evidencias concretas, en lugar de opiniones o creencias subjetivas.</a:t>
            </a:r>
          </a:p>
          <a:p>
            <a:pPr algn="just">
              <a:lnSpc>
                <a:spcPct val="100000"/>
              </a:lnSpc>
              <a:spcBef>
                <a:spcPts val="0"/>
              </a:spcBef>
            </a:pPr>
            <a:br>
              <a:rPr lang="es-ES" sz="4000" dirty="0">
                <a:latin typeface="Times New Roman" panose="02020603050405020304" pitchFamily="18" charset="0"/>
                <a:cs typeface="Times New Roman" panose="02020603050405020304" pitchFamily="18" charset="0"/>
              </a:rPr>
            </a:br>
            <a:endParaRPr lang="es-EC"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24984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A un arquitecto para compenetrarse con lo que requieren los futuros compradores de vivienda y así construir casas que respondan a sus demandas.</a:t>
            </a:r>
          </a:p>
        </p:txBody>
      </p:sp>
      <p:sp>
        <p:nvSpPr>
          <p:cNvPr id="6" name="Título 1"/>
          <p:cNvSpPr>
            <a:spLocks noGrp="1"/>
          </p:cNvSpPr>
          <p:nvPr>
            <p:ph type="ctrTitle"/>
          </p:nvPr>
        </p:nvSpPr>
        <p:spPr>
          <a:xfrm>
            <a:off x="698740" y="320109"/>
            <a:ext cx="10895162" cy="700823"/>
          </a:xfrm>
          <a:solidFill>
            <a:schemeClr val="accent1">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Ejemplos de los usos de la 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13093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Al médico, enfermera, psicólogo u otro profesional de la salud, la investigación cualitativa le ayuda a realizar un diagnóstico más integral de sus pacientes: no únicamente a determinar si los tratamientos funcionan en lo orgánico; sino también en lo psíquico, así como a conocer las percepciones y sentimientos que están experimentando durante el proceso de sanación.</a:t>
            </a:r>
          </a:p>
        </p:txBody>
      </p:sp>
      <p:sp>
        <p:nvSpPr>
          <p:cNvPr id="6" name="Título 1"/>
          <p:cNvSpPr>
            <a:spLocks noGrp="1"/>
          </p:cNvSpPr>
          <p:nvPr>
            <p:ph type="ctrTitle"/>
          </p:nvPr>
        </p:nvSpPr>
        <p:spPr>
          <a:xfrm>
            <a:off x="698740" y="320109"/>
            <a:ext cx="10895162" cy="700823"/>
          </a:xfrm>
          <a:solidFill>
            <a:schemeClr val="accent1">
              <a:lumMod val="40000"/>
              <a:lumOff val="60000"/>
            </a:schemeClr>
          </a:solidFill>
        </p:spPr>
        <p:txBody>
          <a:bodyPr anchor="ctr">
            <a:normAutofit/>
          </a:bodyPr>
          <a:lstStyle/>
          <a:p>
            <a:pPr>
              <a:lnSpc>
                <a:spcPct val="100000"/>
              </a:lnSpc>
            </a:pPr>
            <a:r>
              <a:rPr lang="es-ES" sz="3600" b="1" dirty="0">
                <a:latin typeface="Times New Roman" panose="02020603050405020304" pitchFamily="18" charset="0"/>
                <a:cs typeface="Times New Roman" panose="02020603050405020304" pitchFamily="18" charset="0"/>
              </a:rPr>
              <a:t>Ejemplos de los usos de la investigación cualitativa</a:t>
            </a:r>
            <a:endParaRPr lang="es-EC"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0606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Una vez concebida la idea del estudio, como investigador debes familiarizarte con el tema en cuestión.</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Aunque el enfoque cualitativo es inductivo, se necesita conocer con mayor profundidad el terreno que estás pisando.</a:t>
            </a: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84181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Ejemplo-1:</a:t>
            </a:r>
            <a:r>
              <a:rPr lang="es-ES" sz="3200" dirty="0">
                <a:latin typeface="Times New Roman" panose="02020603050405020304" pitchFamily="18" charset="0"/>
                <a:cs typeface="Times New Roman" panose="02020603050405020304" pitchFamily="18" charset="0"/>
              </a:rPr>
              <a:t>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Imagina realizas una investigación sobre una cultura indígena, sus valores, ritos y costumbres. En este caso debes saber a fondo sobre esa cultura, su historia, características esenciales (actividades económicas, religión, nivel tecnológico, total aproximado de su población, etc.); qué tan hostil es con los extraños. </a:t>
            </a: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59060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Ejemplo-2:</a:t>
            </a:r>
            <a:r>
              <a:rPr lang="es-ES" sz="3200" dirty="0">
                <a:latin typeface="Times New Roman" panose="02020603050405020304" pitchFamily="18" charset="0"/>
                <a:cs typeface="Times New Roman" panose="02020603050405020304" pitchFamily="18" charset="0"/>
              </a:rPr>
              <a:t>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Para estudiar la depresión posparto en ciertas mujeres, es necesario tener conocimientos respecto a qué la distingue de otros tipos de depresión y cómo se manifiesta.</a:t>
            </a: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61622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El planteamiento cualitativo comprende:</a:t>
            </a:r>
          </a:p>
          <a:p>
            <a:pPr algn="just">
              <a:lnSpc>
                <a:spcPct val="100000"/>
              </a:lnSpc>
              <a:spcBef>
                <a:spcPts val="0"/>
              </a:spcBef>
            </a:pPr>
            <a:endParaRPr lang="es-ES" sz="3200" b="1"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El propósito u objetivo.</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Las preguntas de investigación.</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La justificación y la viabilidad.</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Una exploración de las deficiencias en el conocimiento del problema.</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La definición inicial del ambiente o contexto donde se realizará la investigación.</a:t>
            </a: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23523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El propósito, finalidad u objetivo de la investigación debe constituir la atención en la idea fundamental de la investigación.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Si hay más de una intención principal, se deben fijar los objetivos complementarios en una o más oraciones por separado para que expresen lo que se pretende conocer con mayor claridad.</a:t>
            </a: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1251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highlight>
                  <a:srgbClr val="00FFFF"/>
                </a:highlight>
                <a:latin typeface="Times New Roman" panose="02020603050405020304" pitchFamily="18" charset="0"/>
                <a:cs typeface="Times New Roman" panose="02020603050405020304" pitchFamily="18" charset="0"/>
              </a:rPr>
              <a:t>Autores como Creswell (2013a)</a:t>
            </a:r>
            <a:r>
              <a:rPr lang="es-ES" sz="3200" dirty="0">
                <a:latin typeface="Times New Roman" panose="02020603050405020304" pitchFamily="18" charset="0"/>
                <a:cs typeface="Times New Roman" panose="02020603050405020304" pitchFamily="18" charset="0"/>
              </a:rPr>
              <a:t> recomiendan a quienes se inician en la investigación cualitativa plantear el propósito en un párrafo aparte y concentrarse en un solo fenómeno, concepto, cuestión o idea que se quiera explorar y comprender.</a:t>
            </a: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5448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Se debe tener en cuenta que conforme avance el estudio, es probable que se identifiquen y analicen relaciones entre varios conceptos; </a:t>
            </a:r>
            <a:r>
              <a:rPr lang="es-ES" sz="3200" dirty="0">
                <a:highlight>
                  <a:srgbClr val="00FFFF"/>
                </a:highlight>
                <a:latin typeface="Times New Roman" panose="02020603050405020304" pitchFamily="18" charset="0"/>
                <a:cs typeface="Times New Roman" panose="02020603050405020304" pitchFamily="18" charset="0"/>
              </a:rPr>
              <a:t>pero por la naturaleza inductiva de la investigación cualitativa, no es posible anticipar dichas vinculaciones al inicio del proyecto</a:t>
            </a:r>
            <a:r>
              <a:rPr lang="es-ES" sz="3200" dirty="0">
                <a:latin typeface="Times New Roman" panose="02020603050405020304" pitchFamily="18" charset="0"/>
                <a:cs typeface="Times New Roman" panose="02020603050405020304" pitchFamily="18" charset="0"/>
              </a:rPr>
              <a:t>.</a:t>
            </a: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07025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Recordemos que:</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La </a:t>
            </a:r>
            <a:r>
              <a:rPr lang="es-ES" sz="3200" dirty="0">
                <a:highlight>
                  <a:srgbClr val="00FFFF"/>
                </a:highlight>
                <a:latin typeface="Times New Roman" panose="02020603050405020304" pitchFamily="18" charset="0"/>
                <a:cs typeface="Times New Roman" panose="02020603050405020304" pitchFamily="18" charset="0"/>
              </a:rPr>
              <a:t>inducción</a:t>
            </a:r>
            <a:r>
              <a:rPr lang="es-ES" sz="3200" dirty="0">
                <a:latin typeface="Times New Roman" panose="02020603050405020304" pitchFamily="18" charset="0"/>
                <a:cs typeface="Times New Roman" panose="02020603050405020304" pitchFamily="18" charset="0"/>
              </a:rPr>
              <a:t>, en el contexto de la investigación, se refiere a un tipo de razonamiento lógico que se utiliza para obtener conclusiones generales o universales a partir de observaciones o casos específicos.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Es un proceso mental que implica inferir patrones o regularidades a partir de ejemplos individuales o evidencia empírica limitada.</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38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6">
              <a:lumMod val="40000"/>
              <a:lumOff val="60000"/>
            </a:schemeClr>
          </a:solidFill>
        </p:spPr>
        <p:txBody>
          <a:bodyPr anchor="ctr">
            <a:normAutofit/>
          </a:bodyPr>
          <a:lstStyle/>
          <a:p>
            <a:pPr>
              <a:lnSpc>
                <a:spcPct val="100000"/>
              </a:lnSpc>
            </a:pPr>
            <a:r>
              <a:rPr lang="es-EC" sz="3600" b="1" dirty="0">
                <a:latin typeface="Times New Roman" panose="02020603050405020304" pitchFamily="18" charset="0"/>
                <a:cs typeface="Times New Roman" panose="02020603050405020304" pitchFamily="18" charset="0"/>
              </a:rPr>
              <a:t>ASPECTOS FUNDAMENTALES </a:t>
            </a:r>
            <a:endParaRPr lang="es-EC" sz="36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2"/>
            <a:ext cx="11145328" cy="2583085"/>
          </a:xfrm>
        </p:spPr>
        <p:txBody>
          <a:bodyPr>
            <a:noAutofit/>
          </a:bodyPr>
          <a:lstStyle/>
          <a:p>
            <a:pPr algn="just">
              <a:lnSpc>
                <a:spcPct val="100000"/>
              </a:lnSpc>
              <a:spcBef>
                <a:spcPts val="0"/>
              </a:spcBef>
            </a:pPr>
            <a:r>
              <a:rPr lang="es-EC" sz="4000" b="1" dirty="0">
                <a:latin typeface="Times New Roman" panose="02020603050405020304" pitchFamily="18" charset="0"/>
                <a:cs typeface="Times New Roman" panose="02020603050405020304" pitchFamily="18" charset="0"/>
              </a:rPr>
              <a:t>Reproducibilidad: </a:t>
            </a:r>
          </a:p>
          <a:p>
            <a:pPr algn="just">
              <a:lnSpc>
                <a:spcPct val="100000"/>
              </a:lnSpc>
              <a:spcBef>
                <a:spcPts val="0"/>
              </a:spcBef>
            </a:pPr>
            <a:endParaRPr lang="es-EC" sz="40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Los experimentos y estudios científicos deben ser diseñados de manera que otros investigadores puedan replicarlos y obtener resultados similares. Esto contribuye a la validación y verificación de los hallazgos científicos.</a:t>
            </a:r>
          </a:p>
          <a:p>
            <a:pPr algn="just">
              <a:lnSpc>
                <a:spcPct val="100000"/>
              </a:lnSpc>
              <a:spcBef>
                <a:spcPts val="0"/>
              </a:spcBef>
            </a:pPr>
            <a:br>
              <a:rPr lang="es-ES" sz="4000" dirty="0">
                <a:latin typeface="Times New Roman" panose="02020603050405020304" pitchFamily="18" charset="0"/>
                <a:cs typeface="Times New Roman" panose="02020603050405020304" pitchFamily="18" charset="0"/>
              </a:rPr>
            </a:br>
            <a:endParaRPr lang="es-EC"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51574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Recordemos que:</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Es importante tener en cuenta que la </a:t>
            </a:r>
            <a:r>
              <a:rPr lang="es-ES" sz="3200" dirty="0">
                <a:highlight>
                  <a:srgbClr val="00FFFF"/>
                </a:highlight>
                <a:latin typeface="Times New Roman" panose="02020603050405020304" pitchFamily="18" charset="0"/>
                <a:cs typeface="Times New Roman" panose="02020603050405020304" pitchFamily="18" charset="0"/>
              </a:rPr>
              <a:t>inducción no garantiza la verdad absoluta de las conclusiones</a:t>
            </a:r>
            <a:r>
              <a:rPr lang="es-ES" sz="3200" dirty="0">
                <a:latin typeface="Times New Roman" panose="02020603050405020304" pitchFamily="18" charset="0"/>
                <a:cs typeface="Times New Roman" panose="02020603050405020304" pitchFamily="18" charset="0"/>
              </a:rPr>
              <a:t>, ya que siempre existe la posibilidad de que haya excepciones o información adicional que pueda cambiar nuestra comprensión.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Sin embargo; es una herramienta valiosa para generar nuevos conocimientos y establecer generalizaciones basadas en la evidencia disponible.</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4">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¿Qué implica plantear el problema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5899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Utilizar verbos activos que comuniquen la intención básica del estudio y las acciones que se llevarán a cabo para comprender el fenómeno. </a:t>
            </a:r>
          </a:p>
          <a:p>
            <a:pPr algn="just">
              <a:lnSpc>
                <a:spcPct val="100000"/>
              </a:lnSpc>
              <a:spcBef>
                <a:spcPts val="0"/>
              </a:spcBef>
            </a:pPr>
            <a:endParaRPr lang="es-ES" sz="32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Por ejemplo: </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“describir”, “entender”, “comprender”, “examinar”, “descifrar”, “desarrollar”, “analizar el significado de”, “descubrir”, “explorar”, “valorar”, etc.,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nSpc>
                <a:spcPct val="100000"/>
              </a:lnSpc>
              <a:spcBef>
                <a:spcPts val="0"/>
              </a:spcBef>
            </a:pPr>
            <a:r>
              <a:rPr lang="es-ES" sz="3200" b="1" dirty="0">
                <a:solidFill>
                  <a:srgbClr val="FF0000"/>
                </a:solidFill>
                <a:latin typeface="Times New Roman" panose="02020603050405020304" pitchFamily="18" charset="0"/>
                <a:cs typeface="Times New Roman" panose="02020603050405020304" pitchFamily="18" charset="0"/>
              </a:rPr>
              <a:t>Permiten la apertura y flexibilidad que necesita una investigación cualitativa</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299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Puede usarse “evaluar el impacto”, ya que es un verbo más abierto.</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08826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highlight>
                  <a:srgbClr val="00FFFF"/>
                </a:highlight>
                <a:latin typeface="Times New Roman" panose="02020603050405020304" pitchFamily="18" charset="0"/>
                <a:cs typeface="Times New Roman" panose="02020603050405020304" pitchFamily="18" charset="0"/>
              </a:rPr>
              <a:t>Evitar el empleo de verbos que sugieren una investigación cuantitativa típica,</a:t>
            </a:r>
            <a:r>
              <a:rPr lang="es-ES" sz="3200" dirty="0">
                <a:latin typeface="Times New Roman" panose="02020603050405020304" pitchFamily="18" charset="0"/>
                <a:cs typeface="Times New Roman" panose="02020603050405020304" pitchFamily="18" charset="0"/>
              </a:rPr>
              <a:t> como son: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“determinar el efecto” “comprobar el impacto”, “establecer la influencia”…), “generalizar”, “probar”, “demostrar”, etc.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315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Ejemplo-1:</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Evaluar el impacto psicológico de recibir un diagnóstico de déficit de atención con hiperactividad en la edad adulta y un tratamiento que implica cambios en la medicación.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84674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Ejemplo-2:</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Examinar de qué forma el diagnóstico y el tratamiento modifican la autopercepción sobre la salud.</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47697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Emplear un lenguaje neutral, no direccionado. </a:t>
            </a: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Evitar adjetivos calificativos que puedan limitar el estudio o implicar un resultado que puede o no alcanzarse: “útil”, “positiva”, “agradable”, “negativa”, etc., porque sugieren un resultado que puede o no ocurrir.</a:t>
            </a:r>
          </a:p>
          <a:p>
            <a:pPr marL="457200" indent="-457200" algn="just">
              <a:lnSpc>
                <a:spcPct val="100000"/>
              </a:lnSpc>
              <a:spcBef>
                <a:spcPts val="0"/>
              </a:spcBef>
              <a:buFont typeface="Wingdings" panose="05000000000000000000" pitchFamily="2" charset="2"/>
              <a:buChar char="§"/>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9905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Por ejemplo, utilizar:</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“explorar las experiencias de los estudiantes universitarios”, </a:t>
            </a:r>
            <a:r>
              <a:rPr lang="es-ES" sz="3200" dirty="0">
                <a:highlight>
                  <a:srgbClr val="00FFFF"/>
                </a:highlight>
                <a:latin typeface="Times New Roman" panose="02020603050405020304" pitchFamily="18" charset="0"/>
                <a:cs typeface="Times New Roman" panose="02020603050405020304" pitchFamily="18" charset="0"/>
              </a:rPr>
              <a:t>en lugar de un objetivo direccionado como:</a:t>
            </a:r>
            <a:r>
              <a:rPr lang="es-ES" sz="3200" dirty="0">
                <a:latin typeface="Times New Roman" panose="02020603050405020304" pitchFamily="18" charset="0"/>
                <a:cs typeface="Times New Roman" panose="02020603050405020304" pitchFamily="18" charset="0"/>
              </a:rPr>
              <a:t> “explorar las experiencias exitosas de los estudiantes universitarios”. </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816574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Denotar la estrategia de investigación: el diseño básico (si es fenomenológico, etnográfico, teoría fundamentada, etc.) y los tipos generales de datos que se van a recolectar inicialmente.</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402656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A quienes realizan por primera vez un estudio cualitativo, un </a:t>
            </a:r>
            <a:r>
              <a:rPr lang="es-ES" sz="3200" dirty="0">
                <a:highlight>
                  <a:srgbClr val="00FFFF"/>
                </a:highlight>
                <a:latin typeface="Times New Roman" panose="02020603050405020304" pitchFamily="18" charset="0"/>
                <a:cs typeface="Times New Roman" panose="02020603050405020304" pitchFamily="18" charset="0"/>
              </a:rPr>
              <a:t>ejemplo de guión </a:t>
            </a:r>
            <a:r>
              <a:rPr lang="es-ES" sz="3200" dirty="0">
                <a:latin typeface="Times New Roman" panose="02020603050405020304" pitchFamily="18" charset="0"/>
                <a:cs typeface="Times New Roman" panose="02020603050405020304" pitchFamily="18" charset="0"/>
              </a:rPr>
              <a:t>para la introducción del planteamiento cualitativo puede ser el siguiente:</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6395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6">
              <a:lumMod val="40000"/>
              <a:lumOff val="60000"/>
            </a:schemeClr>
          </a:solidFill>
        </p:spPr>
        <p:txBody>
          <a:bodyPr anchor="ctr">
            <a:normAutofit/>
          </a:bodyPr>
          <a:lstStyle/>
          <a:p>
            <a:pPr>
              <a:lnSpc>
                <a:spcPct val="100000"/>
              </a:lnSpc>
            </a:pPr>
            <a:r>
              <a:rPr lang="es-EC" sz="3600" b="1" dirty="0">
                <a:latin typeface="Times New Roman" panose="02020603050405020304" pitchFamily="18" charset="0"/>
                <a:cs typeface="Times New Roman" panose="02020603050405020304" pitchFamily="18" charset="0"/>
              </a:rPr>
              <a:t>ASPECTOS FUNDAMENTALES </a:t>
            </a:r>
            <a:endParaRPr lang="es-EC" sz="36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2"/>
            <a:ext cx="11145328" cy="2583085"/>
          </a:xfrm>
        </p:spPr>
        <p:txBody>
          <a:bodyPr>
            <a:noAutofit/>
          </a:bodyPr>
          <a:lstStyle/>
          <a:p>
            <a:pPr algn="just">
              <a:lnSpc>
                <a:spcPct val="100000"/>
              </a:lnSpc>
              <a:spcBef>
                <a:spcPts val="0"/>
              </a:spcBef>
            </a:pPr>
            <a:r>
              <a:rPr lang="es-EC" sz="4000" b="1" dirty="0">
                <a:latin typeface="Times New Roman" panose="02020603050405020304" pitchFamily="18" charset="0"/>
                <a:cs typeface="Times New Roman" panose="02020603050405020304" pitchFamily="18" charset="0"/>
              </a:rPr>
              <a:t>Rigor en la recopilación y análisis de datos: </a:t>
            </a:r>
          </a:p>
          <a:p>
            <a:pPr algn="just">
              <a:lnSpc>
                <a:spcPct val="100000"/>
              </a:lnSpc>
              <a:spcBef>
                <a:spcPts val="0"/>
              </a:spcBef>
            </a:pPr>
            <a:endParaRPr lang="es-EC" sz="40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La investigación científica implica la utilización de métodos confiables para recopilar datos, así como técnicas y herramientas precisas para analizar y sacar conclusiones basadas en esa información.</a:t>
            </a:r>
            <a:br>
              <a:rPr lang="es-ES" sz="4000" dirty="0">
                <a:latin typeface="Times New Roman" panose="02020603050405020304" pitchFamily="18" charset="0"/>
                <a:cs typeface="Times New Roman" panose="02020603050405020304" pitchFamily="18" charset="0"/>
              </a:rPr>
            </a:br>
            <a:endParaRPr lang="es-EC"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42441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El propósito (el objetivo, la finalidad, etc.) de este estudio (tipo: fenomenológico, etnográfico, de teoría fundamentada, de investigación-acción, de caso…) es (plantear el objetivo central: describir, comprender, etc.) el (la) (fenómeno o problema estudiado) en (de, con, para…) (casos, unidades o participantes, como ciertos individuos, organizaciones, hechos, ejemplo: —personas de cierto perfil con cáncer de próstata, mujeres de determinadas características que fueron víctimas de abuso sexual en su infancia, etc.—) de (en) (contexto, ambiente, sitio de la investigación (ciudad, una escuela, una comunidad, etc.). </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063164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Como instrumento de recolección de los datos se utilizará (mencionarlo). El (la) (problema estudiado) puede definirse (concebirse) como (definición general).</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38323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Ejemplos de guiones para preguntas cualitativas:</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¿De qué manera (cómo, en qué forma) puede(n) caracterizarse (entenderse, comprenderse, describirse, explorarse, explicarse) la (el, las, los) ________ (fenómeno, evento o problema central) para ______ (casos, participantes, unidades de muestreo o análisis) en _______ (contexto, ambiente, lugar y tiempo)?</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56863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Ejemplos de guiones para preguntas cualitativas:</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¿Cómo se vincula (relaciona, asocia, etc.) ________ (concepto) con _______ (concepto) y _________ (concepto o conceptos) en ______ (casos o unidades de muestreo) de ________ (contexto)?</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12087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Ejemplos de guiones para preguntas cualitativas:</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¿Cuáles son las razones (motivos, antecedentes, experiencias, situaciones, detonantes, hechos, etc.) que explican (definen, clarifican, esclarecen…) _________ (fenómeno, evento, problemática…) en ________ (contexto/unidades y ambiente)?</a:t>
            </a:r>
          </a:p>
        </p:txBody>
      </p:sp>
      <p:sp>
        <p:nvSpPr>
          <p:cNvPr id="6" name="Título 1"/>
          <p:cNvSpPr>
            <a:spLocks noGrp="1"/>
          </p:cNvSpPr>
          <p:nvPr>
            <p:ph type="ctrTitle"/>
          </p:nvPr>
        </p:nvSpPr>
        <p:spPr>
          <a:xfrm>
            <a:off x="698740" y="320109"/>
            <a:ext cx="10895162" cy="700823"/>
          </a:xfrm>
          <a:solidFill>
            <a:schemeClr val="accent2">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RECOMENDACIONES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372088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La justificación es importante, en especial cuando el estudio necesita la aprobación de otras personas.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p:txBody>
      </p:sp>
      <p:sp>
        <p:nvSpPr>
          <p:cNvPr id="6" name="Título 1"/>
          <p:cNvSpPr>
            <a:spLocks noGrp="1"/>
          </p:cNvSpPr>
          <p:nvPr>
            <p:ph type="ctrTitle"/>
          </p:nvPr>
        </p:nvSpPr>
        <p:spPr>
          <a:xfrm>
            <a:off x="698740" y="320109"/>
            <a:ext cx="10895162" cy="700823"/>
          </a:xfrm>
          <a:solidFill>
            <a:schemeClr val="accent6">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JUSTIFICACIÓN DE LOS ESTUDIOS CUALITATIVOS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5595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Criterios para planteamientos cualitativos: conveniencia, relevancia social, implicaciones prácticas, valor teórico y utilidad</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metodológica. </a:t>
            </a:r>
          </a:p>
        </p:txBody>
      </p:sp>
      <p:sp>
        <p:nvSpPr>
          <p:cNvPr id="6" name="Título 1"/>
          <p:cNvSpPr>
            <a:spLocks noGrp="1"/>
          </p:cNvSpPr>
          <p:nvPr>
            <p:ph type="ctrTitle"/>
          </p:nvPr>
        </p:nvSpPr>
        <p:spPr>
          <a:xfrm>
            <a:off x="698740" y="320109"/>
            <a:ext cx="10895162" cy="700823"/>
          </a:xfrm>
          <a:solidFill>
            <a:schemeClr val="accent6">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JUSTIFICACIÓN DE LOS ESTUDIOS CUALITATIVOS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967255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La justificación puedes incluir datos cualitativos para dimensionar el problema de estudio, aunque tu abordaje sea cualitativo.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Por ejemplo: si la investigación es sobre las consecuencias del abuso sexual infantil, el planteamiento puede enriquecerse con datos y testimonios (por ejemplo, estadísticas sobre el número de abusos denunciados, sus consecuencias y daños).</a:t>
            </a:r>
          </a:p>
        </p:txBody>
      </p:sp>
      <p:sp>
        <p:nvSpPr>
          <p:cNvPr id="6" name="Título 1"/>
          <p:cNvSpPr>
            <a:spLocks noGrp="1"/>
          </p:cNvSpPr>
          <p:nvPr>
            <p:ph type="ctrTitle"/>
          </p:nvPr>
        </p:nvSpPr>
        <p:spPr>
          <a:xfrm>
            <a:off x="698740" y="320109"/>
            <a:ext cx="10895162" cy="700823"/>
          </a:xfrm>
          <a:solidFill>
            <a:schemeClr val="accent6">
              <a:lumMod val="20000"/>
              <a:lumOff val="8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JUSTIFICACIÓN DE LOS ESTUDIOS CUALITATIVOS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42586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Es un elemento que también se valora y se pondera según el tiempo, los recursos y las capacidades.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Por ejemplo: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¿Es posible llevar a cabo el estudio? </a:t>
            </a:r>
          </a:p>
          <a:p>
            <a:pPr marL="457200" indent="-457200" algn="just">
              <a:lnSpc>
                <a:spcPct val="100000"/>
              </a:lnSpc>
              <a:spcBef>
                <a:spcPts val="0"/>
              </a:spcBef>
              <a:buFont typeface="Wingdings" panose="05000000000000000000" pitchFamily="2" charset="2"/>
              <a:buChar char="§"/>
            </a:pPr>
            <a:endParaRPr lang="es-ES" sz="3200" dirty="0">
              <a:latin typeface="Times New Roman" panose="02020603050405020304" pitchFamily="18" charset="0"/>
              <a:cs typeface="Times New Roman" panose="02020603050405020304" pitchFamily="18" charset="0"/>
            </a:endParaRPr>
          </a:p>
          <a:p>
            <a:pPr marL="457200" indent="-457200" algn="just">
              <a:lnSpc>
                <a:spcPct val="100000"/>
              </a:lnSpc>
              <a:spcBef>
                <a:spcPts val="0"/>
              </a:spcBef>
              <a:buFont typeface="Wingdings" panose="05000000000000000000" pitchFamily="2" charset="2"/>
              <a:buChar char="§"/>
            </a:pPr>
            <a:r>
              <a:rPr lang="es-ES" sz="3200" dirty="0">
                <a:latin typeface="Times New Roman" panose="02020603050405020304" pitchFamily="18" charset="0"/>
                <a:cs typeface="Times New Roman" panose="02020603050405020304" pitchFamily="18" charset="0"/>
              </a:rPr>
              <a:t>¿Tengo o tenemos los recursos para hacerlo?</a:t>
            </a:r>
          </a:p>
        </p:txBody>
      </p:sp>
      <p:sp>
        <p:nvSpPr>
          <p:cNvPr id="6" name="Título 1"/>
          <p:cNvSpPr>
            <a:spLocks noGrp="1"/>
          </p:cNvSpPr>
          <p:nvPr>
            <p:ph type="ctrTitle"/>
          </p:nvPr>
        </p:nvSpPr>
        <p:spPr>
          <a:xfrm>
            <a:off x="698740" y="320109"/>
            <a:ext cx="10895162" cy="700823"/>
          </a:xfrm>
          <a:solidFill>
            <a:schemeClr val="accent1">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VIABILIDAD DE LOS ESTUDIOS CUALITATIVOS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7861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Deben incluir la descripción de las deficiencias en el conocimiento del problema al conocimiento actual.</a:t>
            </a:r>
          </a:p>
        </p:txBody>
      </p:sp>
      <p:sp>
        <p:nvSpPr>
          <p:cNvPr id="6" name="Título 1"/>
          <p:cNvSpPr>
            <a:spLocks noGrp="1"/>
          </p:cNvSpPr>
          <p:nvPr>
            <p:ph type="ctrTitle"/>
          </p:nvPr>
        </p:nvSpPr>
        <p:spPr>
          <a:xfrm>
            <a:off x="698740" y="320109"/>
            <a:ext cx="10895162" cy="700823"/>
          </a:xfrm>
          <a:solidFill>
            <a:schemeClr val="accent1">
              <a:lumMod val="60000"/>
              <a:lumOff val="40000"/>
            </a:schemeClr>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VIABILIDAD DE LOS ESTUDIOS CUALITATIVOS</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4535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8740" y="320109"/>
            <a:ext cx="10895162" cy="706437"/>
          </a:xfrm>
          <a:solidFill>
            <a:schemeClr val="accent6">
              <a:lumMod val="40000"/>
              <a:lumOff val="60000"/>
            </a:schemeClr>
          </a:solidFill>
        </p:spPr>
        <p:txBody>
          <a:bodyPr anchor="ctr">
            <a:normAutofit/>
          </a:bodyPr>
          <a:lstStyle/>
          <a:p>
            <a:pPr>
              <a:lnSpc>
                <a:spcPct val="100000"/>
              </a:lnSpc>
            </a:pPr>
            <a:r>
              <a:rPr lang="es-EC" sz="3600" b="1" dirty="0">
                <a:latin typeface="Times New Roman" panose="02020603050405020304" pitchFamily="18" charset="0"/>
                <a:cs typeface="Times New Roman" panose="02020603050405020304" pitchFamily="18" charset="0"/>
              </a:rPr>
              <a:t>ASPECTOS FUNDAMENTALES </a:t>
            </a:r>
            <a:endParaRPr lang="es-EC" sz="3600" dirty="0">
              <a:latin typeface="Times New Roman" panose="02020603050405020304" pitchFamily="18" charset="0"/>
              <a:cs typeface="Times New Roman" panose="02020603050405020304" pitchFamily="18" charset="0"/>
            </a:endParaRPr>
          </a:p>
        </p:txBody>
      </p:sp>
      <p:sp>
        <p:nvSpPr>
          <p:cNvPr id="4" name="Subtítulo 3"/>
          <p:cNvSpPr>
            <a:spLocks noGrp="1"/>
          </p:cNvSpPr>
          <p:nvPr>
            <p:ph type="subTitle" idx="1"/>
          </p:nvPr>
        </p:nvSpPr>
        <p:spPr>
          <a:xfrm>
            <a:off x="698740" y="1514462"/>
            <a:ext cx="11145328" cy="2583085"/>
          </a:xfrm>
        </p:spPr>
        <p:txBody>
          <a:bodyPr>
            <a:noAutofit/>
          </a:bodyPr>
          <a:lstStyle/>
          <a:p>
            <a:pPr algn="just">
              <a:lnSpc>
                <a:spcPct val="100000"/>
              </a:lnSpc>
              <a:spcBef>
                <a:spcPts val="0"/>
              </a:spcBef>
            </a:pPr>
            <a:r>
              <a:rPr lang="es-EC" sz="4000" b="1" dirty="0">
                <a:latin typeface="Times New Roman" panose="02020603050405020304" pitchFamily="18" charset="0"/>
                <a:cs typeface="Times New Roman" panose="02020603050405020304" pitchFamily="18" charset="0"/>
              </a:rPr>
              <a:t>Contribución al conocimiento: </a:t>
            </a:r>
          </a:p>
          <a:p>
            <a:pPr algn="just">
              <a:lnSpc>
                <a:spcPct val="100000"/>
              </a:lnSpc>
              <a:spcBef>
                <a:spcPts val="0"/>
              </a:spcBef>
            </a:pPr>
            <a:endParaRPr lang="es-EC" sz="40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C" sz="4000" dirty="0">
                <a:latin typeface="Times New Roman" panose="02020603050405020304" pitchFamily="18" charset="0"/>
                <a:cs typeface="Times New Roman" panose="02020603050405020304" pitchFamily="18" charset="0"/>
              </a:rPr>
              <a:t>El objetivo final de la investigación científica es generar nuevo conocimiento, ya sea descubriendo hechos nuevos, expandiendo teorías existentes o proponiendo soluciones a problemas.</a:t>
            </a:r>
          </a:p>
        </p:txBody>
      </p:sp>
    </p:spTree>
    <p:extLst>
      <p:ext uri="{BB962C8B-B14F-4D97-AF65-F5344CB8AC3E}">
        <p14:creationId xmlns:p14="http://schemas.microsoft.com/office/powerpoint/2010/main" val="7810381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Planteamiento cualitativo:</a:t>
            </a:r>
            <a:r>
              <a:rPr lang="es-ES" sz="3200" dirty="0">
                <a:latin typeface="Times New Roman" panose="02020603050405020304" pitchFamily="18" charset="0"/>
                <a:cs typeface="Times New Roman" panose="02020603050405020304" pitchFamily="18" charset="0"/>
              </a:rPr>
              <a:t> objetivo, pregunta, justificación y viabilidad</a:t>
            </a:r>
          </a:p>
          <a:p>
            <a:pPr algn="just">
              <a:lnSpc>
                <a:spcPct val="100000"/>
              </a:lnSpc>
              <a:spcBef>
                <a:spcPts val="0"/>
              </a:spcBef>
            </a:pPr>
            <a:endParaRPr lang="es-ES" sz="32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Objetivo: </a:t>
            </a:r>
            <a:r>
              <a:rPr lang="es-ES" sz="3200" dirty="0">
                <a:latin typeface="Times New Roman" panose="02020603050405020304" pitchFamily="18" charset="0"/>
                <a:cs typeface="Times New Roman" panose="02020603050405020304" pitchFamily="18" charset="0"/>
              </a:rPr>
              <a:t>entender el significado de la experiencia humana resultante de la pérdida de un familiar a</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consecuencia de un desastre natural.</a:t>
            </a:r>
          </a:p>
          <a:p>
            <a:pPr algn="just">
              <a:lnSpc>
                <a:spcPct val="100000"/>
              </a:lnSpc>
              <a:spcBef>
                <a:spcPts val="0"/>
              </a:spcBef>
            </a:pPr>
            <a:endParaRPr lang="es-ES" sz="32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Pregunta de investigación: </a:t>
            </a:r>
            <a:r>
              <a:rPr lang="es-ES" sz="3200" dirty="0">
                <a:latin typeface="Times New Roman" panose="02020603050405020304" pitchFamily="18" charset="0"/>
                <a:cs typeface="Times New Roman" panose="02020603050405020304" pitchFamily="18" charset="0"/>
              </a:rPr>
              <a:t>¿cuál es el significado que tiene para un ser humano la pérdida de un familiar a consecuencia de un desastre natural?</a:t>
            </a:r>
          </a:p>
        </p:txBody>
      </p:sp>
      <p:sp>
        <p:nvSpPr>
          <p:cNvPr id="6" name="Título 1"/>
          <p:cNvSpPr>
            <a:spLocks noGrp="1"/>
          </p:cNvSpPr>
          <p:nvPr>
            <p:ph type="ctrTitle"/>
          </p:nvPr>
        </p:nvSpPr>
        <p:spPr>
          <a:xfrm>
            <a:off x="698740" y="320109"/>
            <a:ext cx="10895162" cy="700823"/>
          </a:xfrm>
          <a:solidFill>
            <a:srgbClr val="92D050"/>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RESUMEN</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190627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Justificación</a:t>
            </a:r>
            <a:r>
              <a:rPr lang="es-ES" sz="3200" dirty="0">
                <a:latin typeface="Times New Roman" panose="02020603050405020304" pitchFamily="18" charset="0"/>
                <a:cs typeface="Times New Roman" panose="02020603050405020304" pitchFamily="18" charset="0"/>
              </a:rPr>
              <a:t> (en términos resumidos): al entender el significado de tales experiencias y la realidad personal de los individuos que las viven, podemos obtener un conocimiento más profundo de la naturaleza humana en casos de desastre y planear mejores esquemas de apoyo psicológico para sus víctimas. </a:t>
            </a:r>
          </a:p>
        </p:txBody>
      </p:sp>
      <p:sp>
        <p:nvSpPr>
          <p:cNvPr id="6" name="Título 1"/>
          <p:cNvSpPr>
            <a:spLocks noGrp="1"/>
          </p:cNvSpPr>
          <p:nvPr>
            <p:ph type="ctrTitle"/>
          </p:nvPr>
        </p:nvSpPr>
        <p:spPr>
          <a:xfrm>
            <a:off x="698740" y="320109"/>
            <a:ext cx="10895162" cy="700823"/>
          </a:xfrm>
          <a:solidFill>
            <a:srgbClr val="92D050"/>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RESUMEN</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0133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b="1" dirty="0">
                <a:latin typeface="Times New Roman" panose="02020603050405020304" pitchFamily="18" charset="0"/>
                <a:cs typeface="Times New Roman" panose="02020603050405020304" pitchFamily="18" charset="0"/>
              </a:rPr>
              <a:t>Viabilidad: </a:t>
            </a:r>
            <a:r>
              <a:rPr lang="es-ES" sz="3200" dirty="0">
                <a:latin typeface="Times New Roman" panose="02020603050405020304" pitchFamily="18" charset="0"/>
                <a:cs typeface="Times New Roman" panose="02020603050405020304" pitchFamily="18" charset="0"/>
              </a:rPr>
              <a:t>hace dos días ocurrió un terremoto con consecuencias fatales y puede efectuarse la investigación. </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Se cuenta con los recursos y conocimientos para ello.</a:t>
            </a:r>
          </a:p>
        </p:txBody>
      </p:sp>
      <p:sp>
        <p:nvSpPr>
          <p:cNvPr id="6" name="Título 1"/>
          <p:cNvSpPr>
            <a:spLocks noGrp="1"/>
          </p:cNvSpPr>
          <p:nvPr>
            <p:ph type="ctrTitle"/>
          </p:nvPr>
        </p:nvSpPr>
        <p:spPr>
          <a:xfrm>
            <a:off x="698740" y="320109"/>
            <a:ext cx="10895162" cy="700823"/>
          </a:xfrm>
          <a:solidFill>
            <a:srgbClr val="92D050"/>
          </a:solidFill>
        </p:spPr>
        <p:txBody>
          <a:bodyPr anchor="ctr">
            <a:normAutofit/>
          </a:bodyPr>
          <a:lstStyle/>
          <a:p>
            <a:pPr>
              <a:lnSpc>
                <a:spcPct val="100000"/>
              </a:lnSpc>
            </a:pPr>
            <a:r>
              <a:rPr lang="es-ES" sz="2800" b="1" dirty="0">
                <a:latin typeface="Times New Roman" panose="02020603050405020304" pitchFamily="18" charset="0"/>
                <a:cs typeface="Times New Roman" panose="02020603050405020304" pitchFamily="18" charset="0"/>
              </a:rPr>
              <a:t>RESUMEN</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3966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El planteamiento se fundamenta en las investigaciones previas, pero también en el proceso mismo de inmersión en el contexto, la</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recolección de los primeros datos y su análisis.</a:t>
            </a:r>
          </a:p>
        </p:txBody>
      </p:sp>
      <p:sp>
        <p:nvSpPr>
          <p:cNvPr id="6" name="Título 1"/>
          <p:cNvSpPr>
            <a:spLocks noGrp="1"/>
          </p:cNvSpPr>
          <p:nvPr>
            <p:ph type="ctrTitle"/>
          </p:nvPr>
        </p:nvSpPr>
        <p:spPr>
          <a:xfrm>
            <a:off x="698740" y="320109"/>
            <a:ext cx="10895162" cy="700823"/>
          </a:xfrm>
          <a:solidFill>
            <a:srgbClr val="CCCC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 revisión de la literatura</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y la teoría en la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2263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Es útil para detectar conceptos clave y nutrirnos de ideas sobre métodos de recolección de datos y análisis, así como entender mejor los resultados, evaluar las categorías relevantes y profundizar en las interpretaciones.</a:t>
            </a:r>
          </a:p>
        </p:txBody>
      </p:sp>
      <p:sp>
        <p:nvSpPr>
          <p:cNvPr id="6" name="Título 1"/>
          <p:cNvSpPr>
            <a:spLocks noGrp="1"/>
          </p:cNvSpPr>
          <p:nvPr>
            <p:ph type="ctrTitle"/>
          </p:nvPr>
        </p:nvSpPr>
        <p:spPr>
          <a:xfrm>
            <a:off x="698740" y="320109"/>
            <a:ext cx="10895162" cy="700823"/>
          </a:xfrm>
          <a:solidFill>
            <a:srgbClr val="CCCC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 revisión de la literatura</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y la teoría en la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1189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En los estudios cualitativos, las hipótesis adquieren un papel distinto al que tienen en la investigación cuantitativa.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En primer término, en raras ocasiones se establecen antes de ingresar en el ambiente o contexto y comenzar la recolección de los datos.</a:t>
            </a:r>
          </a:p>
        </p:txBody>
      </p:sp>
      <p:sp>
        <p:nvSpPr>
          <p:cNvPr id="6" name="Título 1"/>
          <p:cNvSpPr>
            <a:spLocks noGrp="1"/>
          </p:cNvSpPr>
          <p:nvPr>
            <p:ph type="ctrTitle"/>
          </p:nvPr>
        </p:nvSpPr>
        <p:spPr>
          <a:xfrm>
            <a:off x="698740" y="320109"/>
            <a:ext cx="10895162" cy="700823"/>
          </a:xfrm>
          <a:solidFill>
            <a:srgbClr val="66FF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las hipótesis</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en el proceso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77528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Más bien, durante el proceso, el investigador va generando hipótesis de trabajo que se afinan paulatinamente conforme se recaban más datos, o las hipótesis son uno de los resultados del estudio.</a:t>
            </a:r>
          </a:p>
        </p:txBody>
      </p:sp>
      <p:sp>
        <p:nvSpPr>
          <p:cNvPr id="6" name="Título 1"/>
          <p:cNvSpPr>
            <a:spLocks noGrp="1"/>
          </p:cNvSpPr>
          <p:nvPr>
            <p:ph type="ctrTitle"/>
          </p:nvPr>
        </p:nvSpPr>
        <p:spPr>
          <a:xfrm>
            <a:off x="698740" y="320109"/>
            <a:ext cx="10895162" cy="700823"/>
          </a:xfrm>
          <a:solidFill>
            <a:srgbClr val="66FF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las hipótesis</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en el proceso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85049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Las hipótesis se modifican sobre la base de los razonamientos del</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investigador, las experiencias y las circunstancias. </a:t>
            </a:r>
          </a:p>
          <a:p>
            <a:pPr algn="just">
              <a:lnSpc>
                <a:spcPct val="100000"/>
              </a:lnSpc>
              <a:spcBef>
                <a:spcPts val="0"/>
              </a:spcBef>
            </a:pPr>
            <a:endParaRPr lang="es-ES"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Desde luego, no se prueban estadísticamente; sino que se inducen. Se trata pues, de hipótesis emergentes y derivadas del propio desarrollo de la indagación.</a:t>
            </a:r>
          </a:p>
        </p:txBody>
      </p:sp>
      <p:sp>
        <p:nvSpPr>
          <p:cNvPr id="6" name="Título 1"/>
          <p:cNvSpPr>
            <a:spLocks noGrp="1"/>
          </p:cNvSpPr>
          <p:nvPr>
            <p:ph type="ctrTitle"/>
          </p:nvPr>
        </p:nvSpPr>
        <p:spPr>
          <a:xfrm>
            <a:off x="698740" y="320109"/>
            <a:ext cx="10895162" cy="700823"/>
          </a:xfrm>
          <a:solidFill>
            <a:srgbClr val="66FF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las hipótesis</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en el proceso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127584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Por ejemplo, en un estudio sobre las oportunidades de empleo para las personas con capacidades diferentes en un municipio de medio millón de habitantes (Amate y Morales, 2005) se comenzó</a:t>
            </a:r>
          </a:p>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con la idea de que no había tales oportunidades. </a:t>
            </a:r>
          </a:p>
        </p:txBody>
      </p:sp>
      <p:sp>
        <p:nvSpPr>
          <p:cNvPr id="6" name="Título 1"/>
          <p:cNvSpPr>
            <a:spLocks noGrp="1"/>
          </p:cNvSpPr>
          <p:nvPr>
            <p:ph type="ctrTitle"/>
          </p:nvPr>
        </p:nvSpPr>
        <p:spPr>
          <a:xfrm>
            <a:off x="698740" y="320109"/>
            <a:ext cx="10895162" cy="700823"/>
          </a:xfrm>
          <a:solidFill>
            <a:srgbClr val="66FF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las hipótesis</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en el proceso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469205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a:xfrm>
            <a:off x="707614" y="1390174"/>
            <a:ext cx="10922133" cy="2675796"/>
          </a:xfrm>
        </p:spPr>
        <p:txBody>
          <a:bodyPr>
            <a:noAutofit/>
          </a:bodyPr>
          <a:lstStyle/>
          <a:p>
            <a:pPr algn="just">
              <a:lnSpc>
                <a:spcPct val="100000"/>
              </a:lnSpc>
              <a:spcBef>
                <a:spcPts val="0"/>
              </a:spcBef>
            </a:pPr>
            <a:r>
              <a:rPr lang="es-ES" sz="3200" dirty="0">
                <a:latin typeface="Times New Roman" panose="02020603050405020304" pitchFamily="18" charset="0"/>
                <a:cs typeface="Times New Roman" panose="02020603050405020304" pitchFamily="18" charset="0"/>
              </a:rPr>
              <a:t>Sin embargo, al empezar a observar lo que sucedía en algunas empresas y entrevistar a directores de las áreas de recursos humanos, así como a obreros, se pudo determinar que la idea inicial era incorrecta: que las oportunidades eran iguales para individuos con capacidades regulares que para aquellos con capacidades distintas. </a:t>
            </a:r>
          </a:p>
        </p:txBody>
      </p:sp>
      <p:sp>
        <p:nvSpPr>
          <p:cNvPr id="6" name="Título 1"/>
          <p:cNvSpPr>
            <a:spLocks noGrp="1"/>
          </p:cNvSpPr>
          <p:nvPr>
            <p:ph type="ctrTitle"/>
          </p:nvPr>
        </p:nvSpPr>
        <p:spPr>
          <a:xfrm>
            <a:off x="698740" y="320109"/>
            <a:ext cx="10895162" cy="700823"/>
          </a:xfrm>
          <a:solidFill>
            <a:srgbClr val="66FFFF"/>
          </a:solidFill>
        </p:spPr>
        <p:txBody>
          <a:bodyPr anchor="ctr">
            <a:normAutofit fontScale="90000"/>
          </a:bodyPr>
          <a:lstStyle/>
          <a:p>
            <a:pPr>
              <a:lnSpc>
                <a:spcPct val="100000"/>
              </a:lnSpc>
            </a:pPr>
            <a:r>
              <a:rPr lang="es-ES" sz="2800" b="1" dirty="0">
                <a:latin typeface="Times New Roman" panose="02020603050405020304" pitchFamily="18" charset="0"/>
                <a:cs typeface="Times New Roman" panose="02020603050405020304" pitchFamily="18" charset="0"/>
              </a:rPr>
              <a:t>¿Qué papel desempeñan las hipótesis</a:t>
            </a:r>
            <a:br>
              <a:rPr lang="es-ES" sz="2800" b="1" dirty="0">
                <a:latin typeface="Times New Roman" panose="02020603050405020304" pitchFamily="18" charset="0"/>
                <a:cs typeface="Times New Roman" panose="02020603050405020304" pitchFamily="18" charset="0"/>
              </a:rPr>
            </a:br>
            <a:r>
              <a:rPr lang="es-ES" sz="2800" b="1" dirty="0">
                <a:latin typeface="Times New Roman" panose="02020603050405020304" pitchFamily="18" charset="0"/>
                <a:cs typeface="Times New Roman" panose="02020603050405020304" pitchFamily="18" charset="0"/>
              </a:rPr>
              <a:t>en el proceso de investigación cualitativa?</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76121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1504</TotalTime>
  <Words>5038</Words>
  <Application>Microsoft Office PowerPoint</Application>
  <PresentationFormat>Panorámica</PresentationFormat>
  <Paragraphs>414</Paragraphs>
  <Slides>105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105</vt:i4>
      </vt:variant>
    </vt:vector>
  </HeadingPairs>
  <TitlesOfParts>
    <vt:vector size="111" baseType="lpstr">
      <vt:lpstr>Arial</vt:lpstr>
      <vt:lpstr>Calibri</vt:lpstr>
      <vt:lpstr>Calibri Light</vt:lpstr>
      <vt:lpstr>Times New Roman</vt:lpstr>
      <vt:lpstr>Wingdings</vt:lpstr>
      <vt:lpstr>Tema de Office</vt:lpstr>
      <vt:lpstr>Presentación de PowerPoint</vt:lpstr>
      <vt:lpstr>INVESTIGACIÓN CIENTÍFICA</vt:lpstr>
      <vt:lpstr>INVESTIGACIÓN CIENTÍFICA</vt:lpstr>
      <vt:lpstr>INVESTIGACIÓN CIENTÍFICA</vt:lpstr>
      <vt:lpstr>ASPECTOS FUNDAMENTALES </vt:lpstr>
      <vt:lpstr>ASPECTOS FUNDAMENTALES </vt:lpstr>
      <vt:lpstr>ASPECTOS FUNDAMENTALES </vt:lpstr>
      <vt:lpstr>ASPECTOS FUNDAMENTALES </vt:lpstr>
      <vt:lpstr>ASPECTOS FUNDAMENTALES </vt:lpstr>
      <vt:lpstr>Investigación  cuantitativa</vt:lpstr>
      <vt:lpstr>¿Qué implica plantear el problema de investigación bajo el enfoque o ruta cuantitativa?</vt:lpstr>
      <vt:lpstr>¿Qué implica plantear el problema de investigación bajo el enfoque o ruta cuantitativa?</vt:lpstr>
      <vt:lpstr>¿Qué implica plantear el problema de investigación bajo el enfoque o ruta cuantitativa?</vt:lpstr>
      <vt:lpstr>¿Qué implica plantear el problema de investigación bajo el enfoque o ruta cuantitativa?</vt:lpstr>
      <vt:lpstr>¿Qué implica plantear el problema de investigación bajo el enfoque o ruta cuantitativa?</vt:lpstr>
      <vt:lpstr>¿Qué implica plantear el problema de investigación bajo el enfoque o ruta cuantitativa?</vt:lpstr>
      <vt:lpstr>¿Qué implica plantear el problema de investigación bajo el enfoque o ruta cuantitativa?</vt:lpstr>
      <vt:lpstr>¿Qué implica plantear el problema de investigación bajo el enfoque o ruta cuantitativa?</vt:lpstr>
      <vt:lpstr>¿Qué implica plantear el problema de investigación bajo el enfoque o ruta cuantitativa?</vt:lpstr>
      <vt:lpstr>Criterios para plantear un problema de investigación cuantitativa</vt:lpstr>
      <vt:lpstr>Criterios para plantear un problema de investigación cuantitativa</vt:lpstr>
      <vt:lpstr>Criterios para plantear un problema de investigación cuantitativa</vt:lpstr>
      <vt:lpstr>¿Cómo se plantea un problema de  investigación cuantitativa?</vt:lpstr>
      <vt:lpstr>¿Cómo se plantea un problema de  investigación cuantitativa?</vt:lpstr>
      <vt:lpstr>¿Cómo se plantea un problema de  investigación cuantitativa?</vt:lpstr>
      <vt:lpstr>Objetivos de la investigación cuantitativa</vt:lpstr>
      <vt:lpstr>Objetivos de la investigación cuantitativa</vt:lpstr>
      <vt:lpstr>Objetivos de la investigación cuantitativa</vt:lpstr>
      <vt:lpstr>Objetivos de la investigación cuantitativa</vt:lpstr>
      <vt:lpstr>Objetivos de la investigación cuantitativa</vt:lpstr>
      <vt:lpstr>Objetivos de la investigación cuantitativa</vt:lpstr>
      <vt:lpstr>Objetivos de la investigación cuantitativa</vt:lpstr>
      <vt:lpstr>Objetivos de la investigación cuantitativa</vt:lpstr>
      <vt:lpstr>Objetivos de la investigación cuantitativa</vt:lpstr>
      <vt:lpstr>Objetivos de la investigación cuantitativa</vt:lpstr>
      <vt:lpstr>Objetivos de la investigación cuantitativa</vt:lpstr>
      <vt:lpstr>Errores frecuentes al plantear un problema de investigación cuantitativo</vt:lpstr>
      <vt:lpstr>Errores frecuentes al plantear un problema de investigación cuantitativo</vt:lpstr>
      <vt:lpstr>Errores frecuentes al plantear un problema de investigación cuantitativo</vt:lpstr>
      <vt:lpstr>Errores frecuentes al plantear un problema de investigación cuantitativo</vt:lpstr>
      <vt:lpstr>Errores frecuentes al plantear un problema de investigación cuantitativo</vt:lpstr>
      <vt:lpstr>Errores frecuentes al plantear un problema de investigación cuantitativo</vt:lpstr>
      <vt:lpstr>Investigación  cualitativa</vt:lpstr>
      <vt:lpstr>Presentación de PowerPoint</vt:lpstr>
      <vt:lpstr>¿Qué implica plantear el problema de investigación bajo el enfoque o ruta cualitativa?</vt:lpstr>
      <vt:lpstr>Planteamiento del problema en  investigación cualitativa</vt:lpstr>
      <vt:lpstr>Planteamiento del problema en  investigación cualitativa</vt:lpstr>
      <vt:lpstr>Planteamiento del problema en  investigación cualitativa</vt:lpstr>
      <vt:lpstr>Planteamiento del problema en  investigación cualitativa</vt:lpstr>
      <vt:lpstr>Planteamiento del problema en  investigación cualitativa</vt:lpstr>
      <vt:lpstr>Planteamiento del problema en  investigación cualitativa</vt:lpstr>
      <vt:lpstr>Planteamiento del problema en  investigación cualitativa</vt:lpstr>
      <vt:lpstr>Planteamiento del problema en  investigación cualitativa</vt:lpstr>
      <vt:lpstr>Planteamiento del problema en  investigación cualitativa</vt:lpstr>
      <vt:lpstr>Planteamiento del problema en  investigación cualitativa</vt:lpstr>
      <vt:lpstr>Esencia investigación cualitativa</vt:lpstr>
      <vt:lpstr>Esencia investigación cualitativa</vt:lpstr>
      <vt:lpstr>Ejemplos de los usos de la investigación cualitativa</vt:lpstr>
      <vt:lpstr>Ejemplos de los usos de la investigación cualitativa</vt:lpstr>
      <vt:lpstr>Ejemplos de los usos de la investigación cualitativa</vt:lpstr>
      <vt:lpstr>Ejemplos de los usos de la investigación cualitativa</vt:lpstr>
      <vt:lpstr>¿Qué implica plantear el problema de investigación cualitativa?</vt:lpstr>
      <vt:lpstr>¿Qué implica plantear el problema de investigación cualitativa?</vt:lpstr>
      <vt:lpstr>¿Qué implica plantear el problema de investigación cualitativa?</vt:lpstr>
      <vt:lpstr>¿Qué implica plantear el problema de investigación cualitativa?</vt:lpstr>
      <vt:lpstr>¿Qué implica plantear el problema de investigación cualitativa?</vt:lpstr>
      <vt:lpstr>¿Qué implica plantear el problema de investigación cualitativa?</vt:lpstr>
      <vt:lpstr>¿Qué implica plantear el problema de investigación cualitativa?</vt:lpstr>
      <vt:lpstr>¿Qué implica plantear el problema de investigación cualitativa?</vt:lpstr>
      <vt:lpstr>¿Qué implica plantear el problema de investigación cualitativa?</vt:lpstr>
      <vt:lpstr>RECOMENDACIONES</vt:lpstr>
      <vt:lpstr>RECOMENDACIONES</vt:lpstr>
      <vt:lpstr>RECOMENDACIONES</vt:lpstr>
      <vt:lpstr>RECOMENDACIONES</vt:lpstr>
      <vt:lpstr>RECOMENDACIONES</vt:lpstr>
      <vt:lpstr>RECOMENDACIONES</vt:lpstr>
      <vt:lpstr>RECOMENDACIONES</vt:lpstr>
      <vt:lpstr>RECOMENDACIONES</vt:lpstr>
      <vt:lpstr>RECOMENDACIONES</vt:lpstr>
      <vt:lpstr>RECOMENDACIONES</vt:lpstr>
      <vt:lpstr>RECOMENDACIONES</vt:lpstr>
      <vt:lpstr>RECOMENDACIONES</vt:lpstr>
      <vt:lpstr>RECOMENDACIONES</vt:lpstr>
      <vt:lpstr>RECOMENDACIONES</vt:lpstr>
      <vt:lpstr>JUSTIFICACIÓN DE LOS ESTUDIOS CUALITATIVOS</vt:lpstr>
      <vt:lpstr>JUSTIFICACIÓN DE LOS ESTUDIOS CUALITATIVOS</vt:lpstr>
      <vt:lpstr>JUSTIFICACIÓN DE LOS ESTUDIOS CUALITATIVOS</vt:lpstr>
      <vt:lpstr>VIABILIDAD DE LOS ESTUDIOS CUALITATIVOS</vt:lpstr>
      <vt:lpstr>VIABILIDAD DE LOS ESTUDIOS CUALITATIVOS</vt:lpstr>
      <vt:lpstr>RESUMEN</vt:lpstr>
      <vt:lpstr>RESUMEN</vt:lpstr>
      <vt:lpstr>RESUMEN</vt:lpstr>
      <vt:lpstr>¿Qué papel desempeñan la revisión de la literatura y la teoría en la investigación cualitativa?</vt:lpstr>
      <vt:lpstr>¿Qué papel desempeñan la revisión de la literatura y la teoría en la investigación cualitativa?</vt:lpstr>
      <vt:lpstr>¿Qué papel desempeñan las hipótesis en el proceso de investigación cualitativa?</vt:lpstr>
      <vt:lpstr>¿Qué papel desempeñan las hipótesis en el proceso de investigación cualitativa?</vt:lpstr>
      <vt:lpstr>¿Qué papel desempeñan las hipótesis en el proceso de investigación cualitativa?</vt:lpstr>
      <vt:lpstr>¿Qué papel desempeñan las hipótesis en el proceso de investigación cualitativa?</vt:lpstr>
      <vt:lpstr>¿Qué papel desempeñan las hipótesis en el proceso de investigación cualitativa?</vt:lpstr>
      <vt:lpstr>¿Qué papel desempeñan las hipótesis en el proceso de investigación cualitativa?</vt:lpstr>
      <vt:lpstr>¿Qué papel desempeñan las hipótesis en el proceso de investigación cualitativa?</vt:lpstr>
      <vt:lpstr>CONCLUSIONES</vt:lpstr>
      <vt:lpstr>CONCLUSIONES</vt:lpstr>
      <vt:lpstr>CONCLUSIONES</vt:lpstr>
      <vt:lpstr>CONCLUSIONES</vt:lpstr>
    </vt:vector>
  </TitlesOfParts>
  <Company>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Evolución epistemológica del cuidado paliativo al  cuidado continuo</dc:title>
  <dc:creator>Full name</dc:creator>
  <cp:lastModifiedBy>Revisor Externo</cp:lastModifiedBy>
  <cp:revision>150</cp:revision>
  <dcterms:created xsi:type="dcterms:W3CDTF">2021-11-28T17:17:58Z</dcterms:created>
  <dcterms:modified xsi:type="dcterms:W3CDTF">2024-11-01T17:29:46Z</dcterms:modified>
</cp:coreProperties>
</file>