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6" r:id="rId3"/>
    <p:sldId id="257" r:id="rId4"/>
    <p:sldId id="258" r:id="rId5"/>
    <p:sldId id="261" r:id="rId6"/>
    <p:sldId id="260" r:id="rId7"/>
    <p:sldId id="263" r:id="rId8"/>
    <p:sldId id="269" r:id="rId9"/>
    <p:sldId id="270" r:id="rId10"/>
    <p:sldId id="265" r:id="rId11"/>
    <p:sldId id="271" r:id="rId12"/>
    <p:sldId id="262" r:id="rId13"/>
    <p:sldId id="266" r:id="rId14"/>
    <p:sldId id="276" r:id="rId15"/>
    <p:sldId id="277" r:id="rId1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AE331E-C2F9-43AF-8A90-A305B5CA26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756140CB-76B0-4A1B-82E5-1EC9BBA6F3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BE729DBA-17F5-4C52-A67A-41EF16053400}"/>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5" name="Marcador de pie de página 4">
            <a:extLst>
              <a:ext uri="{FF2B5EF4-FFF2-40B4-BE49-F238E27FC236}">
                <a16:creationId xmlns:a16="http://schemas.microsoft.com/office/drawing/2014/main" id="{7B51D9E5-4FB2-486F-9D36-F98CE63F6C6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0BD445F-C1D6-4A84-AE0B-401C1622B016}"/>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250604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64A564-1B95-4266-B86B-105D27F013D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6AFE21D-BB6B-4A39-B8E4-56AFB5B6C60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E2C40D8-29BA-4690-8378-ACF270F59948}"/>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5" name="Marcador de pie de página 4">
            <a:extLst>
              <a:ext uri="{FF2B5EF4-FFF2-40B4-BE49-F238E27FC236}">
                <a16:creationId xmlns:a16="http://schemas.microsoft.com/office/drawing/2014/main" id="{58C86E74-4BB8-4BF9-B156-7260BF29B8D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1714225-5858-4DF3-AEF0-7666118CEBD3}"/>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798746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3B536CD-0A72-4E2D-9D3F-276CB35F281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0B28F8A-C6FB-4555-A2D3-B3E97913D60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EC5D890-0A53-4F72-B8D2-2396514AC852}"/>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5" name="Marcador de pie de página 4">
            <a:extLst>
              <a:ext uri="{FF2B5EF4-FFF2-40B4-BE49-F238E27FC236}">
                <a16:creationId xmlns:a16="http://schemas.microsoft.com/office/drawing/2014/main" id="{93151A12-3226-41DF-9C26-6B0446FE6AB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0DD65FC-5EEA-4768-BE70-850604F74E69}"/>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971853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4CDFF2-7843-4876-B0E1-6D05D7E3D58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F282181-3012-48B4-ACED-620E53437B4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4F46F50-F303-4046-B69A-EADDA8041826}"/>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5" name="Marcador de pie de página 4">
            <a:extLst>
              <a:ext uri="{FF2B5EF4-FFF2-40B4-BE49-F238E27FC236}">
                <a16:creationId xmlns:a16="http://schemas.microsoft.com/office/drawing/2014/main" id="{7D611FA9-2518-4BD9-B751-39C8D58B8D3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61452EB-880C-46C5-BEFB-10EC430059F9}"/>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178921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1AD2C3-346A-40EA-BF61-13E1AEE0EFD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BF468C1-01D0-4AEB-BA5C-F038CA7EAF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E194F44-8463-4068-AE85-2AABDE72F55E}"/>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5" name="Marcador de pie de página 4">
            <a:extLst>
              <a:ext uri="{FF2B5EF4-FFF2-40B4-BE49-F238E27FC236}">
                <a16:creationId xmlns:a16="http://schemas.microsoft.com/office/drawing/2014/main" id="{4F8A4C5F-65F7-413C-9C1C-E51C4585840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F889EF5-80D8-43F1-8D84-ABBA09824964}"/>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2086454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0C856E-544F-4501-8ADF-FA4DE2BA6FE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98B8DA3-6A45-4BD5-8789-E0D490DB342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DAF18E30-71F1-4ACE-8C02-59A0451375D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0840EC8-BEB0-48A0-9543-136B58342078}"/>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6" name="Marcador de pie de página 5">
            <a:extLst>
              <a:ext uri="{FF2B5EF4-FFF2-40B4-BE49-F238E27FC236}">
                <a16:creationId xmlns:a16="http://schemas.microsoft.com/office/drawing/2014/main" id="{CE2FC102-C017-4EDA-AAFB-D60DEAFCD7A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DC366D0-5E0D-4C68-A232-3E5F992D5D0F}"/>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418571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CD2F7-8B40-4500-B566-9216B109D66B}"/>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0749F85-6CC9-4AA5-83AC-7AAE5A6548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0B14806-D6A9-4341-BDFD-DC07D822418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3B47EBA7-ADC9-4851-A0E7-64AAC38092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8CE49C5-6680-417B-B3C7-E79B55BBD4E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15DE5129-C3EC-456C-BE51-A8EFBA6DCAA0}"/>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8" name="Marcador de pie de página 7">
            <a:extLst>
              <a:ext uri="{FF2B5EF4-FFF2-40B4-BE49-F238E27FC236}">
                <a16:creationId xmlns:a16="http://schemas.microsoft.com/office/drawing/2014/main" id="{39C278B2-12E6-4946-A3FF-3FAB8570A7E8}"/>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2F1EE99F-CDCA-44C0-A419-B57705913F2E}"/>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232500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52CED4-94DD-4D70-A11E-493EBAFAA759}"/>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85C7947-B1A5-4294-8544-CDE63090E78A}"/>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4" name="Marcador de pie de página 3">
            <a:extLst>
              <a:ext uri="{FF2B5EF4-FFF2-40B4-BE49-F238E27FC236}">
                <a16:creationId xmlns:a16="http://schemas.microsoft.com/office/drawing/2014/main" id="{4115D1D6-F0D9-4550-B0F5-58E6EF3A96B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702F60E5-2CF2-4BE9-828A-8FD6C9B71AFE}"/>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3034953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F843F70-3582-4387-B61A-72D551A64433}"/>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3" name="Marcador de pie de página 2">
            <a:extLst>
              <a:ext uri="{FF2B5EF4-FFF2-40B4-BE49-F238E27FC236}">
                <a16:creationId xmlns:a16="http://schemas.microsoft.com/office/drawing/2014/main" id="{9BEC2E6B-D26D-45DC-9E51-A6D204D3F15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74EF3873-49D5-4098-B23F-6F5F467FA2C0}"/>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3971092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3FB12-68C4-4981-9C5A-9A66E735378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6E6C70E-8EF0-4DE3-918A-C2CBD2D312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4532B64-89C3-4988-92CC-A01E1104EA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26ED7CF-B547-4A4C-AB2A-748BF249F577}"/>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6" name="Marcador de pie de página 5">
            <a:extLst>
              <a:ext uri="{FF2B5EF4-FFF2-40B4-BE49-F238E27FC236}">
                <a16:creationId xmlns:a16="http://schemas.microsoft.com/office/drawing/2014/main" id="{5586FEBF-6897-4D80-96AB-3488765DF6C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4E9E94D-4E0E-485F-8CEB-4A60C1406617}"/>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417627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F96488-9B01-49A0-A835-CC0BE399B51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FB78643-15D6-43AC-8BC3-548CCED9FC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CBC4D76D-CFB3-44C4-BC70-92CE6D52DE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8151DA0-04CA-4B9A-8ED5-56DC87C1FB8B}"/>
              </a:ext>
            </a:extLst>
          </p:cNvPr>
          <p:cNvSpPr>
            <a:spLocks noGrp="1"/>
          </p:cNvSpPr>
          <p:nvPr>
            <p:ph type="dt" sz="half" idx="10"/>
          </p:nvPr>
        </p:nvSpPr>
        <p:spPr/>
        <p:txBody>
          <a:bodyPr/>
          <a:lstStyle/>
          <a:p>
            <a:fld id="{1E223133-5B08-4736-864F-5DD2F84A4DA3}" type="datetimeFigureOut">
              <a:rPr lang="es-ES" smtClean="0"/>
              <a:t>11/11/2023</a:t>
            </a:fld>
            <a:endParaRPr lang="es-ES"/>
          </a:p>
        </p:txBody>
      </p:sp>
      <p:sp>
        <p:nvSpPr>
          <p:cNvPr id="6" name="Marcador de pie de página 5">
            <a:extLst>
              <a:ext uri="{FF2B5EF4-FFF2-40B4-BE49-F238E27FC236}">
                <a16:creationId xmlns:a16="http://schemas.microsoft.com/office/drawing/2014/main" id="{6FF26CD0-5F82-4D4D-9920-93A6607F79F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5156400-3C91-478F-BDAD-6D761EB6CA7B}"/>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204449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3821658-CD39-4037-8BEA-0928C4592C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2E08722-B91C-4AAE-AD88-0A7AD27F6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31CC454-43E6-4439-B299-6A4402D8F4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223133-5B08-4736-864F-5DD2F84A4DA3}" type="datetimeFigureOut">
              <a:rPr lang="es-ES" smtClean="0"/>
              <a:t>11/11/2023</a:t>
            </a:fld>
            <a:endParaRPr lang="es-ES"/>
          </a:p>
        </p:txBody>
      </p:sp>
      <p:sp>
        <p:nvSpPr>
          <p:cNvPr id="5" name="Marcador de pie de página 4">
            <a:extLst>
              <a:ext uri="{FF2B5EF4-FFF2-40B4-BE49-F238E27FC236}">
                <a16:creationId xmlns:a16="http://schemas.microsoft.com/office/drawing/2014/main" id="{CDFDBFA2-DCC7-41C2-AE3D-8AC138FAAE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C1F35BF5-15DA-4AFF-8AA3-0622D44B55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48C23-A7AA-4F55-9691-1FF1ED154F94}" type="slidenum">
              <a:rPr lang="es-ES" smtClean="0"/>
              <a:t>‹Nº›</a:t>
            </a:fld>
            <a:endParaRPr lang="es-ES"/>
          </a:p>
        </p:txBody>
      </p:sp>
    </p:spTree>
    <p:extLst>
      <p:ext uri="{BB962C8B-B14F-4D97-AF65-F5344CB8AC3E}">
        <p14:creationId xmlns:p14="http://schemas.microsoft.com/office/powerpoint/2010/main" val="1655164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25944F1-C396-4A8A-8641-178FBCCA9CA5}"/>
              </a:ext>
            </a:extLst>
          </p:cNvPr>
          <p:cNvSpPr txBox="1"/>
          <p:nvPr/>
        </p:nvSpPr>
        <p:spPr>
          <a:xfrm>
            <a:off x="2036210" y="3239770"/>
            <a:ext cx="7420333" cy="2246769"/>
          </a:xfrm>
          <a:prstGeom prst="rect">
            <a:avLst/>
          </a:prstGeom>
          <a:noFill/>
        </p:spPr>
        <p:txBody>
          <a:bodyPr wrap="square">
            <a:spAutoFit/>
          </a:bodyPr>
          <a:lstStyle/>
          <a:p>
            <a:pPr algn="ctr"/>
            <a:endParaRPr lang="es-EC" sz="2800" b="1" dirty="0"/>
          </a:p>
          <a:p>
            <a:pPr algn="ctr"/>
            <a:r>
              <a:rPr lang="es-ES" sz="2800" b="1" dirty="0"/>
              <a:t>MEDICIÓN Y SU ERROR</a:t>
            </a:r>
          </a:p>
          <a:p>
            <a:pPr algn="ctr"/>
            <a:endParaRPr lang="es-EC" sz="2800" b="1" dirty="0"/>
          </a:p>
          <a:p>
            <a:pPr algn="ctr"/>
            <a:endParaRPr lang="es-EC" sz="2800" b="1" dirty="0"/>
          </a:p>
          <a:p>
            <a:pPr algn="ctr"/>
            <a:r>
              <a:rPr lang="es-EC" sz="2800" b="1" dirty="0"/>
              <a:t>PhD. Francisco Javier Ustáriz Fajardo</a:t>
            </a:r>
            <a:endParaRPr lang="es-VE" sz="2800" dirty="0"/>
          </a:p>
        </p:txBody>
      </p:sp>
      <p:sp>
        <p:nvSpPr>
          <p:cNvPr id="8" name="CuadroTexto 7">
            <a:extLst>
              <a:ext uri="{FF2B5EF4-FFF2-40B4-BE49-F238E27FC236}">
                <a16:creationId xmlns:a16="http://schemas.microsoft.com/office/drawing/2014/main" id="{766613D4-BAEC-4B4F-9DEF-4BABE0FBEE1D}"/>
              </a:ext>
            </a:extLst>
          </p:cNvPr>
          <p:cNvSpPr txBox="1"/>
          <p:nvPr/>
        </p:nvSpPr>
        <p:spPr>
          <a:xfrm>
            <a:off x="2698377" y="641448"/>
            <a:ext cx="6096000" cy="1569660"/>
          </a:xfrm>
          <a:prstGeom prst="rect">
            <a:avLst/>
          </a:prstGeom>
          <a:noFill/>
        </p:spPr>
        <p:txBody>
          <a:bodyPr wrap="square">
            <a:spAutoFit/>
          </a:bodyPr>
          <a:lstStyle/>
          <a:p>
            <a:pPr algn="ctr"/>
            <a:r>
              <a:rPr lang="es-EC" sz="2400" b="1" dirty="0">
                <a:ln w="12700">
                  <a:solidFill>
                    <a:schemeClr val="accent2">
                      <a:lumMod val="75000"/>
                    </a:schemeClr>
                  </a:solidFill>
                  <a:prstDash val="solid"/>
                </a:ln>
              </a:rPr>
              <a:t>UNIVERSIDAD NACIONAL DE CHIMBORAZO</a:t>
            </a:r>
          </a:p>
          <a:p>
            <a:pPr algn="ctr"/>
            <a:r>
              <a:rPr lang="es-EC" sz="2400" b="1" dirty="0">
                <a:ln w="12700">
                  <a:solidFill>
                    <a:schemeClr val="accent2">
                      <a:lumMod val="75000"/>
                    </a:schemeClr>
                  </a:solidFill>
                  <a:prstDash val="solid"/>
                </a:ln>
              </a:rPr>
              <a:t>FACULTAD DE CIENCIAS DE LA SALUD</a:t>
            </a:r>
          </a:p>
          <a:p>
            <a:pPr algn="ctr"/>
            <a:r>
              <a:rPr lang="es-EC" sz="2400" b="1" dirty="0">
                <a:ln w="12700">
                  <a:solidFill>
                    <a:schemeClr val="accent2">
                      <a:lumMod val="75000"/>
                    </a:schemeClr>
                  </a:solidFill>
                  <a:prstDash val="solid"/>
                </a:ln>
              </a:rPr>
              <a:t>Carrera  de Fisioterapia</a:t>
            </a:r>
          </a:p>
          <a:p>
            <a:pPr algn="ctr"/>
            <a:r>
              <a:rPr lang="es-EC" sz="2400" b="1" dirty="0">
                <a:ln w="12700">
                  <a:solidFill>
                    <a:schemeClr val="accent2">
                      <a:lumMod val="75000"/>
                    </a:schemeClr>
                  </a:solidFill>
                  <a:prstDash val="solid"/>
                </a:ln>
              </a:rPr>
              <a:t>Asignatura: </a:t>
            </a:r>
            <a:r>
              <a:rPr lang="es-VE" sz="2400" b="1" dirty="0">
                <a:ln w="12700">
                  <a:solidFill>
                    <a:schemeClr val="accent2">
                      <a:lumMod val="75000"/>
                    </a:schemeClr>
                  </a:solidFill>
                  <a:prstDash val="solid"/>
                </a:ln>
              </a:rPr>
              <a:t>Bioestadística </a:t>
            </a:r>
          </a:p>
        </p:txBody>
      </p:sp>
    </p:spTree>
    <p:extLst>
      <p:ext uri="{BB962C8B-B14F-4D97-AF65-F5344CB8AC3E}">
        <p14:creationId xmlns:p14="http://schemas.microsoft.com/office/powerpoint/2010/main" val="1528446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E1AB828D-D11B-4B6A-A67D-B015F56C083E}"/>
              </a:ext>
            </a:extLst>
          </p:cNvPr>
          <p:cNvPicPr>
            <a:picLocks noChangeAspect="1"/>
          </p:cNvPicPr>
          <p:nvPr/>
        </p:nvPicPr>
        <p:blipFill>
          <a:blip r:embed="rId2"/>
          <a:stretch>
            <a:fillRect/>
          </a:stretch>
        </p:blipFill>
        <p:spPr>
          <a:xfrm>
            <a:off x="950260" y="1735125"/>
            <a:ext cx="5627358" cy="5037257"/>
          </a:xfrm>
          <a:prstGeom prst="rect">
            <a:avLst/>
          </a:prstGeom>
        </p:spPr>
      </p:pic>
      <p:sp>
        <p:nvSpPr>
          <p:cNvPr id="5" name="CuadroTexto 4">
            <a:extLst>
              <a:ext uri="{FF2B5EF4-FFF2-40B4-BE49-F238E27FC236}">
                <a16:creationId xmlns:a16="http://schemas.microsoft.com/office/drawing/2014/main" id="{05318664-086D-42C7-8E74-49DBCD3EEDB5}"/>
              </a:ext>
            </a:extLst>
          </p:cNvPr>
          <p:cNvSpPr txBox="1"/>
          <p:nvPr/>
        </p:nvSpPr>
        <p:spPr>
          <a:xfrm>
            <a:off x="6400799" y="2052935"/>
            <a:ext cx="4697506" cy="1200329"/>
          </a:xfrm>
          <a:prstGeom prst="rect">
            <a:avLst/>
          </a:prstGeom>
          <a:noFill/>
        </p:spPr>
        <p:txBody>
          <a:bodyPr wrap="square">
            <a:spAutoFit/>
          </a:bodyPr>
          <a:lstStyle/>
          <a:p>
            <a:pPr algn="just"/>
            <a:r>
              <a:rPr lang="es-ES" b="0" i="0" dirty="0">
                <a:solidFill>
                  <a:srgbClr val="4D5156"/>
                </a:solidFill>
                <a:effectLst/>
                <a:latin typeface="Google Sans"/>
              </a:rPr>
              <a:t>Es un </a:t>
            </a:r>
            <a:r>
              <a:rPr lang="es-ES" b="0" i="0" dirty="0">
                <a:solidFill>
                  <a:srgbClr val="040C28"/>
                </a:solidFill>
                <a:effectLst/>
                <a:latin typeface="Google Sans"/>
              </a:rPr>
              <a:t>defecto en el diseño de un estudio de investigación científica o ensayo clínico, o en el método usado para recopilar o interpretar la información</a:t>
            </a:r>
            <a:r>
              <a:rPr lang="es-ES" b="0" i="0" dirty="0">
                <a:solidFill>
                  <a:srgbClr val="4D5156"/>
                </a:solidFill>
                <a:effectLst/>
                <a:latin typeface="Google Sans"/>
              </a:rPr>
              <a:t>.</a:t>
            </a:r>
            <a:endParaRPr lang="es-ES" dirty="0"/>
          </a:p>
        </p:txBody>
      </p:sp>
      <p:sp>
        <p:nvSpPr>
          <p:cNvPr id="6" name="CuadroTexto 5">
            <a:extLst>
              <a:ext uri="{FF2B5EF4-FFF2-40B4-BE49-F238E27FC236}">
                <a16:creationId xmlns:a16="http://schemas.microsoft.com/office/drawing/2014/main" id="{AD643EF6-B5A9-4362-89E4-D8905B446B4B}"/>
              </a:ext>
            </a:extLst>
          </p:cNvPr>
          <p:cNvSpPr txBox="1"/>
          <p:nvPr/>
        </p:nvSpPr>
        <p:spPr>
          <a:xfrm>
            <a:off x="546845" y="447532"/>
            <a:ext cx="10972802" cy="1192058"/>
          </a:xfrm>
          <a:prstGeom prst="rect">
            <a:avLst/>
          </a:prstGeom>
          <a:noFill/>
        </p:spPr>
        <p:txBody>
          <a:bodyPr wrap="square">
            <a:spAutoFit/>
          </a:bodyPr>
          <a:lstStyle/>
          <a:p>
            <a:pPr marL="672465" marR="700405" algn="just">
              <a:lnSpc>
                <a:spcPct val="135000"/>
              </a:lnSpc>
              <a:spcBef>
                <a:spcPts val="410"/>
              </a:spcBef>
              <a:spcAft>
                <a:spcPts val="0"/>
              </a:spcAft>
            </a:pPr>
            <a:r>
              <a:rPr lang="es-ES" sz="2800" b="1" dirty="0">
                <a:effectLst/>
                <a:latin typeface="Arial" panose="020B0604020202020204" pitchFamily="34" charset="0"/>
                <a:ea typeface="Arial MT"/>
                <a:cs typeface="Arial MT"/>
              </a:rPr>
              <a:t>Precisión: </a:t>
            </a:r>
            <a:r>
              <a:rPr lang="es-ES" sz="2800" dirty="0">
                <a:effectLst/>
                <a:latin typeface="Arial MT"/>
                <a:ea typeface="Arial MT"/>
                <a:cs typeface="Arial MT"/>
              </a:rPr>
              <a:t>Indica </a:t>
            </a:r>
            <a:r>
              <a:rPr lang="es-ES" sz="2800" b="1" dirty="0">
                <a:effectLst/>
                <a:latin typeface="Arial MT"/>
                <a:ea typeface="Arial MT"/>
                <a:cs typeface="Arial MT"/>
              </a:rPr>
              <a:t>la proximidad entre varias</a:t>
            </a:r>
            <a:r>
              <a:rPr lang="es-ES" sz="2800" b="1" spc="-765" dirty="0">
                <a:effectLst/>
                <a:latin typeface="Arial MT"/>
                <a:ea typeface="Arial MT"/>
                <a:cs typeface="Arial MT"/>
              </a:rPr>
              <a:t> </a:t>
            </a:r>
            <a:r>
              <a:rPr lang="es-ES" sz="2800" b="1" dirty="0">
                <a:effectLst/>
                <a:latin typeface="Arial MT"/>
                <a:ea typeface="Arial MT"/>
                <a:cs typeface="Arial MT"/>
              </a:rPr>
              <a:t>medidas</a:t>
            </a:r>
            <a:r>
              <a:rPr lang="es-ES" sz="2800" b="1" spc="770" dirty="0">
                <a:effectLst/>
                <a:latin typeface="Arial MT"/>
                <a:ea typeface="Arial MT"/>
                <a:cs typeface="Arial MT"/>
              </a:rPr>
              <a:t> </a:t>
            </a:r>
            <a:r>
              <a:rPr lang="es-ES" sz="2800" b="1" dirty="0">
                <a:effectLst/>
                <a:latin typeface="Arial MT"/>
                <a:ea typeface="Arial MT"/>
                <a:cs typeface="Arial MT"/>
              </a:rPr>
              <a:t>obtenidas</a:t>
            </a:r>
            <a:r>
              <a:rPr lang="es-ES" sz="2800" b="1" spc="755" dirty="0">
                <a:effectLst/>
                <a:latin typeface="Arial MT"/>
                <a:ea typeface="Arial MT"/>
                <a:cs typeface="Arial MT"/>
              </a:rPr>
              <a:t> </a:t>
            </a:r>
            <a:r>
              <a:rPr lang="es-ES" sz="2800" b="1" dirty="0">
                <a:effectLst/>
                <a:latin typeface="Arial MT"/>
                <a:ea typeface="Arial MT"/>
                <a:cs typeface="Arial MT"/>
              </a:rPr>
              <a:t>de</a:t>
            </a:r>
            <a:r>
              <a:rPr lang="es-ES" sz="2800" b="1" spc="760" dirty="0">
                <a:effectLst/>
                <a:latin typeface="Arial MT"/>
                <a:ea typeface="Arial MT"/>
                <a:cs typeface="Arial MT"/>
              </a:rPr>
              <a:t> </a:t>
            </a:r>
            <a:r>
              <a:rPr lang="es-ES" sz="2800" b="1" dirty="0">
                <a:effectLst/>
                <a:latin typeface="Arial MT"/>
                <a:ea typeface="Arial MT"/>
                <a:cs typeface="Arial MT"/>
              </a:rPr>
              <a:t>idéntica</a:t>
            </a:r>
            <a:r>
              <a:rPr lang="es-ES" sz="2800" b="1" spc="770" dirty="0">
                <a:effectLst/>
                <a:latin typeface="Arial MT"/>
                <a:ea typeface="Arial MT"/>
                <a:cs typeface="Arial MT"/>
              </a:rPr>
              <a:t> </a:t>
            </a:r>
            <a:r>
              <a:rPr lang="es-ES" sz="2800" b="1" dirty="0">
                <a:effectLst/>
                <a:latin typeface="Arial MT"/>
                <a:ea typeface="Arial MT"/>
                <a:cs typeface="Arial MT"/>
              </a:rPr>
              <a:t>manera</a:t>
            </a:r>
            <a:r>
              <a:rPr lang="es-ES" sz="2800" dirty="0">
                <a:effectLst/>
                <a:latin typeface="Arial MT"/>
                <a:ea typeface="Arial MT"/>
                <a:cs typeface="Arial MT"/>
              </a:rPr>
              <a:t>.</a:t>
            </a:r>
          </a:p>
        </p:txBody>
      </p:sp>
    </p:spTree>
    <p:extLst>
      <p:ext uri="{BB962C8B-B14F-4D97-AF65-F5344CB8AC3E}">
        <p14:creationId xmlns:p14="http://schemas.microsoft.com/office/powerpoint/2010/main" val="2380410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8888101-A908-4BA4-867A-3023CE0F6CC5}"/>
              </a:ext>
            </a:extLst>
          </p:cNvPr>
          <p:cNvSpPr txBox="1"/>
          <p:nvPr/>
        </p:nvSpPr>
        <p:spPr>
          <a:xfrm>
            <a:off x="609599" y="1397790"/>
            <a:ext cx="10972802" cy="3570145"/>
          </a:xfrm>
          <a:prstGeom prst="rect">
            <a:avLst/>
          </a:prstGeom>
          <a:noFill/>
        </p:spPr>
        <p:txBody>
          <a:bodyPr wrap="square">
            <a:spAutoFit/>
          </a:bodyPr>
          <a:lstStyle/>
          <a:p>
            <a:pPr marL="672465" marR="700405" algn="just">
              <a:lnSpc>
                <a:spcPct val="135000"/>
              </a:lnSpc>
              <a:spcBef>
                <a:spcPts val="410"/>
              </a:spcBef>
              <a:spcAft>
                <a:spcPts val="0"/>
              </a:spcAft>
            </a:pPr>
            <a:r>
              <a:rPr lang="es-ES" sz="2800" dirty="0">
                <a:effectLst/>
                <a:latin typeface="Arial MT"/>
                <a:ea typeface="Arial MT"/>
                <a:cs typeface="Arial MT"/>
              </a:rPr>
              <a:t>Podemos decir que</a:t>
            </a:r>
            <a:r>
              <a:rPr lang="es-ES" sz="2800" spc="5" dirty="0">
                <a:effectLst/>
                <a:latin typeface="Arial MT"/>
                <a:ea typeface="Arial MT"/>
                <a:cs typeface="Arial MT"/>
              </a:rPr>
              <a:t> </a:t>
            </a:r>
            <a:r>
              <a:rPr lang="es-ES" sz="2800" b="1" dirty="0">
                <a:effectLst/>
                <a:latin typeface="Arial MT"/>
                <a:ea typeface="Arial MT"/>
                <a:cs typeface="Arial MT"/>
              </a:rPr>
              <a:t>indica la variabilidad</a:t>
            </a:r>
            <a:r>
              <a:rPr lang="es-ES" sz="2800" b="1" spc="5" dirty="0">
                <a:effectLst/>
                <a:latin typeface="Arial MT"/>
                <a:ea typeface="Arial MT"/>
                <a:cs typeface="Arial MT"/>
              </a:rPr>
              <a:t> </a:t>
            </a:r>
            <a:r>
              <a:rPr lang="es-ES" sz="2800" b="1" dirty="0">
                <a:effectLst/>
                <a:latin typeface="Arial MT"/>
                <a:ea typeface="Arial MT"/>
                <a:cs typeface="Arial MT"/>
              </a:rPr>
              <a:t>aleatoria</a:t>
            </a:r>
            <a:r>
              <a:rPr lang="es-ES" sz="2800" b="1" spc="5" dirty="0">
                <a:effectLst/>
                <a:latin typeface="Arial MT"/>
                <a:ea typeface="Arial MT"/>
                <a:cs typeface="Arial MT"/>
              </a:rPr>
              <a:t> </a:t>
            </a:r>
            <a:r>
              <a:rPr lang="es-ES" sz="2800" b="1" dirty="0">
                <a:effectLst/>
                <a:latin typeface="Arial MT"/>
                <a:ea typeface="Arial MT"/>
                <a:cs typeface="Arial MT"/>
              </a:rPr>
              <a:t>muestral</a:t>
            </a:r>
            <a:r>
              <a:rPr lang="es-ES" sz="2800" b="1" spc="5" dirty="0">
                <a:effectLst/>
                <a:latin typeface="Arial MT"/>
                <a:ea typeface="Arial MT"/>
                <a:cs typeface="Arial MT"/>
              </a:rPr>
              <a:t> </a:t>
            </a:r>
            <a:r>
              <a:rPr lang="es-ES" sz="2800" b="1" dirty="0">
                <a:effectLst/>
                <a:latin typeface="Arial MT"/>
                <a:ea typeface="Arial MT"/>
                <a:cs typeface="Arial MT"/>
              </a:rPr>
              <a:t>de</a:t>
            </a:r>
            <a:r>
              <a:rPr lang="es-ES" sz="2800" b="1" spc="5" dirty="0">
                <a:effectLst/>
                <a:latin typeface="Arial MT"/>
                <a:ea typeface="Arial MT"/>
                <a:cs typeface="Arial MT"/>
              </a:rPr>
              <a:t> </a:t>
            </a:r>
            <a:r>
              <a:rPr lang="es-ES" sz="2800" b="1" dirty="0">
                <a:effectLst/>
                <a:latin typeface="Arial MT"/>
                <a:ea typeface="Arial MT"/>
                <a:cs typeface="Arial MT"/>
              </a:rPr>
              <a:t>un</a:t>
            </a:r>
            <a:r>
              <a:rPr lang="es-ES" sz="2800" b="1" spc="5" dirty="0">
                <a:effectLst/>
                <a:latin typeface="Arial MT"/>
                <a:ea typeface="Arial MT"/>
                <a:cs typeface="Arial MT"/>
              </a:rPr>
              <a:t> </a:t>
            </a:r>
            <a:r>
              <a:rPr lang="es-ES" sz="2800" b="1" dirty="0">
                <a:effectLst/>
                <a:latin typeface="Arial MT"/>
                <a:ea typeface="Arial MT"/>
                <a:cs typeface="Arial MT"/>
              </a:rPr>
              <a:t>estudio</a:t>
            </a:r>
            <a:r>
              <a:rPr lang="es-ES" sz="2800" dirty="0">
                <a:effectLst/>
                <a:latin typeface="Arial MT"/>
                <a:ea typeface="Arial MT"/>
                <a:cs typeface="Arial MT"/>
              </a:rPr>
              <a:t>,</a:t>
            </a:r>
            <a:r>
              <a:rPr lang="es-ES" sz="2800" spc="5" dirty="0">
                <a:effectLst/>
                <a:latin typeface="Arial MT"/>
                <a:ea typeface="Arial MT"/>
                <a:cs typeface="Arial MT"/>
              </a:rPr>
              <a:t> </a:t>
            </a:r>
            <a:r>
              <a:rPr lang="es-ES" sz="2800" dirty="0">
                <a:effectLst/>
                <a:latin typeface="Arial MT"/>
                <a:ea typeface="Arial MT"/>
                <a:cs typeface="Arial MT"/>
              </a:rPr>
              <a:t>naturalmente</a:t>
            </a:r>
            <a:r>
              <a:rPr lang="es-ES" sz="2800" spc="5" dirty="0">
                <a:effectLst/>
                <a:latin typeface="Arial MT"/>
                <a:ea typeface="Arial MT"/>
                <a:cs typeface="Arial MT"/>
              </a:rPr>
              <a:t> </a:t>
            </a:r>
            <a:r>
              <a:rPr lang="es-ES" sz="2800" b="1" dirty="0">
                <a:effectLst/>
                <a:latin typeface="Arial MT"/>
                <a:ea typeface="Arial MT"/>
                <a:cs typeface="Arial MT"/>
              </a:rPr>
              <a:t>tiene que</a:t>
            </a:r>
            <a:r>
              <a:rPr lang="es-ES" sz="2800" b="1" spc="5" dirty="0">
                <a:effectLst/>
                <a:latin typeface="Arial MT"/>
                <a:ea typeface="Arial MT"/>
                <a:cs typeface="Arial MT"/>
              </a:rPr>
              <a:t> </a:t>
            </a:r>
            <a:r>
              <a:rPr lang="es-ES" sz="2800" b="1" dirty="0">
                <a:effectLst/>
                <a:latin typeface="Arial MT"/>
                <a:ea typeface="Arial MT"/>
                <a:cs typeface="Arial MT"/>
              </a:rPr>
              <a:t>ver</a:t>
            </a:r>
            <a:r>
              <a:rPr lang="es-ES" sz="2800" b="1" spc="5" dirty="0">
                <a:effectLst/>
                <a:latin typeface="Arial MT"/>
                <a:ea typeface="Arial MT"/>
                <a:cs typeface="Arial MT"/>
              </a:rPr>
              <a:t> </a:t>
            </a:r>
            <a:r>
              <a:rPr lang="es-ES" sz="2800" b="1" dirty="0">
                <a:effectLst/>
                <a:latin typeface="Arial MT"/>
                <a:ea typeface="Arial MT"/>
                <a:cs typeface="Arial MT"/>
              </a:rPr>
              <a:t>con</a:t>
            </a:r>
            <a:r>
              <a:rPr lang="es-ES" sz="2800" b="1" spc="775" dirty="0">
                <a:effectLst/>
                <a:latin typeface="Arial MT"/>
                <a:ea typeface="Arial MT"/>
                <a:cs typeface="Arial MT"/>
              </a:rPr>
              <a:t> </a:t>
            </a:r>
            <a:r>
              <a:rPr lang="es-ES" sz="2800" b="1" dirty="0">
                <a:effectLst/>
                <a:latin typeface="Arial MT"/>
                <a:ea typeface="Arial MT"/>
                <a:cs typeface="Arial MT"/>
              </a:rPr>
              <a:t>el tamaño</a:t>
            </a:r>
            <a:r>
              <a:rPr lang="es-ES" sz="2800" b="1" spc="-765" dirty="0">
                <a:effectLst/>
                <a:latin typeface="Arial MT"/>
                <a:ea typeface="Arial MT"/>
                <a:cs typeface="Arial MT"/>
              </a:rPr>
              <a:t>                                                                 </a:t>
            </a:r>
            <a:r>
              <a:rPr lang="es-ES" sz="2800" b="1" dirty="0">
                <a:effectLst/>
                <a:latin typeface="Arial MT"/>
                <a:ea typeface="Arial MT"/>
                <a:cs typeface="Arial MT"/>
              </a:rPr>
              <a:t>de la muestra</a:t>
            </a:r>
            <a:r>
              <a:rPr lang="es-ES" sz="2800" dirty="0">
                <a:effectLst/>
                <a:latin typeface="Arial MT"/>
                <a:ea typeface="Arial MT"/>
                <a:cs typeface="Arial MT"/>
              </a:rPr>
              <a:t>. </a:t>
            </a:r>
          </a:p>
          <a:p>
            <a:pPr marL="672465" marR="700405" algn="just">
              <a:lnSpc>
                <a:spcPct val="135000"/>
              </a:lnSpc>
              <a:spcBef>
                <a:spcPts val="410"/>
              </a:spcBef>
              <a:spcAft>
                <a:spcPts val="0"/>
              </a:spcAft>
            </a:pPr>
            <a:r>
              <a:rPr lang="es-ES" sz="2800" b="1" dirty="0">
                <a:effectLst/>
                <a:latin typeface="Arial MT"/>
                <a:ea typeface="Arial MT"/>
                <a:cs typeface="Arial MT"/>
              </a:rPr>
              <a:t>Realmente es un problema</a:t>
            </a:r>
            <a:r>
              <a:rPr lang="es-ES" sz="2800" b="1" spc="5" dirty="0">
                <a:effectLst/>
                <a:latin typeface="Arial MT"/>
                <a:ea typeface="Arial MT"/>
                <a:cs typeface="Arial MT"/>
              </a:rPr>
              <a:t> </a:t>
            </a:r>
            <a:r>
              <a:rPr lang="es-ES" sz="2800" b="1" dirty="0">
                <a:effectLst/>
                <a:latin typeface="Arial MT"/>
                <a:ea typeface="Arial MT"/>
                <a:cs typeface="Arial MT"/>
              </a:rPr>
              <a:t>estadístico</a:t>
            </a:r>
            <a:r>
              <a:rPr lang="es-ES" sz="2800" dirty="0">
                <a:effectLst/>
                <a:latin typeface="Arial MT"/>
                <a:ea typeface="Arial MT"/>
                <a:cs typeface="Arial MT"/>
              </a:rPr>
              <a:t>.</a:t>
            </a:r>
            <a:r>
              <a:rPr lang="es-ES" sz="2800" spc="5" dirty="0">
                <a:effectLst/>
                <a:latin typeface="Arial MT"/>
                <a:ea typeface="Arial MT"/>
                <a:cs typeface="Arial MT"/>
              </a:rPr>
              <a:t> </a:t>
            </a:r>
            <a:r>
              <a:rPr lang="es-ES" sz="2800" dirty="0">
                <a:effectLst/>
                <a:latin typeface="Arial MT"/>
                <a:ea typeface="Arial MT"/>
                <a:cs typeface="Arial MT"/>
              </a:rPr>
              <a:t>Aquí</a:t>
            </a:r>
            <a:r>
              <a:rPr lang="es-ES" sz="2800" spc="5" dirty="0">
                <a:effectLst/>
                <a:latin typeface="Arial MT"/>
                <a:ea typeface="Arial MT"/>
                <a:cs typeface="Arial MT"/>
              </a:rPr>
              <a:t> </a:t>
            </a:r>
            <a:r>
              <a:rPr lang="es-ES" sz="2800" b="1" dirty="0">
                <a:effectLst/>
                <a:latin typeface="Arial MT"/>
                <a:ea typeface="Arial MT"/>
                <a:cs typeface="Arial MT"/>
              </a:rPr>
              <a:t>los</a:t>
            </a:r>
            <a:r>
              <a:rPr lang="es-ES" sz="2800" b="1" spc="5" dirty="0">
                <a:effectLst/>
                <a:latin typeface="Arial MT"/>
                <a:ea typeface="Arial MT"/>
                <a:cs typeface="Arial MT"/>
              </a:rPr>
              <a:t> </a:t>
            </a:r>
            <a:r>
              <a:rPr lang="es-ES" sz="2800" b="1" dirty="0">
                <a:effectLst/>
                <a:latin typeface="Arial MT"/>
                <a:ea typeface="Arial MT"/>
                <a:cs typeface="Arial MT"/>
              </a:rPr>
              <a:t>valores</a:t>
            </a:r>
            <a:r>
              <a:rPr lang="es-ES" sz="2800" b="1" spc="5" dirty="0">
                <a:effectLst/>
                <a:latin typeface="Arial MT"/>
                <a:ea typeface="Arial MT"/>
                <a:cs typeface="Arial MT"/>
              </a:rPr>
              <a:t> </a:t>
            </a:r>
            <a:r>
              <a:rPr lang="es-ES" sz="2800" b="1" dirty="0">
                <a:effectLst/>
                <a:latin typeface="Arial MT"/>
                <a:ea typeface="Arial MT"/>
                <a:cs typeface="Arial MT"/>
              </a:rPr>
              <a:t>medidos</a:t>
            </a:r>
            <a:r>
              <a:rPr lang="es-ES" sz="2800" b="1" spc="5" dirty="0">
                <a:effectLst/>
                <a:latin typeface="Arial MT"/>
                <a:ea typeface="Arial MT"/>
                <a:cs typeface="Arial MT"/>
              </a:rPr>
              <a:t> </a:t>
            </a:r>
            <a:r>
              <a:rPr lang="es-ES" sz="2800" b="1" dirty="0">
                <a:effectLst/>
                <a:latin typeface="Arial MT"/>
                <a:ea typeface="Arial MT"/>
                <a:cs typeface="Arial MT"/>
              </a:rPr>
              <a:t>se</a:t>
            </a:r>
            <a:r>
              <a:rPr lang="es-ES" sz="2800" b="1" spc="5" dirty="0">
                <a:effectLst/>
                <a:latin typeface="Arial MT"/>
                <a:ea typeface="Arial MT"/>
                <a:cs typeface="Arial MT"/>
              </a:rPr>
              <a:t> </a:t>
            </a:r>
            <a:r>
              <a:rPr lang="es-ES" sz="2800" b="1" dirty="0">
                <a:effectLst/>
                <a:latin typeface="Arial MT"/>
                <a:ea typeface="Arial MT"/>
                <a:cs typeface="Arial MT"/>
              </a:rPr>
              <a:t>alejan del valor verdadero </a:t>
            </a:r>
            <a:r>
              <a:rPr lang="es-ES" sz="2800" dirty="0">
                <a:effectLst/>
                <a:latin typeface="Arial MT"/>
                <a:ea typeface="Arial MT"/>
                <a:cs typeface="Arial MT"/>
              </a:rPr>
              <a:t>pero </a:t>
            </a:r>
            <a:r>
              <a:rPr lang="es-ES" sz="2800" b="1" dirty="0">
                <a:effectLst/>
                <a:latin typeface="Arial MT"/>
                <a:ea typeface="Arial MT"/>
                <a:cs typeface="Arial MT"/>
              </a:rPr>
              <a:t>están muy</a:t>
            </a:r>
            <a:r>
              <a:rPr lang="es-ES" sz="2800" b="1" spc="5" dirty="0">
                <a:effectLst/>
                <a:latin typeface="Arial MT"/>
                <a:ea typeface="Arial MT"/>
                <a:cs typeface="Arial MT"/>
              </a:rPr>
              <a:t> </a:t>
            </a:r>
            <a:r>
              <a:rPr lang="es-ES" sz="2800" b="1" dirty="0">
                <a:effectLst/>
                <a:latin typeface="Arial MT"/>
                <a:ea typeface="Arial MT"/>
                <a:cs typeface="Arial MT"/>
              </a:rPr>
              <a:t>cercas</a:t>
            </a:r>
            <a:r>
              <a:rPr lang="es-ES" sz="2800" b="1" spc="5" dirty="0">
                <a:effectLst/>
                <a:latin typeface="Arial MT"/>
                <a:ea typeface="Arial MT"/>
                <a:cs typeface="Arial MT"/>
              </a:rPr>
              <a:t> </a:t>
            </a:r>
            <a:r>
              <a:rPr lang="es-ES" sz="2800" b="1" dirty="0">
                <a:effectLst/>
                <a:latin typeface="Arial MT"/>
                <a:ea typeface="Arial MT"/>
                <a:cs typeface="Arial MT"/>
              </a:rPr>
              <a:t>unos</a:t>
            </a:r>
            <a:r>
              <a:rPr lang="es-ES" sz="2800" b="1" spc="10" dirty="0">
                <a:effectLst/>
                <a:latin typeface="Arial MT"/>
                <a:ea typeface="Arial MT"/>
                <a:cs typeface="Arial MT"/>
              </a:rPr>
              <a:t> </a:t>
            </a:r>
            <a:r>
              <a:rPr lang="es-ES" sz="2800" b="1" dirty="0">
                <a:effectLst/>
                <a:latin typeface="Arial MT"/>
                <a:ea typeface="Arial MT"/>
                <a:cs typeface="Arial MT"/>
              </a:rPr>
              <a:t>de</a:t>
            </a:r>
            <a:r>
              <a:rPr lang="es-ES" sz="2800" b="1" spc="5" dirty="0">
                <a:effectLst/>
                <a:latin typeface="Arial MT"/>
                <a:ea typeface="Arial MT"/>
                <a:cs typeface="Arial MT"/>
              </a:rPr>
              <a:t> </a:t>
            </a:r>
            <a:r>
              <a:rPr lang="es-ES" sz="2800" b="1" dirty="0">
                <a:effectLst/>
                <a:latin typeface="Arial MT"/>
                <a:ea typeface="Arial MT"/>
                <a:cs typeface="Arial MT"/>
              </a:rPr>
              <a:t>otros</a:t>
            </a:r>
            <a:r>
              <a:rPr lang="es-ES" sz="2800" dirty="0">
                <a:effectLst/>
                <a:latin typeface="Arial MT"/>
                <a:ea typeface="Arial MT"/>
                <a:cs typeface="Arial MT"/>
              </a:rPr>
              <a:t>.</a:t>
            </a:r>
          </a:p>
        </p:txBody>
      </p:sp>
    </p:spTree>
    <p:extLst>
      <p:ext uri="{BB962C8B-B14F-4D97-AF65-F5344CB8AC3E}">
        <p14:creationId xmlns:p14="http://schemas.microsoft.com/office/powerpoint/2010/main" val="4015984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B70B696-7063-4D94-914D-9E28FEE8FFE4}"/>
              </a:ext>
            </a:extLst>
          </p:cNvPr>
          <p:cNvPicPr>
            <a:picLocks noChangeAspect="1"/>
          </p:cNvPicPr>
          <p:nvPr/>
        </p:nvPicPr>
        <p:blipFill>
          <a:blip r:embed="rId2"/>
          <a:stretch>
            <a:fillRect/>
          </a:stretch>
        </p:blipFill>
        <p:spPr>
          <a:xfrm>
            <a:off x="2599765" y="803682"/>
            <a:ext cx="6026294" cy="5250635"/>
          </a:xfrm>
          <a:prstGeom prst="rect">
            <a:avLst/>
          </a:prstGeom>
        </p:spPr>
      </p:pic>
    </p:spTree>
    <p:extLst>
      <p:ext uri="{BB962C8B-B14F-4D97-AF65-F5344CB8AC3E}">
        <p14:creationId xmlns:p14="http://schemas.microsoft.com/office/powerpoint/2010/main" val="2758989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A3DD10D-AB0D-4DE6-81F6-C8FAF0F91BDE}"/>
              </a:ext>
            </a:extLst>
          </p:cNvPr>
          <p:cNvPicPr>
            <a:picLocks noChangeAspect="1"/>
          </p:cNvPicPr>
          <p:nvPr/>
        </p:nvPicPr>
        <p:blipFill>
          <a:blip r:embed="rId2"/>
          <a:stretch>
            <a:fillRect/>
          </a:stretch>
        </p:blipFill>
        <p:spPr>
          <a:xfrm>
            <a:off x="3123942" y="556011"/>
            <a:ext cx="5944115" cy="5745978"/>
          </a:xfrm>
          <a:prstGeom prst="rect">
            <a:avLst/>
          </a:prstGeom>
        </p:spPr>
      </p:pic>
    </p:spTree>
    <p:extLst>
      <p:ext uri="{BB962C8B-B14F-4D97-AF65-F5344CB8AC3E}">
        <p14:creationId xmlns:p14="http://schemas.microsoft.com/office/powerpoint/2010/main" val="4065407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BB9D2D1-49BF-4F23-B49E-A85B856D8225}"/>
              </a:ext>
            </a:extLst>
          </p:cNvPr>
          <p:cNvSpPr txBox="1"/>
          <p:nvPr/>
        </p:nvSpPr>
        <p:spPr>
          <a:xfrm>
            <a:off x="824753" y="1800413"/>
            <a:ext cx="10372164" cy="3257174"/>
          </a:xfrm>
          <a:prstGeom prst="rect">
            <a:avLst/>
          </a:prstGeom>
          <a:noFill/>
        </p:spPr>
        <p:txBody>
          <a:bodyPr wrap="square">
            <a:spAutoFit/>
          </a:bodyPr>
          <a:lstStyle/>
          <a:p>
            <a:pPr algn="just">
              <a:lnSpc>
                <a:spcPct val="150000"/>
              </a:lnSpc>
            </a:pPr>
            <a:r>
              <a:rPr lang="es-ES" sz="2800" b="0" i="0" dirty="0">
                <a:solidFill>
                  <a:srgbClr val="000000"/>
                </a:solidFill>
                <a:effectLst/>
              </a:rPr>
              <a:t>Es más fácil detectar la imprecisión que la inexactitud, ya que la variación entre los resultados llama rápidamente atención. Por esta razón, un instrumento muy preciso pero muy inexacto puede hacernos creer que el instrumento funciona correctamente y llevarnos a cometer grandes errores de cálculo.</a:t>
            </a:r>
          </a:p>
        </p:txBody>
      </p:sp>
    </p:spTree>
    <p:extLst>
      <p:ext uri="{BB962C8B-B14F-4D97-AF65-F5344CB8AC3E}">
        <p14:creationId xmlns:p14="http://schemas.microsoft.com/office/powerpoint/2010/main" val="2932601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BB9D2D1-49BF-4F23-B49E-A85B856D8225}"/>
              </a:ext>
            </a:extLst>
          </p:cNvPr>
          <p:cNvSpPr txBox="1"/>
          <p:nvPr/>
        </p:nvSpPr>
        <p:spPr>
          <a:xfrm>
            <a:off x="797859" y="1702910"/>
            <a:ext cx="10372164" cy="3257174"/>
          </a:xfrm>
          <a:prstGeom prst="rect">
            <a:avLst/>
          </a:prstGeom>
          <a:noFill/>
        </p:spPr>
        <p:txBody>
          <a:bodyPr wrap="square">
            <a:spAutoFit/>
          </a:bodyPr>
          <a:lstStyle/>
          <a:p>
            <a:pPr algn="just">
              <a:lnSpc>
                <a:spcPct val="150000"/>
              </a:lnSpc>
            </a:pPr>
            <a:r>
              <a:rPr lang="es-ES" sz="2800" b="0" i="0" dirty="0">
                <a:solidFill>
                  <a:srgbClr val="000000"/>
                </a:solidFill>
                <a:effectLst/>
              </a:rPr>
              <a:t>Un instrumento </a:t>
            </a:r>
            <a:r>
              <a:rPr lang="es-ES" sz="2800" b="1" i="0" dirty="0">
                <a:solidFill>
                  <a:srgbClr val="000000"/>
                </a:solidFill>
                <a:effectLst/>
              </a:rPr>
              <a:t>perfectamente exacto </a:t>
            </a:r>
            <a:r>
              <a:rPr lang="es-ES" sz="2800" b="0" i="0" dirty="0">
                <a:solidFill>
                  <a:srgbClr val="000000"/>
                </a:solidFill>
                <a:effectLst/>
              </a:rPr>
              <a:t>(ningún error de exactitud) </a:t>
            </a:r>
            <a:r>
              <a:rPr lang="es-ES" sz="2800" b="1" i="0" dirty="0">
                <a:solidFill>
                  <a:srgbClr val="000000"/>
                </a:solidFill>
                <a:effectLst/>
              </a:rPr>
              <a:t>es preciso</a:t>
            </a:r>
            <a:r>
              <a:rPr lang="es-ES" sz="2800" b="0" i="0" dirty="0">
                <a:solidFill>
                  <a:srgbClr val="000000"/>
                </a:solidFill>
                <a:effectLst/>
              </a:rPr>
              <a:t>: </a:t>
            </a:r>
            <a:r>
              <a:rPr lang="es-ES" sz="2800" b="1" i="0" dirty="0">
                <a:solidFill>
                  <a:srgbClr val="000000"/>
                </a:solidFill>
                <a:effectLst/>
              </a:rPr>
              <a:t>siempre proporciona el mismo resultado y es el exacto</a:t>
            </a:r>
            <a:r>
              <a:rPr lang="es-ES" sz="2800" b="0" i="0" dirty="0">
                <a:solidFill>
                  <a:srgbClr val="000000"/>
                </a:solidFill>
                <a:effectLst/>
              </a:rPr>
              <a:t>. Sin embargo, </a:t>
            </a:r>
            <a:r>
              <a:rPr lang="es-ES" sz="2800" b="1" i="0" dirty="0">
                <a:solidFill>
                  <a:srgbClr val="000000"/>
                </a:solidFill>
                <a:effectLst/>
              </a:rPr>
              <a:t>un instrumento perfectamente preciso </a:t>
            </a:r>
            <a:r>
              <a:rPr lang="es-ES" sz="2800" b="0" i="0" dirty="0">
                <a:solidFill>
                  <a:srgbClr val="000000"/>
                </a:solidFill>
                <a:effectLst/>
              </a:rPr>
              <a:t>puede </a:t>
            </a:r>
            <a:r>
              <a:rPr lang="es-ES" sz="2800" b="1" i="0" dirty="0">
                <a:solidFill>
                  <a:srgbClr val="000000"/>
                </a:solidFill>
                <a:effectLst/>
              </a:rPr>
              <a:t>ser muy inexacto</a:t>
            </a:r>
            <a:r>
              <a:rPr lang="es-ES" sz="2800" b="0" i="0" dirty="0">
                <a:solidFill>
                  <a:srgbClr val="000000"/>
                </a:solidFill>
                <a:effectLst/>
              </a:rPr>
              <a:t>: siempre proporciona </a:t>
            </a:r>
            <a:r>
              <a:rPr lang="es-ES" sz="2800" b="1" i="0" dirty="0">
                <a:solidFill>
                  <a:srgbClr val="000000"/>
                </a:solidFill>
                <a:effectLst/>
              </a:rPr>
              <a:t>el mismo resultado</a:t>
            </a:r>
            <a:r>
              <a:rPr lang="es-ES" sz="2800" b="0" i="0" dirty="0">
                <a:solidFill>
                  <a:srgbClr val="000000"/>
                </a:solidFill>
                <a:effectLst/>
              </a:rPr>
              <a:t>, pero </a:t>
            </a:r>
            <a:r>
              <a:rPr lang="es-ES" sz="2800" b="1" i="0" dirty="0">
                <a:solidFill>
                  <a:srgbClr val="000000"/>
                </a:solidFill>
                <a:effectLst/>
              </a:rPr>
              <a:t>está muy alejado del valor real.</a:t>
            </a:r>
          </a:p>
        </p:txBody>
      </p:sp>
    </p:spTree>
    <p:extLst>
      <p:ext uri="{BB962C8B-B14F-4D97-AF65-F5344CB8AC3E}">
        <p14:creationId xmlns:p14="http://schemas.microsoft.com/office/powerpoint/2010/main" val="102605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9C1315D-0738-441A-B0BA-57792CCE8B9A}"/>
              </a:ext>
            </a:extLst>
          </p:cNvPr>
          <p:cNvSpPr txBox="1"/>
          <p:nvPr/>
        </p:nvSpPr>
        <p:spPr>
          <a:xfrm>
            <a:off x="1147483" y="1410198"/>
            <a:ext cx="10031506" cy="1964512"/>
          </a:xfrm>
          <a:prstGeom prst="rect">
            <a:avLst/>
          </a:prstGeom>
          <a:noFill/>
        </p:spPr>
        <p:txBody>
          <a:bodyPr wrap="square">
            <a:spAutoFit/>
          </a:bodyPr>
          <a:lstStyle/>
          <a:p>
            <a:pPr algn="just">
              <a:lnSpc>
                <a:spcPct val="150000"/>
              </a:lnSpc>
            </a:pPr>
            <a:r>
              <a:rPr lang="es-ES" sz="2800" dirty="0"/>
              <a:t>Medición es el proceso por el cual se le asigna un valor a un fenómeno observado, la clasificación de casos o según ciertas reglas lógicas y las propiedades de dichos casos .</a:t>
            </a:r>
          </a:p>
        </p:txBody>
      </p:sp>
    </p:spTree>
    <p:extLst>
      <p:ext uri="{BB962C8B-B14F-4D97-AF65-F5344CB8AC3E}">
        <p14:creationId xmlns:p14="http://schemas.microsoft.com/office/powerpoint/2010/main" val="1162701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A59A01E-7225-41C8-8773-1E3EF555BE10}"/>
              </a:ext>
            </a:extLst>
          </p:cNvPr>
          <p:cNvSpPr txBox="1"/>
          <p:nvPr/>
        </p:nvSpPr>
        <p:spPr>
          <a:xfrm>
            <a:off x="1524001" y="699423"/>
            <a:ext cx="9932894" cy="3231654"/>
          </a:xfrm>
          <a:prstGeom prst="rect">
            <a:avLst/>
          </a:prstGeom>
          <a:noFill/>
        </p:spPr>
        <p:txBody>
          <a:bodyPr wrap="square">
            <a:spAutoFit/>
          </a:bodyPr>
          <a:lstStyle/>
          <a:p>
            <a:pPr algn="just">
              <a:lnSpc>
                <a:spcPct val="150000"/>
              </a:lnSpc>
            </a:pPr>
            <a:r>
              <a:rPr lang="es-ES" sz="2800" b="1" i="0" dirty="0">
                <a:effectLst/>
              </a:rPr>
              <a:t>El nivel de medición </a:t>
            </a:r>
            <a:r>
              <a:rPr lang="es-ES" sz="2800" b="0" i="0" dirty="0">
                <a:effectLst/>
              </a:rPr>
              <a:t>se refiere a la relación entre los valores que se asignan a los atributos de una variable. Una variable es cualquier cantidad que puede ser medida y cuyo valor varía a través de la población.</a:t>
            </a:r>
            <a:endParaRPr lang="es-419" sz="2800" b="0" i="0" dirty="0">
              <a:effectLst/>
            </a:endParaRPr>
          </a:p>
          <a:p>
            <a:br>
              <a:rPr lang="es-ES" b="0" i="0" dirty="0">
                <a:solidFill>
                  <a:srgbClr val="202124"/>
                </a:solidFill>
                <a:effectLst/>
                <a:latin typeface="arial" panose="020B0604020202020204" pitchFamily="34" charset="0"/>
              </a:rPr>
            </a:br>
            <a:endParaRPr lang="es-ES" dirty="0"/>
          </a:p>
        </p:txBody>
      </p:sp>
      <p:sp>
        <p:nvSpPr>
          <p:cNvPr id="5" name="CuadroTexto 4">
            <a:extLst>
              <a:ext uri="{FF2B5EF4-FFF2-40B4-BE49-F238E27FC236}">
                <a16:creationId xmlns:a16="http://schemas.microsoft.com/office/drawing/2014/main" id="{9208DC53-3E4C-4CF7-BB81-0E61D996D3C4}"/>
              </a:ext>
            </a:extLst>
          </p:cNvPr>
          <p:cNvSpPr txBox="1"/>
          <p:nvPr/>
        </p:nvSpPr>
        <p:spPr>
          <a:xfrm>
            <a:off x="806824" y="3762821"/>
            <a:ext cx="10650071" cy="1394677"/>
          </a:xfrm>
          <a:prstGeom prst="rect">
            <a:avLst/>
          </a:prstGeom>
          <a:noFill/>
        </p:spPr>
        <p:txBody>
          <a:bodyPr wrap="square">
            <a:spAutoFit/>
          </a:bodyPr>
          <a:lstStyle/>
          <a:p>
            <a:pPr marL="840740" marR="683260" algn="just">
              <a:lnSpc>
                <a:spcPct val="103000"/>
              </a:lnSpc>
              <a:spcBef>
                <a:spcPts val="5"/>
              </a:spcBef>
              <a:spcAft>
                <a:spcPts val="0"/>
              </a:spcAft>
            </a:pPr>
            <a:r>
              <a:rPr lang="es-ES" sz="2800" b="1" dirty="0">
                <a:effectLst/>
                <a:ea typeface="Arial MT"/>
                <a:cs typeface="Arial MT"/>
              </a:rPr>
              <a:t>Nivel</a:t>
            </a:r>
            <a:r>
              <a:rPr lang="es-ES" sz="2800" b="1" spc="5" dirty="0">
                <a:effectLst/>
                <a:ea typeface="Arial MT"/>
                <a:cs typeface="Arial MT"/>
              </a:rPr>
              <a:t> </a:t>
            </a:r>
            <a:r>
              <a:rPr lang="es-ES" sz="2800" b="1" dirty="0">
                <a:effectLst/>
                <a:ea typeface="Arial MT"/>
                <a:cs typeface="Arial MT"/>
              </a:rPr>
              <a:t>de</a:t>
            </a:r>
            <a:r>
              <a:rPr lang="es-ES" sz="2800" b="1" spc="5" dirty="0">
                <a:effectLst/>
                <a:ea typeface="Arial MT"/>
                <a:cs typeface="Arial MT"/>
              </a:rPr>
              <a:t> </a:t>
            </a:r>
            <a:r>
              <a:rPr lang="es-ES" sz="2800" b="1" dirty="0">
                <a:effectLst/>
                <a:ea typeface="Arial MT"/>
                <a:cs typeface="Arial MT"/>
              </a:rPr>
              <a:t>medición</a:t>
            </a:r>
            <a:r>
              <a:rPr lang="es-ES" sz="2800" dirty="0">
                <a:effectLst/>
                <a:ea typeface="Arial MT"/>
                <a:cs typeface="Arial MT"/>
              </a:rPr>
              <a:t>:</a:t>
            </a:r>
            <a:r>
              <a:rPr lang="es-ES" sz="2800" spc="5" dirty="0">
                <a:effectLst/>
                <a:ea typeface="Arial MT"/>
                <a:cs typeface="Arial MT"/>
              </a:rPr>
              <a:t> </a:t>
            </a:r>
            <a:r>
              <a:rPr lang="es-ES" sz="2800" dirty="0">
                <a:effectLst/>
                <a:ea typeface="Arial MT"/>
                <a:cs typeface="Arial MT"/>
              </a:rPr>
              <a:t>conjunto</a:t>
            </a:r>
            <a:r>
              <a:rPr lang="es-ES" sz="2800" spc="5" dirty="0">
                <a:effectLst/>
                <a:ea typeface="Arial MT"/>
                <a:cs typeface="Arial MT"/>
              </a:rPr>
              <a:t> </a:t>
            </a:r>
            <a:r>
              <a:rPr lang="es-ES" sz="2800" dirty="0">
                <a:effectLst/>
                <a:ea typeface="Arial MT"/>
                <a:cs typeface="Arial MT"/>
              </a:rPr>
              <a:t>de</a:t>
            </a:r>
            <a:r>
              <a:rPr lang="es-ES" sz="2800" spc="5" dirty="0">
                <a:effectLst/>
                <a:ea typeface="Arial MT"/>
                <a:cs typeface="Arial MT"/>
              </a:rPr>
              <a:t> </a:t>
            </a:r>
            <a:r>
              <a:rPr lang="es-ES" sz="2800" dirty="0">
                <a:effectLst/>
                <a:ea typeface="Arial MT"/>
                <a:cs typeface="Arial MT"/>
              </a:rPr>
              <a:t>reglas</a:t>
            </a:r>
            <a:r>
              <a:rPr lang="es-ES" sz="2800" spc="5" dirty="0">
                <a:effectLst/>
                <a:ea typeface="Arial MT"/>
                <a:cs typeface="Arial MT"/>
              </a:rPr>
              <a:t> </a:t>
            </a:r>
            <a:r>
              <a:rPr lang="es-ES" sz="2800" dirty="0">
                <a:effectLst/>
                <a:ea typeface="Arial MT"/>
                <a:cs typeface="Arial MT"/>
              </a:rPr>
              <a:t>lógicas</a:t>
            </a:r>
            <a:r>
              <a:rPr lang="es-ES" sz="2800" spc="5" dirty="0">
                <a:effectLst/>
                <a:ea typeface="Arial MT"/>
                <a:cs typeface="Arial MT"/>
              </a:rPr>
              <a:t> </a:t>
            </a:r>
            <a:r>
              <a:rPr lang="es-ES" sz="2800" dirty="0">
                <a:effectLst/>
                <a:ea typeface="Arial MT"/>
                <a:cs typeface="Arial MT"/>
              </a:rPr>
              <a:t>que</a:t>
            </a:r>
            <a:r>
              <a:rPr lang="es-ES" sz="2800" spc="5" dirty="0">
                <a:effectLst/>
                <a:ea typeface="Arial MT"/>
                <a:cs typeface="Arial MT"/>
              </a:rPr>
              <a:t> </a:t>
            </a:r>
            <a:r>
              <a:rPr lang="es-ES" sz="2800" dirty="0">
                <a:effectLst/>
                <a:ea typeface="Arial MT"/>
                <a:cs typeface="Arial MT"/>
              </a:rPr>
              <a:t>definen</a:t>
            </a:r>
            <a:r>
              <a:rPr lang="es-ES" sz="2800" spc="5" dirty="0">
                <a:effectLst/>
                <a:ea typeface="Arial MT"/>
                <a:cs typeface="Arial MT"/>
              </a:rPr>
              <a:t> </a:t>
            </a:r>
            <a:r>
              <a:rPr lang="es-ES" sz="2800" dirty="0">
                <a:effectLst/>
                <a:ea typeface="Arial MT"/>
                <a:cs typeface="Arial MT"/>
              </a:rPr>
              <a:t>la</a:t>
            </a:r>
            <a:r>
              <a:rPr lang="es-ES" sz="2800" spc="5" dirty="0">
                <a:ea typeface="Arial MT"/>
                <a:cs typeface="Arial MT"/>
              </a:rPr>
              <a:t> </a:t>
            </a:r>
            <a:r>
              <a:rPr lang="es-ES" sz="2800" dirty="0">
                <a:effectLst/>
                <a:ea typeface="Arial MT"/>
                <a:cs typeface="Arial MT"/>
              </a:rPr>
              <a:t>asignación</a:t>
            </a:r>
            <a:r>
              <a:rPr lang="es-ES" sz="2800" spc="5" dirty="0">
                <a:effectLst/>
                <a:ea typeface="Arial MT"/>
                <a:cs typeface="Arial MT"/>
              </a:rPr>
              <a:t> </a:t>
            </a:r>
            <a:r>
              <a:rPr lang="es-ES" sz="2800" dirty="0">
                <a:effectLst/>
                <a:ea typeface="Arial MT"/>
                <a:cs typeface="Arial MT"/>
              </a:rPr>
              <a:t>de</a:t>
            </a:r>
            <a:r>
              <a:rPr lang="es-ES" sz="2800" spc="5" dirty="0">
                <a:effectLst/>
                <a:ea typeface="Arial MT"/>
                <a:cs typeface="Arial MT"/>
              </a:rPr>
              <a:t> </a:t>
            </a:r>
            <a:r>
              <a:rPr lang="es-ES" sz="2800" dirty="0">
                <a:effectLst/>
                <a:ea typeface="Arial MT"/>
                <a:cs typeface="Arial MT"/>
              </a:rPr>
              <a:t>un</a:t>
            </a:r>
            <a:r>
              <a:rPr lang="es-ES" sz="2800" spc="-765" dirty="0">
                <a:effectLst/>
                <a:ea typeface="Arial MT"/>
                <a:cs typeface="Arial MT"/>
              </a:rPr>
              <a:t> </a:t>
            </a:r>
            <a:r>
              <a:rPr lang="es-ES" sz="2800" dirty="0">
                <a:effectLst/>
                <a:ea typeface="Arial MT"/>
                <a:cs typeface="Arial MT"/>
              </a:rPr>
              <a:t>valor</a:t>
            </a:r>
            <a:r>
              <a:rPr lang="es-ES" sz="2800" spc="735" dirty="0">
                <a:effectLst/>
                <a:ea typeface="Arial MT"/>
                <a:cs typeface="Arial MT"/>
              </a:rPr>
              <a:t> </a:t>
            </a:r>
            <a:r>
              <a:rPr lang="es-ES" sz="2800" dirty="0">
                <a:effectLst/>
                <a:ea typeface="Arial MT"/>
                <a:cs typeface="Arial MT"/>
              </a:rPr>
              <a:t>apropiado</a:t>
            </a:r>
            <a:r>
              <a:rPr lang="es-ES" sz="2800" spc="755" dirty="0">
                <a:effectLst/>
                <a:ea typeface="Arial MT"/>
                <a:cs typeface="Arial MT"/>
              </a:rPr>
              <a:t> </a:t>
            </a:r>
            <a:r>
              <a:rPr lang="es-ES" sz="2800" dirty="0">
                <a:effectLst/>
                <a:ea typeface="Arial MT"/>
                <a:cs typeface="Arial MT"/>
              </a:rPr>
              <a:t>al</a:t>
            </a:r>
            <a:r>
              <a:rPr lang="es-ES" sz="2800" spc="730" dirty="0">
                <a:effectLst/>
                <a:ea typeface="Arial MT"/>
                <a:cs typeface="Arial MT"/>
              </a:rPr>
              <a:t> </a:t>
            </a:r>
            <a:r>
              <a:rPr lang="es-ES" sz="2800" dirty="0">
                <a:effectLst/>
                <a:ea typeface="Arial MT"/>
                <a:cs typeface="Arial MT"/>
              </a:rPr>
              <a:t>objeto</a:t>
            </a:r>
            <a:r>
              <a:rPr lang="es-ES" sz="2800" spc="750" dirty="0">
                <a:effectLst/>
                <a:ea typeface="Arial MT"/>
                <a:cs typeface="Arial MT"/>
              </a:rPr>
              <a:t> </a:t>
            </a:r>
            <a:r>
              <a:rPr lang="es-ES" sz="2800" dirty="0">
                <a:effectLst/>
                <a:ea typeface="Arial MT"/>
                <a:cs typeface="Arial MT"/>
              </a:rPr>
              <a:t>o</a:t>
            </a:r>
            <a:r>
              <a:rPr lang="es-ES" sz="2800" spc="730" dirty="0">
                <a:effectLst/>
                <a:ea typeface="Arial MT"/>
                <a:cs typeface="Arial MT"/>
              </a:rPr>
              <a:t> </a:t>
            </a:r>
            <a:r>
              <a:rPr lang="es-ES" sz="2800" dirty="0">
                <a:effectLst/>
                <a:ea typeface="Arial MT"/>
                <a:cs typeface="Arial MT"/>
              </a:rPr>
              <a:t>fenómeno</a:t>
            </a:r>
            <a:r>
              <a:rPr lang="es-ES" sz="2800" spc="-770" dirty="0">
                <a:effectLst/>
                <a:ea typeface="Arial MT"/>
                <a:cs typeface="Arial MT"/>
              </a:rPr>
              <a:t> </a:t>
            </a:r>
            <a:r>
              <a:rPr lang="es-ES" sz="2800" dirty="0">
                <a:effectLst/>
                <a:ea typeface="Arial MT"/>
                <a:cs typeface="Arial MT"/>
              </a:rPr>
              <a:t>mensurado.</a:t>
            </a:r>
          </a:p>
        </p:txBody>
      </p:sp>
    </p:spTree>
    <p:extLst>
      <p:ext uri="{BB962C8B-B14F-4D97-AF65-F5344CB8AC3E}">
        <p14:creationId xmlns:p14="http://schemas.microsoft.com/office/powerpoint/2010/main" val="3422552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95C30B8-A9C6-4EE8-8592-CC1D21537AA9}"/>
              </a:ext>
            </a:extLst>
          </p:cNvPr>
          <p:cNvSpPr txBox="1"/>
          <p:nvPr/>
        </p:nvSpPr>
        <p:spPr>
          <a:xfrm>
            <a:off x="600636" y="704939"/>
            <a:ext cx="10712823" cy="5788508"/>
          </a:xfrm>
          <a:prstGeom prst="rect">
            <a:avLst/>
          </a:prstGeom>
          <a:noFill/>
        </p:spPr>
        <p:txBody>
          <a:bodyPr wrap="square">
            <a:spAutoFit/>
          </a:bodyPr>
          <a:lstStyle/>
          <a:p>
            <a:pPr marL="840740" marR="603885" algn="just">
              <a:lnSpc>
                <a:spcPct val="135000"/>
              </a:lnSpc>
              <a:spcBef>
                <a:spcPts val="405"/>
              </a:spcBef>
              <a:spcAft>
                <a:spcPts val="0"/>
              </a:spcAft>
            </a:pPr>
            <a:r>
              <a:rPr lang="es-ES" sz="2800" dirty="0">
                <a:effectLst/>
                <a:ea typeface="Arial MT"/>
                <a:cs typeface="Arial MT"/>
              </a:rPr>
              <a:t>Cuando se obtiene </a:t>
            </a:r>
            <a:r>
              <a:rPr lang="es-ES" sz="2800" b="1" dirty="0">
                <a:effectLst/>
                <a:ea typeface="Arial MT"/>
                <a:cs typeface="Arial MT"/>
              </a:rPr>
              <a:t>la medida de una</a:t>
            </a:r>
            <a:r>
              <a:rPr lang="es-ES" sz="2800" b="1" spc="5" dirty="0">
                <a:effectLst/>
                <a:ea typeface="Arial MT"/>
                <a:cs typeface="Arial MT"/>
              </a:rPr>
              <a:t> </a:t>
            </a:r>
            <a:r>
              <a:rPr lang="es-ES" sz="2800" b="1" dirty="0">
                <a:effectLst/>
                <a:ea typeface="Arial MT"/>
                <a:cs typeface="Arial MT"/>
              </a:rPr>
              <a:t>característica cualitativa o cuantitativa</a:t>
            </a:r>
            <a:r>
              <a:rPr lang="es-ES" sz="2800" b="1" spc="-875" dirty="0">
                <a:effectLst/>
                <a:ea typeface="Arial MT"/>
                <a:cs typeface="Arial MT"/>
              </a:rPr>
              <a:t> </a:t>
            </a:r>
            <a:r>
              <a:rPr lang="es-ES" sz="2800" dirty="0">
                <a:effectLst/>
                <a:ea typeface="Arial MT"/>
                <a:cs typeface="Arial MT"/>
              </a:rPr>
              <a:t>en un </a:t>
            </a:r>
            <a:r>
              <a:rPr lang="es-ES" sz="2800" b="1" dirty="0">
                <a:effectLst/>
                <a:ea typeface="Arial MT"/>
                <a:cs typeface="Arial MT"/>
              </a:rPr>
              <a:t>individuo o población</a:t>
            </a:r>
            <a:r>
              <a:rPr lang="es-ES" sz="2800" dirty="0">
                <a:effectLst/>
                <a:ea typeface="Arial MT"/>
                <a:cs typeface="Arial MT"/>
              </a:rPr>
              <a:t>, el </a:t>
            </a:r>
            <a:r>
              <a:rPr lang="es-ES" sz="2800" b="1" dirty="0">
                <a:effectLst/>
                <a:ea typeface="Arial MT"/>
                <a:cs typeface="Arial MT"/>
              </a:rPr>
              <a:t>valor</a:t>
            </a:r>
            <a:r>
              <a:rPr lang="es-ES" sz="2800" b="1" spc="5" dirty="0">
                <a:effectLst/>
                <a:ea typeface="Arial MT"/>
                <a:cs typeface="Arial MT"/>
              </a:rPr>
              <a:t> </a:t>
            </a:r>
            <a:r>
              <a:rPr lang="es-ES" sz="2800" b="1" dirty="0">
                <a:effectLst/>
                <a:ea typeface="Arial MT"/>
                <a:cs typeface="Arial MT"/>
              </a:rPr>
              <a:t>medido (</a:t>
            </a:r>
            <a:r>
              <a:rPr lang="es-ES" sz="2800" b="1" dirty="0" err="1">
                <a:effectLst/>
                <a:ea typeface="Arial MT"/>
                <a:cs typeface="Arial MT"/>
              </a:rPr>
              <a:t>Xm</a:t>
            </a:r>
            <a:r>
              <a:rPr lang="es-ES" sz="2800" b="1" dirty="0">
                <a:effectLst/>
                <a:ea typeface="Arial MT"/>
                <a:cs typeface="Arial MT"/>
              </a:rPr>
              <a:t>) </a:t>
            </a:r>
            <a:r>
              <a:rPr lang="es-ES" sz="2800" dirty="0">
                <a:effectLst/>
                <a:ea typeface="Arial MT"/>
                <a:cs typeface="Arial MT"/>
              </a:rPr>
              <a:t>consta de dos partes:</a:t>
            </a:r>
            <a:r>
              <a:rPr lang="es-ES" sz="2800" spc="5" dirty="0">
                <a:effectLst/>
                <a:ea typeface="Arial MT"/>
                <a:cs typeface="Arial MT"/>
              </a:rPr>
              <a:t> </a:t>
            </a:r>
          </a:p>
          <a:p>
            <a:pPr marL="840740" marR="774700" algn="just">
              <a:lnSpc>
                <a:spcPct val="103000"/>
              </a:lnSpc>
              <a:spcBef>
                <a:spcPts val="1040"/>
              </a:spcBef>
              <a:spcAft>
                <a:spcPts val="0"/>
              </a:spcAft>
            </a:pPr>
            <a:r>
              <a:rPr lang="es-ES" sz="2800" spc="5" dirty="0">
                <a:effectLst/>
                <a:ea typeface="Arial MT"/>
                <a:cs typeface="Arial MT"/>
              </a:rPr>
              <a:t>.- </a:t>
            </a:r>
            <a:r>
              <a:rPr lang="es-ES" sz="2800" dirty="0">
                <a:effectLst/>
                <a:ea typeface="Arial MT"/>
                <a:cs typeface="Arial MT"/>
              </a:rPr>
              <a:t>una</a:t>
            </a:r>
            <a:r>
              <a:rPr lang="es-ES" sz="2800" spc="5" dirty="0">
                <a:effectLst/>
                <a:ea typeface="Arial MT"/>
                <a:cs typeface="Arial MT"/>
              </a:rPr>
              <a:t> </a:t>
            </a:r>
            <a:r>
              <a:rPr lang="es-ES" sz="2800" dirty="0">
                <a:effectLst/>
                <a:ea typeface="Arial MT"/>
                <a:cs typeface="Arial MT"/>
              </a:rPr>
              <a:t>es</a:t>
            </a:r>
            <a:r>
              <a:rPr lang="es-ES" sz="2800" spc="5" dirty="0">
                <a:effectLst/>
                <a:ea typeface="Arial MT"/>
                <a:cs typeface="Arial MT"/>
              </a:rPr>
              <a:t> </a:t>
            </a:r>
            <a:r>
              <a:rPr lang="es-ES" sz="2800" dirty="0">
                <a:effectLst/>
                <a:ea typeface="Arial MT"/>
                <a:cs typeface="Arial MT"/>
              </a:rPr>
              <a:t>el</a:t>
            </a:r>
            <a:r>
              <a:rPr lang="es-ES" sz="2800" spc="5" dirty="0">
                <a:effectLst/>
                <a:ea typeface="Arial MT"/>
                <a:cs typeface="Arial MT"/>
              </a:rPr>
              <a:t> </a:t>
            </a:r>
            <a:r>
              <a:rPr lang="es-ES" sz="2800" b="1" dirty="0">
                <a:effectLst/>
                <a:ea typeface="Arial MT"/>
                <a:cs typeface="Arial MT"/>
              </a:rPr>
              <a:t>valor</a:t>
            </a:r>
            <a:r>
              <a:rPr lang="es-ES" sz="2800" b="1" spc="5" dirty="0">
                <a:effectLst/>
                <a:ea typeface="Arial MT"/>
                <a:cs typeface="Arial MT"/>
              </a:rPr>
              <a:t> </a:t>
            </a:r>
            <a:r>
              <a:rPr lang="es-ES" sz="2800" b="1" dirty="0">
                <a:effectLst/>
                <a:ea typeface="Arial MT"/>
                <a:cs typeface="Arial MT"/>
              </a:rPr>
              <a:t>verdadero</a:t>
            </a:r>
            <a:r>
              <a:rPr lang="es-ES" sz="2800" b="1" spc="5" dirty="0">
                <a:effectLst/>
                <a:ea typeface="Arial MT"/>
                <a:cs typeface="Arial MT"/>
              </a:rPr>
              <a:t> </a:t>
            </a:r>
            <a:r>
              <a:rPr lang="es-ES" sz="2800" b="1" dirty="0">
                <a:effectLst/>
                <a:ea typeface="Arial MT"/>
                <a:cs typeface="Arial MT"/>
              </a:rPr>
              <a:t>(</a:t>
            </a:r>
            <a:r>
              <a:rPr lang="es-ES" sz="2800" b="1" dirty="0" err="1">
                <a:effectLst/>
                <a:ea typeface="Arial MT"/>
                <a:cs typeface="Arial MT"/>
              </a:rPr>
              <a:t>Xv</a:t>
            </a:r>
            <a:r>
              <a:rPr lang="es-ES" sz="2800" b="1" dirty="0">
                <a:effectLst/>
                <a:ea typeface="Arial MT"/>
                <a:cs typeface="Arial MT"/>
              </a:rPr>
              <a:t>)</a:t>
            </a:r>
            <a:r>
              <a:rPr lang="es-ES" sz="2800" b="1" spc="5" dirty="0">
                <a:effectLst/>
                <a:ea typeface="Arial MT"/>
                <a:cs typeface="Arial MT"/>
              </a:rPr>
              <a:t> </a:t>
            </a:r>
            <a:r>
              <a:rPr lang="es-ES" sz="2800" dirty="0">
                <a:effectLst/>
                <a:ea typeface="Arial MT"/>
                <a:cs typeface="Arial MT"/>
              </a:rPr>
              <a:t>o</a:t>
            </a:r>
            <a:r>
              <a:rPr lang="es-ES" sz="2800" spc="5" dirty="0">
                <a:effectLst/>
                <a:ea typeface="Arial MT"/>
                <a:cs typeface="Arial MT"/>
              </a:rPr>
              <a:t> </a:t>
            </a:r>
            <a:r>
              <a:rPr lang="es-ES" sz="2800" dirty="0">
                <a:effectLst/>
                <a:ea typeface="Arial MT"/>
                <a:cs typeface="Arial MT"/>
              </a:rPr>
              <a:t>aceptado</a:t>
            </a:r>
            <a:r>
              <a:rPr lang="es-ES" sz="2800" spc="5" dirty="0">
                <a:effectLst/>
                <a:ea typeface="Arial MT"/>
                <a:cs typeface="Arial MT"/>
              </a:rPr>
              <a:t> </a:t>
            </a:r>
            <a:r>
              <a:rPr lang="es-ES" sz="2800" dirty="0">
                <a:effectLst/>
                <a:ea typeface="Arial MT"/>
                <a:cs typeface="Arial MT"/>
              </a:rPr>
              <a:t>como</a:t>
            </a:r>
            <a:r>
              <a:rPr lang="es-ES" sz="2800" spc="5" dirty="0">
                <a:effectLst/>
                <a:ea typeface="Arial MT"/>
                <a:cs typeface="Arial MT"/>
              </a:rPr>
              <a:t> </a:t>
            </a:r>
            <a:r>
              <a:rPr lang="es-ES" sz="2800" dirty="0">
                <a:effectLst/>
                <a:ea typeface="Arial MT"/>
                <a:cs typeface="Arial MT"/>
              </a:rPr>
              <a:t>verdadero;</a:t>
            </a:r>
            <a:r>
              <a:rPr lang="es-ES" sz="2800" spc="5" dirty="0">
                <a:effectLst/>
                <a:ea typeface="Arial MT"/>
                <a:cs typeface="Arial MT"/>
              </a:rPr>
              <a:t> .- </a:t>
            </a:r>
            <a:r>
              <a:rPr lang="es-ES" sz="2800" dirty="0">
                <a:effectLst/>
                <a:ea typeface="Arial MT"/>
                <a:cs typeface="Arial MT"/>
              </a:rPr>
              <a:t>la</a:t>
            </a:r>
            <a:r>
              <a:rPr lang="es-ES" sz="2800" spc="5" dirty="0">
                <a:effectLst/>
                <a:ea typeface="Arial MT"/>
                <a:cs typeface="Arial MT"/>
              </a:rPr>
              <a:t> </a:t>
            </a:r>
            <a:r>
              <a:rPr lang="es-ES" sz="2800" dirty="0">
                <a:effectLst/>
                <a:ea typeface="Arial MT"/>
                <a:cs typeface="Arial MT"/>
              </a:rPr>
              <a:t>otra</a:t>
            </a:r>
            <a:r>
              <a:rPr lang="es-ES" sz="2800" spc="5" dirty="0">
                <a:effectLst/>
                <a:ea typeface="Arial MT"/>
                <a:cs typeface="Arial MT"/>
              </a:rPr>
              <a:t> </a:t>
            </a:r>
            <a:r>
              <a:rPr lang="es-ES" sz="2800" dirty="0">
                <a:effectLst/>
                <a:ea typeface="Arial MT"/>
                <a:cs typeface="Arial MT"/>
              </a:rPr>
              <a:t>corresponde</a:t>
            </a:r>
            <a:r>
              <a:rPr lang="es-ES" sz="2800" spc="-50" dirty="0">
                <a:effectLst/>
                <a:ea typeface="Arial MT"/>
                <a:cs typeface="Arial MT"/>
              </a:rPr>
              <a:t> </a:t>
            </a:r>
            <a:r>
              <a:rPr lang="es-ES" sz="2800" dirty="0">
                <a:effectLst/>
                <a:ea typeface="Arial MT"/>
                <a:cs typeface="Arial MT"/>
              </a:rPr>
              <a:t>al</a:t>
            </a:r>
            <a:r>
              <a:rPr lang="es-ES" sz="2800" spc="5" dirty="0">
                <a:effectLst/>
                <a:ea typeface="Arial MT"/>
                <a:cs typeface="Arial MT"/>
              </a:rPr>
              <a:t> </a:t>
            </a:r>
            <a:r>
              <a:rPr lang="es-ES" sz="2800" b="1" dirty="0">
                <a:effectLst/>
                <a:ea typeface="Arial MT"/>
                <a:cs typeface="Arial MT"/>
              </a:rPr>
              <a:t>error</a:t>
            </a:r>
            <a:r>
              <a:rPr lang="es-ES" sz="2800" b="1" spc="-5" dirty="0">
                <a:effectLst/>
                <a:ea typeface="Arial MT"/>
                <a:cs typeface="Arial MT"/>
              </a:rPr>
              <a:t> </a:t>
            </a:r>
            <a:r>
              <a:rPr lang="es-ES" sz="2800" b="1" dirty="0">
                <a:effectLst/>
                <a:ea typeface="Arial MT"/>
                <a:cs typeface="Arial MT"/>
              </a:rPr>
              <a:t>de</a:t>
            </a:r>
            <a:r>
              <a:rPr lang="es-ES" sz="2800" b="1" spc="-5" dirty="0">
                <a:effectLst/>
                <a:ea typeface="Arial MT"/>
                <a:cs typeface="Arial MT"/>
              </a:rPr>
              <a:t> </a:t>
            </a:r>
            <a:r>
              <a:rPr lang="es-ES" sz="2800" b="1" dirty="0">
                <a:effectLst/>
                <a:ea typeface="Arial MT"/>
                <a:cs typeface="Arial MT"/>
              </a:rPr>
              <a:t>medida</a:t>
            </a:r>
            <a:r>
              <a:rPr lang="es-ES" sz="2800" b="1" spc="-25" dirty="0">
                <a:effectLst/>
                <a:ea typeface="Arial MT"/>
                <a:cs typeface="Arial MT"/>
              </a:rPr>
              <a:t> </a:t>
            </a:r>
            <a:r>
              <a:rPr lang="es-ES" sz="2800" b="1" dirty="0">
                <a:effectLst/>
                <a:ea typeface="Arial MT"/>
                <a:cs typeface="Arial MT"/>
              </a:rPr>
              <a:t>(Xe).</a:t>
            </a:r>
            <a:r>
              <a:rPr lang="es-ES" sz="1800" dirty="0">
                <a:effectLst/>
                <a:latin typeface="Arial MT"/>
                <a:ea typeface="Arial MT"/>
                <a:cs typeface="Arial MT"/>
              </a:rPr>
              <a:t> </a:t>
            </a:r>
          </a:p>
          <a:p>
            <a:pPr marL="840740" marR="774700" algn="just">
              <a:lnSpc>
                <a:spcPct val="103000"/>
              </a:lnSpc>
              <a:spcBef>
                <a:spcPts val="1040"/>
              </a:spcBef>
              <a:spcAft>
                <a:spcPts val="0"/>
              </a:spcAft>
            </a:pPr>
            <a:endParaRPr lang="es-ES" dirty="0">
              <a:latin typeface="Arial MT"/>
              <a:ea typeface="Arial MT"/>
              <a:cs typeface="Arial MT"/>
            </a:endParaRPr>
          </a:p>
          <a:p>
            <a:pPr marL="840740" marR="774700" algn="just">
              <a:lnSpc>
                <a:spcPct val="103000"/>
              </a:lnSpc>
              <a:spcBef>
                <a:spcPts val="1040"/>
              </a:spcBef>
              <a:spcAft>
                <a:spcPts val="0"/>
              </a:spcAft>
            </a:pPr>
            <a:r>
              <a:rPr lang="es-ES" sz="2800" dirty="0">
                <a:effectLst/>
                <a:ea typeface="Arial MT"/>
                <a:cs typeface="Arial MT"/>
              </a:rPr>
              <a:t>Por</a:t>
            </a:r>
            <a:r>
              <a:rPr lang="es-ES" sz="2800" spc="5" dirty="0">
                <a:effectLst/>
                <a:ea typeface="Arial MT"/>
                <a:cs typeface="Arial MT"/>
              </a:rPr>
              <a:t> </a:t>
            </a:r>
            <a:r>
              <a:rPr lang="es-ES" sz="2800" dirty="0">
                <a:effectLst/>
                <a:ea typeface="Arial MT"/>
                <a:cs typeface="Arial MT"/>
              </a:rPr>
              <a:t>consiguiente,</a:t>
            </a:r>
            <a:r>
              <a:rPr lang="es-ES" sz="2800" spc="5" dirty="0">
                <a:effectLst/>
                <a:ea typeface="Arial MT"/>
                <a:cs typeface="Arial MT"/>
              </a:rPr>
              <a:t> </a:t>
            </a:r>
            <a:r>
              <a:rPr lang="es-ES" sz="2800" dirty="0">
                <a:effectLst/>
                <a:ea typeface="Arial MT"/>
                <a:cs typeface="Arial MT"/>
              </a:rPr>
              <a:t>la</a:t>
            </a:r>
            <a:r>
              <a:rPr lang="es-ES" sz="2800" spc="5" dirty="0">
                <a:effectLst/>
                <a:ea typeface="Arial MT"/>
                <a:cs typeface="Arial MT"/>
              </a:rPr>
              <a:t> </a:t>
            </a:r>
            <a:r>
              <a:rPr lang="es-ES" sz="2800" dirty="0">
                <a:effectLst/>
                <a:ea typeface="Arial MT"/>
                <a:cs typeface="Arial MT"/>
              </a:rPr>
              <a:t>relación</a:t>
            </a:r>
            <a:r>
              <a:rPr lang="es-ES" sz="2800" spc="5" dirty="0">
                <a:effectLst/>
                <a:ea typeface="Arial MT"/>
                <a:cs typeface="Arial MT"/>
              </a:rPr>
              <a:t> </a:t>
            </a:r>
            <a:r>
              <a:rPr lang="es-ES" sz="2800" dirty="0">
                <a:effectLst/>
                <a:ea typeface="Arial MT"/>
                <a:cs typeface="Arial MT"/>
              </a:rPr>
              <a:t>entre estos indicadores podemos </a:t>
            </a:r>
            <a:r>
              <a:rPr lang="es-ES" sz="2800" spc="-990" dirty="0">
                <a:effectLst/>
                <a:ea typeface="Arial MT"/>
                <a:cs typeface="Arial MT"/>
              </a:rPr>
              <a:t>         </a:t>
            </a:r>
            <a:r>
              <a:rPr lang="es-ES" sz="2800" dirty="0">
                <a:effectLst/>
                <a:ea typeface="Arial MT"/>
                <a:cs typeface="Arial MT"/>
              </a:rPr>
              <a:t>expresarla</a:t>
            </a:r>
            <a:r>
              <a:rPr lang="es-ES" sz="2800" spc="-15" dirty="0">
                <a:effectLst/>
                <a:ea typeface="Arial MT"/>
                <a:cs typeface="Arial MT"/>
              </a:rPr>
              <a:t> </a:t>
            </a:r>
            <a:r>
              <a:rPr lang="es-ES" sz="2800" dirty="0">
                <a:effectLst/>
                <a:ea typeface="Arial MT"/>
                <a:cs typeface="Arial MT"/>
              </a:rPr>
              <a:t>de</a:t>
            </a:r>
            <a:r>
              <a:rPr lang="es-ES" sz="2800" spc="-5" dirty="0">
                <a:effectLst/>
                <a:ea typeface="Arial MT"/>
                <a:cs typeface="Arial MT"/>
              </a:rPr>
              <a:t> </a:t>
            </a:r>
            <a:r>
              <a:rPr lang="es-ES" sz="2800" dirty="0">
                <a:effectLst/>
                <a:ea typeface="Arial MT"/>
                <a:cs typeface="Arial MT"/>
              </a:rPr>
              <a:t>la siguiente</a:t>
            </a:r>
            <a:r>
              <a:rPr lang="es-ES" sz="2800" spc="-15" dirty="0">
                <a:effectLst/>
                <a:ea typeface="Arial MT"/>
                <a:cs typeface="Arial MT"/>
              </a:rPr>
              <a:t> </a:t>
            </a:r>
            <a:r>
              <a:rPr lang="es-ES" sz="2800" dirty="0">
                <a:effectLst/>
                <a:ea typeface="Arial MT"/>
                <a:cs typeface="Arial MT"/>
              </a:rPr>
              <a:t>forma:</a:t>
            </a:r>
          </a:p>
          <a:p>
            <a:r>
              <a:rPr lang="es-ES" sz="2800" dirty="0">
                <a:effectLst/>
                <a:ea typeface="Arial MT"/>
                <a:cs typeface="Arial MT"/>
              </a:rPr>
              <a:t> </a:t>
            </a:r>
          </a:p>
          <a:p>
            <a:pPr marL="317500" marR="256540" algn="ctr">
              <a:spcAft>
                <a:spcPts val="0"/>
              </a:spcAft>
            </a:pPr>
            <a:r>
              <a:rPr lang="es-ES" sz="3200" b="1" dirty="0" err="1">
                <a:effectLst/>
                <a:ea typeface="Arial MT"/>
                <a:cs typeface="Arial MT"/>
              </a:rPr>
              <a:t>Xm</a:t>
            </a:r>
            <a:r>
              <a:rPr lang="es-ES" sz="3200" b="1" spc="-5" dirty="0">
                <a:effectLst/>
                <a:ea typeface="Arial MT"/>
                <a:cs typeface="Arial MT"/>
              </a:rPr>
              <a:t> </a:t>
            </a:r>
            <a:r>
              <a:rPr lang="es-ES" sz="3200" b="1" dirty="0">
                <a:effectLst/>
                <a:ea typeface="Arial MT"/>
                <a:cs typeface="Arial MT"/>
              </a:rPr>
              <a:t>=</a:t>
            </a:r>
            <a:r>
              <a:rPr lang="es-ES" sz="3200" b="1" spc="-5" dirty="0">
                <a:effectLst/>
                <a:ea typeface="Arial MT"/>
                <a:cs typeface="Arial MT"/>
              </a:rPr>
              <a:t> </a:t>
            </a:r>
            <a:r>
              <a:rPr lang="es-ES" sz="3200" b="1" dirty="0" err="1">
                <a:effectLst/>
                <a:ea typeface="Arial MT"/>
                <a:cs typeface="Arial MT"/>
              </a:rPr>
              <a:t>Xv</a:t>
            </a:r>
            <a:r>
              <a:rPr lang="es-ES" sz="3200" b="1" dirty="0">
                <a:effectLst/>
                <a:ea typeface="Arial MT"/>
                <a:cs typeface="Arial MT"/>
              </a:rPr>
              <a:t> +</a:t>
            </a:r>
            <a:r>
              <a:rPr lang="es-ES" sz="3200" b="1" spc="-5" dirty="0">
                <a:effectLst/>
                <a:ea typeface="Arial MT"/>
                <a:cs typeface="Arial MT"/>
              </a:rPr>
              <a:t> </a:t>
            </a:r>
            <a:r>
              <a:rPr lang="es-ES" sz="3200" b="1" dirty="0">
                <a:effectLst/>
                <a:ea typeface="Arial MT"/>
                <a:cs typeface="Arial MT"/>
              </a:rPr>
              <a:t>Xe</a:t>
            </a:r>
            <a:endParaRPr lang="es-ES" sz="3200" dirty="0">
              <a:effectLst/>
              <a:ea typeface="Arial MT"/>
              <a:cs typeface="Arial MT"/>
            </a:endParaRPr>
          </a:p>
          <a:p>
            <a:pPr marL="840740" marR="603885" algn="just">
              <a:lnSpc>
                <a:spcPct val="135000"/>
              </a:lnSpc>
              <a:spcBef>
                <a:spcPts val="405"/>
              </a:spcBef>
              <a:spcAft>
                <a:spcPts val="0"/>
              </a:spcAft>
            </a:pPr>
            <a:endParaRPr lang="es-ES" sz="2800" dirty="0">
              <a:effectLst/>
              <a:ea typeface="Arial MT"/>
              <a:cs typeface="Arial MT"/>
            </a:endParaRPr>
          </a:p>
        </p:txBody>
      </p:sp>
    </p:spTree>
    <p:extLst>
      <p:ext uri="{BB962C8B-B14F-4D97-AF65-F5344CB8AC3E}">
        <p14:creationId xmlns:p14="http://schemas.microsoft.com/office/powerpoint/2010/main" val="907520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1AECD94-AB89-4E43-A555-FB870A20532B}"/>
              </a:ext>
            </a:extLst>
          </p:cNvPr>
          <p:cNvSpPr txBox="1"/>
          <p:nvPr/>
        </p:nvSpPr>
        <p:spPr>
          <a:xfrm>
            <a:off x="851647" y="874379"/>
            <a:ext cx="10748682" cy="4466736"/>
          </a:xfrm>
          <a:prstGeom prst="rect">
            <a:avLst/>
          </a:prstGeom>
          <a:noFill/>
        </p:spPr>
        <p:txBody>
          <a:bodyPr wrap="square">
            <a:spAutoFit/>
          </a:bodyPr>
          <a:lstStyle/>
          <a:p>
            <a:pPr marL="688340" marR="469900" algn="just">
              <a:lnSpc>
                <a:spcPct val="135000"/>
              </a:lnSpc>
              <a:spcBef>
                <a:spcPts val="1205"/>
              </a:spcBef>
              <a:spcAft>
                <a:spcPts val="0"/>
              </a:spcAft>
            </a:pPr>
            <a:r>
              <a:rPr lang="es-ES" sz="2800" b="1" dirty="0">
                <a:effectLst/>
                <a:ea typeface="Arial MT"/>
                <a:cs typeface="Arial MT"/>
              </a:rPr>
              <a:t>Exactitud: </a:t>
            </a:r>
            <a:r>
              <a:rPr lang="es-ES" sz="2800" dirty="0">
                <a:effectLst/>
                <a:ea typeface="Arial MT"/>
                <a:cs typeface="Arial MT"/>
              </a:rPr>
              <a:t>Indica la proximidad de una</a:t>
            </a:r>
            <a:r>
              <a:rPr lang="es-ES" sz="2800" spc="5" dirty="0">
                <a:effectLst/>
                <a:ea typeface="Arial MT"/>
                <a:cs typeface="Arial MT"/>
              </a:rPr>
              <a:t> </a:t>
            </a:r>
            <a:r>
              <a:rPr lang="es-ES" sz="2800" dirty="0">
                <a:effectLst/>
                <a:ea typeface="Arial MT"/>
                <a:cs typeface="Arial MT"/>
              </a:rPr>
              <a:t>medida</a:t>
            </a:r>
            <a:r>
              <a:rPr lang="es-ES" sz="2800" spc="5" dirty="0">
                <a:effectLst/>
                <a:ea typeface="Arial MT"/>
                <a:cs typeface="Arial MT"/>
              </a:rPr>
              <a:t> </a:t>
            </a:r>
            <a:r>
              <a:rPr lang="es-ES" sz="2800" dirty="0">
                <a:effectLst/>
                <a:ea typeface="Arial MT"/>
                <a:cs typeface="Arial MT"/>
              </a:rPr>
              <a:t>a</a:t>
            </a:r>
            <a:r>
              <a:rPr lang="es-ES" sz="2800" spc="5" dirty="0">
                <a:effectLst/>
                <a:ea typeface="Arial MT"/>
                <a:cs typeface="Arial MT"/>
              </a:rPr>
              <a:t> </a:t>
            </a:r>
            <a:r>
              <a:rPr lang="es-ES" sz="2800" dirty="0">
                <a:effectLst/>
                <a:ea typeface="Arial MT"/>
                <a:cs typeface="Arial MT"/>
              </a:rPr>
              <a:t>su</a:t>
            </a:r>
            <a:r>
              <a:rPr lang="es-ES" sz="2800" spc="5" dirty="0">
                <a:effectLst/>
                <a:ea typeface="Arial MT"/>
                <a:cs typeface="Arial MT"/>
              </a:rPr>
              <a:t> </a:t>
            </a:r>
            <a:r>
              <a:rPr lang="es-ES" sz="2800" dirty="0">
                <a:effectLst/>
                <a:ea typeface="Arial MT"/>
                <a:cs typeface="Arial MT"/>
              </a:rPr>
              <a:t>valor</a:t>
            </a:r>
            <a:r>
              <a:rPr lang="es-ES" sz="2800" spc="5" dirty="0">
                <a:effectLst/>
                <a:ea typeface="Arial MT"/>
                <a:cs typeface="Arial MT"/>
              </a:rPr>
              <a:t> </a:t>
            </a:r>
            <a:r>
              <a:rPr lang="es-ES" sz="2800" dirty="0">
                <a:effectLst/>
                <a:ea typeface="Arial MT"/>
                <a:cs typeface="Arial MT"/>
              </a:rPr>
              <a:t>verdadero,</a:t>
            </a:r>
            <a:r>
              <a:rPr lang="es-ES" sz="2800" spc="5" dirty="0">
                <a:effectLst/>
                <a:ea typeface="Arial MT"/>
                <a:cs typeface="Arial MT"/>
              </a:rPr>
              <a:t> </a:t>
            </a:r>
            <a:r>
              <a:rPr lang="es-ES" sz="2800" dirty="0">
                <a:effectLst/>
                <a:ea typeface="Arial MT"/>
                <a:cs typeface="Arial MT"/>
              </a:rPr>
              <a:t>por</a:t>
            </a:r>
            <a:r>
              <a:rPr lang="es-ES" sz="2800" spc="5" dirty="0">
                <a:effectLst/>
                <a:ea typeface="Arial MT"/>
                <a:cs typeface="Arial MT"/>
              </a:rPr>
              <a:t> </a:t>
            </a:r>
            <a:r>
              <a:rPr lang="es-ES" sz="2800" dirty="0">
                <a:effectLst/>
                <a:ea typeface="Arial MT"/>
                <a:cs typeface="Arial MT"/>
              </a:rPr>
              <a:t>lo</a:t>
            </a:r>
            <a:r>
              <a:rPr lang="es-ES" sz="2800" spc="5" dirty="0">
                <a:effectLst/>
                <a:ea typeface="Arial MT"/>
                <a:cs typeface="Arial MT"/>
              </a:rPr>
              <a:t> </a:t>
            </a:r>
            <a:r>
              <a:rPr lang="es-ES" sz="2800" dirty="0">
                <a:effectLst/>
                <a:ea typeface="Arial MT"/>
                <a:cs typeface="Arial MT"/>
              </a:rPr>
              <a:t>tanto se puede expresar en términos de </a:t>
            </a:r>
            <a:r>
              <a:rPr lang="es-ES" sz="2800" spc="-875" dirty="0">
                <a:effectLst/>
                <a:ea typeface="Arial MT"/>
                <a:cs typeface="Arial MT"/>
              </a:rPr>
              <a:t> </a:t>
            </a:r>
            <a:r>
              <a:rPr lang="es-ES" sz="2800" dirty="0">
                <a:effectLst/>
                <a:ea typeface="Arial MT"/>
                <a:cs typeface="Arial MT"/>
              </a:rPr>
              <a:t>error.</a:t>
            </a:r>
          </a:p>
          <a:p>
            <a:pPr marL="1602740" algn="just">
              <a:lnSpc>
                <a:spcPts val="3635"/>
              </a:lnSpc>
            </a:pPr>
            <a:endParaRPr lang="es-ES" sz="2800" dirty="0">
              <a:effectLst/>
              <a:ea typeface="Arial MT"/>
              <a:cs typeface="Arial MT"/>
            </a:endParaRPr>
          </a:p>
          <a:p>
            <a:pPr marL="1602740" algn="just">
              <a:lnSpc>
                <a:spcPts val="3635"/>
              </a:lnSpc>
            </a:pPr>
            <a:r>
              <a:rPr lang="es-ES" sz="2800" dirty="0">
                <a:ea typeface="Arial MT"/>
                <a:cs typeface="Arial MT"/>
              </a:rPr>
              <a:t>      </a:t>
            </a:r>
            <a:r>
              <a:rPr lang="es-ES" sz="2800" dirty="0">
                <a:effectLst/>
                <a:ea typeface="Arial MT"/>
                <a:cs typeface="Arial MT"/>
              </a:rPr>
              <a:t>Según</a:t>
            </a:r>
            <a:r>
              <a:rPr lang="es-ES" sz="2800" spc="-15" dirty="0">
                <a:effectLst/>
                <a:ea typeface="Arial MT"/>
                <a:cs typeface="Arial MT"/>
              </a:rPr>
              <a:t> </a:t>
            </a:r>
            <a:r>
              <a:rPr lang="es-ES" sz="2800" dirty="0">
                <a:effectLst/>
                <a:ea typeface="Arial MT"/>
                <a:cs typeface="Arial MT"/>
              </a:rPr>
              <a:t>la</a:t>
            </a:r>
            <a:r>
              <a:rPr lang="es-ES" sz="2800" spc="-15" dirty="0">
                <a:effectLst/>
                <a:ea typeface="Arial MT"/>
                <a:cs typeface="Arial MT"/>
              </a:rPr>
              <a:t> </a:t>
            </a:r>
            <a:r>
              <a:rPr lang="es-ES" sz="2800" dirty="0">
                <a:effectLst/>
                <a:ea typeface="Arial MT"/>
                <a:cs typeface="Arial MT"/>
              </a:rPr>
              <a:t>fórmula:</a:t>
            </a:r>
            <a:r>
              <a:rPr lang="es-ES" sz="2800" spc="870" dirty="0">
                <a:effectLst/>
                <a:ea typeface="Arial MT"/>
                <a:cs typeface="Arial MT"/>
              </a:rPr>
              <a:t> </a:t>
            </a:r>
            <a:r>
              <a:rPr lang="es-ES" sz="2800" b="1" dirty="0">
                <a:effectLst/>
                <a:ea typeface="Arial MT"/>
                <a:cs typeface="Arial MT"/>
              </a:rPr>
              <a:t>Xe =</a:t>
            </a:r>
            <a:r>
              <a:rPr lang="es-ES" sz="2800" b="1" spc="-5" dirty="0">
                <a:effectLst/>
                <a:ea typeface="Arial MT"/>
                <a:cs typeface="Arial MT"/>
              </a:rPr>
              <a:t> </a:t>
            </a:r>
            <a:r>
              <a:rPr lang="es-ES" sz="2800" b="1" dirty="0" err="1">
                <a:effectLst/>
                <a:ea typeface="Arial MT"/>
                <a:cs typeface="Arial MT"/>
              </a:rPr>
              <a:t>Xm</a:t>
            </a:r>
            <a:r>
              <a:rPr lang="es-ES" sz="2800" b="1" spc="-5" dirty="0">
                <a:effectLst/>
                <a:ea typeface="Arial MT"/>
                <a:cs typeface="Arial MT"/>
              </a:rPr>
              <a:t> </a:t>
            </a:r>
            <a:r>
              <a:rPr lang="es-ES" sz="2800" b="1" dirty="0">
                <a:effectLst/>
                <a:ea typeface="Arial MT"/>
                <a:cs typeface="Arial MT"/>
              </a:rPr>
              <a:t>– </a:t>
            </a:r>
            <a:r>
              <a:rPr lang="es-ES" sz="2800" b="1" dirty="0" err="1">
                <a:effectLst/>
                <a:ea typeface="Arial MT"/>
                <a:cs typeface="Arial MT"/>
              </a:rPr>
              <a:t>Xv</a:t>
            </a:r>
            <a:endParaRPr lang="es-ES" sz="2800" b="1" dirty="0">
              <a:effectLst/>
              <a:ea typeface="Arial MT"/>
              <a:cs typeface="Arial MT"/>
            </a:endParaRPr>
          </a:p>
          <a:p>
            <a:pPr marL="1602740" algn="just">
              <a:lnSpc>
                <a:spcPts val="3635"/>
              </a:lnSpc>
            </a:pPr>
            <a:endParaRPr lang="es-ES" sz="2800" b="1" dirty="0">
              <a:effectLst/>
              <a:ea typeface="Arial MT"/>
              <a:cs typeface="Arial MT"/>
            </a:endParaRPr>
          </a:p>
          <a:p>
            <a:pPr marL="1602740">
              <a:lnSpc>
                <a:spcPts val="3635"/>
              </a:lnSpc>
            </a:pPr>
            <a:r>
              <a:rPr lang="es-ES" sz="2800" dirty="0">
                <a:effectLst/>
                <a:ea typeface="Arial MT"/>
                <a:cs typeface="Arial MT"/>
              </a:rPr>
              <a:t>valor</a:t>
            </a:r>
            <a:r>
              <a:rPr lang="es-ES" sz="2800" spc="5" dirty="0">
                <a:effectLst/>
                <a:ea typeface="Arial MT"/>
                <a:cs typeface="Arial MT"/>
              </a:rPr>
              <a:t> </a:t>
            </a:r>
            <a:r>
              <a:rPr lang="es-ES" sz="2800" dirty="0">
                <a:effectLst/>
                <a:ea typeface="Arial MT"/>
                <a:cs typeface="Arial MT"/>
              </a:rPr>
              <a:t>medido (</a:t>
            </a:r>
            <a:r>
              <a:rPr lang="es-ES" sz="2800" dirty="0" err="1">
                <a:effectLst/>
                <a:ea typeface="Arial MT"/>
                <a:cs typeface="Arial MT"/>
              </a:rPr>
              <a:t>Xm</a:t>
            </a:r>
            <a:r>
              <a:rPr lang="es-ES" sz="2800" dirty="0">
                <a:effectLst/>
                <a:ea typeface="Arial MT"/>
                <a:cs typeface="Arial MT"/>
              </a:rPr>
              <a:t>)</a:t>
            </a:r>
          </a:p>
          <a:p>
            <a:pPr marL="1602740">
              <a:lnSpc>
                <a:spcPts val="3635"/>
              </a:lnSpc>
            </a:pPr>
            <a:r>
              <a:rPr lang="es-ES" sz="2800" dirty="0">
                <a:effectLst/>
                <a:ea typeface="Arial MT"/>
                <a:cs typeface="Arial MT"/>
              </a:rPr>
              <a:t>valor</a:t>
            </a:r>
            <a:r>
              <a:rPr lang="es-ES" sz="2800" spc="5" dirty="0">
                <a:effectLst/>
                <a:ea typeface="Arial MT"/>
                <a:cs typeface="Arial MT"/>
              </a:rPr>
              <a:t> </a:t>
            </a:r>
            <a:r>
              <a:rPr lang="es-ES" sz="2800" dirty="0">
                <a:effectLst/>
                <a:ea typeface="Arial MT"/>
                <a:cs typeface="Arial MT"/>
              </a:rPr>
              <a:t>verdadero</a:t>
            </a:r>
            <a:r>
              <a:rPr lang="es-ES" sz="2800" spc="5" dirty="0">
                <a:effectLst/>
                <a:ea typeface="Arial MT"/>
                <a:cs typeface="Arial MT"/>
              </a:rPr>
              <a:t> </a:t>
            </a:r>
            <a:r>
              <a:rPr lang="es-ES" sz="2800" dirty="0">
                <a:effectLst/>
                <a:ea typeface="Arial MT"/>
                <a:cs typeface="Arial MT"/>
              </a:rPr>
              <a:t>(</a:t>
            </a:r>
            <a:r>
              <a:rPr lang="es-ES" sz="2800" dirty="0" err="1">
                <a:effectLst/>
                <a:ea typeface="Arial MT"/>
                <a:cs typeface="Arial MT"/>
              </a:rPr>
              <a:t>Xv</a:t>
            </a:r>
            <a:r>
              <a:rPr lang="es-ES" sz="2800" dirty="0">
                <a:effectLst/>
                <a:ea typeface="Arial MT"/>
                <a:cs typeface="Arial MT"/>
              </a:rPr>
              <a:t>)</a:t>
            </a:r>
          </a:p>
          <a:p>
            <a:pPr marL="1602740">
              <a:lnSpc>
                <a:spcPts val="3635"/>
              </a:lnSpc>
            </a:pPr>
            <a:r>
              <a:rPr lang="es-ES" sz="2800" dirty="0">
                <a:effectLst/>
                <a:ea typeface="Arial MT"/>
                <a:cs typeface="Arial MT"/>
              </a:rPr>
              <a:t>error</a:t>
            </a:r>
            <a:r>
              <a:rPr lang="es-ES" sz="2800" spc="-5" dirty="0">
                <a:effectLst/>
                <a:ea typeface="Arial MT"/>
                <a:cs typeface="Arial MT"/>
              </a:rPr>
              <a:t> </a:t>
            </a:r>
            <a:r>
              <a:rPr lang="es-ES" sz="2800" dirty="0">
                <a:effectLst/>
                <a:ea typeface="Arial MT"/>
                <a:cs typeface="Arial MT"/>
              </a:rPr>
              <a:t>de</a:t>
            </a:r>
            <a:r>
              <a:rPr lang="es-ES" sz="2800" spc="-5" dirty="0">
                <a:effectLst/>
                <a:ea typeface="Arial MT"/>
                <a:cs typeface="Arial MT"/>
              </a:rPr>
              <a:t> </a:t>
            </a:r>
            <a:r>
              <a:rPr lang="es-ES" sz="2800" dirty="0">
                <a:effectLst/>
                <a:ea typeface="Arial MT"/>
                <a:cs typeface="Arial MT"/>
              </a:rPr>
              <a:t>medida</a:t>
            </a:r>
            <a:r>
              <a:rPr lang="es-ES" sz="2800" spc="-25" dirty="0">
                <a:effectLst/>
                <a:ea typeface="Arial MT"/>
                <a:cs typeface="Arial MT"/>
              </a:rPr>
              <a:t> </a:t>
            </a:r>
            <a:r>
              <a:rPr lang="es-ES" sz="2800" dirty="0">
                <a:effectLst/>
                <a:ea typeface="Arial MT"/>
                <a:cs typeface="Arial MT"/>
              </a:rPr>
              <a:t>(Xe)</a:t>
            </a:r>
            <a:endParaRPr lang="es-ES" sz="2800" dirty="0">
              <a:ea typeface="Arial MT"/>
              <a:cs typeface="Arial MT"/>
            </a:endParaRPr>
          </a:p>
          <a:p>
            <a:pPr marL="1602740" algn="just">
              <a:lnSpc>
                <a:spcPts val="3635"/>
              </a:lnSpc>
            </a:pPr>
            <a:endParaRPr lang="es-ES" sz="2800" dirty="0">
              <a:effectLst/>
              <a:ea typeface="Arial MT"/>
              <a:cs typeface="Arial MT"/>
            </a:endParaRPr>
          </a:p>
        </p:txBody>
      </p:sp>
    </p:spTree>
    <p:extLst>
      <p:ext uri="{BB962C8B-B14F-4D97-AF65-F5344CB8AC3E}">
        <p14:creationId xmlns:p14="http://schemas.microsoft.com/office/powerpoint/2010/main" val="3668053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83CA0C1-3797-4C8F-9BEC-7502BBEF23A5}"/>
              </a:ext>
            </a:extLst>
          </p:cNvPr>
          <p:cNvSpPr txBox="1"/>
          <p:nvPr/>
        </p:nvSpPr>
        <p:spPr>
          <a:xfrm>
            <a:off x="784412" y="1280205"/>
            <a:ext cx="10623176" cy="3779624"/>
          </a:xfrm>
          <a:prstGeom prst="rect">
            <a:avLst/>
          </a:prstGeom>
          <a:noFill/>
        </p:spPr>
        <p:txBody>
          <a:bodyPr wrap="square">
            <a:spAutoFit/>
          </a:bodyPr>
          <a:lstStyle/>
          <a:p>
            <a:pPr marL="612140" marR="757555" algn="just">
              <a:lnSpc>
                <a:spcPct val="145000"/>
              </a:lnSpc>
              <a:spcBef>
                <a:spcPts val="405"/>
              </a:spcBef>
              <a:spcAft>
                <a:spcPts val="0"/>
              </a:spcAft>
            </a:pPr>
            <a:r>
              <a:rPr lang="es-ES" sz="2800" dirty="0">
                <a:effectLst/>
                <a:ea typeface="Arial MT"/>
                <a:cs typeface="Arial MT"/>
              </a:rPr>
              <a:t>Por</a:t>
            </a:r>
            <a:r>
              <a:rPr lang="es-ES" sz="2800" spc="5" dirty="0">
                <a:effectLst/>
                <a:ea typeface="Arial MT"/>
                <a:cs typeface="Arial MT"/>
              </a:rPr>
              <a:t> </a:t>
            </a:r>
            <a:r>
              <a:rPr lang="es-ES" sz="2800" dirty="0">
                <a:effectLst/>
                <a:ea typeface="Arial MT"/>
                <a:cs typeface="Arial MT"/>
              </a:rPr>
              <a:t>lo</a:t>
            </a:r>
            <a:r>
              <a:rPr lang="es-ES" sz="2800" spc="5" dirty="0">
                <a:effectLst/>
                <a:ea typeface="Arial MT"/>
                <a:cs typeface="Arial MT"/>
              </a:rPr>
              <a:t> </a:t>
            </a:r>
            <a:r>
              <a:rPr lang="es-ES" sz="2800" dirty="0">
                <a:effectLst/>
                <a:ea typeface="Arial MT"/>
                <a:cs typeface="Arial MT"/>
              </a:rPr>
              <a:t>tanto,</a:t>
            </a:r>
            <a:r>
              <a:rPr lang="es-ES" sz="2800" spc="5" dirty="0">
                <a:effectLst/>
                <a:ea typeface="Arial MT"/>
                <a:cs typeface="Arial MT"/>
              </a:rPr>
              <a:t> </a:t>
            </a:r>
            <a:r>
              <a:rPr lang="es-ES" sz="2800" b="1" dirty="0">
                <a:effectLst/>
                <a:ea typeface="Arial MT"/>
                <a:cs typeface="Arial MT"/>
              </a:rPr>
              <a:t>mientras</a:t>
            </a:r>
            <a:r>
              <a:rPr lang="es-ES" sz="2800" b="1" spc="5" dirty="0">
                <a:effectLst/>
                <a:ea typeface="Arial MT"/>
                <a:cs typeface="Arial MT"/>
              </a:rPr>
              <a:t> </a:t>
            </a:r>
            <a:r>
              <a:rPr lang="es-ES" sz="2800" b="1" dirty="0">
                <a:effectLst/>
                <a:ea typeface="Arial MT"/>
                <a:cs typeface="Arial MT"/>
              </a:rPr>
              <a:t>más</a:t>
            </a:r>
            <a:r>
              <a:rPr lang="es-ES" sz="2800" b="1" spc="5" dirty="0">
                <a:effectLst/>
                <a:ea typeface="Arial MT"/>
                <a:cs typeface="Arial MT"/>
              </a:rPr>
              <a:t> </a:t>
            </a:r>
            <a:r>
              <a:rPr lang="es-ES" sz="2800" b="1" dirty="0">
                <a:effectLst/>
                <a:ea typeface="Arial MT"/>
                <a:cs typeface="Arial MT"/>
              </a:rPr>
              <a:t>cerca</a:t>
            </a:r>
            <a:r>
              <a:rPr lang="es-ES" sz="2800" spc="5" dirty="0">
                <a:effectLst/>
                <a:ea typeface="Arial MT"/>
                <a:cs typeface="Arial MT"/>
              </a:rPr>
              <a:t> </a:t>
            </a:r>
            <a:r>
              <a:rPr lang="es-ES" sz="2800" dirty="0">
                <a:effectLst/>
                <a:ea typeface="Arial MT"/>
                <a:cs typeface="Arial MT"/>
              </a:rPr>
              <a:t>esté</a:t>
            </a:r>
            <a:r>
              <a:rPr lang="es-ES" sz="2800" spc="5" dirty="0">
                <a:effectLst/>
                <a:ea typeface="Arial MT"/>
                <a:cs typeface="Arial MT"/>
              </a:rPr>
              <a:t> </a:t>
            </a:r>
            <a:r>
              <a:rPr lang="es-ES" sz="2800" b="1" dirty="0">
                <a:effectLst/>
                <a:ea typeface="Arial MT"/>
                <a:cs typeface="Arial MT"/>
              </a:rPr>
              <a:t>el</a:t>
            </a:r>
            <a:r>
              <a:rPr lang="es-ES" sz="2800" b="1" spc="-765" dirty="0">
                <a:effectLst/>
                <a:ea typeface="Arial MT"/>
                <a:cs typeface="Arial MT"/>
              </a:rPr>
              <a:t> </a:t>
            </a:r>
            <a:r>
              <a:rPr lang="es-ES" sz="2800" b="1" dirty="0">
                <a:effectLst/>
                <a:ea typeface="Arial MT"/>
                <a:cs typeface="Arial MT"/>
              </a:rPr>
              <a:t>valor</a:t>
            </a:r>
            <a:r>
              <a:rPr lang="es-ES" sz="2800" b="1" spc="5" dirty="0">
                <a:effectLst/>
                <a:ea typeface="Arial MT"/>
                <a:cs typeface="Arial MT"/>
              </a:rPr>
              <a:t> </a:t>
            </a:r>
            <a:r>
              <a:rPr lang="es-ES" sz="2800" b="1" dirty="0">
                <a:effectLst/>
                <a:ea typeface="Arial MT"/>
                <a:cs typeface="Arial MT"/>
              </a:rPr>
              <a:t>medido</a:t>
            </a:r>
            <a:r>
              <a:rPr lang="es-ES" sz="2800" b="1" spc="5" dirty="0">
                <a:effectLst/>
                <a:ea typeface="Arial MT"/>
                <a:cs typeface="Arial MT"/>
              </a:rPr>
              <a:t> </a:t>
            </a:r>
            <a:r>
              <a:rPr lang="es-ES" sz="2800" b="1" dirty="0">
                <a:effectLst/>
                <a:ea typeface="Arial MT"/>
                <a:cs typeface="Arial MT"/>
              </a:rPr>
              <a:t>del</a:t>
            </a:r>
            <a:r>
              <a:rPr lang="es-ES" sz="2800" b="1" spc="5" dirty="0">
                <a:effectLst/>
                <a:ea typeface="Arial MT"/>
                <a:cs typeface="Arial MT"/>
              </a:rPr>
              <a:t> </a:t>
            </a:r>
            <a:r>
              <a:rPr lang="es-ES" sz="2800" b="1" dirty="0">
                <a:effectLst/>
                <a:ea typeface="Arial MT"/>
                <a:cs typeface="Arial MT"/>
              </a:rPr>
              <a:t>valor</a:t>
            </a:r>
            <a:r>
              <a:rPr lang="es-ES" sz="2800" b="1" spc="5" dirty="0">
                <a:effectLst/>
                <a:ea typeface="Arial MT"/>
                <a:cs typeface="Arial MT"/>
              </a:rPr>
              <a:t> </a:t>
            </a:r>
            <a:r>
              <a:rPr lang="es-ES" sz="2800" b="1" dirty="0">
                <a:effectLst/>
                <a:ea typeface="Arial MT"/>
                <a:cs typeface="Arial MT"/>
              </a:rPr>
              <a:t>verdadero</a:t>
            </a:r>
            <a:r>
              <a:rPr lang="es-ES" sz="2800" dirty="0">
                <a:effectLst/>
                <a:ea typeface="Arial MT"/>
                <a:cs typeface="Arial MT"/>
              </a:rPr>
              <a:t>,</a:t>
            </a:r>
            <a:r>
              <a:rPr lang="es-ES" sz="2800" spc="5" dirty="0">
                <a:effectLst/>
                <a:ea typeface="Arial MT"/>
                <a:cs typeface="Arial MT"/>
              </a:rPr>
              <a:t> </a:t>
            </a:r>
            <a:r>
              <a:rPr lang="es-ES" sz="2800" dirty="0">
                <a:effectLst/>
                <a:ea typeface="Arial MT"/>
                <a:cs typeface="Arial MT"/>
              </a:rPr>
              <a:t>mayor</a:t>
            </a:r>
            <a:r>
              <a:rPr lang="es-ES" sz="2800" spc="5" dirty="0">
                <a:effectLst/>
                <a:ea typeface="Arial MT"/>
                <a:cs typeface="Arial MT"/>
              </a:rPr>
              <a:t> </a:t>
            </a:r>
            <a:r>
              <a:rPr lang="es-ES" sz="2800" b="1" dirty="0">
                <a:effectLst/>
                <a:ea typeface="Arial MT"/>
                <a:cs typeface="Arial MT"/>
              </a:rPr>
              <a:t>será la exactitud lograda</a:t>
            </a:r>
            <a:r>
              <a:rPr lang="es-ES" sz="2800" dirty="0">
                <a:effectLst/>
                <a:ea typeface="Arial MT"/>
                <a:cs typeface="Arial MT"/>
              </a:rPr>
              <a:t>; además si </a:t>
            </a:r>
            <a:r>
              <a:rPr lang="es-ES" sz="2800" b="1" dirty="0">
                <a:effectLst/>
                <a:ea typeface="Arial MT"/>
                <a:cs typeface="Arial MT"/>
              </a:rPr>
              <a:t>el valor</a:t>
            </a:r>
            <a:r>
              <a:rPr lang="es-ES" sz="2800" b="1" spc="-765" dirty="0">
                <a:effectLst/>
                <a:ea typeface="Arial MT"/>
                <a:cs typeface="Arial MT"/>
              </a:rPr>
              <a:t> </a:t>
            </a:r>
            <a:r>
              <a:rPr lang="es-ES" sz="2800" b="1" dirty="0">
                <a:effectLst/>
                <a:ea typeface="Arial MT"/>
                <a:cs typeface="Arial MT"/>
              </a:rPr>
              <a:t>medido</a:t>
            </a:r>
            <a:r>
              <a:rPr lang="es-ES" sz="2800" dirty="0">
                <a:effectLst/>
                <a:ea typeface="Arial MT"/>
                <a:cs typeface="Arial MT"/>
              </a:rPr>
              <a:t> es mayor que </a:t>
            </a:r>
            <a:r>
              <a:rPr lang="es-ES" sz="2800" b="1" dirty="0">
                <a:effectLst/>
                <a:ea typeface="Arial MT"/>
                <a:cs typeface="Arial MT"/>
              </a:rPr>
              <a:t>el valor verdadero </a:t>
            </a:r>
            <a:r>
              <a:rPr lang="es-ES" sz="2800" dirty="0">
                <a:effectLst/>
                <a:ea typeface="Arial MT"/>
                <a:cs typeface="Arial MT"/>
              </a:rPr>
              <a:t>se</a:t>
            </a:r>
            <a:r>
              <a:rPr lang="es-ES" sz="2800" spc="5" dirty="0">
                <a:effectLst/>
                <a:ea typeface="Arial MT"/>
                <a:cs typeface="Arial MT"/>
              </a:rPr>
              <a:t> </a:t>
            </a:r>
            <a:r>
              <a:rPr lang="es-ES" sz="2800" dirty="0">
                <a:effectLst/>
                <a:ea typeface="Arial MT"/>
                <a:cs typeface="Arial MT"/>
              </a:rPr>
              <a:t>tendrá</a:t>
            </a:r>
            <a:r>
              <a:rPr lang="es-ES" sz="2800" spc="5" dirty="0">
                <a:effectLst/>
                <a:ea typeface="Arial MT"/>
                <a:cs typeface="Arial MT"/>
              </a:rPr>
              <a:t> </a:t>
            </a:r>
            <a:r>
              <a:rPr lang="es-ES" sz="2800" b="1" dirty="0">
                <a:effectLst/>
                <a:ea typeface="Arial MT"/>
                <a:cs typeface="Arial MT"/>
              </a:rPr>
              <a:t>un error por exceso </a:t>
            </a:r>
            <a:r>
              <a:rPr lang="es-ES" sz="2800" dirty="0">
                <a:effectLst/>
                <a:ea typeface="Arial MT"/>
                <a:cs typeface="Arial MT"/>
              </a:rPr>
              <a:t>(signo positivo);</a:t>
            </a:r>
            <a:r>
              <a:rPr lang="es-ES" sz="2800" spc="-765" dirty="0">
                <a:effectLst/>
                <a:ea typeface="Arial MT"/>
                <a:cs typeface="Arial MT"/>
              </a:rPr>
              <a:t> </a:t>
            </a:r>
            <a:r>
              <a:rPr lang="es-ES" sz="2800" dirty="0">
                <a:effectLst/>
                <a:ea typeface="Arial MT"/>
                <a:cs typeface="Arial MT"/>
              </a:rPr>
              <a:t>en caso contrario </a:t>
            </a:r>
            <a:r>
              <a:rPr lang="es-ES" sz="2800" b="1" dirty="0">
                <a:effectLst/>
                <a:ea typeface="Arial MT"/>
                <a:cs typeface="Arial MT"/>
              </a:rPr>
              <a:t>el error será por defecto</a:t>
            </a:r>
            <a:r>
              <a:rPr lang="es-ES" sz="2800" b="1" spc="5" dirty="0">
                <a:effectLst/>
                <a:ea typeface="Arial MT"/>
                <a:cs typeface="Arial MT"/>
              </a:rPr>
              <a:t> </a:t>
            </a:r>
            <a:r>
              <a:rPr lang="es-ES" sz="2800" dirty="0">
                <a:effectLst/>
                <a:ea typeface="Arial MT"/>
                <a:cs typeface="Arial MT"/>
              </a:rPr>
              <a:t>(signo negativo). Si </a:t>
            </a:r>
            <a:r>
              <a:rPr lang="es-ES" sz="2800" b="1" dirty="0">
                <a:effectLst/>
                <a:ea typeface="Arial MT"/>
                <a:cs typeface="Arial MT"/>
              </a:rPr>
              <a:t>la diferencia es cero </a:t>
            </a:r>
            <a:r>
              <a:rPr lang="es-ES" sz="2800" dirty="0">
                <a:effectLst/>
                <a:ea typeface="Arial MT"/>
                <a:cs typeface="Arial MT"/>
              </a:rPr>
              <a:t>se</a:t>
            </a:r>
            <a:r>
              <a:rPr lang="es-ES" sz="2800" spc="5" dirty="0">
                <a:effectLst/>
                <a:ea typeface="Arial MT"/>
                <a:cs typeface="Arial MT"/>
              </a:rPr>
              <a:t> </a:t>
            </a:r>
            <a:r>
              <a:rPr lang="es-ES" sz="2800" dirty="0">
                <a:effectLst/>
                <a:ea typeface="Arial MT"/>
                <a:cs typeface="Arial MT"/>
              </a:rPr>
              <a:t>tendrá</a:t>
            </a:r>
            <a:r>
              <a:rPr lang="es-ES" sz="2800" spc="15" dirty="0">
                <a:effectLst/>
                <a:ea typeface="Arial MT"/>
                <a:cs typeface="Arial MT"/>
              </a:rPr>
              <a:t> </a:t>
            </a:r>
            <a:r>
              <a:rPr lang="es-ES" sz="2800" b="1" dirty="0">
                <a:effectLst/>
                <a:ea typeface="Arial MT"/>
                <a:cs typeface="Arial MT"/>
              </a:rPr>
              <a:t>completa</a:t>
            </a:r>
            <a:r>
              <a:rPr lang="es-ES" sz="2800" b="1" spc="25" dirty="0">
                <a:effectLst/>
                <a:ea typeface="Arial MT"/>
                <a:cs typeface="Arial MT"/>
              </a:rPr>
              <a:t> </a:t>
            </a:r>
            <a:r>
              <a:rPr lang="es-ES" sz="2800" b="1" dirty="0">
                <a:effectLst/>
                <a:ea typeface="Arial MT"/>
                <a:cs typeface="Arial MT"/>
              </a:rPr>
              <a:t>exactitud</a:t>
            </a:r>
            <a:r>
              <a:rPr lang="es-ES" sz="2800" dirty="0">
                <a:effectLst/>
                <a:ea typeface="Arial MT"/>
                <a:cs typeface="Arial MT"/>
              </a:rPr>
              <a:t>.</a:t>
            </a:r>
          </a:p>
        </p:txBody>
      </p:sp>
    </p:spTree>
    <p:extLst>
      <p:ext uri="{BB962C8B-B14F-4D97-AF65-F5344CB8AC3E}">
        <p14:creationId xmlns:p14="http://schemas.microsoft.com/office/powerpoint/2010/main" val="2321946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9C583775-99E3-46AF-9E3D-07604F246215}"/>
              </a:ext>
            </a:extLst>
          </p:cNvPr>
          <p:cNvSpPr txBox="1"/>
          <p:nvPr/>
        </p:nvSpPr>
        <p:spPr>
          <a:xfrm>
            <a:off x="1304365" y="1259107"/>
            <a:ext cx="9117106" cy="1964512"/>
          </a:xfrm>
          <a:prstGeom prst="rect">
            <a:avLst/>
          </a:prstGeom>
          <a:noFill/>
        </p:spPr>
        <p:txBody>
          <a:bodyPr wrap="square">
            <a:spAutoFit/>
          </a:bodyPr>
          <a:lstStyle/>
          <a:p>
            <a:pPr algn="just">
              <a:lnSpc>
                <a:spcPct val="150000"/>
              </a:lnSpc>
            </a:pPr>
            <a:r>
              <a:rPr lang="es-ES" sz="2800" b="1" dirty="0"/>
              <a:t>El error relativo </a:t>
            </a:r>
            <a:r>
              <a:rPr lang="es-ES" sz="2800" dirty="0"/>
              <a:t>(Er) </a:t>
            </a:r>
            <a:r>
              <a:rPr lang="es-ES" sz="2800" b="1" dirty="0"/>
              <a:t>de una medición </a:t>
            </a:r>
            <a:r>
              <a:rPr lang="es-ES" sz="2800" dirty="0"/>
              <a:t>consiste en </a:t>
            </a:r>
            <a:r>
              <a:rPr lang="es-ES" sz="2800" b="1" dirty="0"/>
              <a:t>expresar el error</a:t>
            </a:r>
            <a:r>
              <a:rPr lang="es-ES" sz="2800" dirty="0"/>
              <a:t> en porcentaje </a:t>
            </a:r>
            <a:r>
              <a:rPr lang="es-ES" sz="2800" b="1" dirty="0"/>
              <a:t>con respecto al valor verdadero</a:t>
            </a:r>
            <a:r>
              <a:rPr lang="es-ES" sz="2800" dirty="0"/>
              <a:t>, veamos:</a:t>
            </a:r>
          </a:p>
        </p:txBody>
      </p:sp>
      <p:pic>
        <p:nvPicPr>
          <p:cNvPr id="8" name="Imagen 7">
            <a:extLst>
              <a:ext uri="{FF2B5EF4-FFF2-40B4-BE49-F238E27FC236}">
                <a16:creationId xmlns:a16="http://schemas.microsoft.com/office/drawing/2014/main" id="{2185B4AF-A8F6-4E44-869A-5C4055B96B34}"/>
              </a:ext>
            </a:extLst>
          </p:cNvPr>
          <p:cNvPicPr>
            <a:picLocks noChangeAspect="1"/>
          </p:cNvPicPr>
          <p:nvPr/>
        </p:nvPicPr>
        <p:blipFill>
          <a:blip r:embed="rId2"/>
          <a:stretch>
            <a:fillRect/>
          </a:stretch>
        </p:blipFill>
        <p:spPr>
          <a:xfrm>
            <a:off x="3443358" y="3634382"/>
            <a:ext cx="4839119" cy="1508891"/>
          </a:xfrm>
          <a:prstGeom prst="rect">
            <a:avLst/>
          </a:prstGeom>
        </p:spPr>
      </p:pic>
    </p:spTree>
    <p:extLst>
      <p:ext uri="{BB962C8B-B14F-4D97-AF65-F5344CB8AC3E}">
        <p14:creationId xmlns:p14="http://schemas.microsoft.com/office/powerpoint/2010/main" val="41376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0D82876-3540-4B38-8CE2-875336ABDB60}"/>
              </a:ext>
            </a:extLst>
          </p:cNvPr>
          <p:cNvSpPr txBox="1"/>
          <p:nvPr/>
        </p:nvSpPr>
        <p:spPr>
          <a:xfrm>
            <a:off x="977153" y="1242989"/>
            <a:ext cx="10237694" cy="4549835"/>
          </a:xfrm>
          <a:prstGeom prst="rect">
            <a:avLst/>
          </a:prstGeom>
          <a:noFill/>
        </p:spPr>
        <p:txBody>
          <a:bodyPr wrap="square">
            <a:spAutoFit/>
          </a:bodyPr>
          <a:lstStyle/>
          <a:p>
            <a:pPr algn="just">
              <a:lnSpc>
                <a:spcPct val="150000"/>
              </a:lnSpc>
            </a:pPr>
            <a:r>
              <a:rPr lang="es-ES" sz="2800" b="1" i="0" dirty="0">
                <a:effectLst/>
              </a:rPr>
              <a:t>Precisión </a:t>
            </a:r>
          </a:p>
          <a:p>
            <a:pPr algn="just">
              <a:lnSpc>
                <a:spcPct val="150000"/>
              </a:lnSpc>
            </a:pPr>
            <a:r>
              <a:rPr lang="es-ES" sz="2800" b="1" i="0" dirty="0">
                <a:effectLst/>
              </a:rPr>
              <a:t>Es el valor más pequeño de una magnitud que se puede medir </a:t>
            </a:r>
            <a:r>
              <a:rPr lang="es-ES" sz="2800" b="0" i="0" dirty="0">
                <a:effectLst/>
              </a:rPr>
              <a:t>con </a:t>
            </a:r>
            <a:r>
              <a:rPr lang="es-ES" sz="2800" b="1" i="0" dirty="0">
                <a:effectLst/>
              </a:rPr>
              <a:t>exactitud</a:t>
            </a:r>
            <a:r>
              <a:rPr lang="es-ES" sz="2800" b="0" i="0" dirty="0">
                <a:effectLst/>
              </a:rPr>
              <a:t> por medio de </a:t>
            </a:r>
            <a:r>
              <a:rPr lang="es-ES" sz="2800" b="1" i="0" dirty="0">
                <a:effectLst/>
              </a:rPr>
              <a:t>un instrumento de medida</a:t>
            </a:r>
            <a:r>
              <a:rPr lang="es-ES" sz="2800" b="0" i="0" dirty="0">
                <a:effectLst/>
              </a:rPr>
              <a:t>.</a:t>
            </a:r>
          </a:p>
          <a:p>
            <a:pPr algn="just">
              <a:lnSpc>
                <a:spcPct val="150000"/>
              </a:lnSpc>
            </a:pPr>
            <a:r>
              <a:rPr lang="es-ES" sz="2800" b="0" i="0" dirty="0">
                <a:effectLst/>
              </a:rPr>
              <a:t> Por ejemplo un instrumento que mide longitudes en kilómetros, como el cuentakilómetros de un coche, es menos preciso que una cinta métrica, ya que en la cinta métrica la unidad mínima es el milímetro.</a:t>
            </a:r>
            <a:endParaRPr lang="es-ES" sz="2800" dirty="0"/>
          </a:p>
        </p:txBody>
      </p:sp>
    </p:spTree>
    <p:extLst>
      <p:ext uri="{BB962C8B-B14F-4D97-AF65-F5344CB8AC3E}">
        <p14:creationId xmlns:p14="http://schemas.microsoft.com/office/powerpoint/2010/main" val="480342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0D82876-3540-4B38-8CE2-875336ABDB60}"/>
              </a:ext>
            </a:extLst>
          </p:cNvPr>
          <p:cNvSpPr txBox="1"/>
          <p:nvPr/>
        </p:nvSpPr>
        <p:spPr>
          <a:xfrm>
            <a:off x="977153" y="1242989"/>
            <a:ext cx="10237694" cy="2610843"/>
          </a:xfrm>
          <a:prstGeom prst="rect">
            <a:avLst/>
          </a:prstGeom>
          <a:noFill/>
        </p:spPr>
        <p:txBody>
          <a:bodyPr wrap="square">
            <a:spAutoFit/>
          </a:bodyPr>
          <a:lstStyle/>
          <a:p>
            <a:pPr algn="just">
              <a:lnSpc>
                <a:spcPct val="150000"/>
              </a:lnSpc>
            </a:pPr>
            <a:r>
              <a:rPr lang="es-ES" sz="2800" b="1" i="0" dirty="0">
                <a:effectLst/>
              </a:rPr>
              <a:t>Precisión </a:t>
            </a:r>
          </a:p>
          <a:p>
            <a:pPr algn="just">
              <a:lnSpc>
                <a:spcPct val="150000"/>
              </a:lnSpc>
            </a:pPr>
            <a:r>
              <a:rPr lang="es-ES" sz="2800" b="0" i="0" dirty="0">
                <a:effectLst/>
                <a:latin typeface="Google Sans"/>
              </a:rPr>
              <a:t>La precisión es el grado en que un instrumento de medida proporciona el mismo resultado al realizar distintas mediciones de la misma magnitud.</a:t>
            </a:r>
            <a:endParaRPr lang="es-ES" sz="2800" b="1" i="0" dirty="0">
              <a:effectLst/>
            </a:endParaRPr>
          </a:p>
        </p:txBody>
      </p:sp>
    </p:spTree>
    <p:extLst>
      <p:ext uri="{BB962C8B-B14F-4D97-AF65-F5344CB8AC3E}">
        <p14:creationId xmlns:p14="http://schemas.microsoft.com/office/powerpoint/2010/main" val="39376117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607</Words>
  <Application>Microsoft Office PowerPoint</Application>
  <PresentationFormat>Panorámica</PresentationFormat>
  <Paragraphs>39</Paragraphs>
  <Slides>15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Arial</vt:lpstr>
      <vt:lpstr>Arial MT</vt:lpstr>
      <vt:lpstr>Calibri</vt:lpstr>
      <vt:lpstr>Calibri Light</vt:lpstr>
      <vt:lpstr>Google 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Revisor Externo</dc:creator>
  <cp:lastModifiedBy>Revisor Externo</cp:lastModifiedBy>
  <cp:revision>11</cp:revision>
  <dcterms:created xsi:type="dcterms:W3CDTF">2023-10-29T22:53:50Z</dcterms:created>
  <dcterms:modified xsi:type="dcterms:W3CDTF">2023-11-11T22:49:46Z</dcterms:modified>
</cp:coreProperties>
</file>