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75" r:id="rId4"/>
    <p:sldId id="276" r:id="rId5"/>
    <p:sldId id="277" r:id="rId6"/>
    <p:sldId id="278" r:id="rId7"/>
    <p:sldId id="279" r:id="rId8"/>
    <p:sldId id="280" r:id="rId9"/>
    <p:sldId id="257" r:id="rId10"/>
    <p:sldId id="281" r:id="rId11"/>
    <p:sldId id="262" r:id="rId12"/>
    <p:sldId id="270" r:id="rId13"/>
    <p:sldId id="271" r:id="rId14"/>
    <p:sldId id="272" r:id="rId15"/>
    <p:sldId id="273" r:id="rId16"/>
    <p:sldId id="258" r:id="rId17"/>
    <p:sldId id="259" r:id="rId18"/>
    <p:sldId id="260" r:id="rId19"/>
    <p:sldId id="261" r:id="rId20"/>
    <p:sldId id="282" r:id="rId21"/>
    <p:sldId id="269" r:id="rId22"/>
    <p:sldId id="283" r:id="rId23"/>
    <p:sldId id="284" r:id="rId24"/>
    <p:sldId id="285" r:id="rId25"/>
    <p:sldId id="286" r:id="rId26"/>
    <p:sldId id="2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3" d="100"/>
          <a:sy n="53" d="100"/>
        </p:scale>
        <p:origin x="72" y="3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493D4-4FE2-480F-8139-7F24E0CA7CA3}"/>
              </a:ext>
            </a:extLst>
          </p:cNvPr>
          <p:cNvSpPr>
            <a:spLocks noGrp="1"/>
          </p:cNvSpPr>
          <p:nvPr>
            <p:ph type="ctrTitle"/>
          </p:nvPr>
        </p:nvSpPr>
        <p:spPr/>
        <p:txBody>
          <a:bodyPr/>
          <a:lstStyle/>
          <a:p>
            <a:r>
              <a:rPr lang="es-MX" b="1" dirty="0"/>
              <a:t>MUESTREO EN EPIDEMIOLOGÍA</a:t>
            </a:r>
            <a:endParaRPr lang="es-EC" b="1" dirty="0"/>
          </a:p>
        </p:txBody>
      </p:sp>
      <p:sp>
        <p:nvSpPr>
          <p:cNvPr id="3" name="Subtítulo 2">
            <a:extLst>
              <a:ext uri="{FF2B5EF4-FFF2-40B4-BE49-F238E27FC236}">
                <a16:creationId xmlns:a16="http://schemas.microsoft.com/office/drawing/2014/main" id="{0A4E08C0-DC37-48E1-A116-60578F204297}"/>
              </a:ext>
            </a:extLst>
          </p:cNvPr>
          <p:cNvSpPr>
            <a:spLocks noGrp="1"/>
          </p:cNvSpPr>
          <p:nvPr>
            <p:ph type="subTitle" idx="1"/>
          </p:nvPr>
        </p:nvSpPr>
        <p:spPr>
          <a:xfrm>
            <a:off x="9326898" y="6197105"/>
            <a:ext cx="2704682" cy="660895"/>
          </a:xfrm>
        </p:spPr>
        <p:txBody>
          <a:bodyPr/>
          <a:lstStyle/>
          <a:p>
            <a:r>
              <a:rPr lang="es-MX" b="1" dirty="0"/>
              <a:t>Lic. Susana Padilla</a:t>
            </a:r>
            <a:endParaRPr lang="es-EC" b="1" dirty="0"/>
          </a:p>
        </p:txBody>
      </p:sp>
    </p:spTree>
    <p:extLst>
      <p:ext uri="{BB962C8B-B14F-4D97-AF65-F5344CB8AC3E}">
        <p14:creationId xmlns:p14="http://schemas.microsoft.com/office/powerpoint/2010/main" val="182466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B0306-4060-4EFD-A92F-4901A80C8174}"/>
              </a:ext>
            </a:extLst>
          </p:cNvPr>
          <p:cNvSpPr>
            <a:spLocks noGrp="1"/>
          </p:cNvSpPr>
          <p:nvPr>
            <p:ph type="title"/>
          </p:nvPr>
        </p:nvSpPr>
        <p:spPr>
          <a:xfrm>
            <a:off x="2592924" y="624110"/>
            <a:ext cx="8911687" cy="758123"/>
          </a:xfrm>
        </p:spPr>
        <p:txBody>
          <a:bodyPr/>
          <a:lstStyle/>
          <a:p>
            <a:r>
              <a:rPr lang="es-MX" b="1" dirty="0"/>
              <a:t>RAZONES PARA ESTUDIAR LA MUESTRA</a:t>
            </a:r>
            <a:endParaRPr lang="es-EC" b="1" dirty="0"/>
          </a:p>
        </p:txBody>
      </p:sp>
      <p:sp>
        <p:nvSpPr>
          <p:cNvPr id="3" name="Marcador de contenido 2">
            <a:extLst>
              <a:ext uri="{FF2B5EF4-FFF2-40B4-BE49-F238E27FC236}">
                <a16:creationId xmlns:a16="http://schemas.microsoft.com/office/drawing/2014/main" id="{81032AAF-1DBC-4459-8EC1-94001A86CF6A}"/>
              </a:ext>
            </a:extLst>
          </p:cNvPr>
          <p:cNvSpPr>
            <a:spLocks noGrp="1"/>
          </p:cNvSpPr>
          <p:nvPr>
            <p:ph sz="half" idx="1"/>
          </p:nvPr>
        </p:nvSpPr>
        <p:spPr>
          <a:xfrm>
            <a:off x="2589211" y="1382233"/>
            <a:ext cx="9117235" cy="5029199"/>
          </a:xfrm>
        </p:spPr>
        <p:txBody>
          <a:bodyPr>
            <a:normAutofit/>
          </a:bodyPr>
          <a:lstStyle/>
          <a:p>
            <a:r>
              <a:rPr lang="es-MX" b="1" dirty="0"/>
              <a:t>Las razones para estudiar muestras en lugar de poblaciones son diversas y entre ellas podemos señalar </a:t>
            </a:r>
            <a:endParaRPr lang="es-MX" dirty="0"/>
          </a:p>
          <a:p>
            <a:r>
              <a:rPr lang="es-MX" dirty="0"/>
              <a:t>Ahorrar tiempo. Estudiar a menos individuos es evidente que lleva menos tiempo.</a:t>
            </a:r>
          </a:p>
          <a:p>
            <a:r>
              <a:rPr lang="es-MX" dirty="0"/>
              <a:t>Como consecuencia del punto anterior ahorraremos costes.</a:t>
            </a:r>
          </a:p>
          <a:p>
            <a:r>
              <a:rPr lang="es-MX" dirty="0"/>
              <a:t>Estudiar la totalidad de los pacientes o personas con una característica determinada en muchas ocasiones puede ser una tarea inaccesible o imposible de realizar.</a:t>
            </a:r>
          </a:p>
          <a:p>
            <a:r>
              <a:rPr lang="es-MX" dirty="0"/>
              <a:t>Aumentar la calidad del estudio. Al disponer de más tiempo y recursos, las observaciones y mediciones realizadas a un reducido número de individuos pueden ser más exactas y plurales que si las tuviésemos que realizar a una población.</a:t>
            </a:r>
          </a:p>
          <a:p>
            <a:r>
              <a:rPr lang="es-MX" dirty="0"/>
              <a:t>La selección de muestras específicas nos permitirá reducir la heterogeneidad de una población al indicar los criterios de inclusión y/o exclusión.</a:t>
            </a:r>
          </a:p>
          <a:p>
            <a:endParaRPr lang="es-EC" dirty="0"/>
          </a:p>
        </p:txBody>
      </p:sp>
    </p:spTree>
    <p:extLst>
      <p:ext uri="{BB962C8B-B14F-4D97-AF65-F5344CB8AC3E}">
        <p14:creationId xmlns:p14="http://schemas.microsoft.com/office/powerpoint/2010/main" val="19504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F50F1BF-C72A-4342-A034-421FB8E0074F}"/>
              </a:ext>
            </a:extLst>
          </p:cNvPr>
          <p:cNvSpPr>
            <a:spLocks noGrp="1"/>
          </p:cNvSpPr>
          <p:nvPr>
            <p:ph type="title"/>
          </p:nvPr>
        </p:nvSpPr>
        <p:spPr>
          <a:xfrm>
            <a:off x="2592924" y="624110"/>
            <a:ext cx="8911687" cy="795115"/>
          </a:xfrm>
        </p:spPr>
        <p:txBody>
          <a:bodyPr/>
          <a:lstStyle/>
          <a:p>
            <a:r>
              <a:rPr lang="es-MX" b="1" dirty="0"/>
              <a:t>Población y muestra</a:t>
            </a:r>
            <a:endParaRPr lang="es-EC" b="1" dirty="0"/>
          </a:p>
        </p:txBody>
      </p:sp>
      <p:pic>
        <p:nvPicPr>
          <p:cNvPr id="9" name="Marcador de contenido 5">
            <a:extLst>
              <a:ext uri="{FF2B5EF4-FFF2-40B4-BE49-F238E27FC236}">
                <a16:creationId xmlns:a16="http://schemas.microsoft.com/office/drawing/2014/main" id="{0633734A-7BFA-44F9-9DFB-6E64D7D884AC}"/>
              </a:ext>
            </a:extLst>
          </p:cNvPr>
          <p:cNvPicPr>
            <a:picLocks noGrp="1" noChangeAspect="1"/>
          </p:cNvPicPr>
          <p:nvPr>
            <p:ph sz="half" idx="2"/>
          </p:nvPr>
        </p:nvPicPr>
        <p:blipFill rotWithShape="1">
          <a:blip r:embed="rId2"/>
          <a:srcRect l="20866" t="18625" r="33037" b="18269"/>
          <a:stretch/>
        </p:blipFill>
        <p:spPr>
          <a:xfrm>
            <a:off x="2592924" y="1419225"/>
            <a:ext cx="8911689" cy="4896515"/>
          </a:xfrm>
          <a:prstGeom prst="rect">
            <a:avLst/>
          </a:prstGeom>
        </p:spPr>
      </p:pic>
    </p:spTree>
    <p:extLst>
      <p:ext uri="{BB962C8B-B14F-4D97-AF65-F5344CB8AC3E}">
        <p14:creationId xmlns:p14="http://schemas.microsoft.com/office/powerpoint/2010/main" val="426903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F50F1BF-C72A-4342-A034-421FB8E0074F}"/>
              </a:ext>
            </a:extLst>
          </p:cNvPr>
          <p:cNvSpPr>
            <a:spLocks noGrp="1"/>
          </p:cNvSpPr>
          <p:nvPr>
            <p:ph type="title"/>
          </p:nvPr>
        </p:nvSpPr>
        <p:spPr>
          <a:xfrm>
            <a:off x="2592924" y="624110"/>
            <a:ext cx="8911687" cy="795115"/>
          </a:xfrm>
        </p:spPr>
        <p:txBody>
          <a:bodyPr/>
          <a:lstStyle/>
          <a:p>
            <a:r>
              <a:rPr lang="es-MX" b="1" dirty="0"/>
              <a:t>Razones de los estudios de muestreo</a:t>
            </a:r>
            <a:endParaRPr lang="es-EC" b="1" dirty="0"/>
          </a:p>
        </p:txBody>
      </p:sp>
      <p:sp>
        <p:nvSpPr>
          <p:cNvPr id="3" name="Marcador de contenido 2">
            <a:extLst>
              <a:ext uri="{FF2B5EF4-FFF2-40B4-BE49-F238E27FC236}">
                <a16:creationId xmlns:a16="http://schemas.microsoft.com/office/drawing/2014/main" id="{15188817-1BE6-4422-A44E-82E5EAE46E37}"/>
              </a:ext>
            </a:extLst>
          </p:cNvPr>
          <p:cNvSpPr>
            <a:spLocks noGrp="1"/>
          </p:cNvSpPr>
          <p:nvPr>
            <p:ph sz="half" idx="1"/>
          </p:nvPr>
        </p:nvSpPr>
        <p:spPr>
          <a:xfrm>
            <a:off x="1762125" y="1524000"/>
            <a:ext cx="5915025" cy="4914899"/>
          </a:xfrm>
        </p:spPr>
        <p:txBody>
          <a:bodyPr>
            <a:normAutofit fontScale="92500" lnSpcReduction="10000"/>
          </a:bodyPr>
          <a:lstStyle/>
          <a:p>
            <a:r>
              <a:rPr lang="es-MX" b="1" dirty="0"/>
              <a:t>Población diana</a:t>
            </a:r>
            <a:r>
              <a:rPr lang="es-MX" dirty="0"/>
              <a:t>: aquella población de la que se desea obtener una información</a:t>
            </a:r>
          </a:p>
          <a:p>
            <a:r>
              <a:rPr lang="es-MX" b="1" dirty="0"/>
              <a:t>Población a estudiar u origen</a:t>
            </a:r>
            <a:r>
              <a:rPr lang="es-MX" dirty="0"/>
              <a:t>: aquella población de la que realmente se obtiene la información. Pueden coincidir o ser diferentes a la anterior (representatividad). </a:t>
            </a:r>
          </a:p>
          <a:p>
            <a:r>
              <a:rPr lang="es-MX" b="1" dirty="0"/>
              <a:t>Unidad de muestreo</a:t>
            </a:r>
            <a:r>
              <a:rPr lang="es-MX" dirty="0"/>
              <a:t>: es el elemento básico sobre el que se plantea el procedimiento de muestreo. </a:t>
            </a:r>
          </a:p>
          <a:p>
            <a:r>
              <a:rPr lang="es-MX" b="1" dirty="0"/>
              <a:t>Muestra:</a:t>
            </a:r>
            <a:r>
              <a:rPr lang="es-MX" dirty="0"/>
              <a:t> conjunto de unidades de muestreo que han sido seleccionadas a partir de la población a estudiar y sobre las que realmente se realizará la investigación epidemiológica. </a:t>
            </a:r>
          </a:p>
          <a:p>
            <a:r>
              <a:rPr lang="es-MX" b="1" dirty="0"/>
              <a:t>Estrato:</a:t>
            </a:r>
            <a:r>
              <a:rPr lang="es-MX" dirty="0"/>
              <a:t> colección de unidades de muestreo agrupadas de acuerdo con una característica común.  Fracción de muestreo: relación entre el tamaño de la población a estudiar y el tamaño de la muestra. n/N</a:t>
            </a:r>
            <a:endParaRPr lang="es-EC" dirty="0"/>
          </a:p>
        </p:txBody>
      </p:sp>
      <p:sp>
        <p:nvSpPr>
          <p:cNvPr id="5" name="Marcador de contenido 4">
            <a:extLst>
              <a:ext uri="{FF2B5EF4-FFF2-40B4-BE49-F238E27FC236}">
                <a16:creationId xmlns:a16="http://schemas.microsoft.com/office/drawing/2014/main" id="{6D3E103F-9C8C-46BF-A763-AEF3C64E2DBF}"/>
              </a:ext>
            </a:extLst>
          </p:cNvPr>
          <p:cNvSpPr>
            <a:spLocks noGrp="1"/>
          </p:cNvSpPr>
          <p:nvPr>
            <p:ph sz="half" idx="2"/>
          </p:nvPr>
        </p:nvSpPr>
        <p:spPr/>
        <p:txBody>
          <a:bodyPr>
            <a:normAutofit fontScale="92500" lnSpcReduction="10000"/>
          </a:bodyPr>
          <a:lstStyle/>
          <a:p>
            <a:endParaRPr lang="es-EC"/>
          </a:p>
        </p:txBody>
      </p:sp>
    </p:spTree>
    <p:extLst>
      <p:ext uri="{BB962C8B-B14F-4D97-AF65-F5344CB8AC3E}">
        <p14:creationId xmlns:p14="http://schemas.microsoft.com/office/powerpoint/2010/main" val="487654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F50F1BF-C72A-4342-A034-421FB8E0074F}"/>
              </a:ext>
            </a:extLst>
          </p:cNvPr>
          <p:cNvSpPr>
            <a:spLocks noGrp="1"/>
          </p:cNvSpPr>
          <p:nvPr>
            <p:ph type="title"/>
          </p:nvPr>
        </p:nvSpPr>
        <p:spPr>
          <a:xfrm>
            <a:off x="2592924" y="624110"/>
            <a:ext cx="8911687" cy="795115"/>
          </a:xfrm>
        </p:spPr>
        <p:txBody>
          <a:bodyPr/>
          <a:lstStyle/>
          <a:p>
            <a:r>
              <a:rPr lang="es-MX" b="1" dirty="0"/>
              <a:t>Razones de los estudios de muestreo</a:t>
            </a:r>
            <a:endParaRPr lang="es-EC" b="1" dirty="0"/>
          </a:p>
        </p:txBody>
      </p:sp>
      <p:sp>
        <p:nvSpPr>
          <p:cNvPr id="6" name="Marcador de contenido 5">
            <a:extLst>
              <a:ext uri="{FF2B5EF4-FFF2-40B4-BE49-F238E27FC236}">
                <a16:creationId xmlns:a16="http://schemas.microsoft.com/office/drawing/2014/main" id="{62CFF1CE-AAE4-4B49-889E-CB197C779D5D}"/>
              </a:ext>
            </a:extLst>
          </p:cNvPr>
          <p:cNvSpPr>
            <a:spLocks noGrp="1"/>
          </p:cNvSpPr>
          <p:nvPr>
            <p:ph sz="half" idx="2"/>
          </p:nvPr>
        </p:nvSpPr>
        <p:spPr/>
        <p:txBody>
          <a:bodyPr/>
          <a:lstStyle/>
          <a:p>
            <a:endParaRPr lang="es-EC"/>
          </a:p>
        </p:txBody>
      </p:sp>
      <p:pic>
        <p:nvPicPr>
          <p:cNvPr id="7" name="Marcador de contenido 1">
            <a:extLst>
              <a:ext uri="{FF2B5EF4-FFF2-40B4-BE49-F238E27FC236}">
                <a16:creationId xmlns:a16="http://schemas.microsoft.com/office/drawing/2014/main" id="{AA5D6133-3197-4A3B-AADA-15E235AC155A}"/>
              </a:ext>
            </a:extLst>
          </p:cNvPr>
          <p:cNvPicPr>
            <a:picLocks noGrp="1" noChangeAspect="1"/>
          </p:cNvPicPr>
          <p:nvPr>
            <p:ph sz="half" idx="1"/>
          </p:nvPr>
        </p:nvPicPr>
        <p:blipFill rotWithShape="1">
          <a:blip r:embed="rId2"/>
          <a:srcRect l="17667" t="13293" r="15863" b="12900"/>
          <a:stretch/>
        </p:blipFill>
        <p:spPr>
          <a:xfrm>
            <a:off x="1476374" y="1318880"/>
            <a:ext cx="10715625" cy="5687444"/>
          </a:xfrm>
          <a:prstGeom prst="rect">
            <a:avLst/>
          </a:prstGeom>
        </p:spPr>
      </p:pic>
    </p:spTree>
    <p:extLst>
      <p:ext uri="{BB962C8B-B14F-4D97-AF65-F5344CB8AC3E}">
        <p14:creationId xmlns:p14="http://schemas.microsoft.com/office/powerpoint/2010/main" val="57636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F50F1BF-C72A-4342-A034-421FB8E0074F}"/>
              </a:ext>
            </a:extLst>
          </p:cNvPr>
          <p:cNvSpPr>
            <a:spLocks noGrp="1"/>
          </p:cNvSpPr>
          <p:nvPr>
            <p:ph type="title"/>
          </p:nvPr>
        </p:nvSpPr>
        <p:spPr>
          <a:xfrm>
            <a:off x="2592924" y="624110"/>
            <a:ext cx="8911687" cy="795115"/>
          </a:xfrm>
        </p:spPr>
        <p:txBody>
          <a:bodyPr>
            <a:normAutofit fontScale="90000"/>
          </a:bodyPr>
          <a:lstStyle/>
          <a:p>
            <a:r>
              <a:rPr lang="es-MX" b="1" dirty="0"/>
              <a:t>Métodos para la selección de la muestra</a:t>
            </a:r>
            <a:endParaRPr lang="es-EC" b="1" dirty="0"/>
          </a:p>
        </p:txBody>
      </p:sp>
      <p:sp>
        <p:nvSpPr>
          <p:cNvPr id="3" name="Marcador de contenido 2">
            <a:extLst>
              <a:ext uri="{FF2B5EF4-FFF2-40B4-BE49-F238E27FC236}">
                <a16:creationId xmlns:a16="http://schemas.microsoft.com/office/drawing/2014/main" id="{15188817-1BE6-4422-A44E-82E5EAE46E37}"/>
              </a:ext>
            </a:extLst>
          </p:cNvPr>
          <p:cNvSpPr>
            <a:spLocks noGrp="1"/>
          </p:cNvSpPr>
          <p:nvPr>
            <p:ph sz="half" idx="1"/>
          </p:nvPr>
        </p:nvSpPr>
        <p:spPr>
          <a:xfrm>
            <a:off x="1762125" y="1524001"/>
            <a:ext cx="6086475" cy="4648198"/>
          </a:xfrm>
        </p:spPr>
        <p:txBody>
          <a:bodyPr>
            <a:normAutofit/>
          </a:bodyPr>
          <a:lstStyle/>
          <a:p>
            <a:r>
              <a:rPr lang="es-MX" sz="2400" dirty="0"/>
              <a:t>Objetivo del Muestreo? </a:t>
            </a:r>
          </a:p>
          <a:p>
            <a:r>
              <a:rPr lang="es-MX" sz="2400" dirty="0"/>
              <a:t>¿Se requiere representatividad poblacional? </a:t>
            </a:r>
          </a:p>
          <a:p>
            <a:r>
              <a:rPr lang="es-MX" sz="2400" dirty="0"/>
              <a:t>Parámetros cuantitativos y cualitativos </a:t>
            </a:r>
          </a:p>
          <a:p>
            <a:r>
              <a:rPr lang="es-MX" sz="2400" dirty="0"/>
              <a:t>Criterios de muestreo </a:t>
            </a:r>
          </a:p>
          <a:p>
            <a:r>
              <a:rPr lang="es-MX" sz="2400" dirty="0"/>
              <a:t>Errores tipo I y tipo II </a:t>
            </a:r>
          </a:p>
          <a:p>
            <a:r>
              <a:rPr lang="es-MX" sz="2400" dirty="0"/>
              <a:t>Muestreo probabilístico y no probabilístico</a:t>
            </a:r>
            <a:endParaRPr lang="es-EC" sz="2400" dirty="0"/>
          </a:p>
        </p:txBody>
      </p:sp>
      <p:sp>
        <p:nvSpPr>
          <p:cNvPr id="5" name="Marcador de contenido 4">
            <a:extLst>
              <a:ext uri="{FF2B5EF4-FFF2-40B4-BE49-F238E27FC236}">
                <a16:creationId xmlns:a16="http://schemas.microsoft.com/office/drawing/2014/main" id="{6D3E103F-9C8C-46BF-A763-AEF3C64E2DBF}"/>
              </a:ext>
            </a:extLst>
          </p:cNvPr>
          <p:cNvSpPr>
            <a:spLocks noGrp="1"/>
          </p:cNvSpPr>
          <p:nvPr>
            <p:ph sz="half" idx="2"/>
          </p:nvPr>
        </p:nvSpPr>
        <p:spPr/>
        <p:txBody>
          <a:bodyPr/>
          <a:lstStyle/>
          <a:p>
            <a:endParaRPr lang="es-EC"/>
          </a:p>
        </p:txBody>
      </p:sp>
    </p:spTree>
    <p:extLst>
      <p:ext uri="{BB962C8B-B14F-4D97-AF65-F5344CB8AC3E}">
        <p14:creationId xmlns:p14="http://schemas.microsoft.com/office/powerpoint/2010/main" val="2491538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F50F1BF-C72A-4342-A034-421FB8E0074F}"/>
              </a:ext>
            </a:extLst>
          </p:cNvPr>
          <p:cNvSpPr>
            <a:spLocks noGrp="1"/>
          </p:cNvSpPr>
          <p:nvPr>
            <p:ph type="title"/>
          </p:nvPr>
        </p:nvSpPr>
        <p:spPr>
          <a:xfrm>
            <a:off x="2592924" y="624110"/>
            <a:ext cx="8911687" cy="795115"/>
          </a:xfrm>
        </p:spPr>
        <p:txBody>
          <a:bodyPr/>
          <a:lstStyle/>
          <a:p>
            <a:r>
              <a:rPr lang="es-MX" b="1" dirty="0"/>
              <a:t>Métodos de Selección de la Muestra </a:t>
            </a:r>
            <a:endParaRPr lang="es-EC" b="1" dirty="0"/>
          </a:p>
        </p:txBody>
      </p:sp>
      <p:sp>
        <p:nvSpPr>
          <p:cNvPr id="3" name="Marcador de contenido 2">
            <a:extLst>
              <a:ext uri="{FF2B5EF4-FFF2-40B4-BE49-F238E27FC236}">
                <a16:creationId xmlns:a16="http://schemas.microsoft.com/office/drawing/2014/main" id="{15188817-1BE6-4422-A44E-82E5EAE46E37}"/>
              </a:ext>
            </a:extLst>
          </p:cNvPr>
          <p:cNvSpPr>
            <a:spLocks noGrp="1"/>
          </p:cNvSpPr>
          <p:nvPr>
            <p:ph sz="half" idx="1"/>
          </p:nvPr>
        </p:nvSpPr>
        <p:spPr>
          <a:xfrm>
            <a:off x="1457325" y="1265718"/>
            <a:ext cx="4733925" cy="5124449"/>
          </a:xfrm>
        </p:spPr>
        <p:txBody>
          <a:bodyPr>
            <a:noAutofit/>
          </a:bodyPr>
          <a:lstStyle/>
          <a:p>
            <a:r>
              <a:rPr lang="es-MX" sz="2000" b="1" dirty="0">
                <a:solidFill>
                  <a:srgbClr val="FF0000"/>
                </a:solidFill>
              </a:rPr>
              <a:t>No probabilístico</a:t>
            </a:r>
            <a:r>
              <a:rPr lang="es-MX" sz="2000" b="1" dirty="0"/>
              <a:t>: </a:t>
            </a:r>
            <a:r>
              <a:rPr lang="es-MX" sz="2000" dirty="0"/>
              <a:t>No todos los individuos tienen la misma probabilidad de formar parte de la muestra. Existe el riesgo de que la muestra no sea representativa de la población. Pueden ser: </a:t>
            </a:r>
          </a:p>
          <a:p>
            <a:r>
              <a:rPr lang="es-MX" sz="2000" b="1" dirty="0"/>
              <a:t>– Con voluntarios</a:t>
            </a:r>
            <a:r>
              <a:rPr lang="es-MX" sz="2000" dirty="0"/>
              <a:t>: El ganadero decide voluntariamente qué animales/granjas forman parte de la muestra y cuales no.</a:t>
            </a:r>
          </a:p>
          <a:p>
            <a:r>
              <a:rPr lang="es-MX" sz="2000" dirty="0"/>
              <a:t> </a:t>
            </a:r>
            <a:r>
              <a:rPr lang="es-MX" sz="2000" b="1" dirty="0"/>
              <a:t>– De conveniencia: </a:t>
            </a:r>
            <a:r>
              <a:rPr lang="es-MX" sz="2000" dirty="0"/>
              <a:t>El veterinario decide qué animales/granjas forman parte de la muestra, en función de factores logísticos de conveniencia.</a:t>
            </a:r>
            <a:endParaRPr lang="es-EC" sz="2000" dirty="0"/>
          </a:p>
        </p:txBody>
      </p:sp>
      <p:sp>
        <p:nvSpPr>
          <p:cNvPr id="5" name="Marcador de contenido 4">
            <a:extLst>
              <a:ext uri="{FF2B5EF4-FFF2-40B4-BE49-F238E27FC236}">
                <a16:creationId xmlns:a16="http://schemas.microsoft.com/office/drawing/2014/main" id="{6D3E103F-9C8C-46BF-A763-AEF3C64E2DBF}"/>
              </a:ext>
            </a:extLst>
          </p:cNvPr>
          <p:cNvSpPr>
            <a:spLocks noGrp="1"/>
          </p:cNvSpPr>
          <p:nvPr>
            <p:ph sz="half" idx="2"/>
          </p:nvPr>
        </p:nvSpPr>
        <p:spPr>
          <a:xfrm>
            <a:off x="6394929" y="1278132"/>
            <a:ext cx="5545434" cy="4849978"/>
          </a:xfrm>
        </p:spPr>
        <p:txBody>
          <a:bodyPr>
            <a:noAutofit/>
          </a:bodyPr>
          <a:lstStyle/>
          <a:p>
            <a:r>
              <a:rPr lang="es-MX" sz="2000" b="1" dirty="0"/>
              <a:t>A Juicio del investigador </a:t>
            </a:r>
            <a:r>
              <a:rPr lang="es-MX" sz="2000" dirty="0"/>
              <a:t>– Sujetos seleccionados según el criterio del investigador sobre su representatividad de la población. ¡NO LO UTILICE!</a:t>
            </a:r>
          </a:p>
          <a:p>
            <a:r>
              <a:rPr lang="es-MX" sz="2000" b="1" dirty="0"/>
              <a:t>Por conveniencia </a:t>
            </a:r>
            <a:r>
              <a:rPr lang="es-MX" sz="2000" dirty="0"/>
              <a:t>– Rebaños ubicados cerca de la escuela veterinaria, productores con buenos cumplimientos, etc. La generalización generalmente no es tan buena como el muestreo probabilístico, pero puede ser necesario usarlo por razones logísticas. </a:t>
            </a:r>
          </a:p>
          <a:p>
            <a:r>
              <a:rPr lang="es-MX" sz="2000" b="1" dirty="0"/>
              <a:t>A Propósito </a:t>
            </a:r>
            <a:r>
              <a:rPr lang="es-MX" sz="2000" dirty="0"/>
              <a:t>– Utilizado en estudios observacionales (caso control, cohorte); el muestreo se realiza dentro de dos grupos, uno con y uno sin factor de riesgo, y se puede hacer de manera aleatoria.</a:t>
            </a:r>
            <a:endParaRPr lang="es-EC" sz="2000" dirty="0"/>
          </a:p>
        </p:txBody>
      </p:sp>
    </p:spTree>
    <p:extLst>
      <p:ext uri="{BB962C8B-B14F-4D97-AF65-F5344CB8AC3E}">
        <p14:creationId xmlns:p14="http://schemas.microsoft.com/office/powerpoint/2010/main" val="3749675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B7C05-44CC-4B02-AC32-458C2CBB376C}"/>
              </a:ext>
            </a:extLst>
          </p:cNvPr>
          <p:cNvSpPr>
            <a:spLocks noGrp="1"/>
          </p:cNvSpPr>
          <p:nvPr>
            <p:ph type="title"/>
          </p:nvPr>
        </p:nvSpPr>
        <p:spPr>
          <a:xfrm>
            <a:off x="2592925" y="624110"/>
            <a:ext cx="8911687" cy="704960"/>
          </a:xfrm>
        </p:spPr>
        <p:txBody>
          <a:bodyPr/>
          <a:lstStyle/>
          <a:p>
            <a:r>
              <a:rPr lang="es-MX" b="1" dirty="0"/>
              <a:t>Métodos de selección de una muestra</a:t>
            </a:r>
            <a:endParaRPr lang="es-EC" b="1" dirty="0"/>
          </a:p>
        </p:txBody>
      </p:sp>
      <p:sp>
        <p:nvSpPr>
          <p:cNvPr id="3" name="Marcador de contenido 2">
            <a:extLst>
              <a:ext uri="{FF2B5EF4-FFF2-40B4-BE49-F238E27FC236}">
                <a16:creationId xmlns:a16="http://schemas.microsoft.com/office/drawing/2014/main" id="{2958668D-107E-4266-BC86-21F75715292A}"/>
              </a:ext>
            </a:extLst>
          </p:cNvPr>
          <p:cNvSpPr>
            <a:spLocks noGrp="1"/>
          </p:cNvSpPr>
          <p:nvPr>
            <p:ph idx="1"/>
          </p:nvPr>
        </p:nvSpPr>
        <p:spPr>
          <a:xfrm>
            <a:off x="1828799" y="1573619"/>
            <a:ext cx="9994605" cy="4965404"/>
          </a:xfrm>
        </p:spPr>
        <p:txBody>
          <a:bodyPr>
            <a:normAutofit/>
          </a:bodyPr>
          <a:lstStyle/>
          <a:p>
            <a:r>
              <a:rPr lang="es-MX" sz="2400" b="1" dirty="0">
                <a:solidFill>
                  <a:srgbClr val="FF0000"/>
                </a:solidFill>
              </a:rPr>
              <a:t>Probabilístico:</a:t>
            </a:r>
            <a:r>
              <a:rPr lang="es-MX" sz="2400" dirty="0"/>
              <a:t> todos los individuos de la población tienen la misma probabilidad de formar parte de la muestra, (azar). La selección puede realizarse a través de sistemas de "lotería" o de "números aleatorios“. Pueden ser:</a:t>
            </a:r>
          </a:p>
          <a:p>
            <a:r>
              <a:rPr lang="es-MX" sz="2400" dirty="0"/>
              <a:t> </a:t>
            </a:r>
            <a:r>
              <a:rPr lang="es-MX" sz="2400" b="1" dirty="0"/>
              <a:t>– Simple:</a:t>
            </a:r>
            <a:r>
              <a:rPr lang="es-MX" sz="2400" dirty="0"/>
              <a:t> Precisa identificación individual. Selección aleatoria, uno a uno, de los animales/granjas que entran a formar parte de la muestra. </a:t>
            </a:r>
          </a:p>
          <a:p>
            <a:r>
              <a:rPr lang="es-MX" sz="2400" b="1" dirty="0"/>
              <a:t>– Sistemático: </a:t>
            </a:r>
            <a:r>
              <a:rPr lang="es-MX" sz="2400" dirty="0"/>
              <a:t>Se utiliza cuando no se conoce la identidad de los individuos. Se </a:t>
            </a:r>
            <a:r>
              <a:rPr lang="es-MX" sz="2400" dirty="0" err="1"/>
              <a:t>pre-establece</a:t>
            </a:r>
            <a:r>
              <a:rPr lang="es-MX" sz="2400" dirty="0"/>
              <a:t> un orden y se seleccionan al azar dos números; primer individuo e intervalo de muestreo. El intervalo puede ser el valor obtenido de dividir el tamaño de la población por el tamaño de la muestra. </a:t>
            </a:r>
            <a:endParaRPr lang="es-EC" sz="2400" dirty="0"/>
          </a:p>
        </p:txBody>
      </p:sp>
    </p:spTree>
    <p:extLst>
      <p:ext uri="{BB962C8B-B14F-4D97-AF65-F5344CB8AC3E}">
        <p14:creationId xmlns:p14="http://schemas.microsoft.com/office/powerpoint/2010/main" val="3727509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124AE-B5E1-4272-9E43-20C3A97E33CD}"/>
              </a:ext>
            </a:extLst>
          </p:cNvPr>
          <p:cNvSpPr>
            <a:spLocks noGrp="1"/>
          </p:cNvSpPr>
          <p:nvPr>
            <p:ph type="title"/>
          </p:nvPr>
        </p:nvSpPr>
        <p:spPr/>
        <p:txBody>
          <a:bodyPr/>
          <a:lstStyle/>
          <a:p>
            <a:endParaRPr lang="es-EC"/>
          </a:p>
        </p:txBody>
      </p:sp>
      <p:pic>
        <p:nvPicPr>
          <p:cNvPr id="6" name="Marcador de contenido 3">
            <a:extLst>
              <a:ext uri="{FF2B5EF4-FFF2-40B4-BE49-F238E27FC236}">
                <a16:creationId xmlns:a16="http://schemas.microsoft.com/office/drawing/2014/main" id="{D2FF8A3A-E18C-4D18-BB09-D578B84DB8F3}"/>
              </a:ext>
            </a:extLst>
          </p:cNvPr>
          <p:cNvPicPr>
            <a:picLocks noGrp="1" noChangeAspect="1"/>
          </p:cNvPicPr>
          <p:nvPr>
            <p:ph idx="1"/>
          </p:nvPr>
        </p:nvPicPr>
        <p:blipFill rotWithShape="1">
          <a:blip r:embed="rId2"/>
          <a:srcRect l="20277" t="37240" r="23845" b="42778"/>
          <a:stretch/>
        </p:blipFill>
        <p:spPr>
          <a:xfrm>
            <a:off x="1690188" y="2083981"/>
            <a:ext cx="10313970" cy="4149909"/>
          </a:xfrm>
          <a:prstGeom prst="rect">
            <a:avLst/>
          </a:prstGeom>
        </p:spPr>
      </p:pic>
    </p:spTree>
    <p:extLst>
      <p:ext uri="{BB962C8B-B14F-4D97-AF65-F5344CB8AC3E}">
        <p14:creationId xmlns:p14="http://schemas.microsoft.com/office/powerpoint/2010/main" val="427465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3">
            <a:extLst>
              <a:ext uri="{FF2B5EF4-FFF2-40B4-BE49-F238E27FC236}">
                <a16:creationId xmlns:a16="http://schemas.microsoft.com/office/drawing/2014/main" id="{31895D31-A6E2-4356-A916-8B791C7B74BC}"/>
              </a:ext>
            </a:extLst>
          </p:cNvPr>
          <p:cNvPicPr>
            <a:picLocks noGrp="1" noChangeAspect="1"/>
          </p:cNvPicPr>
          <p:nvPr>
            <p:ph idx="1"/>
          </p:nvPr>
        </p:nvPicPr>
        <p:blipFill rotWithShape="1">
          <a:blip r:embed="rId2"/>
          <a:srcRect l="21385" t="29361" r="22420" b="32648"/>
          <a:stretch/>
        </p:blipFill>
        <p:spPr>
          <a:xfrm>
            <a:off x="1509823" y="1403498"/>
            <a:ext cx="10504968" cy="5348176"/>
          </a:xfrm>
          <a:prstGeom prst="rect">
            <a:avLst/>
          </a:prstGeom>
        </p:spPr>
      </p:pic>
      <p:sp>
        <p:nvSpPr>
          <p:cNvPr id="7" name="Título 1">
            <a:extLst>
              <a:ext uri="{FF2B5EF4-FFF2-40B4-BE49-F238E27FC236}">
                <a16:creationId xmlns:a16="http://schemas.microsoft.com/office/drawing/2014/main" id="{ABF4BEA6-6556-4945-BD6D-B30DE864A6B5}"/>
              </a:ext>
            </a:extLst>
          </p:cNvPr>
          <p:cNvSpPr>
            <a:spLocks noGrp="1"/>
          </p:cNvSpPr>
          <p:nvPr>
            <p:ph type="title"/>
          </p:nvPr>
        </p:nvSpPr>
        <p:spPr>
          <a:xfrm>
            <a:off x="1509823" y="230484"/>
            <a:ext cx="10430540" cy="1281112"/>
          </a:xfrm>
        </p:spPr>
        <p:txBody>
          <a:bodyPr>
            <a:normAutofit/>
          </a:bodyPr>
          <a:lstStyle/>
          <a:p>
            <a:r>
              <a:rPr lang="es-MX" sz="3200" b="1" dirty="0"/>
              <a:t>¿De cuántas personas debe consistir mi muestra?</a:t>
            </a:r>
            <a:endParaRPr lang="es-EC" sz="3200" dirty="0"/>
          </a:p>
        </p:txBody>
      </p:sp>
    </p:spTree>
    <p:extLst>
      <p:ext uri="{BB962C8B-B14F-4D97-AF65-F5344CB8AC3E}">
        <p14:creationId xmlns:p14="http://schemas.microsoft.com/office/powerpoint/2010/main" val="3516339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3">
            <a:extLst>
              <a:ext uri="{FF2B5EF4-FFF2-40B4-BE49-F238E27FC236}">
                <a16:creationId xmlns:a16="http://schemas.microsoft.com/office/drawing/2014/main" id="{FD94D1AC-A90F-486D-B10A-D2610EA85851}"/>
              </a:ext>
            </a:extLst>
          </p:cNvPr>
          <p:cNvPicPr>
            <a:picLocks noGrp="1" noChangeAspect="1"/>
          </p:cNvPicPr>
          <p:nvPr>
            <p:ph idx="1"/>
          </p:nvPr>
        </p:nvPicPr>
        <p:blipFill rotWithShape="1">
          <a:blip r:embed="rId2"/>
          <a:srcRect l="21228" t="52155" r="22894" b="25379"/>
          <a:stretch/>
        </p:blipFill>
        <p:spPr>
          <a:xfrm>
            <a:off x="1456660" y="2052084"/>
            <a:ext cx="10483703" cy="4316817"/>
          </a:xfrm>
          <a:prstGeom prst="rect">
            <a:avLst/>
          </a:prstGeom>
        </p:spPr>
      </p:pic>
      <p:sp>
        <p:nvSpPr>
          <p:cNvPr id="7" name="Título 1">
            <a:extLst>
              <a:ext uri="{FF2B5EF4-FFF2-40B4-BE49-F238E27FC236}">
                <a16:creationId xmlns:a16="http://schemas.microsoft.com/office/drawing/2014/main" id="{8FCE8445-A0B5-4976-8F88-8A3D95B4A276}"/>
              </a:ext>
            </a:extLst>
          </p:cNvPr>
          <p:cNvSpPr>
            <a:spLocks noGrp="1"/>
          </p:cNvSpPr>
          <p:nvPr>
            <p:ph type="title"/>
          </p:nvPr>
        </p:nvSpPr>
        <p:spPr>
          <a:xfrm>
            <a:off x="1589474" y="368707"/>
            <a:ext cx="10218073" cy="1281112"/>
          </a:xfrm>
        </p:spPr>
        <p:txBody>
          <a:bodyPr>
            <a:normAutofit/>
          </a:bodyPr>
          <a:lstStyle/>
          <a:p>
            <a:r>
              <a:rPr lang="es-MX" sz="3200" b="1" dirty="0"/>
              <a:t>¿De cuántas personas debe consistir mi muestra?</a:t>
            </a:r>
            <a:endParaRPr lang="es-EC" sz="3200" dirty="0"/>
          </a:p>
        </p:txBody>
      </p:sp>
    </p:spTree>
    <p:extLst>
      <p:ext uri="{BB962C8B-B14F-4D97-AF65-F5344CB8AC3E}">
        <p14:creationId xmlns:p14="http://schemas.microsoft.com/office/powerpoint/2010/main" val="351976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138023-5DD6-4505-9909-1F5AF7B96D30}"/>
              </a:ext>
            </a:extLst>
          </p:cNvPr>
          <p:cNvSpPr>
            <a:spLocks noGrp="1"/>
          </p:cNvSpPr>
          <p:nvPr>
            <p:ph type="title"/>
          </p:nvPr>
        </p:nvSpPr>
        <p:spPr>
          <a:xfrm>
            <a:off x="2592925" y="624110"/>
            <a:ext cx="8911687" cy="609267"/>
          </a:xfrm>
        </p:spPr>
        <p:txBody>
          <a:bodyPr>
            <a:normAutofit fontScale="90000"/>
          </a:bodyPr>
          <a:lstStyle/>
          <a:p>
            <a:r>
              <a:rPr lang="es-MX" b="1" dirty="0"/>
              <a:t>MUESTREO EN EPIDEMIOLOGÍA</a:t>
            </a:r>
            <a:endParaRPr lang="es-EC" b="1" dirty="0"/>
          </a:p>
        </p:txBody>
      </p:sp>
      <p:sp>
        <p:nvSpPr>
          <p:cNvPr id="3" name="Marcador de contenido 2">
            <a:extLst>
              <a:ext uri="{FF2B5EF4-FFF2-40B4-BE49-F238E27FC236}">
                <a16:creationId xmlns:a16="http://schemas.microsoft.com/office/drawing/2014/main" id="{11DD3DA0-25A9-47C3-B97C-C27F42553FA8}"/>
              </a:ext>
            </a:extLst>
          </p:cNvPr>
          <p:cNvSpPr>
            <a:spLocks noGrp="1"/>
          </p:cNvSpPr>
          <p:nvPr>
            <p:ph idx="1"/>
          </p:nvPr>
        </p:nvSpPr>
        <p:spPr>
          <a:xfrm>
            <a:off x="1759872" y="1392864"/>
            <a:ext cx="9904044" cy="5082363"/>
          </a:xfrm>
        </p:spPr>
        <p:txBody>
          <a:bodyPr>
            <a:normAutofit/>
          </a:bodyPr>
          <a:lstStyle/>
          <a:p>
            <a:r>
              <a:rPr lang="es-MX" sz="2400" dirty="0"/>
              <a:t>Procedimiento utilizado para contar con datos para estimar parámetros de la población, permite hacer inferencias estadísticas con la mayor confiabilidad posible.</a:t>
            </a:r>
          </a:p>
          <a:p>
            <a:r>
              <a:rPr lang="es-MX" sz="2400" dirty="0"/>
              <a:t>Mediante el muestreo se determinan estimadores.</a:t>
            </a:r>
          </a:p>
          <a:p>
            <a:endParaRPr lang="es-MX" sz="2400" dirty="0"/>
          </a:p>
          <a:p>
            <a:r>
              <a:rPr lang="es-MX" sz="2400" b="1" dirty="0"/>
              <a:t>Ventajas</a:t>
            </a:r>
          </a:p>
          <a:p>
            <a:pPr lvl="1"/>
            <a:r>
              <a:rPr lang="es-EC" sz="2400" dirty="0"/>
              <a:t>Más económico. </a:t>
            </a:r>
          </a:p>
          <a:p>
            <a:pPr lvl="1"/>
            <a:r>
              <a:rPr lang="es-MX" sz="2400" dirty="0"/>
              <a:t>Más rápido. </a:t>
            </a:r>
          </a:p>
          <a:p>
            <a:pPr lvl="1"/>
            <a:r>
              <a:rPr lang="es-MX" sz="2400" dirty="0"/>
              <a:t>Resultados similares a un censo </a:t>
            </a:r>
            <a:endParaRPr lang="es-MX" sz="2400" b="1" dirty="0"/>
          </a:p>
          <a:p>
            <a:endParaRPr lang="es-EC" sz="2400" dirty="0"/>
          </a:p>
        </p:txBody>
      </p:sp>
    </p:spTree>
    <p:extLst>
      <p:ext uri="{BB962C8B-B14F-4D97-AF65-F5344CB8AC3E}">
        <p14:creationId xmlns:p14="http://schemas.microsoft.com/office/powerpoint/2010/main" val="1072528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E4CE85-8662-485B-8861-2208DD896325}"/>
              </a:ext>
            </a:extLst>
          </p:cNvPr>
          <p:cNvSpPr>
            <a:spLocks noGrp="1"/>
          </p:cNvSpPr>
          <p:nvPr>
            <p:ph type="title"/>
          </p:nvPr>
        </p:nvSpPr>
        <p:spPr>
          <a:xfrm>
            <a:off x="1477926" y="624110"/>
            <a:ext cx="10714073" cy="779388"/>
          </a:xfrm>
        </p:spPr>
        <p:txBody>
          <a:bodyPr>
            <a:normAutofit/>
          </a:bodyPr>
          <a:lstStyle/>
          <a:p>
            <a:r>
              <a:rPr lang="es-MX" sz="3200" b="1" dirty="0"/>
              <a:t>¿De cuántas personas debe consistir mi muestra?</a:t>
            </a:r>
            <a:endParaRPr lang="es-EC" sz="3200" dirty="0"/>
          </a:p>
        </p:txBody>
      </p:sp>
      <p:pic>
        <p:nvPicPr>
          <p:cNvPr id="6" name="Marcador de contenido 3">
            <a:extLst>
              <a:ext uri="{FF2B5EF4-FFF2-40B4-BE49-F238E27FC236}">
                <a16:creationId xmlns:a16="http://schemas.microsoft.com/office/drawing/2014/main" id="{A75226E8-58F6-4C3B-B17E-594558B27A82}"/>
              </a:ext>
            </a:extLst>
          </p:cNvPr>
          <p:cNvPicPr>
            <a:picLocks noGrp="1" noChangeAspect="1"/>
          </p:cNvPicPr>
          <p:nvPr>
            <p:ph idx="1"/>
          </p:nvPr>
        </p:nvPicPr>
        <p:blipFill rotWithShape="1">
          <a:blip r:embed="rId2"/>
          <a:srcRect l="21544" t="45402" r="22419" b="15482"/>
          <a:stretch/>
        </p:blipFill>
        <p:spPr>
          <a:xfrm>
            <a:off x="1573619" y="1873653"/>
            <a:ext cx="10409274" cy="4835491"/>
          </a:xfrm>
          <a:prstGeom prst="rect">
            <a:avLst/>
          </a:prstGeom>
        </p:spPr>
      </p:pic>
    </p:spTree>
    <p:extLst>
      <p:ext uri="{BB962C8B-B14F-4D97-AF65-F5344CB8AC3E}">
        <p14:creationId xmlns:p14="http://schemas.microsoft.com/office/powerpoint/2010/main" val="2479079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F50F1BF-C72A-4342-A034-421FB8E0074F}"/>
              </a:ext>
            </a:extLst>
          </p:cNvPr>
          <p:cNvSpPr>
            <a:spLocks noGrp="1"/>
          </p:cNvSpPr>
          <p:nvPr>
            <p:ph type="title"/>
          </p:nvPr>
        </p:nvSpPr>
        <p:spPr>
          <a:xfrm>
            <a:off x="1933705" y="326399"/>
            <a:ext cx="9985392" cy="795115"/>
          </a:xfrm>
        </p:spPr>
        <p:txBody>
          <a:bodyPr>
            <a:normAutofit fontScale="90000"/>
          </a:bodyPr>
          <a:lstStyle/>
          <a:p>
            <a:r>
              <a:rPr lang="es-MX" b="1" dirty="0"/>
              <a:t>¿De cuántas personas debe consistir mi muestra?</a:t>
            </a:r>
            <a:endParaRPr lang="es-EC" b="1" dirty="0"/>
          </a:p>
        </p:txBody>
      </p:sp>
      <p:pic>
        <p:nvPicPr>
          <p:cNvPr id="7" name="Marcador de contenido 1">
            <a:extLst>
              <a:ext uri="{FF2B5EF4-FFF2-40B4-BE49-F238E27FC236}">
                <a16:creationId xmlns:a16="http://schemas.microsoft.com/office/drawing/2014/main" id="{B9EA9623-7C9B-41B5-B160-3B25FB9100FC}"/>
              </a:ext>
            </a:extLst>
          </p:cNvPr>
          <p:cNvPicPr>
            <a:picLocks noGrp="1" noChangeAspect="1"/>
          </p:cNvPicPr>
          <p:nvPr>
            <p:ph sz="half" idx="1"/>
          </p:nvPr>
        </p:nvPicPr>
        <p:blipFill rotWithShape="1">
          <a:blip r:embed="rId2"/>
          <a:srcRect l="34392" t="22819" r="35615" b="15403"/>
          <a:stretch/>
        </p:blipFill>
        <p:spPr>
          <a:xfrm>
            <a:off x="2721935" y="1121514"/>
            <a:ext cx="7240771" cy="5826895"/>
          </a:xfrm>
          <a:prstGeom prst="rect">
            <a:avLst/>
          </a:prstGeom>
        </p:spPr>
      </p:pic>
    </p:spTree>
    <p:extLst>
      <p:ext uri="{BB962C8B-B14F-4D97-AF65-F5344CB8AC3E}">
        <p14:creationId xmlns:p14="http://schemas.microsoft.com/office/powerpoint/2010/main" val="268968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E371A-A28E-4C66-9D36-C36FB588C3E5}"/>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33A266EF-4AC8-4252-817F-B709E87C9A06}"/>
              </a:ext>
            </a:extLst>
          </p:cNvPr>
          <p:cNvSpPr>
            <a:spLocks noGrp="1"/>
          </p:cNvSpPr>
          <p:nvPr>
            <p:ph sz="half" idx="1"/>
          </p:nvPr>
        </p:nvSpPr>
        <p:spPr>
          <a:xfrm>
            <a:off x="2589211" y="2133600"/>
            <a:ext cx="8911687" cy="4352260"/>
          </a:xfrm>
        </p:spPr>
        <p:txBody>
          <a:bodyPr>
            <a:normAutofit/>
          </a:bodyPr>
          <a:lstStyle/>
          <a:p>
            <a:r>
              <a:rPr lang="es-MX" dirty="0"/>
              <a:t>El tamaño de la muestra de una encuesta es muy importante para poder realizar una investigación de manera correcta, por lo que hay que tener en cuenta los objetivos y las circunstancias en que se desarrolle la investigación.</a:t>
            </a:r>
          </a:p>
          <a:p>
            <a:r>
              <a:rPr lang="es-MX" dirty="0"/>
              <a:t>Una muestra demasiado grande dará lugar a la pérdida de valiosos recursos como tiempo y dinero, mientras que una muestra pequeña puede no proporcionar información confiable. ¿Entonces de qué tamaño debe ser una muestra? Esto sin duda depende de qué tan exactos necesites que sean los datos obtenidos en tu encuesta, que tan cercanos quieres que sean a los de la población total.</a:t>
            </a:r>
          </a:p>
          <a:p>
            <a:endParaRPr lang="es-EC" dirty="0"/>
          </a:p>
        </p:txBody>
      </p:sp>
    </p:spTree>
    <p:extLst>
      <p:ext uri="{BB962C8B-B14F-4D97-AF65-F5344CB8AC3E}">
        <p14:creationId xmlns:p14="http://schemas.microsoft.com/office/powerpoint/2010/main" val="3037445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0FEED0-480B-4332-AE9C-61A5ABA6FE5D}"/>
              </a:ext>
            </a:extLst>
          </p:cNvPr>
          <p:cNvSpPr>
            <a:spLocks noGrp="1"/>
          </p:cNvSpPr>
          <p:nvPr>
            <p:ph type="title"/>
          </p:nvPr>
        </p:nvSpPr>
        <p:spPr>
          <a:xfrm>
            <a:off x="2592924" y="624110"/>
            <a:ext cx="8911687" cy="1034569"/>
          </a:xfrm>
        </p:spPr>
        <p:txBody>
          <a:bodyPr>
            <a:normAutofit fontScale="90000"/>
          </a:bodyPr>
          <a:lstStyle/>
          <a:p>
            <a:r>
              <a:rPr lang="es-MX" b="1" dirty="0"/>
              <a:t>El tamaño de la muestra puede ser:</a:t>
            </a:r>
            <a:br>
              <a:rPr lang="es-MX" b="1" dirty="0"/>
            </a:br>
            <a:endParaRPr lang="es-EC" b="1" dirty="0"/>
          </a:p>
        </p:txBody>
      </p:sp>
      <p:sp>
        <p:nvSpPr>
          <p:cNvPr id="3" name="Marcador de contenido 2">
            <a:extLst>
              <a:ext uri="{FF2B5EF4-FFF2-40B4-BE49-F238E27FC236}">
                <a16:creationId xmlns:a16="http://schemas.microsoft.com/office/drawing/2014/main" id="{C184081C-7BFC-4492-9E5F-CCFE7F6B5305}"/>
              </a:ext>
            </a:extLst>
          </p:cNvPr>
          <p:cNvSpPr>
            <a:spLocks noGrp="1"/>
          </p:cNvSpPr>
          <p:nvPr>
            <p:ph sz="half" idx="1"/>
          </p:nvPr>
        </p:nvSpPr>
        <p:spPr>
          <a:xfrm>
            <a:off x="1765005" y="2133600"/>
            <a:ext cx="9973339" cy="3777622"/>
          </a:xfrm>
        </p:spPr>
        <p:txBody>
          <a:bodyPr>
            <a:normAutofit/>
          </a:bodyPr>
          <a:lstStyle/>
          <a:p>
            <a:r>
              <a:rPr lang="es-MX" b="1" dirty="0"/>
              <a:t>Representativa: </a:t>
            </a:r>
            <a:r>
              <a:rPr lang="es-MX" dirty="0"/>
              <a:t>Hace referencia a que todos los miembros de un grupo de personas tengan las mismas oportunidades de participar en la investigación.</a:t>
            </a:r>
          </a:p>
          <a:p>
            <a:pPr marL="0" indent="0">
              <a:buNone/>
            </a:pPr>
            <a:endParaRPr lang="es-MX" dirty="0"/>
          </a:p>
          <a:p>
            <a:r>
              <a:rPr lang="es-MX" b="1" dirty="0"/>
              <a:t>Adecuada: </a:t>
            </a:r>
            <a:r>
              <a:rPr lang="es-MX" dirty="0"/>
              <a:t>Se refiere a que el tamaño de la muestra debe de ser obtenido mediante un análisis que permite resultados como disminuir el margen de error.</a:t>
            </a:r>
          </a:p>
          <a:p>
            <a:endParaRPr lang="es-MX" dirty="0"/>
          </a:p>
          <a:p>
            <a:r>
              <a:rPr lang="es-MX" b="1" dirty="0"/>
              <a:t>Ejemplo:</a:t>
            </a:r>
            <a:endParaRPr lang="es-MX" dirty="0"/>
          </a:p>
          <a:p>
            <a:pPr lvl="1"/>
            <a:r>
              <a:rPr lang="es-MX" dirty="0"/>
              <a:t>Si quieres realizar una investigación dentro de una universidad que ofrece 10 carreras diferentes y cada una tiene 700 alumnos, no querrás hacer 7000 mil encuestas, bastará con determinar el tamaño de la muestra. Sin embargo, debemos considerar el margen de error.</a:t>
            </a:r>
          </a:p>
          <a:p>
            <a:endParaRPr lang="es-MX" dirty="0"/>
          </a:p>
          <a:p>
            <a:endParaRPr lang="es-EC" dirty="0"/>
          </a:p>
        </p:txBody>
      </p:sp>
    </p:spTree>
    <p:extLst>
      <p:ext uri="{BB962C8B-B14F-4D97-AF65-F5344CB8AC3E}">
        <p14:creationId xmlns:p14="http://schemas.microsoft.com/office/powerpoint/2010/main" val="3241189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5DA8EC-5E09-48D5-A1C3-69E707FA7A08}"/>
              </a:ext>
            </a:extLst>
          </p:cNvPr>
          <p:cNvSpPr>
            <a:spLocks noGrp="1"/>
          </p:cNvSpPr>
          <p:nvPr>
            <p:ph type="title"/>
          </p:nvPr>
        </p:nvSpPr>
        <p:spPr>
          <a:xfrm>
            <a:off x="2592924" y="624110"/>
            <a:ext cx="8911687" cy="619899"/>
          </a:xfrm>
        </p:spPr>
        <p:txBody>
          <a:bodyPr>
            <a:normAutofit fontScale="90000"/>
          </a:bodyPr>
          <a:lstStyle/>
          <a:p>
            <a:r>
              <a:rPr lang="es-MX" b="1" dirty="0"/>
              <a:t>RESUMEN</a:t>
            </a:r>
            <a:endParaRPr lang="es-EC" b="1" dirty="0"/>
          </a:p>
        </p:txBody>
      </p:sp>
      <p:pic>
        <p:nvPicPr>
          <p:cNvPr id="3074" name="Picture 2">
            <a:extLst>
              <a:ext uri="{FF2B5EF4-FFF2-40B4-BE49-F238E27FC236}">
                <a16:creationId xmlns:a16="http://schemas.microsoft.com/office/drawing/2014/main" id="{B92C6E4D-84ED-4D27-BC09-6F99BF01966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00318" y="1547067"/>
            <a:ext cx="8131970" cy="5217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054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C9D30-1737-4FC2-9284-802D75438005}"/>
              </a:ext>
            </a:extLst>
          </p:cNvPr>
          <p:cNvSpPr>
            <a:spLocks noGrp="1"/>
          </p:cNvSpPr>
          <p:nvPr>
            <p:ph type="title"/>
          </p:nvPr>
        </p:nvSpPr>
        <p:spPr/>
        <p:txBody>
          <a:bodyPr/>
          <a:lstStyle/>
          <a:p>
            <a:endParaRPr lang="es-EC"/>
          </a:p>
        </p:txBody>
      </p:sp>
      <p:sp>
        <p:nvSpPr>
          <p:cNvPr id="4" name="Marcador de contenido 3">
            <a:extLst>
              <a:ext uri="{FF2B5EF4-FFF2-40B4-BE49-F238E27FC236}">
                <a16:creationId xmlns:a16="http://schemas.microsoft.com/office/drawing/2014/main" id="{F69639C5-7D35-4D06-85FE-7F19E92164CE}"/>
              </a:ext>
            </a:extLst>
          </p:cNvPr>
          <p:cNvSpPr>
            <a:spLocks noGrp="1"/>
          </p:cNvSpPr>
          <p:nvPr>
            <p:ph sz="half" idx="2"/>
          </p:nvPr>
        </p:nvSpPr>
        <p:spPr/>
        <p:txBody>
          <a:bodyPr/>
          <a:lstStyle/>
          <a:p>
            <a:endParaRPr lang="es-EC"/>
          </a:p>
        </p:txBody>
      </p:sp>
      <p:pic>
        <p:nvPicPr>
          <p:cNvPr id="7" name="Marcador de contenido 4">
            <a:extLst>
              <a:ext uri="{FF2B5EF4-FFF2-40B4-BE49-F238E27FC236}">
                <a16:creationId xmlns:a16="http://schemas.microsoft.com/office/drawing/2014/main" id="{46D8894B-9B09-4884-B1C3-81BEB725C0BF}"/>
              </a:ext>
            </a:extLst>
          </p:cNvPr>
          <p:cNvPicPr>
            <a:picLocks noGrp="1" noChangeAspect="1"/>
          </p:cNvPicPr>
          <p:nvPr>
            <p:ph sz="half" idx="1"/>
          </p:nvPr>
        </p:nvPicPr>
        <p:blipFill rotWithShape="1">
          <a:blip r:embed="rId2"/>
          <a:srcRect l="22551" t="9971" r="22971" b="20349"/>
          <a:stretch/>
        </p:blipFill>
        <p:spPr>
          <a:xfrm>
            <a:off x="195533" y="212650"/>
            <a:ext cx="11996467" cy="6645349"/>
          </a:xfrm>
          <a:prstGeom prst="rect">
            <a:avLst/>
          </a:prstGeom>
        </p:spPr>
      </p:pic>
    </p:spTree>
    <p:extLst>
      <p:ext uri="{BB962C8B-B14F-4D97-AF65-F5344CB8AC3E}">
        <p14:creationId xmlns:p14="http://schemas.microsoft.com/office/powerpoint/2010/main" val="1334998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0948F-9570-42DC-83FF-754951A83CA7}"/>
              </a:ext>
            </a:extLst>
          </p:cNvPr>
          <p:cNvSpPr>
            <a:spLocks noGrp="1"/>
          </p:cNvSpPr>
          <p:nvPr>
            <p:ph type="title"/>
          </p:nvPr>
        </p:nvSpPr>
        <p:spPr/>
        <p:txBody>
          <a:bodyPr/>
          <a:lstStyle/>
          <a:p>
            <a:endParaRPr lang="es-EC"/>
          </a:p>
        </p:txBody>
      </p:sp>
      <p:pic>
        <p:nvPicPr>
          <p:cNvPr id="7" name="Marcador de contenido 4">
            <a:extLst>
              <a:ext uri="{FF2B5EF4-FFF2-40B4-BE49-F238E27FC236}">
                <a16:creationId xmlns:a16="http://schemas.microsoft.com/office/drawing/2014/main" id="{46FC9FD5-0786-41F3-911C-044446259032}"/>
              </a:ext>
            </a:extLst>
          </p:cNvPr>
          <p:cNvPicPr>
            <a:picLocks noGrp="1" noChangeAspect="1"/>
          </p:cNvPicPr>
          <p:nvPr>
            <p:ph sz="half" idx="1"/>
          </p:nvPr>
        </p:nvPicPr>
        <p:blipFill rotWithShape="1">
          <a:blip r:embed="rId2"/>
          <a:srcRect l="20826" t="8218" r="22724" b="18596"/>
          <a:stretch/>
        </p:blipFill>
        <p:spPr>
          <a:xfrm>
            <a:off x="2589213" y="297712"/>
            <a:ext cx="9255457" cy="6288872"/>
          </a:xfrm>
          <a:prstGeom prst="rect">
            <a:avLst/>
          </a:prstGeom>
        </p:spPr>
      </p:pic>
    </p:spTree>
    <p:extLst>
      <p:ext uri="{BB962C8B-B14F-4D97-AF65-F5344CB8AC3E}">
        <p14:creationId xmlns:p14="http://schemas.microsoft.com/office/powerpoint/2010/main" val="3175709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138023-5DD6-4505-9909-1F5AF7B96D30}"/>
              </a:ext>
            </a:extLst>
          </p:cNvPr>
          <p:cNvSpPr>
            <a:spLocks noGrp="1"/>
          </p:cNvSpPr>
          <p:nvPr>
            <p:ph type="title"/>
          </p:nvPr>
        </p:nvSpPr>
        <p:spPr>
          <a:xfrm>
            <a:off x="2592925" y="624110"/>
            <a:ext cx="8911687" cy="609267"/>
          </a:xfrm>
        </p:spPr>
        <p:txBody>
          <a:bodyPr>
            <a:normAutofit fontScale="90000"/>
          </a:bodyPr>
          <a:lstStyle/>
          <a:p>
            <a:r>
              <a:rPr lang="es-MX" b="1" dirty="0"/>
              <a:t>MUESTREO EN EPIDEMIOLOGÍA</a:t>
            </a:r>
            <a:endParaRPr lang="es-EC" b="1" dirty="0"/>
          </a:p>
        </p:txBody>
      </p:sp>
      <p:sp>
        <p:nvSpPr>
          <p:cNvPr id="3" name="Marcador de contenido 2">
            <a:extLst>
              <a:ext uri="{FF2B5EF4-FFF2-40B4-BE49-F238E27FC236}">
                <a16:creationId xmlns:a16="http://schemas.microsoft.com/office/drawing/2014/main" id="{11DD3DA0-25A9-47C3-B97C-C27F42553FA8}"/>
              </a:ext>
            </a:extLst>
          </p:cNvPr>
          <p:cNvSpPr>
            <a:spLocks noGrp="1"/>
          </p:cNvSpPr>
          <p:nvPr>
            <p:ph idx="1"/>
          </p:nvPr>
        </p:nvSpPr>
        <p:spPr>
          <a:xfrm>
            <a:off x="1759872" y="1392864"/>
            <a:ext cx="9904044" cy="5082363"/>
          </a:xfrm>
        </p:spPr>
        <p:txBody>
          <a:bodyPr>
            <a:normAutofit/>
          </a:bodyPr>
          <a:lstStyle/>
          <a:p>
            <a:r>
              <a:rPr lang="es-MX" b="1" dirty="0"/>
              <a:t>Población y muestra</a:t>
            </a:r>
          </a:p>
          <a:p>
            <a:r>
              <a:rPr lang="es-MX" dirty="0"/>
              <a:t>Las estadísticas de por sí no tienen sentido si no se consideran o se relacionan dentro del contexto con que se trabajan. Por lo tanto es necesario entender los conceptos de población y de muestra para lograr comprender mejor su significado en la investigación educativa o social que se lleva a cabo.</a:t>
            </a:r>
          </a:p>
          <a:p>
            <a:endParaRPr lang="es-MX" sz="2400" dirty="0"/>
          </a:p>
          <a:p>
            <a:endParaRPr lang="es-MX" sz="2400" dirty="0"/>
          </a:p>
          <a:p>
            <a:r>
              <a:rPr lang="es-MX" sz="2400" dirty="0"/>
              <a:t> </a:t>
            </a:r>
            <a:endParaRPr lang="es-MX" sz="2400" b="1" dirty="0"/>
          </a:p>
          <a:p>
            <a:endParaRPr lang="es-EC" sz="2400" dirty="0"/>
          </a:p>
        </p:txBody>
      </p:sp>
      <p:pic>
        <p:nvPicPr>
          <p:cNvPr id="9" name="Imagen 8">
            <a:extLst>
              <a:ext uri="{FF2B5EF4-FFF2-40B4-BE49-F238E27FC236}">
                <a16:creationId xmlns:a16="http://schemas.microsoft.com/office/drawing/2014/main" id="{5053B7D0-D815-42BC-A159-BB61DF67DD20}"/>
              </a:ext>
            </a:extLst>
          </p:cNvPr>
          <p:cNvPicPr>
            <a:picLocks noChangeAspect="1"/>
          </p:cNvPicPr>
          <p:nvPr/>
        </p:nvPicPr>
        <p:blipFill>
          <a:blip r:embed="rId2"/>
          <a:stretch>
            <a:fillRect/>
          </a:stretch>
        </p:blipFill>
        <p:spPr>
          <a:xfrm>
            <a:off x="4063519" y="3429000"/>
            <a:ext cx="4283039" cy="3205714"/>
          </a:xfrm>
          <a:prstGeom prst="rect">
            <a:avLst/>
          </a:prstGeom>
        </p:spPr>
      </p:pic>
    </p:spTree>
    <p:extLst>
      <p:ext uri="{BB962C8B-B14F-4D97-AF65-F5344CB8AC3E}">
        <p14:creationId xmlns:p14="http://schemas.microsoft.com/office/powerpoint/2010/main" val="42882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90120-4517-47A9-B323-B324260C1D04}"/>
              </a:ext>
            </a:extLst>
          </p:cNvPr>
          <p:cNvSpPr>
            <a:spLocks noGrp="1"/>
          </p:cNvSpPr>
          <p:nvPr>
            <p:ph type="title"/>
          </p:nvPr>
        </p:nvSpPr>
        <p:spPr>
          <a:xfrm>
            <a:off x="1827380" y="200530"/>
            <a:ext cx="8911687" cy="753626"/>
          </a:xfrm>
        </p:spPr>
        <p:txBody>
          <a:bodyPr/>
          <a:lstStyle/>
          <a:p>
            <a:r>
              <a:rPr lang="es-MX" b="1" dirty="0"/>
              <a:t>POBLACIÓN -</a:t>
            </a:r>
            <a:r>
              <a:rPr lang="es-MX" dirty="0"/>
              <a:t> </a:t>
            </a:r>
            <a:endParaRPr lang="es-EC" dirty="0"/>
          </a:p>
        </p:txBody>
      </p:sp>
      <p:sp>
        <p:nvSpPr>
          <p:cNvPr id="3" name="Marcador de contenido 2">
            <a:extLst>
              <a:ext uri="{FF2B5EF4-FFF2-40B4-BE49-F238E27FC236}">
                <a16:creationId xmlns:a16="http://schemas.microsoft.com/office/drawing/2014/main" id="{493BABD8-A70D-45EE-8501-AAFAF7F055FE}"/>
              </a:ext>
            </a:extLst>
          </p:cNvPr>
          <p:cNvSpPr>
            <a:spLocks noGrp="1"/>
          </p:cNvSpPr>
          <p:nvPr>
            <p:ph sz="half" idx="1"/>
          </p:nvPr>
        </p:nvSpPr>
        <p:spPr>
          <a:xfrm>
            <a:off x="1367668" y="1261011"/>
            <a:ext cx="4313864" cy="4958316"/>
          </a:xfrm>
        </p:spPr>
        <p:txBody>
          <a:bodyPr>
            <a:noAutofit/>
          </a:bodyPr>
          <a:lstStyle/>
          <a:p>
            <a:r>
              <a:rPr lang="es-MX" sz="2400" dirty="0"/>
              <a:t>Es el conjunto total de individuos, objetos o medidas que poseen algunas características comunes observables en un lugar y en un momento determinado. Cuando se vaya a llevar a cabo alguna investigación debe de tenerse en cuenta algunas características esenciales al seleccionarse la población bajo estudio. </a:t>
            </a:r>
          </a:p>
          <a:p>
            <a:endParaRPr lang="es-MX" sz="2400" dirty="0"/>
          </a:p>
          <a:p>
            <a:endParaRPr lang="es-MX" sz="2400" dirty="0"/>
          </a:p>
          <a:p>
            <a:endParaRPr lang="es-EC" sz="2400" dirty="0"/>
          </a:p>
        </p:txBody>
      </p:sp>
      <p:sp>
        <p:nvSpPr>
          <p:cNvPr id="6" name="Marcador de contenido 5">
            <a:extLst>
              <a:ext uri="{FF2B5EF4-FFF2-40B4-BE49-F238E27FC236}">
                <a16:creationId xmlns:a16="http://schemas.microsoft.com/office/drawing/2014/main" id="{700A9646-9352-4DB8-8174-FCCFA9D52AC2}"/>
              </a:ext>
            </a:extLst>
          </p:cNvPr>
          <p:cNvSpPr>
            <a:spLocks noGrp="1"/>
          </p:cNvSpPr>
          <p:nvPr>
            <p:ph sz="half" idx="2"/>
          </p:nvPr>
        </p:nvSpPr>
        <p:spPr/>
        <p:txBody>
          <a:bodyPr/>
          <a:lstStyle/>
          <a:p>
            <a:endParaRPr lang="es-EC"/>
          </a:p>
        </p:txBody>
      </p:sp>
      <p:pic>
        <p:nvPicPr>
          <p:cNvPr id="5" name="Imagen 4">
            <a:extLst>
              <a:ext uri="{FF2B5EF4-FFF2-40B4-BE49-F238E27FC236}">
                <a16:creationId xmlns:a16="http://schemas.microsoft.com/office/drawing/2014/main" id="{E4F43E82-731D-4252-B944-34FB34E2F061}"/>
              </a:ext>
            </a:extLst>
          </p:cNvPr>
          <p:cNvPicPr>
            <a:picLocks noChangeAspect="1"/>
          </p:cNvPicPr>
          <p:nvPr/>
        </p:nvPicPr>
        <p:blipFill rotWithShape="1">
          <a:blip r:embed="rId2"/>
          <a:srcRect l="15132" t="14729" r="16540" b="20465"/>
          <a:stretch/>
        </p:blipFill>
        <p:spPr>
          <a:xfrm>
            <a:off x="5816010" y="1459435"/>
            <a:ext cx="6071190" cy="4958316"/>
          </a:xfrm>
          <a:prstGeom prst="rect">
            <a:avLst/>
          </a:prstGeom>
        </p:spPr>
      </p:pic>
    </p:spTree>
    <p:extLst>
      <p:ext uri="{BB962C8B-B14F-4D97-AF65-F5344CB8AC3E}">
        <p14:creationId xmlns:p14="http://schemas.microsoft.com/office/powerpoint/2010/main" val="128189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E07DC-AEB5-487E-A1D6-365DDC1C7CAC}"/>
              </a:ext>
            </a:extLst>
          </p:cNvPr>
          <p:cNvSpPr>
            <a:spLocks noGrp="1"/>
          </p:cNvSpPr>
          <p:nvPr>
            <p:ph type="title"/>
          </p:nvPr>
        </p:nvSpPr>
        <p:spPr/>
        <p:txBody>
          <a:bodyPr/>
          <a:lstStyle/>
          <a:p>
            <a:r>
              <a:rPr lang="es-MX" b="1" dirty="0"/>
              <a:t>POBLACIÓN</a:t>
            </a:r>
            <a:endParaRPr lang="es-EC" b="1" dirty="0"/>
          </a:p>
        </p:txBody>
      </p:sp>
      <p:sp>
        <p:nvSpPr>
          <p:cNvPr id="3" name="Marcador de contenido 2">
            <a:extLst>
              <a:ext uri="{FF2B5EF4-FFF2-40B4-BE49-F238E27FC236}">
                <a16:creationId xmlns:a16="http://schemas.microsoft.com/office/drawing/2014/main" id="{24A5D813-6E96-40C2-8966-0007554D5B22}"/>
              </a:ext>
            </a:extLst>
          </p:cNvPr>
          <p:cNvSpPr>
            <a:spLocks noGrp="1"/>
          </p:cNvSpPr>
          <p:nvPr>
            <p:ph idx="1"/>
          </p:nvPr>
        </p:nvSpPr>
        <p:spPr/>
        <p:txBody>
          <a:bodyPr>
            <a:normAutofit fontScale="92500" lnSpcReduction="20000"/>
          </a:bodyPr>
          <a:lstStyle/>
          <a:p>
            <a:r>
              <a:rPr lang="es-MX" b="1" dirty="0"/>
              <a:t>Entre éstas tenemos:</a:t>
            </a:r>
            <a:endParaRPr lang="es-MX" dirty="0"/>
          </a:p>
          <a:p>
            <a:r>
              <a:rPr lang="es-MX" b="1" dirty="0"/>
              <a:t>Homogeneidad -</a:t>
            </a:r>
            <a:r>
              <a:rPr lang="es-MX" dirty="0"/>
              <a:t> que todos los miembros de la población tengan las mismas características según las variables que se vayan a considerar en el estudio o investigación.</a:t>
            </a:r>
          </a:p>
          <a:p>
            <a:r>
              <a:rPr lang="es-MX" b="1" dirty="0"/>
              <a:t>Tiempo - </a:t>
            </a:r>
            <a:r>
              <a:rPr lang="es-MX" dirty="0"/>
              <a:t>se refiere al período de tiempo donde se ubicaría la población de interés. Determinar si el estudio es del momento presente o si se va a estudiar a una población de cinco años atrás o si se van a entrevistar personas de diferentes generaciones. </a:t>
            </a:r>
          </a:p>
          <a:p>
            <a:r>
              <a:rPr lang="es-MX" b="1" dirty="0"/>
              <a:t>Espacio -</a:t>
            </a:r>
            <a:r>
              <a:rPr lang="es-MX" dirty="0"/>
              <a:t> se refiere al lugar donde se ubica la población de interés. Un estudio no puede ser muy abarcador y por falta de tiempo y recursos hay que limitarlo a un área o comunidad en específico.</a:t>
            </a:r>
          </a:p>
          <a:p>
            <a:r>
              <a:rPr lang="es-MX" b="1" dirty="0"/>
              <a:t>Cantidad -</a:t>
            </a:r>
            <a:r>
              <a:rPr lang="es-MX" dirty="0"/>
              <a:t> se refiere al tamaño de la población. El tamaño de la población es sumamente importante porque ello determina o afecta al tamaño de la muestra que se vaya a seleccionar, además que la falta de recursos y tiempo también nos limita la extensión de la población que se vaya a investigar.</a:t>
            </a:r>
          </a:p>
          <a:p>
            <a:endParaRPr lang="es-EC" dirty="0"/>
          </a:p>
        </p:txBody>
      </p:sp>
    </p:spTree>
    <p:extLst>
      <p:ext uri="{BB962C8B-B14F-4D97-AF65-F5344CB8AC3E}">
        <p14:creationId xmlns:p14="http://schemas.microsoft.com/office/powerpoint/2010/main" val="236866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0C64B-133F-414D-80CC-27EA2DFC7389}"/>
              </a:ext>
            </a:extLst>
          </p:cNvPr>
          <p:cNvSpPr>
            <a:spLocks noGrp="1"/>
          </p:cNvSpPr>
          <p:nvPr>
            <p:ph type="title"/>
          </p:nvPr>
        </p:nvSpPr>
        <p:spPr/>
        <p:txBody>
          <a:bodyPr/>
          <a:lstStyle/>
          <a:p>
            <a:r>
              <a:rPr lang="es-MX" b="1" dirty="0"/>
              <a:t>MUESTRA -</a:t>
            </a:r>
            <a:r>
              <a:rPr lang="es-MX" dirty="0"/>
              <a:t> </a:t>
            </a:r>
            <a:endParaRPr lang="es-EC" dirty="0"/>
          </a:p>
        </p:txBody>
      </p:sp>
      <p:sp>
        <p:nvSpPr>
          <p:cNvPr id="3" name="Marcador de contenido 2">
            <a:extLst>
              <a:ext uri="{FF2B5EF4-FFF2-40B4-BE49-F238E27FC236}">
                <a16:creationId xmlns:a16="http://schemas.microsoft.com/office/drawing/2014/main" id="{E6927CE5-FA46-47B8-B95E-8ADF60811708}"/>
              </a:ext>
            </a:extLst>
          </p:cNvPr>
          <p:cNvSpPr>
            <a:spLocks noGrp="1"/>
          </p:cNvSpPr>
          <p:nvPr>
            <p:ph sz="half" idx="1"/>
          </p:nvPr>
        </p:nvSpPr>
        <p:spPr>
          <a:xfrm>
            <a:off x="1568486" y="1421219"/>
            <a:ext cx="4313864" cy="5160334"/>
          </a:xfrm>
        </p:spPr>
        <p:txBody>
          <a:bodyPr>
            <a:normAutofit/>
          </a:bodyPr>
          <a:lstStyle/>
          <a:p>
            <a:r>
              <a:rPr lang="es-MX" sz="2400" dirty="0"/>
              <a:t>La muestra es un subconjunto fielmente representativo de la población.</a:t>
            </a:r>
            <a:br>
              <a:rPr lang="es-MX" sz="2400" dirty="0"/>
            </a:br>
            <a:r>
              <a:rPr lang="es-MX" sz="2400" dirty="0"/>
              <a:t>Hay diferentes tipos de muestreo. El tipo de muestra que se seleccione dependerá de la calidad y cuán representativo se quiera sea el estudio de la población.</a:t>
            </a:r>
          </a:p>
          <a:p>
            <a:endParaRPr lang="es-MX" sz="2400" dirty="0"/>
          </a:p>
          <a:p>
            <a:endParaRPr lang="es-EC" sz="2400" dirty="0"/>
          </a:p>
        </p:txBody>
      </p:sp>
      <p:sp>
        <p:nvSpPr>
          <p:cNvPr id="6" name="Marcador de contenido 5">
            <a:extLst>
              <a:ext uri="{FF2B5EF4-FFF2-40B4-BE49-F238E27FC236}">
                <a16:creationId xmlns:a16="http://schemas.microsoft.com/office/drawing/2014/main" id="{0A744BC1-ED09-4568-B1C5-BA33A15D1BDA}"/>
              </a:ext>
            </a:extLst>
          </p:cNvPr>
          <p:cNvSpPr>
            <a:spLocks noGrp="1"/>
          </p:cNvSpPr>
          <p:nvPr>
            <p:ph sz="half" idx="2"/>
          </p:nvPr>
        </p:nvSpPr>
        <p:spPr/>
        <p:txBody>
          <a:bodyPr/>
          <a:lstStyle/>
          <a:p>
            <a:endParaRPr lang="es-EC"/>
          </a:p>
        </p:txBody>
      </p:sp>
      <p:pic>
        <p:nvPicPr>
          <p:cNvPr id="5" name="Imagen 4">
            <a:extLst>
              <a:ext uri="{FF2B5EF4-FFF2-40B4-BE49-F238E27FC236}">
                <a16:creationId xmlns:a16="http://schemas.microsoft.com/office/drawing/2014/main" id="{A7069DAB-2F55-45D6-9E7D-68F44664E79B}"/>
              </a:ext>
            </a:extLst>
          </p:cNvPr>
          <p:cNvPicPr>
            <a:picLocks noChangeAspect="1"/>
          </p:cNvPicPr>
          <p:nvPr/>
        </p:nvPicPr>
        <p:blipFill rotWithShape="1">
          <a:blip r:embed="rId2"/>
          <a:srcRect l="20494" t="16434" r="19855" b="15039"/>
          <a:stretch/>
        </p:blipFill>
        <p:spPr>
          <a:xfrm>
            <a:off x="5641022" y="1421220"/>
            <a:ext cx="6278075" cy="5064640"/>
          </a:xfrm>
          <a:prstGeom prst="rect">
            <a:avLst/>
          </a:prstGeom>
        </p:spPr>
      </p:pic>
    </p:spTree>
    <p:extLst>
      <p:ext uri="{BB962C8B-B14F-4D97-AF65-F5344CB8AC3E}">
        <p14:creationId xmlns:p14="http://schemas.microsoft.com/office/powerpoint/2010/main" val="335135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25E44A-527D-4999-A772-6A62A3C0CF1B}"/>
              </a:ext>
            </a:extLst>
          </p:cNvPr>
          <p:cNvSpPr>
            <a:spLocks noGrp="1"/>
          </p:cNvSpPr>
          <p:nvPr>
            <p:ph type="title"/>
          </p:nvPr>
        </p:nvSpPr>
        <p:spPr/>
        <p:txBody>
          <a:bodyPr/>
          <a:lstStyle/>
          <a:p>
            <a:r>
              <a:rPr lang="es-MX" b="1" dirty="0"/>
              <a:t>MUESTRA -</a:t>
            </a:r>
            <a:r>
              <a:rPr lang="es-MX" dirty="0"/>
              <a:t> </a:t>
            </a:r>
            <a:endParaRPr lang="es-EC" dirty="0"/>
          </a:p>
        </p:txBody>
      </p:sp>
      <p:sp>
        <p:nvSpPr>
          <p:cNvPr id="3" name="Marcador de contenido 2">
            <a:extLst>
              <a:ext uri="{FF2B5EF4-FFF2-40B4-BE49-F238E27FC236}">
                <a16:creationId xmlns:a16="http://schemas.microsoft.com/office/drawing/2014/main" id="{FC3FC32A-D7D9-42B6-B718-268E2C885399}"/>
              </a:ext>
            </a:extLst>
          </p:cNvPr>
          <p:cNvSpPr>
            <a:spLocks noGrp="1"/>
          </p:cNvSpPr>
          <p:nvPr>
            <p:ph idx="1"/>
          </p:nvPr>
        </p:nvSpPr>
        <p:spPr/>
        <p:txBody>
          <a:bodyPr/>
          <a:lstStyle/>
          <a:p>
            <a:r>
              <a:rPr lang="es-MX" b="1" dirty="0"/>
              <a:t>ALEATORIA </a:t>
            </a:r>
            <a:r>
              <a:rPr lang="es-MX" dirty="0"/>
              <a:t>- cuando se selecciona al azar y cada miembro tiene igual oportunidad de ser incluido.</a:t>
            </a:r>
          </a:p>
          <a:p>
            <a:r>
              <a:rPr lang="es-MX" b="1" dirty="0"/>
              <a:t>ESTRATIFICADA </a:t>
            </a:r>
            <a:r>
              <a:rPr lang="es-MX" dirty="0"/>
              <a:t>- cuando se subdivide en estratos o subgrupos según las variables o características que se pretenden investigar. Cada estrato debe corresponder proporcionalmente a la población.</a:t>
            </a:r>
          </a:p>
          <a:p>
            <a:r>
              <a:rPr lang="es-MX" b="1" dirty="0"/>
              <a:t>SISTEMÁTICA</a:t>
            </a:r>
            <a:r>
              <a:rPr lang="es-MX" dirty="0"/>
              <a:t> - cuando se establece un patrón o criterio al seleccionar la muestra. Ejemplo: se entrevistará una familia por cada diez que se detecten.</a:t>
            </a:r>
          </a:p>
          <a:p>
            <a:endParaRPr lang="es-EC" dirty="0"/>
          </a:p>
        </p:txBody>
      </p:sp>
    </p:spTree>
    <p:extLst>
      <p:ext uri="{BB962C8B-B14F-4D97-AF65-F5344CB8AC3E}">
        <p14:creationId xmlns:p14="http://schemas.microsoft.com/office/powerpoint/2010/main" val="11855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C6B48-78D4-4966-A6E9-B8641A86AAEB}"/>
              </a:ext>
            </a:extLst>
          </p:cNvPr>
          <p:cNvSpPr>
            <a:spLocks noGrp="1"/>
          </p:cNvSpPr>
          <p:nvPr>
            <p:ph type="title"/>
          </p:nvPr>
        </p:nvSpPr>
        <p:spPr/>
        <p:txBody>
          <a:bodyPr/>
          <a:lstStyle/>
          <a:p>
            <a:r>
              <a:rPr lang="es-MX" b="1" dirty="0"/>
              <a:t>MUESTREO</a:t>
            </a:r>
            <a:endParaRPr lang="es-EC" b="1" dirty="0"/>
          </a:p>
        </p:txBody>
      </p:sp>
      <p:sp>
        <p:nvSpPr>
          <p:cNvPr id="3" name="Marcador de contenido 2">
            <a:extLst>
              <a:ext uri="{FF2B5EF4-FFF2-40B4-BE49-F238E27FC236}">
                <a16:creationId xmlns:a16="http://schemas.microsoft.com/office/drawing/2014/main" id="{10817371-250F-4457-ADF2-1F160C2E55D8}"/>
              </a:ext>
            </a:extLst>
          </p:cNvPr>
          <p:cNvSpPr>
            <a:spLocks noGrp="1"/>
          </p:cNvSpPr>
          <p:nvPr>
            <p:ph idx="1"/>
          </p:nvPr>
        </p:nvSpPr>
        <p:spPr>
          <a:xfrm>
            <a:off x="2009553" y="1446028"/>
            <a:ext cx="9495059" cy="5103628"/>
          </a:xfrm>
        </p:spPr>
        <p:txBody>
          <a:bodyPr>
            <a:normAutofit lnSpcReduction="10000"/>
          </a:bodyPr>
          <a:lstStyle/>
          <a:p>
            <a:r>
              <a:rPr lang="es-MX" dirty="0"/>
              <a:t>Es indispensable para el investigador ya que es imposible entrevistar a todos los miembros de una población debido a problemas de tiempo, recursos y esfuerzo. Al seleccionar una muestra lo que se hace es estudiar una parte o un subconjunto de la población, pero que la misma sea lo suficientemente representativa de ésta para que luego pueda generalizarse con seguridad de ellas a la población.</a:t>
            </a:r>
          </a:p>
          <a:p>
            <a:r>
              <a:rPr lang="es-MX" dirty="0"/>
              <a:t>El tamaño de la muestra depende de la precisión con que el investigador desea llevar a cabo su estudio, pero por regla general se debe usar una muestra tan grande como sea posible de acuerdo a los recursos que haya disponibles. Entre más grande la muestra mayor posibilidad de ser más representativa de la población.</a:t>
            </a:r>
          </a:p>
          <a:p>
            <a:br>
              <a:rPr lang="es-MX" dirty="0"/>
            </a:br>
            <a:r>
              <a:rPr lang="es-MX" b="1" dirty="0"/>
              <a:t>En la investigación experimental,</a:t>
            </a:r>
            <a:r>
              <a:rPr lang="es-MX" dirty="0"/>
              <a:t> por su naturaleza y por la necesidad de tener control sobre las variables, se recomienda muestras pequeñas que suelen ser de por lo menos 30 sujetos. </a:t>
            </a:r>
          </a:p>
          <a:p>
            <a:r>
              <a:rPr lang="es-MX" b="1" dirty="0"/>
              <a:t>En la investigación descriptiva</a:t>
            </a:r>
            <a:r>
              <a:rPr lang="es-MX" dirty="0"/>
              <a:t> se emplean muestras grandes y algunas veces se recomienda seleccionar de un 10 a un 20 por ciento de la población accesible.</a:t>
            </a:r>
            <a:br>
              <a:rPr lang="es-MX" dirty="0"/>
            </a:br>
            <a:endParaRPr lang="es-EC" dirty="0"/>
          </a:p>
        </p:txBody>
      </p:sp>
    </p:spTree>
    <p:extLst>
      <p:ext uri="{BB962C8B-B14F-4D97-AF65-F5344CB8AC3E}">
        <p14:creationId xmlns:p14="http://schemas.microsoft.com/office/powerpoint/2010/main" val="4162762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F50F1BF-C72A-4342-A034-421FB8E0074F}"/>
              </a:ext>
            </a:extLst>
          </p:cNvPr>
          <p:cNvSpPr>
            <a:spLocks noGrp="1"/>
          </p:cNvSpPr>
          <p:nvPr>
            <p:ph type="title"/>
          </p:nvPr>
        </p:nvSpPr>
        <p:spPr>
          <a:xfrm>
            <a:off x="2592924" y="624110"/>
            <a:ext cx="8911687" cy="795115"/>
          </a:xfrm>
        </p:spPr>
        <p:txBody>
          <a:bodyPr/>
          <a:lstStyle/>
          <a:p>
            <a:r>
              <a:rPr lang="es-MX" b="1" dirty="0"/>
              <a:t>Razones de los estudios de muestreo</a:t>
            </a:r>
            <a:endParaRPr lang="es-EC" b="1" dirty="0"/>
          </a:p>
        </p:txBody>
      </p:sp>
      <p:sp>
        <p:nvSpPr>
          <p:cNvPr id="3" name="Marcador de contenido 2">
            <a:extLst>
              <a:ext uri="{FF2B5EF4-FFF2-40B4-BE49-F238E27FC236}">
                <a16:creationId xmlns:a16="http://schemas.microsoft.com/office/drawing/2014/main" id="{15188817-1BE6-4422-A44E-82E5EAE46E37}"/>
              </a:ext>
            </a:extLst>
          </p:cNvPr>
          <p:cNvSpPr>
            <a:spLocks noGrp="1"/>
          </p:cNvSpPr>
          <p:nvPr>
            <p:ph sz="half" idx="1"/>
          </p:nvPr>
        </p:nvSpPr>
        <p:spPr>
          <a:xfrm>
            <a:off x="1762125" y="1524001"/>
            <a:ext cx="5140951" cy="4648198"/>
          </a:xfrm>
        </p:spPr>
        <p:txBody>
          <a:bodyPr>
            <a:normAutofit fontScale="92500"/>
          </a:bodyPr>
          <a:lstStyle/>
          <a:p>
            <a:r>
              <a:rPr lang="es-MX" dirty="0"/>
              <a:t>El objetivo del muestreo es estimar los parámetros de una población, a partir de la información contenida en una muestra </a:t>
            </a:r>
          </a:p>
          <a:p>
            <a:r>
              <a:rPr lang="es-MX" dirty="0"/>
              <a:t>Puede tratarse de la frecuencia de un evento en un momento dado del tiempo (prevalencia) o sobre un período (incidencia), o una medición (el peso)  </a:t>
            </a:r>
          </a:p>
          <a:p>
            <a:r>
              <a:rPr lang="es-MX" dirty="0"/>
              <a:t>Es decir, hacer inferencias sobre una población a partir de la información contenida en una muestra seleccionada de esa población </a:t>
            </a:r>
          </a:p>
          <a:p>
            <a:r>
              <a:rPr lang="es-MX" dirty="0"/>
              <a:t>La segunda razón para tomar una muestra planificada es evaluar asociaciones (p. ej., prueba de </a:t>
            </a:r>
            <a:r>
              <a:rPr lang="es-MX" dirty="0" err="1"/>
              <a:t>hipótesis</a:t>
            </a:r>
            <a:r>
              <a:rPr lang="es-MX" dirty="0"/>
              <a:t>) entre eventos y/o factores en la población. </a:t>
            </a:r>
            <a:endParaRPr lang="es-EC" dirty="0"/>
          </a:p>
        </p:txBody>
      </p:sp>
      <p:pic>
        <p:nvPicPr>
          <p:cNvPr id="7" name="Marcador de contenido 6">
            <a:extLst>
              <a:ext uri="{FF2B5EF4-FFF2-40B4-BE49-F238E27FC236}">
                <a16:creationId xmlns:a16="http://schemas.microsoft.com/office/drawing/2014/main" id="{6A2D9B35-CB9B-478E-9039-71C1E3A68D9D}"/>
              </a:ext>
            </a:extLst>
          </p:cNvPr>
          <p:cNvPicPr>
            <a:picLocks noGrp="1" noChangeAspect="1"/>
          </p:cNvPicPr>
          <p:nvPr>
            <p:ph sz="half" idx="2"/>
          </p:nvPr>
        </p:nvPicPr>
        <p:blipFill>
          <a:blip r:embed="rId2"/>
          <a:stretch>
            <a:fillRect/>
          </a:stretch>
        </p:blipFill>
        <p:spPr>
          <a:xfrm>
            <a:off x="6976821" y="1524001"/>
            <a:ext cx="4996103" cy="4038600"/>
          </a:xfrm>
          <a:prstGeom prst="rect">
            <a:avLst/>
          </a:prstGeom>
        </p:spPr>
      </p:pic>
    </p:spTree>
    <p:extLst>
      <p:ext uri="{BB962C8B-B14F-4D97-AF65-F5344CB8AC3E}">
        <p14:creationId xmlns:p14="http://schemas.microsoft.com/office/powerpoint/2010/main" val="1093420516"/>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50</TotalTime>
  <Words>1645</Words>
  <Application>Microsoft Office PowerPoint</Application>
  <PresentationFormat>Panorámica</PresentationFormat>
  <Paragraphs>88</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Century Gothic</vt:lpstr>
      <vt:lpstr>Wingdings 3</vt:lpstr>
      <vt:lpstr>Espiral</vt:lpstr>
      <vt:lpstr>MUESTREO EN EPIDEMIOLOGÍA</vt:lpstr>
      <vt:lpstr>MUESTREO EN EPIDEMIOLOGÍA</vt:lpstr>
      <vt:lpstr>MUESTREO EN EPIDEMIOLOGÍA</vt:lpstr>
      <vt:lpstr>POBLACIÓN - </vt:lpstr>
      <vt:lpstr>POBLACIÓN</vt:lpstr>
      <vt:lpstr>MUESTRA - </vt:lpstr>
      <vt:lpstr>MUESTRA - </vt:lpstr>
      <vt:lpstr>MUESTREO</vt:lpstr>
      <vt:lpstr>Razones de los estudios de muestreo</vt:lpstr>
      <vt:lpstr>RAZONES PARA ESTUDIAR LA MUESTRA</vt:lpstr>
      <vt:lpstr>Población y muestra</vt:lpstr>
      <vt:lpstr>Razones de los estudios de muestreo</vt:lpstr>
      <vt:lpstr>Razones de los estudios de muestreo</vt:lpstr>
      <vt:lpstr>Métodos para la selección de la muestra</vt:lpstr>
      <vt:lpstr>Métodos de Selección de la Muestra </vt:lpstr>
      <vt:lpstr>Métodos de selección de una muestra</vt:lpstr>
      <vt:lpstr>Presentación de PowerPoint</vt:lpstr>
      <vt:lpstr>¿De cuántas personas debe consistir mi muestra?</vt:lpstr>
      <vt:lpstr>¿De cuántas personas debe consistir mi muestra?</vt:lpstr>
      <vt:lpstr>¿De cuántas personas debe consistir mi muestra?</vt:lpstr>
      <vt:lpstr>¿De cuántas personas debe consistir mi muestra?</vt:lpstr>
      <vt:lpstr>Presentación de PowerPoint</vt:lpstr>
      <vt:lpstr>El tamaño de la muestra puede ser: </vt:lpstr>
      <vt:lpstr>RESUMEN</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MUESTREO EN EPIDEMIOLOGÍA</dc:title>
  <dc:creator>WinUser</dc:creator>
  <cp:lastModifiedBy>WinUser</cp:lastModifiedBy>
  <cp:revision>8</cp:revision>
  <dcterms:created xsi:type="dcterms:W3CDTF">2020-07-06T19:46:07Z</dcterms:created>
  <dcterms:modified xsi:type="dcterms:W3CDTF">2020-07-20T12:30:23Z</dcterms:modified>
</cp:coreProperties>
</file>