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256" r:id="rId2"/>
    <p:sldId id="454" r:id="rId3"/>
    <p:sldId id="284" r:id="rId4"/>
    <p:sldId id="346" r:id="rId5"/>
    <p:sldId id="434" r:id="rId6"/>
    <p:sldId id="347" r:id="rId7"/>
    <p:sldId id="281" r:id="rId8"/>
    <p:sldId id="452" r:id="rId9"/>
    <p:sldId id="462" r:id="rId10"/>
    <p:sldId id="441" r:id="rId11"/>
    <p:sldId id="283" r:id="rId12"/>
    <p:sldId id="282" r:id="rId13"/>
    <p:sldId id="285" r:id="rId14"/>
    <p:sldId id="286" r:id="rId15"/>
    <p:sldId id="453" r:id="rId16"/>
    <p:sldId id="275" r:id="rId17"/>
    <p:sldId id="276" r:id="rId18"/>
    <p:sldId id="277" r:id="rId19"/>
    <p:sldId id="461" r:id="rId20"/>
    <p:sldId id="297" r:id="rId21"/>
    <p:sldId id="460" r:id="rId22"/>
    <p:sldId id="298" r:id="rId23"/>
    <p:sldId id="299" r:id="rId24"/>
    <p:sldId id="300" r:id="rId25"/>
    <p:sldId id="301" r:id="rId26"/>
    <p:sldId id="278" r:id="rId27"/>
    <p:sldId id="279" r:id="rId28"/>
    <p:sldId id="280" r:id="rId29"/>
    <p:sldId id="459" r:id="rId30"/>
    <p:sldId id="442" r:id="rId31"/>
    <p:sldId id="289" r:id="rId32"/>
    <p:sldId id="290" r:id="rId33"/>
    <p:sldId id="291" r:id="rId34"/>
    <p:sldId id="292" r:id="rId35"/>
    <p:sldId id="443" r:id="rId36"/>
    <p:sldId id="294" r:id="rId37"/>
    <p:sldId id="444" r:id="rId38"/>
    <p:sldId id="445" r:id="rId39"/>
    <p:sldId id="273" r:id="rId4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28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277C24-D1C6-476F-92B8-CD12DF5843B8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CCB483-6F84-44BC-B76E-CDF00921C7D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028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31">
            <a:extLst>
              <a:ext uri="{FF2B5EF4-FFF2-40B4-BE49-F238E27FC236}">
                <a16:creationId xmlns:a16="http://schemas.microsoft.com/office/drawing/2014/main" id="{53570AE6-ED8D-42F7-B9C7-E19E38546A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6B802EA-F1D4-4D05-9688-800F137C66DB}" type="slidenum">
              <a:rPr lang="es-ES" altLang="es-EC">
                <a:latin typeface="Times New Roman" panose="02020603050405020304" pitchFamily="18" charset="0"/>
              </a:rPr>
              <a:pPr/>
              <a:t>20</a:t>
            </a:fld>
            <a:endParaRPr lang="es-ES" altLang="es-EC">
              <a:latin typeface="Times New Roman" panose="02020603050405020304" pitchFamily="18" charset="0"/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D582E668-29AC-4E02-82E2-7E59511B4C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6FABD400-AA7F-4705-B88B-18E5741A29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MX" altLang="es-EC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31">
            <a:extLst>
              <a:ext uri="{FF2B5EF4-FFF2-40B4-BE49-F238E27FC236}">
                <a16:creationId xmlns:a16="http://schemas.microsoft.com/office/drawing/2014/main" id="{EE1F204D-9A0D-47D2-855E-C069CC9FDE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408A47B-87BD-440D-B901-8327AC5A5BC8}" type="slidenum">
              <a:rPr lang="es-ES" altLang="es-EC">
                <a:latin typeface="Times New Roman" panose="02020603050405020304" pitchFamily="18" charset="0"/>
              </a:rPr>
              <a:pPr/>
              <a:t>33</a:t>
            </a:fld>
            <a:endParaRPr lang="es-ES" altLang="es-EC">
              <a:latin typeface="Times New Roman" panose="02020603050405020304" pitchFamily="18" charset="0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3846E151-71B1-4617-897F-F636F8DB6D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B7CA0B0A-D580-49C6-B16E-DC7DAB7D0E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MX" altLang="es-EC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31">
            <a:extLst>
              <a:ext uri="{FF2B5EF4-FFF2-40B4-BE49-F238E27FC236}">
                <a16:creationId xmlns:a16="http://schemas.microsoft.com/office/drawing/2014/main" id="{2307B289-8161-4DC5-90A1-31BD55700D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C7E3491-1CBB-4356-816D-078F93775DD7}" type="slidenum">
              <a:rPr lang="es-ES" altLang="es-EC">
                <a:latin typeface="Times New Roman" panose="02020603050405020304" pitchFamily="18" charset="0"/>
              </a:rPr>
              <a:pPr/>
              <a:t>34</a:t>
            </a:fld>
            <a:endParaRPr lang="es-ES" altLang="es-EC">
              <a:latin typeface="Times New Roman" panose="02020603050405020304" pitchFamily="18" charset="0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FE2BF4AD-111D-4B4E-AA6C-B2678535D4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0D3A6019-2E3B-4453-8670-CE96D776D8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MX" altLang="es-EC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31">
            <a:extLst>
              <a:ext uri="{FF2B5EF4-FFF2-40B4-BE49-F238E27FC236}">
                <a16:creationId xmlns:a16="http://schemas.microsoft.com/office/drawing/2014/main" id="{366411FE-8FEF-4252-B94E-D5EF1A3FEB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2D4443F-04D3-4E96-A22A-7CB20338DB9B}" type="slidenum">
              <a:rPr lang="es-ES" altLang="es-EC">
                <a:latin typeface="Times New Roman" panose="02020603050405020304" pitchFamily="18" charset="0"/>
              </a:rPr>
              <a:pPr/>
              <a:t>36</a:t>
            </a:fld>
            <a:endParaRPr lang="es-ES" altLang="es-EC">
              <a:latin typeface="Times New Roman" panose="02020603050405020304" pitchFamily="18" charset="0"/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0D9F333B-6B95-4789-AD5C-8E28A69FDE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64D2E2F5-C6CA-4970-A1AA-0B899BE6F0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MX" altLang="es-EC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O"/>
          </a:p>
        </p:txBody>
      </p:sp>
      <p:sp>
        <p:nvSpPr>
          <p:cNvPr id="13824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D012E3C-3B33-46FD-9480-7F21E42F07EB}" type="slidenum">
              <a:rPr lang="en-US" sz="1200"/>
              <a:pPr algn="r"/>
              <a:t>39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269445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31">
            <a:extLst>
              <a:ext uri="{FF2B5EF4-FFF2-40B4-BE49-F238E27FC236}">
                <a16:creationId xmlns:a16="http://schemas.microsoft.com/office/drawing/2014/main" id="{4789958C-AFBC-475B-99B8-B9A299A1D5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163A61A-D485-46C1-A233-3EC27CC49D7A}" type="slidenum">
              <a:rPr lang="es-ES" altLang="es-EC">
                <a:latin typeface="Times New Roman" panose="02020603050405020304" pitchFamily="18" charset="0"/>
              </a:rPr>
              <a:pPr/>
              <a:t>22</a:t>
            </a:fld>
            <a:endParaRPr lang="es-ES" altLang="es-EC">
              <a:latin typeface="Times New Roman" panose="02020603050405020304" pitchFamily="18" charset="0"/>
            </a:endParaRP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CBD48477-40F3-435A-8C31-E1ABB41267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BE765DDE-3A7D-42B0-A3B1-684F928D9E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MX" altLang="es-EC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31">
            <a:extLst>
              <a:ext uri="{FF2B5EF4-FFF2-40B4-BE49-F238E27FC236}">
                <a16:creationId xmlns:a16="http://schemas.microsoft.com/office/drawing/2014/main" id="{EEC6FC7A-C3FC-409B-A2BB-21C1880B09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1C519BD-404C-436A-B238-6259E4CDF454}" type="slidenum">
              <a:rPr lang="es-ES" altLang="es-EC">
                <a:latin typeface="Times New Roman" panose="02020603050405020304" pitchFamily="18" charset="0"/>
              </a:rPr>
              <a:pPr/>
              <a:t>23</a:t>
            </a:fld>
            <a:endParaRPr lang="es-ES" altLang="es-EC">
              <a:latin typeface="Times New Roman" panose="02020603050405020304" pitchFamily="18" charset="0"/>
            </a:endParaRP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01559592-227F-40DA-A418-14486BCE3A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1DAD9756-567F-4A19-9789-C15BC372B5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MX" altLang="es-EC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31">
            <a:extLst>
              <a:ext uri="{FF2B5EF4-FFF2-40B4-BE49-F238E27FC236}">
                <a16:creationId xmlns:a16="http://schemas.microsoft.com/office/drawing/2014/main" id="{08F77B92-7D85-4C8C-B596-11F65CB834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BC9565A-7F4A-4704-9574-96B936C792E2}" type="slidenum">
              <a:rPr lang="es-ES" altLang="es-EC">
                <a:latin typeface="Times New Roman" panose="02020603050405020304" pitchFamily="18" charset="0"/>
              </a:rPr>
              <a:pPr/>
              <a:t>24</a:t>
            </a:fld>
            <a:endParaRPr lang="es-ES" altLang="es-EC">
              <a:latin typeface="Times New Roman" panose="02020603050405020304" pitchFamily="18" charset="0"/>
            </a:endParaRPr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EE890F16-559D-4553-9077-F2FAFABFFA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3FA1D16F-FF39-4E40-B45B-4D55A738C2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MX" altLang="es-EC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31">
            <a:extLst>
              <a:ext uri="{FF2B5EF4-FFF2-40B4-BE49-F238E27FC236}">
                <a16:creationId xmlns:a16="http://schemas.microsoft.com/office/drawing/2014/main" id="{F9E678A6-5EC8-49B5-8429-850DC37403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6BEF6CA-E78A-4FD8-968D-FB504A56E584}" type="slidenum">
              <a:rPr lang="es-ES" altLang="es-EC">
                <a:latin typeface="Times New Roman" panose="02020603050405020304" pitchFamily="18" charset="0"/>
              </a:rPr>
              <a:pPr/>
              <a:t>25</a:t>
            </a:fld>
            <a:endParaRPr lang="es-ES" altLang="es-EC">
              <a:latin typeface="Times New Roman" panose="02020603050405020304" pitchFamily="18" charset="0"/>
            </a:endParaRP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78E54560-BA72-4FD8-A15B-773B3ABB69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77A4AAC4-869B-4D11-8E1F-58AA8AA672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MX" altLang="es-EC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620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620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620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620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213E0533-EF01-42B1-A8BB-A580C6C7BB2A}" type="slidenum">
              <a:rPr lang="es-ES" altLang="es-ES" sz="1000" smtClean="0"/>
              <a:pPr>
                <a:spcBef>
                  <a:spcPct val="0"/>
                </a:spcBef>
              </a:pPr>
              <a:t>27</a:t>
            </a:fld>
            <a:endParaRPr lang="es-ES" altLang="es-ES" sz="10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28663"/>
            <a:ext cx="4473575" cy="3355975"/>
          </a:xfrm>
          <a:ln cap="flat"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7956434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620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620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620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620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12FEC0B4-EACD-49C2-A543-08825330B73F}" type="slidenum">
              <a:rPr lang="es-ES" altLang="es-ES" sz="1000" smtClean="0"/>
              <a:pPr>
                <a:spcBef>
                  <a:spcPct val="0"/>
                </a:spcBef>
              </a:pPr>
              <a:t>28</a:t>
            </a:fld>
            <a:endParaRPr lang="es-ES" altLang="es-ES" sz="10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28663"/>
            <a:ext cx="4473575" cy="3355975"/>
          </a:xfrm>
          <a:ln cap="flat"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6027597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31">
            <a:extLst>
              <a:ext uri="{FF2B5EF4-FFF2-40B4-BE49-F238E27FC236}">
                <a16:creationId xmlns:a16="http://schemas.microsoft.com/office/drawing/2014/main" id="{D4A5B486-2C17-4F52-9B56-E4529EC892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475F7EC-26F2-424C-8AEC-E2843944B81C}" type="slidenum">
              <a:rPr lang="es-ES" altLang="es-EC">
                <a:latin typeface="Times New Roman" panose="02020603050405020304" pitchFamily="18" charset="0"/>
              </a:rPr>
              <a:pPr/>
              <a:t>31</a:t>
            </a:fld>
            <a:endParaRPr lang="es-ES" altLang="es-EC">
              <a:latin typeface="Times New Roman" panose="02020603050405020304" pitchFamily="18" charset="0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AC35A9F3-449C-44FE-B001-5F9FD3780A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2F017966-2B17-47F1-8551-9BF7165445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MX" altLang="es-EC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31">
            <a:extLst>
              <a:ext uri="{FF2B5EF4-FFF2-40B4-BE49-F238E27FC236}">
                <a16:creationId xmlns:a16="http://schemas.microsoft.com/office/drawing/2014/main" id="{54B8629F-CC91-4CC4-8DEE-A9BBB8BD57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83BC702-C9D0-4C4C-B471-7F8958A4D844}" type="slidenum">
              <a:rPr lang="es-ES" altLang="es-EC">
                <a:latin typeface="Times New Roman" panose="02020603050405020304" pitchFamily="18" charset="0"/>
              </a:rPr>
              <a:pPr/>
              <a:t>32</a:t>
            </a:fld>
            <a:endParaRPr lang="es-ES" altLang="es-EC">
              <a:latin typeface="Times New Roman" panose="02020603050405020304" pitchFamily="18" charset="0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472254E5-2BDF-4533-B919-498E8F263B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FDCECED3-52D7-4868-B763-74F3C7A117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MX" altLang="es-EC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1D14C-DE6F-430C-8789-1F377892304F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4B32-8487-4D22-BB00-D4E444465F3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1D14C-DE6F-430C-8789-1F377892304F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4B32-8487-4D22-BB00-D4E444465F3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1D14C-DE6F-430C-8789-1F377892304F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4B32-8487-4D22-BB00-D4E444465F3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ítulo, imágenes prediseñad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imágenes prediseñadas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05F357-6560-4FBC-88AE-D03F44E678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alt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2C7CF1-1FD0-4BB0-9B0B-AB4BBB60C7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altLang="es-ES"/>
              <a:t>M.C. Arango Jaramillo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F7F8EC-9109-4DCD-8A6E-3DF2B63BAE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DE88C1-0CEE-45A3-8FE5-2250BA735C0F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85007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1D14C-DE6F-430C-8789-1F377892304F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4B32-8487-4D22-BB00-D4E444465F3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1D14C-DE6F-430C-8789-1F377892304F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4B32-8487-4D22-BB00-D4E444465F3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1D14C-DE6F-430C-8789-1F377892304F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4B32-8487-4D22-BB00-D4E444465F3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1D14C-DE6F-430C-8789-1F377892304F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4B32-8487-4D22-BB00-D4E444465F3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1D14C-DE6F-430C-8789-1F377892304F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4B32-8487-4D22-BB00-D4E444465F3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1D14C-DE6F-430C-8789-1F377892304F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4B32-8487-4D22-BB00-D4E444465F3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1D14C-DE6F-430C-8789-1F377892304F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B4B32-8487-4D22-BB00-D4E444465F3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1D14C-DE6F-430C-8789-1F377892304F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1DB4B32-8487-4D22-BB00-D4E444465F31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91D14C-DE6F-430C-8789-1F377892304F}" type="datetimeFigureOut">
              <a:rPr lang="es-MX" smtClean="0"/>
              <a:t>07/06/2021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DB4B32-8487-4D22-BB00-D4E444465F31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rjUtfnL9SEA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ho.int/topics/epidemiology/e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15616" y="2708920"/>
            <a:ext cx="7704856" cy="504056"/>
          </a:xfr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MX" sz="32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EPIDEMIOLOGIA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6241968"/>
            <a:ext cx="3024336" cy="35538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MX" sz="2000" b="1" i="1" dirty="0">
                <a:solidFill>
                  <a:schemeClr val="accent3">
                    <a:lumMod val="50000"/>
                  </a:schemeClr>
                </a:solidFill>
              </a:rPr>
              <a:t>Lic. Susana Padilla.</a:t>
            </a: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187624" y="908720"/>
            <a:ext cx="7632848" cy="1440160"/>
          </a:xfrm>
          <a:prstGeom prst="rect">
            <a:avLst/>
          </a:prstGeom>
          <a:solidFill>
            <a:schemeClr val="bg2">
              <a:lumMod val="9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UNIVERSIDAD NACIONAL DE CHIMBORAZO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b="1" dirty="0"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FACULTAD DE CIENCIAS DE LA SALUD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ESCUELA</a:t>
            </a:r>
            <a:r>
              <a:rPr kumimoji="0" lang="es-MX" sz="2400" b="1" i="0" u="none" strike="noStrike" kern="1200" cap="none" spc="0" normalizeH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DE ENFERMERIA.</a:t>
            </a: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9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96752"/>
            <a:ext cx="1164134" cy="116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1043608" y="4077072"/>
            <a:ext cx="7848872" cy="1368152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txBody>
          <a:bodyPr vert="horz" lIns="0" tIns="0" rIns="18288" bIns="0" anchor="b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4400" b="1" spc="50" dirty="0">
                <a:ln w="11430"/>
                <a:solidFill>
                  <a:srgbClr val="FF99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EPIDEMIOLOGIA y FUNDAMENTOS</a:t>
            </a:r>
            <a:endParaRPr kumimoji="0" lang="es-MX" sz="4400" b="1" i="0" u="none" strike="noStrike" kern="1200" cap="none" spc="50" normalizeH="0" baseline="0" noProof="0" dirty="0">
              <a:ln w="11430"/>
              <a:solidFill>
                <a:srgbClr val="FF9933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Título">
            <a:extLst>
              <a:ext uri="{FF2B5EF4-FFF2-40B4-BE49-F238E27FC236}">
                <a16:creationId xmlns:a16="http://schemas.microsoft.com/office/drawing/2014/main" id="{856B6CF9-7679-4A54-A156-3664FA1B4C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5400" b="1" dirty="0">
                <a:solidFill>
                  <a:srgbClr val="0070C0"/>
                </a:solidFill>
              </a:rPr>
              <a:t>EPIDEMIOLOGIA</a:t>
            </a:r>
            <a:endParaRPr lang="es-ES" altLang="es-ES" dirty="0"/>
          </a:p>
        </p:txBody>
      </p:sp>
      <p:sp>
        <p:nvSpPr>
          <p:cNvPr id="12291" name="2 Marcador de contenido">
            <a:extLst>
              <a:ext uri="{FF2B5EF4-FFF2-40B4-BE49-F238E27FC236}">
                <a16:creationId xmlns:a16="http://schemas.microsoft.com/office/drawing/2014/main" id="{E611DA8A-5209-4BA0-9B68-CAA932F9A9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1" y="1981200"/>
            <a:ext cx="8229600" cy="4544144"/>
          </a:xfrm>
        </p:spPr>
        <p:txBody>
          <a:bodyPr>
            <a:normAutofit/>
          </a:bodyPr>
          <a:lstStyle/>
          <a:p>
            <a:r>
              <a:rPr lang="es-ES" altLang="es-ES" sz="2400" dirty="0"/>
              <a:t>Se considera una ciencia básica de la medicina preventiva</a:t>
            </a:r>
          </a:p>
          <a:p>
            <a:r>
              <a:rPr lang="es-ES" altLang="es-ES" sz="2400" dirty="0"/>
              <a:t>Es una fuente de información de políticas de salud publica</a:t>
            </a:r>
          </a:p>
          <a:p>
            <a:r>
              <a:rPr lang="es-ES" altLang="es-ES" sz="2400" dirty="0"/>
              <a:t>Estudia la relación causa efecto entre la exposición y enfermedad</a:t>
            </a:r>
          </a:p>
          <a:p>
            <a:r>
              <a:rPr lang="es-ES" altLang="es-ES" sz="2400" dirty="0"/>
              <a:t>Permite identificar los diversos factores etiológicos</a:t>
            </a:r>
          </a:p>
          <a:p>
            <a:r>
              <a:rPr lang="es-ES" altLang="es-ES" sz="2400" dirty="0"/>
              <a:t> Ha justificado la formulación de políticas sanitarias encaminadas a la prevención de enfermedades, lesiones y muertes prematuras</a:t>
            </a:r>
            <a:r>
              <a:rPr lang="es-ES" altLang="es-ES" dirty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1B5F43-EDF5-40F6-91B0-52BCB82E0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es-EC" sz="3600" b="1" dirty="0">
                <a:solidFill>
                  <a:srgbClr val="0070C0"/>
                </a:solidFill>
              </a:rPr>
              <a:t>OBJETIVOS DE LA EPIDEMIOLOGIA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BEA701-E4D7-4D3A-A74D-AD25A5E2C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2000" dirty="0"/>
              <a:t>El </a:t>
            </a:r>
            <a:r>
              <a:rPr lang="es-ES" sz="2000" b="1" dirty="0"/>
              <a:t>objetivo general</a:t>
            </a:r>
            <a:r>
              <a:rPr lang="es-ES" sz="2000" dirty="0"/>
              <a:t> de la </a:t>
            </a:r>
            <a:r>
              <a:rPr lang="es-ES" sz="2000" b="1" dirty="0"/>
              <a:t>epidemiología</a:t>
            </a:r>
            <a:r>
              <a:rPr lang="es-ES" sz="2000" dirty="0"/>
              <a:t> </a:t>
            </a:r>
          </a:p>
          <a:p>
            <a:pPr algn="just"/>
            <a:r>
              <a:rPr lang="es-ES" sz="2000" b="1" i="1" dirty="0"/>
              <a:t>Controlar los problemas de salud</a:t>
            </a:r>
            <a:r>
              <a:rPr lang="es-ES" sz="2000" dirty="0"/>
              <a:t>. </a:t>
            </a:r>
          </a:p>
          <a:p>
            <a:pPr marL="0" indent="0" algn="just">
              <a:buNone/>
            </a:pPr>
            <a:endParaRPr lang="es-ES" sz="2000" dirty="0"/>
          </a:p>
          <a:p>
            <a:pPr marL="0" indent="0" algn="just">
              <a:buNone/>
            </a:pPr>
            <a:r>
              <a:rPr lang="es-ES" sz="2000" dirty="0"/>
              <a:t>Para ello, la </a:t>
            </a:r>
            <a:r>
              <a:rPr lang="es-ES" sz="2000" b="1" dirty="0"/>
              <a:t>epidemiología</a:t>
            </a:r>
            <a:r>
              <a:rPr lang="es-ES" sz="2000" dirty="0"/>
              <a:t> genera información en tres campos: </a:t>
            </a:r>
          </a:p>
          <a:p>
            <a:pPr algn="just"/>
            <a:r>
              <a:rPr lang="es-ES" sz="2000" dirty="0"/>
              <a:t>Sobre la historia natural de las enfermedades y su pronóstico</a:t>
            </a:r>
          </a:p>
          <a:p>
            <a:pPr algn="just"/>
            <a:r>
              <a:rPr lang="es-ES" sz="2000" dirty="0"/>
              <a:t>la eficacia de medidas preventivas para una enfermedad</a:t>
            </a:r>
          </a:p>
          <a:p>
            <a:pPr algn="just"/>
            <a:r>
              <a:rPr lang="es-ES" sz="2000" dirty="0"/>
              <a:t>la eficacia  de las medidas curativas o terapéuticas</a:t>
            </a:r>
          </a:p>
          <a:p>
            <a:pPr algn="just"/>
            <a:r>
              <a:rPr lang="es-ES" sz="2000" dirty="0"/>
              <a:t>Proporcionar el fundamento para el desarrollo de políticas de salud </a:t>
            </a:r>
            <a:r>
              <a:rPr lang="es-ES_tradnl" sz="2000" dirty="0">
                <a:latin typeface="Comic Sans MS" pitchFamily="66" charset="0"/>
              </a:rPr>
              <a:t>y regular decisiones en relación a problemas del medio ambiente</a:t>
            </a:r>
          </a:p>
          <a:p>
            <a:pPr algn="just"/>
            <a:endParaRPr lang="es-ES" sz="2000" dirty="0"/>
          </a:p>
          <a:p>
            <a:pPr marL="0" indent="0" algn="just">
              <a:buNone/>
            </a:pPr>
            <a:r>
              <a:rPr lang="es-ES" sz="2000" dirty="0"/>
              <a:t>Que se pretenden modificar dicha historia de forma más favorable para el ser humano.</a:t>
            </a:r>
            <a:endParaRPr lang="es-EC" sz="2000" dirty="0"/>
          </a:p>
        </p:txBody>
      </p:sp>
    </p:spTree>
    <p:extLst>
      <p:ext uri="{BB962C8B-B14F-4D97-AF65-F5344CB8AC3E}">
        <p14:creationId xmlns:p14="http://schemas.microsoft.com/office/powerpoint/2010/main" val="1646847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7DC18C-4B8A-40FB-8D6D-F32177758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08688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rgbClr val="0070C0"/>
                </a:solidFill>
              </a:rPr>
              <a:t>Objetivos de la Epidemiología</a:t>
            </a:r>
            <a:endParaRPr lang="es-EC" sz="3600" dirty="0">
              <a:solidFill>
                <a:srgbClr val="0070C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519832-89CD-44E0-9706-8FEA3B831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700808"/>
            <a:ext cx="8568952" cy="48343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2400" dirty="0"/>
              <a:t>Los objetivos de la epidemiología, respetando los cuatro grandes bloques, se pueden resumir en cinco:</a:t>
            </a:r>
          </a:p>
          <a:p>
            <a:pPr marL="0" indent="0">
              <a:buNone/>
            </a:pPr>
            <a:endParaRPr lang="es-ES" sz="2400" dirty="0"/>
          </a:p>
          <a:p>
            <a:r>
              <a:rPr lang="es-ES" sz="2400" dirty="0"/>
              <a:t>Identificar la etiología o causa de la enfermedad y los factores de riesgo</a:t>
            </a:r>
          </a:p>
          <a:p>
            <a:r>
              <a:rPr lang="es-ES" altLang="es-ES" sz="2400" dirty="0"/>
              <a:t>Estudiar asociaciones, factor de exposición y enfermedad.</a:t>
            </a:r>
            <a:endParaRPr lang="es-ES" sz="2400" dirty="0"/>
          </a:p>
          <a:p>
            <a:r>
              <a:rPr lang="es-ES" sz="2400" dirty="0"/>
              <a:t>Determinar la extensión de la enfermedad en la comunidad</a:t>
            </a:r>
          </a:p>
          <a:p>
            <a:r>
              <a:rPr lang="es-ES" sz="2400" dirty="0"/>
              <a:t>Estudiar la progresión de la enfermedad</a:t>
            </a:r>
          </a:p>
        </p:txBody>
      </p:sp>
    </p:spTree>
    <p:extLst>
      <p:ext uri="{BB962C8B-B14F-4D97-AF65-F5344CB8AC3E}">
        <p14:creationId xmlns:p14="http://schemas.microsoft.com/office/powerpoint/2010/main" val="2791232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3E7A958C-F004-4284-B966-BC8BC2EDB2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3600" b="1" dirty="0">
                <a:solidFill>
                  <a:srgbClr val="0070C0"/>
                </a:solidFill>
              </a:rPr>
              <a:t>Objetivos de la epidemiología.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7B77EDE-76C9-4152-BD45-2E19F7BD12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2600" dirty="0">
                <a:latin typeface="Comic Sans MS" pitchFamily="66" charset="0"/>
              </a:rPr>
              <a:t>Identificar los cambios en la frecuencia de enfermedad en las poblaciones, con el transcurso del tiempo.</a:t>
            </a:r>
          </a:p>
          <a:p>
            <a:pPr eaLnBrk="1" hangingPunct="1">
              <a:defRPr/>
            </a:pPr>
            <a:endParaRPr lang="es-ES_tradnl" sz="2600" dirty="0">
              <a:latin typeface="Comic Sans MS" pitchFamily="66" charset="0"/>
            </a:endParaRPr>
          </a:p>
          <a:p>
            <a:pPr lvl="1" eaLnBrk="1" hangingPunct="1">
              <a:defRPr/>
            </a:pPr>
            <a:r>
              <a:rPr lang="es-ES_tradnl" sz="2400" b="1" dirty="0">
                <a:latin typeface="Comic Sans MS" pitchFamily="66" charset="0"/>
              </a:rPr>
              <a:t>Transición epidemiológica</a:t>
            </a:r>
            <a:r>
              <a:rPr lang="es-ES_tradnl" b="1" dirty="0">
                <a:latin typeface="Comic Sans MS" pitchFamily="66" charset="0"/>
              </a:rPr>
              <a:t>.</a:t>
            </a:r>
          </a:p>
          <a:p>
            <a:pPr eaLnBrk="1" hangingPunct="1">
              <a:defRPr/>
            </a:pPr>
            <a:r>
              <a:rPr lang="es-ES_tradnl" sz="2600" dirty="0">
                <a:latin typeface="Comic Sans MS" pitchFamily="66" charset="0"/>
              </a:rPr>
              <a:t>Identificar subgrupos en una población con alto riesgo de enfermar.</a:t>
            </a:r>
          </a:p>
          <a:p>
            <a:pPr lvl="1" eaLnBrk="1" hangingPunct="1">
              <a:defRPr/>
            </a:pPr>
            <a:r>
              <a:rPr lang="es-ES_tradnl" sz="2400" dirty="0">
                <a:latin typeface="Comic Sans MS" pitchFamily="66" charset="0"/>
              </a:rPr>
              <a:t>Identificar factores de riesgo.</a:t>
            </a:r>
          </a:p>
          <a:p>
            <a:pPr lvl="1" eaLnBrk="1" hangingPunct="1">
              <a:defRPr/>
            </a:pPr>
            <a:r>
              <a:rPr lang="es-ES_tradnl" sz="2400" dirty="0">
                <a:latin typeface="Comic Sans MS" pitchFamily="66" charset="0"/>
              </a:rPr>
              <a:t>Identificar grupos con alto riesgo</a:t>
            </a:r>
            <a:endParaRPr lang="es-ES_tradnl" dirty="0"/>
          </a:p>
        </p:txBody>
      </p: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81E97632-416C-4F06-AC58-D089BAD6C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157A2B-D57E-43D7-A8EC-B9A51880D0C8}" type="slidenum">
              <a:rPr lang="en-US" altLang="es-EC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s-EC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88A3904F-EE22-4A7C-AAA1-5169D53951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3600" b="1" dirty="0">
                <a:solidFill>
                  <a:srgbClr val="0070C0"/>
                </a:solidFill>
              </a:rPr>
              <a:t>Objetivos de la epidemiología.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25B5C4EC-C016-427D-91BB-32044A3640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2800" b="1" dirty="0">
                <a:latin typeface="Comic Sans MS" pitchFamily="66" charset="0"/>
              </a:rPr>
              <a:t>Prevención</a:t>
            </a:r>
          </a:p>
          <a:p>
            <a:pPr lvl="1" eaLnBrk="1" hangingPunct="1">
              <a:defRPr/>
            </a:pPr>
            <a:r>
              <a:rPr lang="es-ES_tradnl" sz="2600" dirty="0">
                <a:latin typeface="Comic Sans MS" pitchFamily="66" charset="0"/>
              </a:rPr>
              <a:t>Primaria</a:t>
            </a:r>
          </a:p>
          <a:p>
            <a:pPr lvl="1" eaLnBrk="1" hangingPunct="1">
              <a:defRPr/>
            </a:pPr>
            <a:r>
              <a:rPr lang="es-ES_tradnl" sz="2600" dirty="0">
                <a:latin typeface="Comic Sans MS" pitchFamily="66" charset="0"/>
              </a:rPr>
              <a:t>Secundaria</a:t>
            </a:r>
            <a:endParaRPr lang="es-ES_tradnl" sz="2400" dirty="0">
              <a:latin typeface="Comic Sans MS" pitchFamily="66" charset="0"/>
            </a:endParaRPr>
          </a:p>
          <a:p>
            <a:pPr lvl="1" eaLnBrk="1" hangingPunct="1">
              <a:defRPr/>
            </a:pPr>
            <a:r>
              <a:rPr lang="es-ES_tradnl" sz="2400" dirty="0">
                <a:latin typeface="Comic Sans MS" pitchFamily="66" charset="0"/>
              </a:rPr>
              <a:t>Terciaria</a:t>
            </a:r>
          </a:p>
          <a:p>
            <a:pPr eaLnBrk="1" hangingPunct="1">
              <a:defRPr/>
            </a:pPr>
            <a:endParaRPr lang="es-ES_tradnl" sz="2800" b="1" dirty="0"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s-ES_tradnl" sz="2800" b="1" dirty="0">
                <a:latin typeface="Comic Sans MS" pitchFamily="66" charset="0"/>
              </a:rPr>
              <a:t>Análisis y acciones:</a:t>
            </a:r>
          </a:p>
          <a:p>
            <a:pPr lvl="1" eaLnBrk="1" hangingPunct="1">
              <a:defRPr/>
            </a:pPr>
            <a:r>
              <a:rPr lang="es-ES_tradnl" sz="2400" dirty="0">
                <a:latin typeface="Comic Sans MS" pitchFamily="66" charset="0"/>
              </a:rPr>
              <a:t>Base poblacional.</a:t>
            </a:r>
          </a:p>
          <a:p>
            <a:pPr lvl="1" eaLnBrk="1" hangingPunct="1">
              <a:defRPr/>
            </a:pPr>
            <a:r>
              <a:rPr lang="es-ES_tradnl" sz="2400" dirty="0">
                <a:latin typeface="Comic Sans MS" pitchFamily="66" charset="0"/>
              </a:rPr>
              <a:t>Grupos de alto riesgo.</a:t>
            </a:r>
          </a:p>
          <a:p>
            <a:pPr eaLnBrk="1" hangingPunct="1">
              <a:defRPr/>
            </a:pPr>
            <a:endParaRPr lang="es-ES_tradnl" b="1" dirty="0"/>
          </a:p>
        </p:txBody>
      </p: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9B65FF85-03CD-48A9-AE18-3C002EDFB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B44903D-7347-43A4-9D6E-BEB0AD2F2043}" type="slidenum">
              <a:rPr lang="en-US" altLang="es-EC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s-EC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FC285-36B3-4384-81E0-DB611B49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 dirty="0"/>
          </a:p>
        </p:txBody>
      </p:sp>
      <p:pic>
        <p:nvPicPr>
          <p:cNvPr id="6" name="Marcador de contenido 3">
            <a:extLst>
              <a:ext uri="{FF2B5EF4-FFF2-40B4-BE49-F238E27FC236}">
                <a16:creationId xmlns:a16="http://schemas.microsoft.com/office/drawing/2014/main" id="{216CBD8B-C749-4865-819B-A98230FACB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0485" t="12706" r="22331" b="16752"/>
          <a:stretch/>
        </p:blipFill>
        <p:spPr>
          <a:xfrm>
            <a:off x="31432" y="332656"/>
            <a:ext cx="8789039" cy="633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7490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12788" y="0"/>
            <a:ext cx="7859712" cy="1108075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sz="4400" b="1" dirty="0">
                <a:solidFill>
                  <a:srgbClr val="0070C0"/>
                </a:solidFill>
              </a:rPr>
              <a:t>Usos de la Epidemiología</a:t>
            </a:r>
            <a:endParaRPr lang="es-ES" sz="4400" b="1" dirty="0">
              <a:solidFill>
                <a:srgbClr val="0070C0"/>
              </a:solidFill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539552" y="1285875"/>
            <a:ext cx="8032948" cy="5115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2400" i="0" dirty="0">
                <a:latin typeface="+mn-lt"/>
              </a:rPr>
              <a:t>Diagnóstico de situación de salud en una comunidad. (Semiología), </a:t>
            </a:r>
            <a:r>
              <a:rPr lang="es-ES" sz="2400" dirty="0"/>
              <a:t>Para describir la enfermedad en la comunidad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s-ES_tradnl" sz="2400" i="0" dirty="0">
              <a:latin typeface="+mn-lt"/>
            </a:endParaRP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2400" i="0" dirty="0">
                <a:latin typeface="+mn-lt"/>
              </a:rPr>
              <a:t>Identificación de grupos vulnerables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s-ES_tradnl" sz="2400" i="0" dirty="0">
              <a:latin typeface="+mn-lt"/>
            </a:endParaRP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2400" i="0" dirty="0">
                <a:latin typeface="+mn-lt"/>
              </a:rPr>
              <a:t>Completar los cuadros clínicos de una enfermedad.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s-ES_tradnl" sz="2400" i="0" dirty="0">
              <a:latin typeface="+mn-lt"/>
            </a:endParaRP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2400" i="0" dirty="0">
                <a:latin typeface="+mn-lt"/>
              </a:rPr>
              <a:t>Identificar síndromes nuevos.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s-ES_tradnl" sz="2400" i="0" dirty="0">
              <a:latin typeface="+mn-lt"/>
            </a:endParaRP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2400" i="0" dirty="0">
                <a:latin typeface="+mn-lt"/>
              </a:rPr>
              <a:t>Identificar factores etiológicos.</a:t>
            </a:r>
          </a:p>
        </p:txBody>
      </p:sp>
    </p:spTree>
    <p:extLst>
      <p:ext uri="{BB962C8B-B14F-4D97-AF65-F5344CB8AC3E}">
        <p14:creationId xmlns:p14="http://schemas.microsoft.com/office/powerpoint/2010/main" val="36277844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67544" y="1628775"/>
            <a:ext cx="8033519" cy="5004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2800" i="0" dirty="0">
                <a:latin typeface="+mn-lt"/>
              </a:rPr>
              <a:t>Llevar a cabo la vigilancia epidemiológica.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s-ES_tradnl" sz="2800" i="0" dirty="0">
              <a:latin typeface="+mn-lt"/>
            </a:endParaRP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2800" i="0" dirty="0">
                <a:latin typeface="+mn-lt"/>
              </a:rPr>
              <a:t>Evaluar servicios, programas y tecnología médica.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s-ES_tradnl" sz="2800" i="0" dirty="0">
              <a:latin typeface="+mn-lt"/>
            </a:endParaRP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2800" i="0" dirty="0">
                <a:latin typeface="+mn-lt"/>
              </a:rPr>
              <a:t>Como instrumento de predicción a fin de        establecer tendencias y proyecciones.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s-ES_tradnl" sz="2800" i="0" dirty="0">
              <a:latin typeface="+mn-lt"/>
            </a:endParaRP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2800" i="0" dirty="0">
                <a:latin typeface="+mn-lt"/>
              </a:rPr>
              <a:t>Efectuar análisis de situación de salud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s-ES_tradnl" sz="2800" b="1" dirty="0">
              <a:latin typeface="+mn-lt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67544" y="101599"/>
            <a:ext cx="7705402" cy="1108075"/>
          </a:xfrm>
          <a:prstGeom prst="rect">
            <a:avLst/>
          </a:prstGeom>
        </p:spPr>
        <p:txBody>
          <a:bodyPr lIns="0" rIns="0" bIns="0" anchor="b">
            <a:normAutofit fontScale="92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4400" b="1" i="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Usos de la Epidemiología</a:t>
            </a:r>
            <a:endParaRPr lang="es-ES" sz="4400" b="1" i="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244421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11560" y="1916113"/>
            <a:ext cx="7992887" cy="4142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2800" i="0" dirty="0">
                <a:latin typeface="+mn-lt"/>
              </a:rPr>
              <a:t>Lectura crítica de la literatura científica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2800" i="0" dirty="0">
                <a:latin typeface="+mn-lt"/>
              </a:rPr>
              <a:t>En la práctica clínica:</a:t>
            </a:r>
          </a:p>
          <a:p>
            <a:pPr>
              <a:spcBef>
                <a:spcPct val="20000"/>
              </a:spcBef>
              <a:defRPr/>
            </a:pPr>
            <a:endParaRPr lang="es-ES_tradnl" sz="2800" i="0" dirty="0">
              <a:latin typeface="+mn-lt"/>
            </a:endParaRPr>
          </a:p>
          <a:p>
            <a:pPr lvl="2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2800" i="0" dirty="0">
                <a:latin typeface="+mn-lt"/>
              </a:rPr>
              <a:t>Normalidad-anormalidad</a:t>
            </a:r>
          </a:p>
          <a:p>
            <a:pPr lvl="2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2800" i="0" dirty="0">
                <a:latin typeface="+mn-lt"/>
              </a:rPr>
              <a:t>Diagnóstico</a:t>
            </a:r>
          </a:p>
          <a:p>
            <a:pPr lvl="2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2800" i="0" dirty="0">
                <a:latin typeface="+mn-lt"/>
              </a:rPr>
              <a:t>Frecuencia y riesgo</a:t>
            </a:r>
          </a:p>
          <a:p>
            <a:pPr lvl="2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2800" i="0" dirty="0">
                <a:latin typeface="+mn-lt"/>
              </a:rPr>
              <a:t>Pronóstico y tratamiento</a:t>
            </a:r>
          </a:p>
          <a:p>
            <a:pPr lvl="2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2800" i="0" dirty="0">
                <a:latin typeface="+mn-lt"/>
              </a:rPr>
              <a:t>Causas y prevención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320661"/>
            <a:ext cx="7848872" cy="1108075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sz="4400" b="1" dirty="0">
                <a:solidFill>
                  <a:srgbClr val="0070C0"/>
                </a:solidFill>
              </a:rPr>
              <a:t>Usos de la Epidemiología</a:t>
            </a:r>
            <a:endParaRPr lang="es-ES" sz="4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4355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Título">
            <a:extLst>
              <a:ext uri="{FF2B5EF4-FFF2-40B4-BE49-F238E27FC236}">
                <a16:creationId xmlns:a16="http://schemas.microsoft.com/office/drawing/2014/main" id="{2A36FF2F-CDD7-47F2-ABD0-DA06D9D83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250"/>
            <a:ext cx="8456613" cy="785813"/>
          </a:xfrm>
        </p:spPr>
        <p:txBody>
          <a:bodyPr>
            <a:normAutofit fontScale="90000"/>
          </a:bodyPr>
          <a:lstStyle/>
          <a:p>
            <a:r>
              <a:rPr lang="es-PE" altLang="es-EC" sz="3200" b="1" dirty="0">
                <a:solidFill>
                  <a:srgbClr val="00B0F0"/>
                </a:solidFill>
              </a:rPr>
              <a:t>ESTRATEGIAS DE LA EPIDEMIOLOGÍA</a:t>
            </a:r>
          </a:p>
        </p:txBody>
      </p:sp>
      <p:sp>
        <p:nvSpPr>
          <p:cNvPr id="13315" name="2 Marcador de contenido">
            <a:extLst>
              <a:ext uri="{FF2B5EF4-FFF2-40B4-BE49-F238E27FC236}">
                <a16:creationId xmlns:a16="http://schemas.microsoft.com/office/drawing/2014/main" id="{9521EDCC-E9B8-424A-851A-E660E08ED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PE" altLang="es-EC">
                <a:latin typeface="Bookman Old Style" panose="02050604050505020204" pitchFamily="18" charset="0"/>
              </a:rPr>
              <a:t>Descripción de los fenómenos</a:t>
            </a:r>
          </a:p>
          <a:p>
            <a:pPr algn="just"/>
            <a:endParaRPr lang="es-PE" altLang="es-EC">
              <a:latin typeface="Bookman Old Style" panose="02050604050505020204" pitchFamily="18" charset="0"/>
            </a:endParaRPr>
          </a:p>
          <a:p>
            <a:pPr algn="just"/>
            <a:r>
              <a:rPr lang="es-PE" altLang="es-EC">
                <a:latin typeface="Bookman Old Style" panose="02050604050505020204" pitchFamily="18" charset="0"/>
              </a:rPr>
              <a:t>Frecuencia del fenómeno en diversos sitios, comparación de los hallazgos.</a:t>
            </a:r>
          </a:p>
          <a:p>
            <a:pPr algn="just"/>
            <a:endParaRPr lang="es-PE" altLang="es-EC">
              <a:latin typeface="Bookman Old Style" panose="02050604050505020204" pitchFamily="18" charset="0"/>
            </a:endParaRPr>
          </a:p>
          <a:p>
            <a:pPr algn="just"/>
            <a:r>
              <a:rPr lang="es-PE" altLang="es-EC">
                <a:latin typeface="Bookman Old Style" panose="02050604050505020204" pitchFamily="18" charset="0"/>
              </a:rPr>
              <a:t>Intervención sobre problemas priorizados mediante vigilancia epidemiológica.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D2388E-8A7E-4D30-B229-938764CA9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/>
          <a:p>
            <a:r>
              <a:rPr lang="es-EC" sz="3200" b="1" dirty="0"/>
              <a:t>RESULTADOS DE APRENDIZAJE Y CRITERIOS DE EVALUACIÓN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CE5262-A68B-498A-8E4C-78D234AFC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988840"/>
            <a:ext cx="8640960" cy="468052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EC" b="1" dirty="0"/>
              <a:t>RA.</a:t>
            </a:r>
          </a:p>
          <a:p>
            <a:pPr algn="just"/>
            <a:r>
              <a:rPr lang="es-ES" dirty="0"/>
              <a:t> Analiza la dimensión de la salud enfermedad a partir de los fundamentos y aplicación de la epidemiologia para establecer las relaciones con las determinantes sociales y las intervenciones de prevención.</a:t>
            </a:r>
          </a:p>
          <a:p>
            <a:pPr algn="just"/>
            <a:endParaRPr lang="es-ES" dirty="0"/>
          </a:p>
          <a:p>
            <a:pPr algn="just"/>
            <a:r>
              <a:rPr lang="es-ES" b="1" dirty="0"/>
              <a:t>Criterios de Evaluación</a:t>
            </a:r>
          </a:p>
          <a:p>
            <a:pPr algn="just"/>
            <a:r>
              <a:rPr lang="es-ES" dirty="0"/>
              <a:t>• Describe las características definitorias de varios autores que integren los conceptos relacionados con la ciencia de la epidemiología, mediante un trabajo de equipo. </a:t>
            </a:r>
          </a:p>
          <a:p>
            <a:pPr algn="just"/>
            <a:r>
              <a:rPr lang="es-ES" dirty="0"/>
              <a:t>• Determina los aspectos relevantes de la historia de la epidemiología a través de la línea del tiempo. </a:t>
            </a:r>
          </a:p>
          <a:p>
            <a:pPr algn="just"/>
            <a:r>
              <a:rPr lang="es-ES" dirty="0"/>
              <a:t>• Explica el método epidemiológico, clínico y el enfoque epidemiológico en el estudio del estado de salud enfermedad individual y colectiva en las poblaciones</a:t>
            </a:r>
          </a:p>
          <a:p>
            <a:pPr algn="just"/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2798573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>
            <a:extLst>
              <a:ext uri="{FF2B5EF4-FFF2-40B4-BE49-F238E27FC236}">
                <a16:creationId xmlns:a16="http://schemas.microsoft.com/office/drawing/2014/main" id="{7D32364B-3E76-4FA2-8913-7D32E7F4A7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200" b="1" dirty="0">
                <a:solidFill>
                  <a:srgbClr val="0070C0"/>
                </a:solidFill>
                <a:latin typeface="Arial" charset="0"/>
                <a:cs typeface="Arial" charset="0"/>
              </a:rPr>
              <a:t>Aplicaciones de la epidemiología</a:t>
            </a:r>
            <a:endParaRPr lang="es-ES" sz="3200" b="1" dirty="0">
              <a:solidFill>
                <a:srgbClr val="0070C0"/>
              </a:solidFill>
              <a:cs typeface="Times New Roman" charset="0"/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7A33B33-4CC3-48EC-AD94-628ED677F4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es-ES" dirty="0"/>
              <a:t>Observación de la enfermedad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s-ES" dirty="0"/>
              <a:t>Búsqueda de las causas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s-ES" dirty="0"/>
              <a:t>Pruebas de diagnóstico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s-ES" dirty="0"/>
              <a:t>Determinación de la historia natural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s-ES" dirty="0"/>
              <a:t>Investigación de factores para pronostico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es-ES" dirty="0"/>
              <a:t>Análisis de tratamientos nuevos</a:t>
            </a:r>
          </a:p>
        </p:txBody>
      </p:sp>
      <p:sp>
        <p:nvSpPr>
          <p:cNvPr id="22530" name="5 Marcador de número de diapositiva">
            <a:extLst>
              <a:ext uri="{FF2B5EF4-FFF2-40B4-BE49-F238E27FC236}">
                <a16:creationId xmlns:a16="http://schemas.microsoft.com/office/drawing/2014/main" id="{640F16BD-F824-4151-BB17-D08E836E2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111FECB-54E8-4C1D-801A-B98B3497D673}" type="slidenum">
              <a:rPr lang="es-ES" altLang="es-EC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s-ES" altLang="es-EC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832D03F8-2CC0-4BA7-A29B-CD4C9AD29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435280" cy="852704"/>
          </a:xfrm>
        </p:spPr>
        <p:txBody>
          <a:bodyPr>
            <a:normAutofit/>
          </a:bodyPr>
          <a:lstStyle/>
          <a:p>
            <a:r>
              <a:rPr lang="es-ES_tradnl" sz="3600" b="1" dirty="0">
                <a:solidFill>
                  <a:srgbClr val="0070C0"/>
                </a:solidFill>
              </a:rPr>
              <a:t>Aplicaciones de la Epidemiología</a:t>
            </a:r>
            <a:endParaRPr lang="es-EC" sz="36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21EBB97-355E-4A10-B60B-35E50CFD7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altLang="es-ES" sz="2400" dirty="0"/>
              <a:t>Determinar la carga de la enfermedad para definir los requerimientos de servicios de salud y la prioridad para asignar los recursos.</a:t>
            </a:r>
          </a:p>
          <a:p>
            <a:r>
              <a:rPr lang="es-ES" altLang="es-ES" sz="2400" dirty="0"/>
              <a:t>Detención en la tendencia en la incidencia de la enfermedad</a:t>
            </a:r>
          </a:p>
          <a:p>
            <a:r>
              <a:rPr lang="es-ES" altLang="es-ES" sz="2400" dirty="0"/>
              <a:t>Identificar cambios en los patrones de la enfermedad y su consecuencia</a:t>
            </a:r>
          </a:p>
          <a:p>
            <a:r>
              <a:rPr lang="es-ES" altLang="es-ES" sz="2400" dirty="0"/>
              <a:t>Identificar los grupos de riesgo en la comunidad.</a:t>
            </a:r>
          </a:p>
          <a:p>
            <a:r>
              <a:rPr lang="es-ES" altLang="es-ES" sz="2400" dirty="0"/>
              <a:t>Determinar es estado de salud y la magnitud de la discapacidad</a:t>
            </a:r>
          </a:p>
          <a:p>
            <a:endParaRPr lang="es-ES" altLang="es-ES" sz="2400" dirty="0"/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6004411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5 Marcador de número de diapositiva">
            <a:extLst>
              <a:ext uri="{FF2B5EF4-FFF2-40B4-BE49-F238E27FC236}">
                <a16:creationId xmlns:a16="http://schemas.microsoft.com/office/drawing/2014/main" id="{60F1ED9D-95C9-4671-9E9D-F414B78B4C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fld id="{D309E8FC-BE2F-425B-BBD5-D4284F731FC5}" type="slidenum">
              <a:rPr lang="es-ES" altLang="es-EC" sz="1400">
                <a:latin typeface="Arial" panose="020B0604020202020204" pitchFamily="34" charset="0"/>
              </a:rPr>
              <a:pPr algn="l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s-ES" altLang="es-EC" sz="1400">
              <a:latin typeface="Arial" panose="020B0604020202020204" pitchFamily="34" charset="0"/>
            </a:endParaRPr>
          </a:p>
        </p:txBody>
      </p:sp>
      <p:sp>
        <p:nvSpPr>
          <p:cNvPr id="56323" name="Rectangle 1030">
            <a:extLst>
              <a:ext uri="{FF2B5EF4-FFF2-40B4-BE49-F238E27FC236}">
                <a16:creationId xmlns:a16="http://schemas.microsoft.com/office/drawing/2014/main" id="{AE48157E-C70C-4D6C-84B8-06B19264B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C" sz="36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Aplicaciones de la epidemiología</a:t>
            </a:r>
            <a:endParaRPr lang="es-ES" altLang="es-EC" sz="360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56324" name="Rectangle 1031">
            <a:extLst>
              <a:ext uri="{FF2B5EF4-FFF2-40B4-BE49-F238E27FC236}">
                <a16:creationId xmlns:a16="http://schemas.microsoft.com/office/drawing/2014/main" id="{1AA85277-FD76-4377-A244-296439BFA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buClrTx/>
              <a:buSzTx/>
              <a:buFontTx/>
              <a:buAutoNum type="arabicPeriod"/>
            </a:pPr>
            <a:r>
              <a:rPr lang="es-MX" altLang="es-EC" sz="4000" dirty="0"/>
              <a:t>Etiológica</a:t>
            </a:r>
          </a:p>
          <a:p>
            <a:pPr>
              <a:buClrTx/>
              <a:buSzTx/>
              <a:buFontTx/>
              <a:buAutoNum type="arabicPeriod"/>
            </a:pPr>
            <a:r>
              <a:rPr lang="es-MX" altLang="es-EC" sz="4000" dirty="0"/>
              <a:t>Clínica</a:t>
            </a:r>
          </a:p>
          <a:p>
            <a:pPr>
              <a:buClrTx/>
              <a:buSzTx/>
              <a:buFontTx/>
              <a:buAutoNum type="arabicPeriod"/>
            </a:pPr>
            <a:r>
              <a:rPr lang="es-MX" altLang="es-EC" sz="4000" dirty="0"/>
              <a:t>Administrativa</a:t>
            </a:r>
            <a:endParaRPr lang="es-ES" altLang="es-EC" sz="4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3 Marcador de número de diapositiva">
            <a:extLst>
              <a:ext uri="{FF2B5EF4-FFF2-40B4-BE49-F238E27FC236}">
                <a16:creationId xmlns:a16="http://schemas.microsoft.com/office/drawing/2014/main" id="{DE9847E1-682F-460E-8034-25537094A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090DC75-CB0D-4C94-8F6C-F127B04FE5CE}" type="slidenum">
              <a:rPr lang="es-ES" altLang="es-EC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s-ES" altLang="es-EC" sz="1400">
              <a:latin typeface="Arial" panose="020B0604020202020204" pitchFamily="34" charset="0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AC8B1C73-39E0-46BD-AB76-4370EFCE2F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C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Aplicaciones de la epidemiología</a:t>
            </a:r>
            <a:endParaRPr lang="es-ES" altLang="es-EC" sz="3600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C99BB50D-3FA0-4305-8BD1-E73FCE007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524000"/>
            <a:ext cx="8001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90000"/>
              </a:lnSpc>
              <a:buClrTx/>
              <a:buSzTx/>
              <a:buFontTx/>
              <a:buAutoNum type="arabicPeriod"/>
            </a:pPr>
            <a:r>
              <a:rPr lang="es-MX" altLang="es-EC" sz="4000" b="1" dirty="0"/>
              <a:t>Etiológica</a:t>
            </a:r>
          </a:p>
          <a:p>
            <a:pPr algn="just">
              <a:lnSpc>
                <a:spcPct val="90000"/>
              </a:lnSpc>
              <a:buClrTx/>
              <a:buSzTx/>
              <a:buFontTx/>
              <a:buNone/>
            </a:pPr>
            <a:r>
              <a:rPr lang="es-MX" altLang="es-EC" sz="4000" dirty="0"/>
              <a:t> 	</a:t>
            </a:r>
            <a:r>
              <a:rPr lang="es-MX" altLang="es-EC" dirty="0">
                <a:latin typeface="Arial" panose="020B0604020202020204" pitchFamily="34" charset="0"/>
              </a:rPr>
              <a:t>La epidemiológica “clásica” se ocupa principalmente de la búsqueda de las causas de la salud y la enfermedad</a:t>
            </a:r>
          </a:p>
          <a:p>
            <a:pPr algn="just">
              <a:lnSpc>
                <a:spcPct val="90000"/>
              </a:lnSpc>
              <a:buClrTx/>
              <a:buSzTx/>
              <a:buFontTx/>
              <a:buNone/>
            </a:pPr>
            <a:r>
              <a:rPr lang="es-MX" altLang="es-EC" dirty="0">
                <a:latin typeface="Arial" panose="020B0604020202020204" pitchFamily="34" charset="0"/>
              </a:rPr>
              <a:t>	La conceptualización multifactorial de la causalidad permite a los epidemiólogos determinar los factores de riesgo (individuales y poblacionales)</a:t>
            </a:r>
            <a:endParaRPr lang="es-ES" altLang="es-EC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3 Marcador de número de diapositiva">
            <a:extLst>
              <a:ext uri="{FF2B5EF4-FFF2-40B4-BE49-F238E27FC236}">
                <a16:creationId xmlns:a16="http://schemas.microsoft.com/office/drawing/2014/main" id="{4DFC082F-3BC6-4109-B694-7B9B471FF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C3F6478-1185-4033-B999-1074D1E3F954}" type="slidenum">
              <a:rPr lang="es-ES" altLang="es-EC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s-ES" altLang="es-EC" sz="1400">
              <a:latin typeface="Arial" panose="020B0604020202020204" pitchFamily="34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A3D19257-7430-4623-9CF3-C1806F6789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048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s-ES" sz="4000" b="1" dirty="0">
                <a:solidFill>
                  <a:srgbClr val="0070C0"/>
                </a:solidFill>
                <a:latin typeface="+mj-lt"/>
                <a:cs typeface="Arial" charset="0"/>
              </a:rPr>
              <a:t>Aplicaciones de la epidemiología</a:t>
            </a:r>
            <a:endParaRPr lang="es-ES" sz="4000" b="1" dirty="0">
              <a:solidFill>
                <a:srgbClr val="0070C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98C68BE2-075E-4BE8-B499-F1C71411E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77825" indent="-377825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s-MX" altLang="es-EC" sz="4000" b="1" dirty="0"/>
              <a:t>2. Clínica</a:t>
            </a:r>
          </a:p>
          <a:p>
            <a:pPr algn="just">
              <a:buClrTx/>
              <a:buSzTx/>
              <a:buFontTx/>
              <a:buNone/>
            </a:pPr>
            <a:r>
              <a:rPr lang="es-MX" altLang="es-EC" sz="4000" dirty="0"/>
              <a:t> 	Ayuda a completar el cuadro clínico y contribuye a clarificar síndromes clínicos.</a:t>
            </a:r>
            <a:endParaRPr lang="es-ES" altLang="es-EC" sz="4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3 Marcador de número de diapositiva">
            <a:extLst>
              <a:ext uri="{FF2B5EF4-FFF2-40B4-BE49-F238E27FC236}">
                <a16:creationId xmlns:a16="http://schemas.microsoft.com/office/drawing/2014/main" id="{EC8F8E04-8BB8-4945-B392-139063658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72027F-C05E-4082-91AE-AA42779EE594}" type="slidenum">
              <a:rPr lang="es-ES" altLang="es-EC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s-ES" altLang="es-EC" sz="1400">
              <a:latin typeface="Arial" panose="020B0604020202020204" pitchFamily="34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439BD014-F175-4686-9F24-BCAAA108CD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s-ES" sz="3600" b="1" dirty="0">
                <a:solidFill>
                  <a:srgbClr val="0070C0"/>
                </a:solidFill>
                <a:latin typeface="+mj-lt"/>
                <a:cs typeface="Arial" charset="0"/>
              </a:rPr>
              <a:t>Aplicaciones de la epidemiología</a:t>
            </a:r>
            <a:endParaRPr lang="es-ES" sz="3600" dirty="0">
              <a:solidFill>
                <a:srgbClr val="0070C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3EFA9EB6-A69B-4AED-9597-63CFE773B0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524000"/>
            <a:ext cx="83820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  <a:defRPr/>
            </a:pPr>
            <a:r>
              <a:rPr lang="es-MX" sz="2800" dirty="0">
                <a:latin typeface="Arial" charset="0"/>
              </a:rPr>
              <a:t>3. </a:t>
            </a:r>
            <a:r>
              <a:rPr lang="es-MX" sz="2800" b="1" dirty="0">
                <a:latin typeface="+mj-lt"/>
              </a:rPr>
              <a:t>Administrativa</a:t>
            </a:r>
          </a:p>
          <a:p>
            <a:pPr marL="609600" indent="-609600" algn="just">
              <a:spcBef>
                <a:spcPct val="20000"/>
              </a:spcBef>
              <a:defRPr/>
            </a:pPr>
            <a:r>
              <a:rPr lang="es-MX" sz="2800" dirty="0">
                <a:latin typeface="+mj-lt"/>
              </a:rPr>
              <a:t>	Para administración de los servicios de salud. Contribuye a la elaboración del diagnóstico de una comunidad respecto de la existencia, naturaleza y distribución de la salud y la enfermedad. Es un medio para controlar la salud y realizar tablas comparativas de los cambios ocurridos en determinado tiempo y lugar que permite el manejo correcto de los recursos.</a:t>
            </a:r>
            <a:endParaRPr lang="es-ES" sz="2800" dirty="0">
              <a:latin typeface="+mj-l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214438" y="2286000"/>
            <a:ext cx="64293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s-ES_tradnl" sz="3200" i="0" dirty="0">
                <a:latin typeface="+mn-lt"/>
              </a:rPr>
              <a:t>Hay acciones epidemiológicas a nivel local,  regional y mundial que lograron mejorar el nivel de salud.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20688"/>
            <a:ext cx="8352928" cy="1108075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sz="4400" b="1" dirty="0">
                <a:solidFill>
                  <a:srgbClr val="0070C0"/>
                </a:solidFill>
              </a:rPr>
              <a:t>Logros de la Epidemiología</a:t>
            </a:r>
            <a:endParaRPr lang="es-ES" sz="4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465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1051824" y="1857375"/>
            <a:ext cx="7806426" cy="64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algn="just" defTabSz="762000" eaLnBrk="0" hangingPunct="0">
              <a:defRPr/>
            </a:pPr>
            <a:r>
              <a:rPr lang="es-ES" i="0" dirty="0">
                <a:latin typeface="+mn-lt"/>
              </a:rPr>
              <a:t>El control de los problemas de salud exige enfoques individuales (clínicos)  y colectivos (epidemiológicos)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1051825" y="2714625"/>
            <a:ext cx="7706414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algn="just" defTabSz="762000" eaLnBrk="0" hangingPunct="0">
              <a:defRPr/>
            </a:pPr>
            <a:r>
              <a:rPr lang="es-ES" i="0" dirty="0">
                <a:latin typeface="+mn-lt"/>
              </a:rPr>
              <a:t>Todos los problemas de salud tienen una dimensión colectiva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1151837" y="4500563"/>
            <a:ext cx="6820588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algn="just" defTabSz="762000" eaLnBrk="0" hangingPunct="0">
              <a:defRPr/>
            </a:pPr>
            <a:r>
              <a:rPr lang="es-ES" i="0" dirty="0">
                <a:latin typeface="+mn-lt"/>
              </a:rPr>
              <a:t>Todos los problemas de salud son </a:t>
            </a:r>
            <a:r>
              <a:rPr lang="es-ES" i="0" dirty="0" err="1">
                <a:latin typeface="+mn-lt"/>
              </a:rPr>
              <a:t>multicausales</a:t>
            </a:r>
            <a:endParaRPr lang="es-ES" i="0" dirty="0">
              <a:latin typeface="+mn-lt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1223275" y="5214938"/>
            <a:ext cx="7706413" cy="64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algn="just" defTabSz="762000" eaLnBrk="0" hangingPunct="0">
              <a:defRPr/>
            </a:pPr>
            <a:r>
              <a:rPr lang="es-ES" i="0" dirty="0">
                <a:latin typeface="+mn-lt"/>
              </a:rPr>
              <a:t>La causalidad se establece por diferentes medios (lógicos  y/o estadísticos)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1151837" y="3571875"/>
            <a:ext cx="7706413" cy="64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algn="just" defTabSz="762000" eaLnBrk="0" hangingPunct="0">
              <a:defRPr/>
            </a:pPr>
            <a:r>
              <a:rPr lang="es-ES" i="0" dirty="0">
                <a:latin typeface="+mn-lt"/>
              </a:rPr>
              <a:t>El control de los problemas debe ser etiológico (causal) y preventivo</a:t>
            </a:r>
          </a:p>
        </p:txBody>
      </p:sp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304800" y="61864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76200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7620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7620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7620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ES" altLang="es-ES" sz="2400" i="0">
              <a:latin typeface="Times New Roman" pitchFamily="18" charset="0"/>
            </a:endParaRPr>
          </a:p>
        </p:txBody>
      </p:sp>
      <p:grpSp>
        <p:nvGrpSpPr>
          <p:cNvPr id="27656" name="Group 15"/>
          <p:cNvGrpSpPr>
            <a:grpSpLocks/>
          </p:cNvGrpSpPr>
          <p:nvPr/>
        </p:nvGrpSpPr>
        <p:grpSpPr bwMode="auto">
          <a:xfrm>
            <a:off x="488950" y="2053431"/>
            <a:ext cx="427037" cy="269875"/>
            <a:chOff x="759" y="1334"/>
            <a:chExt cx="269" cy="170"/>
          </a:xfrm>
        </p:grpSpPr>
        <p:pic>
          <p:nvPicPr>
            <p:cNvPr id="27671" name="Picture 13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" y="1334"/>
              <a:ext cx="269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72" name="Rectangle 14"/>
            <p:cNvSpPr>
              <a:spLocks noChangeArrowheads="1"/>
            </p:cNvSpPr>
            <p:nvPr/>
          </p:nvSpPr>
          <p:spPr bwMode="auto">
            <a:xfrm rot="-180000">
              <a:off x="846" y="1386"/>
              <a:ext cx="86" cy="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defTabSz="762000" eaLnBrk="0" hangingPunct="0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defTabSz="762000" eaLnBrk="0" hangingPunct="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defTabSz="7620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itchFamily="18" charset="2"/>
                <a:buChar char=""/>
                <a:defRPr sz="21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defTabSz="762000" eaLnBrk="0" hangingPunct="0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defTabSz="762000" eaLnBrk="0" hangingPunct="0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s-ES" altLang="es-ES" sz="2400" i="0">
                <a:latin typeface="Times New Roman" pitchFamily="18" charset="0"/>
              </a:endParaRPr>
            </a:p>
          </p:txBody>
        </p:sp>
      </p:grpSp>
      <p:grpSp>
        <p:nvGrpSpPr>
          <p:cNvPr id="27657" name="Group 18"/>
          <p:cNvGrpSpPr>
            <a:grpSpLocks/>
          </p:cNvGrpSpPr>
          <p:nvPr/>
        </p:nvGrpSpPr>
        <p:grpSpPr bwMode="auto">
          <a:xfrm>
            <a:off x="488950" y="2900760"/>
            <a:ext cx="427037" cy="269875"/>
            <a:chOff x="758" y="1913"/>
            <a:chExt cx="269" cy="170"/>
          </a:xfrm>
        </p:grpSpPr>
        <p:pic>
          <p:nvPicPr>
            <p:cNvPr id="27669" name="Picture 16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8" y="1913"/>
              <a:ext cx="269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70" name="Rectangle 17"/>
            <p:cNvSpPr>
              <a:spLocks noChangeArrowheads="1"/>
            </p:cNvSpPr>
            <p:nvPr/>
          </p:nvSpPr>
          <p:spPr bwMode="auto">
            <a:xfrm rot="-180000">
              <a:off x="845" y="1965"/>
              <a:ext cx="86" cy="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defTabSz="762000" eaLnBrk="0" hangingPunct="0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defTabSz="762000" eaLnBrk="0" hangingPunct="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defTabSz="7620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itchFamily="18" charset="2"/>
                <a:buChar char=""/>
                <a:defRPr sz="21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defTabSz="762000" eaLnBrk="0" hangingPunct="0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defTabSz="762000" eaLnBrk="0" hangingPunct="0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s-ES" altLang="es-ES" sz="2400" i="0">
                <a:latin typeface="Times New Roman" pitchFamily="18" charset="0"/>
              </a:endParaRPr>
            </a:p>
          </p:txBody>
        </p:sp>
      </p:grpSp>
      <p:grpSp>
        <p:nvGrpSpPr>
          <p:cNvPr id="27658" name="Group 21"/>
          <p:cNvGrpSpPr>
            <a:grpSpLocks/>
          </p:cNvGrpSpPr>
          <p:nvPr/>
        </p:nvGrpSpPr>
        <p:grpSpPr bwMode="auto">
          <a:xfrm>
            <a:off x="488950" y="3725663"/>
            <a:ext cx="427037" cy="269875"/>
            <a:chOff x="758" y="2441"/>
            <a:chExt cx="269" cy="170"/>
          </a:xfrm>
        </p:grpSpPr>
        <p:pic>
          <p:nvPicPr>
            <p:cNvPr id="27667" name="Picture 19"/>
            <p:cNvPicPr>
              <a:picLocks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8" y="2441"/>
              <a:ext cx="269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68" name="Rectangle 20"/>
            <p:cNvSpPr>
              <a:spLocks noChangeArrowheads="1"/>
            </p:cNvSpPr>
            <p:nvPr/>
          </p:nvSpPr>
          <p:spPr bwMode="auto">
            <a:xfrm rot="-180000">
              <a:off x="845" y="2493"/>
              <a:ext cx="86" cy="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defTabSz="762000" eaLnBrk="0" hangingPunct="0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defTabSz="762000" eaLnBrk="0" hangingPunct="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defTabSz="7620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itchFamily="18" charset="2"/>
                <a:buChar char=""/>
                <a:defRPr sz="21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defTabSz="762000" eaLnBrk="0" hangingPunct="0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defTabSz="762000" eaLnBrk="0" hangingPunct="0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s-ES" altLang="es-ES" sz="2400" i="0">
                <a:latin typeface="Times New Roman" pitchFamily="18" charset="0"/>
              </a:endParaRPr>
            </a:p>
          </p:txBody>
        </p:sp>
      </p:grpSp>
      <p:grpSp>
        <p:nvGrpSpPr>
          <p:cNvPr id="27659" name="Group 24"/>
          <p:cNvGrpSpPr>
            <a:grpSpLocks/>
          </p:cNvGrpSpPr>
          <p:nvPr/>
        </p:nvGrpSpPr>
        <p:grpSpPr bwMode="auto">
          <a:xfrm>
            <a:off x="491191" y="4625975"/>
            <a:ext cx="427038" cy="269875"/>
            <a:chOff x="758" y="3017"/>
            <a:chExt cx="269" cy="170"/>
          </a:xfrm>
        </p:grpSpPr>
        <p:pic>
          <p:nvPicPr>
            <p:cNvPr id="27665" name="Picture 22"/>
            <p:cNvPicPr>
              <a:picLocks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8" y="3017"/>
              <a:ext cx="269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66" name="Rectangle 23"/>
            <p:cNvSpPr>
              <a:spLocks noChangeArrowheads="1"/>
            </p:cNvSpPr>
            <p:nvPr/>
          </p:nvSpPr>
          <p:spPr bwMode="auto">
            <a:xfrm rot="-180000">
              <a:off x="845" y="3069"/>
              <a:ext cx="86" cy="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defTabSz="762000" eaLnBrk="0" hangingPunct="0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defTabSz="762000" eaLnBrk="0" hangingPunct="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defTabSz="7620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itchFamily="18" charset="2"/>
                <a:buChar char=""/>
                <a:defRPr sz="21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defTabSz="762000" eaLnBrk="0" hangingPunct="0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defTabSz="762000" eaLnBrk="0" hangingPunct="0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s-ES" altLang="es-ES" sz="2400" i="0">
                <a:latin typeface="Times New Roman" pitchFamily="18" charset="0"/>
              </a:endParaRPr>
            </a:p>
          </p:txBody>
        </p:sp>
      </p:grpSp>
      <p:grpSp>
        <p:nvGrpSpPr>
          <p:cNvPr id="27660" name="Group 27"/>
          <p:cNvGrpSpPr>
            <a:grpSpLocks/>
          </p:cNvGrpSpPr>
          <p:nvPr/>
        </p:nvGrpSpPr>
        <p:grpSpPr bwMode="auto">
          <a:xfrm>
            <a:off x="491191" y="5343852"/>
            <a:ext cx="427038" cy="269875"/>
            <a:chOff x="758" y="3496"/>
            <a:chExt cx="269" cy="170"/>
          </a:xfrm>
        </p:grpSpPr>
        <p:pic>
          <p:nvPicPr>
            <p:cNvPr id="27663" name="Picture 25"/>
            <p:cNvPicPr>
              <a:picLocks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8" y="3496"/>
              <a:ext cx="269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64" name="Rectangle 26"/>
            <p:cNvSpPr>
              <a:spLocks noChangeArrowheads="1"/>
            </p:cNvSpPr>
            <p:nvPr/>
          </p:nvSpPr>
          <p:spPr bwMode="auto">
            <a:xfrm rot="-180000">
              <a:off x="845" y="3548"/>
              <a:ext cx="86" cy="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defTabSz="762000" eaLnBrk="0" hangingPunct="0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defTabSz="762000" eaLnBrk="0" hangingPunct="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defTabSz="7620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itchFamily="18" charset="2"/>
                <a:buChar char=""/>
                <a:defRPr sz="21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defTabSz="762000" eaLnBrk="0" hangingPunct="0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defTabSz="762000" eaLnBrk="0" hangingPunct="0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s-ES" altLang="es-ES" sz="2400" i="0">
                <a:latin typeface="Times New Roman" pitchFamily="18" charset="0"/>
              </a:endParaRPr>
            </a:p>
          </p:txBody>
        </p:sp>
      </p:grpSp>
      <p:sp>
        <p:nvSpPr>
          <p:cNvPr id="27661" name="Rectangle 29"/>
          <p:cNvSpPr>
            <a:spLocks noChangeArrowheads="1"/>
          </p:cNvSpPr>
          <p:nvPr/>
        </p:nvSpPr>
        <p:spPr bwMode="auto">
          <a:xfrm>
            <a:off x="228600" y="6245225"/>
            <a:ext cx="293687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76200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7620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7620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7620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800">
                <a:latin typeface="Verdana" pitchFamily="34" charset="0"/>
              </a:rPr>
              <a:t>Jenicek M y Cleroux  R. Epidemiología. SALVAT. 1987</a:t>
            </a:r>
            <a:endParaRPr lang="es-ES" altLang="es-ES" sz="800" b="1">
              <a:latin typeface="Verdana" pitchFamily="34" charset="0"/>
            </a:endParaRPr>
          </a:p>
        </p:txBody>
      </p:sp>
      <p:sp>
        <p:nvSpPr>
          <p:cNvPr id="27662" name="Text Box 30"/>
          <p:cNvSpPr txBox="1">
            <a:spLocks noChangeArrowheads="1"/>
          </p:cNvSpPr>
          <p:nvPr/>
        </p:nvSpPr>
        <p:spPr bwMode="auto">
          <a:xfrm>
            <a:off x="0" y="304800"/>
            <a:ext cx="91440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defTabSz="76200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76200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7620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7620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7620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ES" sz="4400" b="1" i="0" dirty="0">
                <a:solidFill>
                  <a:srgbClr val="0070C0"/>
                </a:solidFill>
                <a:latin typeface="Verdana" pitchFamily="34" charset="0"/>
              </a:rPr>
              <a:t>Principios Epidemiológicos</a:t>
            </a:r>
            <a:endParaRPr lang="es-ES" altLang="es-ES" sz="4400" b="1" i="0" dirty="0">
              <a:solidFill>
                <a:srgbClr val="0070C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468299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ChangeArrowheads="1"/>
          </p:cNvSpPr>
          <p:nvPr/>
        </p:nvSpPr>
        <p:spPr bwMode="auto">
          <a:xfrm>
            <a:off x="304800" y="5429250"/>
            <a:ext cx="293687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76200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7620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7620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7620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800">
                <a:latin typeface="Verdana" pitchFamily="34" charset="0"/>
              </a:rPr>
              <a:t>Jenicek M y Cleroux  R. Epidemiología. SALVAT. 1987</a:t>
            </a:r>
            <a:endParaRPr lang="es-ES" altLang="es-ES" sz="800">
              <a:solidFill>
                <a:srgbClr val="010000"/>
              </a:solidFill>
              <a:latin typeface="Verdana" pitchFamily="34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165225" y="901700"/>
            <a:ext cx="6934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just" defTabSz="762000" eaLnBrk="0" hangingPunct="0">
              <a:defRPr/>
            </a:pPr>
            <a:r>
              <a:rPr lang="es-ES" sz="3200" i="0" dirty="0">
                <a:latin typeface="+mn-lt"/>
              </a:rPr>
              <a:t>La</a:t>
            </a:r>
            <a:r>
              <a:rPr lang="es-ES" sz="2800" i="0" dirty="0">
                <a:latin typeface="+mn-lt"/>
              </a:rPr>
              <a:t> asociación causal exige sustentar los mecanismos de causalidad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357313" y="2000250"/>
            <a:ext cx="7010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just" defTabSz="762000" eaLnBrk="0" hangingPunct="0">
              <a:defRPr/>
            </a:pPr>
            <a:r>
              <a:rPr lang="es-ES" sz="2800" i="0" dirty="0">
                <a:latin typeface="+mn-lt"/>
              </a:rPr>
              <a:t>Los modelos teóricos no se equiparan a las experiencias 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1428750" y="3214688"/>
            <a:ext cx="71501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just" defTabSz="762000" eaLnBrk="0" hangingPunct="0">
              <a:defRPr/>
            </a:pPr>
            <a:r>
              <a:rPr lang="es-ES" sz="2800" i="0" dirty="0">
                <a:latin typeface="+mn-lt"/>
              </a:rPr>
              <a:t>La investigación debe integrarse con la intervención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1309870" y="4429125"/>
            <a:ext cx="7033849" cy="95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just" defTabSz="762000" eaLnBrk="0" hangingPunct="0">
              <a:defRPr/>
            </a:pPr>
            <a:r>
              <a:rPr lang="es-ES" sz="2800" i="0" dirty="0">
                <a:latin typeface="+mn-lt"/>
              </a:rPr>
              <a:t>Todo problema debe analizarse en su </a:t>
            </a:r>
          </a:p>
          <a:p>
            <a:pPr algn="just" defTabSz="762000" eaLnBrk="0" hangingPunct="0">
              <a:defRPr/>
            </a:pPr>
            <a:r>
              <a:rPr lang="es-ES" sz="2800" i="0" dirty="0">
                <a:latin typeface="+mn-lt"/>
              </a:rPr>
              <a:t>contexto</a:t>
            </a:r>
          </a:p>
        </p:txBody>
      </p: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1165225" y="18288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76200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7620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7620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7620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ES" sz="2400" i="0">
              <a:latin typeface="Times New Roman" pitchFamily="18" charset="0"/>
            </a:endParaRP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785813" y="1071563"/>
            <a:ext cx="349250" cy="350837"/>
            <a:chOff x="710" y="1332"/>
            <a:chExt cx="220" cy="221"/>
          </a:xfrm>
        </p:grpSpPr>
        <p:pic>
          <p:nvPicPr>
            <p:cNvPr id="28691" name="Picture 12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" y="1332"/>
              <a:ext cx="220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692" name="Rectangle 13"/>
            <p:cNvSpPr>
              <a:spLocks noChangeArrowheads="1"/>
            </p:cNvSpPr>
            <p:nvPr/>
          </p:nvSpPr>
          <p:spPr bwMode="auto">
            <a:xfrm rot="1740000">
              <a:off x="770" y="1412"/>
              <a:ext cx="93" cy="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defTabSz="762000" eaLnBrk="0" hangingPunct="0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defTabSz="762000" eaLnBrk="0" hangingPunct="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defTabSz="7620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itchFamily="18" charset="2"/>
                <a:buChar char=""/>
                <a:defRPr sz="21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defTabSz="762000" eaLnBrk="0" hangingPunct="0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defTabSz="762000" eaLnBrk="0" hangingPunct="0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s-ES" altLang="es-ES" sz="2400" i="0">
                <a:latin typeface="Times New Roman" pitchFamily="18" charset="0"/>
              </a:endParaRPr>
            </a:p>
          </p:txBody>
        </p:sp>
      </p:grpSp>
      <p:sp>
        <p:nvSpPr>
          <p:cNvPr id="28681" name="Rectangle 15"/>
          <p:cNvSpPr>
            <a:spLocks noChangeArrowheads="1"/>
          </p:cNvSpPr>
          <p:nvPr/>
        </p:nvSpPr>
        <p:spPr bwMode="auto">
          <a:xfrm>
            <a:off x="1030288" y="28194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76200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7620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7620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7620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ES" sz="2400" i="0">
              <a:latin typeface="Times New Roman" pitchFamily="18" charset="0"/>
            </a:endParaRPr>
          </a:p>
        </p:txBody>
      </p:sp>
      <p:grpSp>
        <p:nvGrpSpPr>
          <p:cNvPr id="28682" name="Group 19"/>
          <p:cNvGrpSpPr>
            <a:grpSpLocks/>
          </p:cNvGrpSpPr>
          <p:nvPr/>
        </p:nvGrpSpPr>
        <p:grpSpPr bwMode="auto">
          <a:xfrm>
            <a:off x="785813" y="4500563"/>
            <a:ext cx="349250" cy="350837"/>
            <a:chOff x="709" y="3205"/>
            <a:chExt cx="220" cy="221"/>
          </a:xfrm>
        </p:grpSpPr>
        <p:pic>
          <p:nvPicPr>
            <p:cNvPr id="28689" name="Picture 17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9" y="3205"/>
              <a:ext cx="220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690" name="Rectangle 18"/>
            <p:cNvSpPr>
              <a:spLocks noChangeArrowheads="1"/>
            </p:cNvSpPr>
            <p:nvPr/>
          </p:nvSpPr>
          <p:spPr bwMode="auto">
            <a:xfrm rot="1740000">
              <a:off x="769" y="3285"/>
              <a:ext cx="93" cy="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defTabSz="762000" eaLnBrk="0" hangingPunct="0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defTabSz="762000" eaLnBrk="0" hangingPunct="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defTabSz="7620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itchFamily="18" charset="2"/>
                <a:buChar char=""/>
                <a:defRPr sz="21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defTabSz="762000" eaLnBrk="0" hangingPunct="0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defTabSz="762000" eaLnBrk="0" hangingPunct="0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s-ES" altLang="es-ES" sz="2400" i="0">
                <a:latin typeface="Times New Roman" pitchFamily="18" charset="0"/>
              </a:endParaRPr>
            </a:p>
          </p:txBody>
        </p:sp>
      </p:grpSp>
      <p:grpSp>
        <p:nvGrpSpPr>
          <p:cNvPr id="28683" name="Group 22"/>
          <p:cNvGrpSpPr>
            <a:grpSpLocks/>
          </p:cNvGrpSpPr>
          <p:nvPr/>
        </p:nvGrpSpPr>
        <p:grpSpPr bwMode="auto">
          <a:xfrm>
            <a:off x="785813" y="3429000"/>
            <a:ext cx="349250" cy="350838"/>
            <a:chOff x="709" y="2677"/>
            <a:chExt cx="220" cy="221"/>
          </a:xfrm>
        </p:grpSpPr>
        <p:pic>
          <p:nvPicPr>
            <p:cNvPr id="28687" name="Picture 20"/>
            <p:cNvPicPr>
              <a:picLocks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9" y="2677"/>
              <a:ext cx="220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688" name="Rectangle 21"/>
            <p:cNvSpPr>
              <a:spLocks noChangeArrowheads="1"/>
            </p:cNvSpPr>
            <p:nvPr/>
          </p:nvSpPr>
          <p:spPr bwMode="auto">
            <a:xfrm rot="1740000">
              <a:off x="769" y="2757"/>
              <a:ext cx="93" cy="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defTabSz="762000" eaLnBrk="0" hangingPunct="0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defTabSz="762000" eaLnBrk="0" hangingPunct="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defTabSz="7620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itchFamily="18" charset="2"/>
                <a:buChar char=""/>
                <a:defRPr sz="21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defTabSz="762000" eaLnBrk="0" hangingPunct="0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defTabSz="762000" eaLnBrk="0" hangingPunct="0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s-ES" altLang="es-ES" sz="2400" i="0">
                <a:latin typeface="Times New Roman" pitchFamily="18" charset="0"/>
              </a:endParaRPr>
            </a:p>
          </p:txBody>
        </p:sp>
      </p:grpSp>
      <p:grpSp>
        <p:nvGrpSpPr>
          <p:cNvPr id="28684" name="Group 25"/>
          <p:cNvGrpSpPr>
            <a:grpSpLocks/>
          </p:cNvGrpSpPr>
          <p:nvPr/>
        </p:nvGrpSpPr>
        <p:grpSpPr bwMode="auto">
          <a:xfrm>
            <a:off x="785813" y="2143125"/>
            <a:ext cx="349250" cy="350838"/>
            <a:chOff x="710" y="1957"/>
            <a:chExt cx="220" cy="221"/>
          </a:xfrm>
        </p:grpSpPr>
        <p:pic>
          <p:nvPicPr>
            <p:cNvPr id="28685" name="Picture 23"/>
            <p:cNvPicPr>
              <a:picLocks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" y="1957"/>
              <a:ext cx="220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686" name="Rectangle 24"/>
            <p:cNvSpPr>
              <a:spLocks noChangeArrowheads="1"/>
            </p:cNvSpPr>
            <p:nvPr/>
          </p:nvSpPr>
          <p:spPr bwMode="auto">
            <a:xfrm rot="1740000">
              <a:off x="770" y="2037"/>
              <a:ext cx="93" cy="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defTabSz="762000" eaLnBrk="0" hangingPunct="0">
                <a:spcBef>
                  <a:spcPct val="20000"/>
                </a:spcBef>
                <a:buClr>
                  <a:srgbClr val="0BD0D9"/>
                </a:buClr>
                <a:buSzPct val="95000"/>
                <a:buFont typeface="Wingdings 2" pitchFamily="18" charset="2"/>
                <a:buChar char=""/>
                <a:defRPr sz="26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defTabSz="762000" eaLnBrk="0" hangingPunct="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itchFamily="18" charset="2"/>
                <a:buChar char="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defTabSz="7620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itchFamily="18" charset="2"/>
                <a:buChar char=""/>
                <a:defRPr sz="21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defTabSz="762000" eaLnBrk="0" hangingPunct="0">
                <a:spcBef>
                  <a:spcPct val="20000"/>
                </a:spcBef>
                <a:buClr>
                  <a:srgbClr val="0BD0D9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defTabSz="762000" eaLnBrk="0" hangingPunct="0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s-ES" altLang="es-ES" sz="2400" i="0">
                <a:latin typeface="Times New Roman" pitchFamily="18" charset="0"/>
              </a:endParaRPr>
            </a:p>
          </p:txBody>
        </p:sp>
      </p:grpSp>
      <p:sp>
        <p:nvSpPr>
          <p:cNvPr id="21" name="Text Box 30">
            <a:extLst>
              <a:ext uri="{FF2B5EF4-FFF2-40B4-BE49-F238E27FC236}">
                <a16:creationId xmlns:a16="http://schemas.microsoft.com/office/drawing/2014/main" id="{84FA4347-B8DF-4D8D-98E2-7BD3C9CDD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4800"/>
            <a:ext cx="91440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defTabSz="76200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76200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7620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7620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7620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ES" sz="4400" b="1" i="0" dirty="0">
                <a:solidFill>
                  <a:srgbClr val="0070C0"/>
                </a:solidFill>
                <a:latin typeface="Verdana" pitchFamily="34" charset="0"/>
              </a:rPr>
              <a:t>Principios Epidemiológicos</a:t>
            </a:r>
            <a:endParaRPr lang="es-ES" altLang="es-ES" sz="4400" b="1" i="0" dirty="0">
              <a:solidFill>
                <a:srgbClr val="0070C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391856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>
            <a:extLst>
              <a:ext uri="{FF2B5EF4-FFF2-40B4-BE49-F238E27FC236}">
                <a16:creationId xmlns:a16="http://schemas.microsoft.com/office/drawing/2014/main" id="{2EC1F74F-5615-4202-ACF9-410DD4F791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98513" y="96838"/>
            <a:ext cx="7661275" cy="1412875"/>
          </a:xfrm>
        </p:spPr>
        <p:txBody>
          <a:bodyPr/>
          <a:lstStyle/>
          <a:p>
            <a:pPr algn="ctr"/>
            <a:r>
              <a:rPr lang="es-EC" altLang="es-EC" sz="3200" b="1"/>
              <a:t>CLASIFICACIÓN </a:t>
            </a:r>
            <a:br>
              <a:rPr lang="es-EC" altLang="es-EC" sz="3200" b="1"/>
            </a:br>
            <a:r>
              <a:rPr lang="es-EC" altLang="es-EC" sz="3200" b="1"/>
              <a:t>DE LA EPIDEMIOLOGÍA</a:t>
            </a:r>
          </a:p>
        </p:txBody>
      </p:sp>
      <p:sp>
        <p:nvSpPr>
          <p:cNvPr id="19459" name="Marcador de contenido 2">
            <a:extLst>
              <a:ext uri="{FF2B5EF4-FFF2-40B4-BE49-F238E27FC236}">
                <a16:creationId xmlns:a16="http://schemas.microsoft.com/office/drawing/2014/main" id="{B7B76E6C-88C4-4C2D-977A-13A2169FAE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FontTx/>
              <a:buChar char="–"/>
              <a:defRPr/>
            </a:pPr>
            <a:r>
              <a:rPr lang="es-MX" sz="3600" b="1" dirty="0">
                <a:latin typeface="Arial" charset="0"/>
              </a:rPr>
              <a:t>Descriptiva</a:t>
            </a:r>
          </a:p>
          <a:p>
            <a:pPr lvl="1">
              <a:buFontTx/>
              <a:buChar char="–"/>
              <a:defRPr/>
            </a:pPr>
            <a:r>
              <a:rPr lang="es-MX" sz="3600" b="1" dirty="0">
                <a:latin typeface="Arial" charset="0"/>
              </a:rPr>
              <a:t>Analítica</a:t>
            </a:r>
          </a:p>
          <a:p>
            <a:pPr lvl="1">
              <a:buFontTx/>
              <a:buChar char="–"/>
              <a:defRPr/>
            </a:pPr>
            <a:r>
              <a:rPr lang="es-MX" sz="3600" b="1" dirty="0">
                <a:latin typeface="Arial" charset="0"/>
              </a:rPr>
              <a:t>Experimental</a:t>
            </a:r>
            <a:endParaRPr lang="es-ES" sz="3600" b="1" dirty="0">
              <a:latin typeface="Arial" charset="0"/>
            </a:endParaRPr>
          </a:p>
          <a:p>
            <a:endParaRPr lang="es-EC" altLang="es-EC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0B8241-F04C-4E0E-885D-D0F86F954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579296" cy="708688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rgbClr val="0070C0"/>
                </a:solidFill>
              </a:rPr>
              <a:t>EPIDEMIOLOGIA FUNDAMENTOS</a:t>
            </a:r>
            <a:endParaRPr lang="es-EC" sz="3600" b="1" dirty="0">
              <a:solidFill>
                <a:srgbClr val="0070C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FE8BFB-357C-45BF-9170-4EA9940DF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935480"/>
            <a:ext cx="6840760" cy="4389120"/>
          </a:xfrm>
        </p:spPr>
        <p:txBody>
          <a:bodyPr/>
          <a:lstStyle/>
          <a:p>
            <a:r>
              <a:rPr lang="es-ES" dirty="0"/>
              <a:t>Epidemiologia, objetivos, usos y aplicación,</a:t>
            </a:r>
          </a:p>
          <a:p>
            <a:endParaRPr lang="es-ES" dirty="0"/>
          </a:p>
          <a:p>
            <a:r>
              <a:rPr lang="es-ES" dirty="0"/>
              <a:t>Observe el siguiente link</a:t>
            </a:r>
          </a:p>
          <a:p>
            <a:r>
              <a:rPr lang="es-ES">
                <a:hlinkClick r:id="rId2"/>
              </a:rPr>
              <a:t>https://youtu.be/rjUtfnL9SEA</a:t>
            </a:r>
            <a:endParaRPr lang="es-ES"/>
          </a:p>
          <a:p>
            <a:endParaRPr lang="es-ES" dirty="0"/>
          </a:p>
          <a:p>
            <a:pPr marL="0" indent="0">
              <a:buNone/>
            </a:pPr>
            <a:r>
              <a:rPr lang="es-ES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24787045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>
            <a:extLst>
              <a:ext uri="{FF2B5EF4-FFF2-40B4-BE49-F238E27FC236}">
                <a16:creationId xmlns:a16="http://schemas.microsoft.com/office/drawing/2014/main" id="{3ED34F1C-DEEB-4905-ADB7-CCBB4C8129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31863" y="908720"/>
            <a:ext cx="7456487" cy="359693"/>
          </a:xfrm>
        </p:spPr>
        <p:txBody>
          <a:bodyPr>
            <a:normAutofit fontScale="90000"/>
          </a:bodyPr>
          <a:lstStyle/>
          <a:p>
            <a:r>
              <a:rPr lang="es-MX" altLang="es-EC" sz="3600" b="1" dirty="0">
                <a:solidFill>
                  <a:srgbClr val="0070C0"/>
                </a:solidFill>
              </a:rPr>
              <a:t>EPIDEMIOLOGÍA DESCRIPTIVA</a:t>
            </a:r>
            <a:endParaRPr lang="es-ES" altLang="es-ES" sz="3600" b="1" dirty="0">
              <a:solidFill>
                <a:srgbClr val="0070C0"/>
              </a:solidFill>
            </a:endParaRPr>
          </a:p>
        </p:txBody>
      </p:sp>
      <p:sp>
        <p:nvSpPr>
          <p:cNvPr id="20483" name="2 Marcador de contenido">
            <a:extLst>
              <a:ext uri="{FF2B5EF4-FFF2-40B4-BE49-F238E27FC236}">
                <a16:creationId xmlns:a16="http://schemas.microsoft.com/office/drawing/2014/main" id="{6908506C-9FAB-4010-AE91-0DED0B4EF9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ES" altLang="es-ES" b="1"/>
              <a:t>Epidemiologia descriptiva: </a:t>
            </a:r>
            <a:r>
              <a:rPr lang="es-ES" altLang="es-ES"/>
              <a:t>describe el fenomeno epidemiologico en tiempo, lugar y persona, cuantificando la frecuenia, y distribucion  del fenomeno mediante medidas de incidencia prevalencia y  mortalidad</a:t>
            </a:r>
            <a:endParaRPr lang="es-ES" altLang="es-ES" b="1"/>
          </a:p>
        </p:txBody>
      </p:sp>
    </p:spTree>
    <p:extLst>
      <p:ext uri="{BB962C8B-B14F-4D97-AF65-F5344CB8AC3E}">
        <p14:creationId xmlns:p14="http://schemas.microsoft.com/office/powerpoint/2010/main" val="31644930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5 Marcador de número de diapositiva">
            <a:extLst>
              <a:ext uri="{FF2B5EF4-FFF2-40B4-BE49-F238E27FC236}">
                <a16:creationId xmlns:a16="http://schemas.microsoft.com/office/drawing/2014/main" id="{C84705CC-53BB-4373-AF00-A0F703244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0BBCDA2-D025-4FB9-A0D6-377B58EDFF37}" type="slidenum">
              <a:rPr lang="es-ES" altLang="es-EC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s-ES" altLang="es-EC" sz="1400">
              <a:latin typeface="Arial" panose="020B0604020202020204" pitchFamily="34" charset="0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040B89EB-C341-4C5B-BFAB-73F87149E7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836712"/>
            <a:ext cx="7772400" cy="76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EC" sz="3600" b="1" dirty="0">
                <a:solidFill>
                  <a:srgbClr val="0070C0"/>
                </a:solidFill>
              </a:rPr>
              <a:t>EPIDEMIOLOGÍA DESCRIPTIVA</a:t>
            </a:r>
            <a:endParaRPr lang="es-ES" altLang="es-EC" sz="3600" b="1" dirty="0">
              <a:solidFill>
                <a:srgbClr val="0070C0"/>
              </a:solidFill>
            </a:endParaRPr>
          </a:p>
        </p:txBody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8AEA0F8B-AAD8-4B0F-A46C-4BC44939DE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7526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76238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1401763" indent="-53340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>
              <a:buClrTx/>
              <a:buSzTx/>
            </a:pPr>
            <a:r>
              <a:rPr lang="es-MX" altLang="es-EC" dirty="0">
                <a:latin typeface="Arial" panose="020B0604020202020204" pitchFamily="34" charset="0"/>
              </a:rPr>
              <a:t>Aspecto de la epidemiología que tiene que ver con la recolección, la organización y el resumen de datos sobre:</a:t>
            </a:r>
          </a:p>
          <a:p>
            <a:pPr lvl="1" algn="just">
              <a:buFontTx/>
              <a:buChar char="•"/>
            </a:pPr>
            <a:r>
              <a:rPr lang="es-MX" altLang="es-EC" sz="3200" dirty="0">
                <a:latin typeface="Arial" panose="020B0604020202020204" pitchFamily="34" charset="0"/>
              </a:rPr>
              <a:t>Características Personales</a:t>
            </a:r>
          </a:p>
          <a:p>
            <a:pPr lvl="1" algn="just">
              <a:buFontTx/>
              <a:buChar char="•"/>
            </a:pPr>
            <a:r>
              <a:rPr lang="es-MX" altLang="es-EC" sz="3200" dirty="0">
                <a:latin typeface="Arial" panose="020B0604020202020204" pitchFamily="34" charset="0"/>
              </a:rPr>
              <a:t>Factores de lugar</a:t>
            </a:r>
          </a:p>
          <a:p>
            <a:pPr lvl="1" algn="just">
              <a:buFontTx/>
              <a:buChar char="•"/>
            </a:pPr>
            <a:r>
              <a:rPr lang="es-MX" altLang="es-EC" sz="3200" dirty="0">
                <a:latin typeface="Arial" panose="020B0604020202020204" pitchFamily="34" charset="0"/>
              </a:rPr>
              <a:t>Factores de tiempo</a:t>
            </a:r>
          </a:p>
          <a:p>
            <a:pPr algn="ctr">
              <a:buClrTx/>
              <a:buSzTx/>
              <a:buFontTx/>
              <a:buNone/>
            </a:pPr>
            <a:r>
              <a:rPr lang="es-MX" altLang="es-EC" dirty="0"/>
              <a:t>GENERA HIPOTESIS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5 Marcador de número de diapositiva">
            <a:extLst>
              <a:ext uri="{FF2B5EF4-FFF2-40B4-BE49-F238E27FC236}">
                <a16:creationId xmlns:a16="http://schemas.microsoft.com/office/drawing/2014/main" id="{7ED687B5-0B9E-4ED6-8923-893536C5B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ED40CE9-6052-4796-B8F6-1278C28354FB}" type="slidenum">
              <a:rPr lang="es-ES" altLang="es-EC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s-ES" altLang="es-EC" sz="1400">
              <a:latin typeface="Arial" panose="020B0604020202020204" pitchFamily="34" charset="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2359E473-9C8F-41B9-9367-32EE3E45F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57200"/>
            <a:ext cx="82581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EC" sz="3600" b="1" dirty="0">
                <a:solidFill>
                  <a:srgbClr val="0070C0"/>
                </a:solidFill>
              </a:rPr>
              <a:t>EPIDEMIOLOGÍA DESCRIPTIVA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EC" sz="3600" b="1" dirty="0">
                <a:solidFill>
                  <a:srgbClr val="0070C0"/>
                </a:solidFill>
              </a:rPr>
              <a:t>Características de la persona</a:t>
            </a:r>
            <a:endParaRPr lang="es-ES" altLang="es-EC" sz="3600" b="1" dirty="0">
              <a:solidFill>
                <a:srgbClr val="0070C0"/>
              </a:solidFill>
            </a:endParaRPr>
          </a:p>
        </p:txBody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0C4FF3C4-73A1-4EBD-9B1F-A7C2516EA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752600"/>
            <a:ext cx="6400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76238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>
              <a:buClrTx/>
              <a:buSzTx/>
            </a:pPr>
            <a:endParaRPr lang="es-MX" altLang="es-EC" sz="1800"/>
          </a:p>
          <a:p>
            <a:pPr algn="r">
              <a:buClrTx/>
              <a:buSzTx/>
            </a:pPr>
            <a:endParaRPr lang="es-MX" altLang="es-EC" sz="1800"/>
          </a:p>
          <a:p>
            <a:pPr algn="r">
              <a:buClrTx/>
              <a:buSzTx/>
            </a:pPr>
            <a:endParaRPr lang="es-MX" altLang="es-EC" sz="1800"/>
          </a:p>
          <a:p>
            <a:pPr algn="r">
              <a:buClrTx/>
              <a:buSzTx/>
            </a:pPr>
            <a:endParaRPr lang="es-MX" altLang="es-EC" sz="1800"/>
          </a:p>
          <a:p>
            <a:pPr algn="r">
              <a:buClrTx/>
              <a:buSzTx/>
            </a:pPr>
            <a:endParaRPr lang="es-MX" altLang="es-EC" sz="1800"/>
          </a:p>
        </p:txBody>
      </p:sp>
      <p:graphicFrame>
        <p:nvGraphicFramePr>
          <p:cNvPr id="108572" name="Group 28">
            <a:extLst>
              <a:ext uri="{FF2B5EF4-FFF2-40B4-BE49-F238E27FC236}">
                <a16:creationId xmlns:a16="http://schemas.microsoft.com/office/drawing/2014/main" id="{CB0E6071-0537-483D-A37D-1E26FE5F8C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220659"/>
              </p:ext>
            </p:extLst>
          </p:nvPr>
        </p:nvGraphicFramePr>
        <p:xfrm>
          <a:off x="657225" y="1556496"/>
          <a:ext cx="7981950" cy="4989339"/>
        </p:xfrm>
        <a:graphic>
          <a:graphicData uri="http://schemas.openxmlformats.org/drawingml/2006/table">
            <a:tbl>
              <a:tblPr/>
              <a:tblGrid>
                <a:gridCol w="3604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7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Edad</a:t>
                      </a: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Socioeconómicos</a:t>
                      </a:r>
                      <a:endParaRPr kumimoji="0" lang="es-E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1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Género</a:t>
                      </a: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Ocupación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Ingreso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Educación</a:t>
                      </a: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Acceso a servicios de salud</a:t>
                      </a: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0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Raza/Grupo étnico</a:t>
                      </a: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3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Genética</a:t>
                      </a: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1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Estado de salud</a:t>
                      </a: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Modo de vida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</a:pPr>
                      <a:r>
                        <a:rPr kumimoji="0" lang="es-MX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Uso de tabaco, alcohol, drogas, dieta y ejercicio</a:t>
                      </a:r>
                      <a:endParaRPr kumimoji="0" lang="es-E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3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Religión</a:t>
                      </a: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5 Marcador de número de diapositiva">
            <a:extLst>
              <a:ext uri="{FF2B5EF4-FFF2-40B4-BE49-F238E27FC236}">
                <a16:creationId xmlns:a16="http://schemas.microsoft.com/office/drawing/2014/main" id="{F124C751-9F20-470C-A11A-459EA2388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7B4624B-6C30-411D-AF09-761BDD98A38E}" type="slidenum">
              <a:rPr lang="es-ES" altLang="es-EC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s-ES" altLang="es-EC" sz="1400">
              <a:latin typeface="Arial" panose="020B0604020202020204" pitchFamily="34" charset="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12546045-53CE-4229-B0C8-47912BCA5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696914"/>
            <a:ext cx="77724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EC" sz="3600" b="1" dirty="0">
                <a:solidFill>
                  <a:srgbClr val="0070C0"/>
                </a:solidFill>
              </a:rPr>
              <a:t>EPIDEMIOLOGÍA DESCRIPTIVA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EC" sz="3600" b="1" dirty="0">
                <a:solidFill>
                  <a:srgbClr val="0070C0"/>
                </a:solidFill>
              </a:rPr>
              <a:t>Factores del lugar</a:t>
            </a:r>
            <a:endParaRPr lang="es-ES" altLang="es-EC" sz="3600" b="1" dirty="0">
              <a:solidFill>
                <a:srgbClr val="0070C0"/>
              </a:solidFill>
            </a:endParaRPr>
          </a:p>
        </p:txBody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C98A9E59-DA5F-484C-887E-FA05BAECF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752600"/>
            <a:ext cx="6400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76238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>
              <a:buClrTx/>
              <a:buSzTx/>
            </a:pPr>
            <a:endParaRPr lang="es-MX" altLang="es-EC" sz="1800"/>
          </a:p>
          <a:p>
            <a:pPr algn="r">
              <a:buClrTx/>
              <a:buSzTx/>
            </a:pPr>
            <a:endParaRPr lang="es-MX" altLang="es-EC" sz="1800"/>
          </a:p>
          <a:p>
            <a:pPr algn="r">
              <a:buClrTx/>
              <a:buSzTx/>
            </a:pPr>
            <a:endParaRPr lang="es-MX" altLang="es-EC" sz="1800"/>
          </a:p>
          <a:p>
            <a:pPr algn="r">
              <a:buClrTx/>
              <a:buSzTx/>
            </a:pPr>
            <a:endParaRPr lang="es-MX" altLang="es-EC" sz="1800"/>
          </a:p>
          <a:p>
            <a:pPr algn="r">
              <a:buClrTx/>
              <a:buSzTx/>
            </a:pPr>
            <a:endParaRPr lang="es-MX" altLang="es-EC" sz="1800"/>
          </a:p>
        </p:txBody>
      </p:sp>
      <p:graphicFrame>
        <p:nvGraphicFramePr>
          <p:cNvPr id="109602" name="Group 34">
            <a:extLst>
              <a:ext uri="{FF2B5EF4-FFF2-40B4-BE49-F238E27FC236}">
                <a16:creationId xmlns:a16="http://schemas.microsoft.com/office/drawing/2014/main" id="{34A3B7D3-4C85-4B07-9C3E-BD8EF8631E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969010"/>
              </p:ext>
            </p:extLst>
          </p:nvPr>
        </p:nvGraphicFramePr>
        <p:xfrm>
          <a:off x="323528" y="1916832"/>
          <a:ext cx="8439472" cy="5022202"/>
        </p:xfrm>
        <a:graphic>
          <a:graphicData uri="http://schemas.openxmlformats.org/drawingml/2006/table">
            <a:tbl>
              <a:tblPr/>
              <a:tblGrid>
                <a:gridCol w="4454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85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2083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Situación</a:t>
                      </a: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s-MX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Geología</a:t>
                      </a:r>
                      <a:endParaRPr kumimoji="0" lang="es-E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1980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Alcance geográfico (escala)</a:t>
                      </a: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s-MX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Hidrológia</a:t>
                      </a:r>
                      <a:endParaRPr kumimoji="0" lang="es-E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0551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Tipo de lugar</a:t>
                      </a: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s-MX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Ecología</a:t>
                      </a:r>
                      <a:endParaRPr kumimoji="0" lang="es-E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198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Densidad de población</a:t>
                      </a: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Clima</a:t>
                      </a: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1980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es-MX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Niveles de contaminación</a:t>
                      </a: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1980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es-MX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Vectores de enfermedades</a:t>
                      </a: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>
            <a:extLst>
              <a:ext uri="{FF2B5EF4-FFF2-40B4-BE49-F238E27FC236}">
                <a16:creationId xmlns:a16="http://schemas.microsoft.com/office/drawing/2014/main" id="{3CF4F224-935B-4FA9-A6DB-F64D4F692D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79616"/>
            <a:ext cx="8686800" cy="714375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s-MX" altLang="es-EC" sz="3600" b="1" dirty="0">
                <a:solidFill>
                  <a:srgbClr val="0070C0"/>
                </a:solidFill>
              </a:rPr>
              <a:t>EPIDEMIOLOGÍA DESCRIPTIVA</a:t>
            </a:r>
            <a:br>
              <a:rPr lang="es-MX" sz="3600" b="1" dirty="0">
                <a:solidFill>
                  <a:srgbClr val="0070C0"/>
                </a:solidFill>
              </a:rPr>
            </a:br>
            <a:r>
              <a:rPr lang="es-MX" sz="3600" b="1" dirty="0">
                <a:solidFill>
                  <a:srgbClr val="0070C0"/>
                </a:solidFill>
              </a:rPr>
              <a:t>Factores de tiempo</a:t>
            </a:r>
            <a:endParaRPr lang="es-ES" sz="3600" b="1" dirty="0">
              <a:solidFill>
                <a:srgbClr val="0070C0"/>
              </a:solidFill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15B04D1-1F89-48FF-881A-AE13BD04AC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MX" dirty="0">
                <a:latin typeface="Arial" charset="0"/>
              </a:rPr>
              <a:t>Cambios en  la ocurrencia de resultados en el tiempo</a:t>
            </a:r>
          </a:p>
          <a:p>
            <a:pPr eaLnBrk="1" hangingPunct="1">
              <a:defRPr/>
            </a:pPr>
            <a:r>
              <a:rPr lang="es-MX" dirty="0">
                <a:latin typeface="Arial" charset="0"/>
              </a:rPr>
              <a:t>La exposición debe ocurrir  </a:t>
            </a:r>
            <a:r>
              <a:rPr lang="es-MX" i="1" u="sng" dirty="0">
                <a:latin typeface="Arial" charset="0"/>
              </a:rPr>
              <a:t>antes</a:t>
            </a:r>
            <a:r>
              <a:rPr lang="es-MX" dirty="0">
                <a:latin typeface="Arial" charset="0"/>
              </a:rPr>
              <a:t> que los resultados que los resultados</a:t>
            </a:r>
            <a:endParaRPr lang="es-ES" dirty="0">
              <a:latin typeface="Arial" charset="0"/>
            </a:endParaRPr>
          </a:p>
        </p:txBody>
      </p:sp>
      <p:sp>
        <p:nvSpPr>
          <p:cNvPr id="17410" name="5 Marcador de número de diapositiva">
            <a:extLst>
              <a:ext uri="{FF2B5EF4-FFF2-40B4-BE49-F238E27FC236}">
                <a16:creationId xmlns:a16="http://schemas.microsoft.com/office/drawing/2014/main" id="{DB6E652B-CAB4-4699-99D9-57752559A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3B4146B-7593-4838-BFA1-28772FF6734E}" type="slidenum">
              <a:rPr lang="es-ES" altLang="es-EC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s-ES" altLang="es-EC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Título">
            <a:extLst>
              <a:ext uri="{FF2B5EF4-FFF2-40B4-BE49-F238E27FC236}">
                <a16:creationId xmlns:a16="http://schemas.microsoft.com/office/drawing/2014/main" id="{399F7311-F527-4C8F-82D2-073540BEAC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r>
              <a:rPr lang="es-MX" altLang="es-EC" sz="4400" b="1" dirty="0">
                <a:solidFill>
                  <a:srgbClr val="0070C0"/>
                </a:solidFill>
              </a:rPr>
              <a:t>EPIDEMIOLOGÍA ANALÍTICA</a:t>
            </a:r>
            <a:endParaRPr lang="es-ES" altLang="es-ES" sz="4400" dirty="0"/>
          </a:p>
        </p:txBody>
      </p:sp>
      <p:sp>
        <p:nvSpPr>
          <p:cNvPr id="21507" name="2 Marcador de contenido">
            <a:extLst>
              <a:ext uri="{FF2B5EF4-FFF2-40B4-BE49-F238E27FC236}">
                <a16:creationId xmlns:a16="http://schemas.microsoft.com/office/drawing/2014/main" id="{DE7144BF-633F-4E10-A7F7-834986F1EA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altLang="es-ES" dirty="0"/>
              <a:t>Busca mediante la observación  o la experimentación, establecer posibles  relaciones causales entre factores a los que se exponen personas y poblaciones y las enfermedades que presentan</a:t>
            </a:r>
          </a:p>
          <a:p>
            <a:pPr>
              <a:defRPr/>
            </a:pPr>
            <a:r>
              <a:rPr lang="es-MX" dirty="0">
                <a:latin typeface="Arial" charset="0"/>
              </a:rPr>
              <a:t>Explora relación causa – efecto por pruebas de hipótesis.</a:t>
            </a:r>
          </a:p>
          <a:p>
            <a:pPr>
              <a:defRPr/>
            </a:pPr>
            <a:r>
              <a:rPr lang="es-MX" dirty="0">
                <a:latin typeface="Arial" charset="0"/>
              </a:rPr>
              <a:t>Cuantifica la asociación entre exposición especifica y resultados específicos.</a:t>
            </a:r>
          </a:p>
          <a:p>
            <a:pPr algn="ctr">
              <a:buNone/>
              <a:defRPr/>
            </a:pPr>
            <a:endParaRPr lang="es-MX" dirty="0">
              <a:latin typeface="Arial" charset="0"/>
            </a:endParaRPr>
          </a:p>
          <a:p>
            <a:pPr algn="ctr">
              <a:buNone/>
              <a:defRPr/>
            </a:pPr>
            <a:r>
              <a:rPr lang="es-MX" b="1" dirty="0"/>
              <a:t>PROBAR HIPÓTESIS</a:t>
            </a:r>
            <a:endParaRPr lang="es-ES" b="1" dirty="0"/>
          </a:p>
          <a:p>
            <a:endParaRPr lang="es-ES" altLang="es-E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1028">
            <a:extLst>
              <a:ext uri="{FF2B5EF4-FFF2-40B4-BE49-F238E27FC236}">
                <a16:creationId xmlns:a16="http://schemas.microsoft.com/office/drawing/2014/main" id="{6C139E54-0E7D-4D49-8FF0-DE1C0CB42B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s-MX" altLang="es-EC" sz="3600" b="1" dirty="0">
                <a:solidFill>
                  <a:srgbClr val="0070C0"/>
                </a:solidFill>
              </a:rPr>
              <a:t>EPIDEMIOLOGÍA ANALÍTICA</a:t>
            </a:r>
            <a:endParaRPr lang="es-ES" sz="3600" b="1" dirty="0">
              <a:solidFill>
                <a:srgbClr val="0070C0"/>
              </a:solidFill>
            </a:endParaRPr>
          </a:p>
        </p:txBody>
      </p:sp>
      <p:sp>
        <p:nvSpPr>
          <p:cNvPr id="17411" name="Rectangle 1029">
            <a:extLst>
              <a:ext uri="{FF2B5EF4-FFF2-40B4-BE49-F238E27FC236}">
                <a16:creationId xmlns:a16="http://schemas.microsoft.com/office/drawing/2014/main" id="{7EF0DF25-DB9B-4FE0-A6A0-6C0E2889F3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MX" sz="2800" dirty="0">
                <a:latin typeface="Arial" charset="0"/>
              </a:rPr>
              <a:t>Se hacen comparaciones para describir diferencias entre los grupos expuestos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MX" dirty="0">
                <a:latin typeface="Arial" charset="0"/>
              </a:rPr>
              <a:t>Asociación entre exposición y resultados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MX" dirty="0">
                <a:latin typeface="Arial" charset="0"/>
              </a:rPr>
              <a:t>Prueba de hipótesis acerca de relaciones causales.</a:t>
            </a:r>
          </a:p>
          <a:p>
            <a:pPr eaLnBrk="1" hangingPunct="1">
              <a:lnSpc>
                <a:spcPct val="90000"/>
              </a:lnSpc>
              <a:defRPr/>
            </a:pPr>
            <a:endParaRPr lang="es-MX" sz="28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2800" dirty="0">
                <a:latin typeface="Arial" charset="0"/>
              </a:rPr>
              <a:t>¿Hay una tasa más alta de una dolencia particular dentro del grupo expuesto versus el grupo no expuesto?</a:t>
            </a:r>
          </a:p>
        </p:txBody>
      </p:sp>
      <p:sp>
        <p:nvSpPr>
          <p:cNvPr id="19458" name="5 Marcador de número de diapositiva">
            <a:extLst>
              <a:ext uri="{FF2B5EF4-FFF2-40B4-BE49-F238E27FC236}">
                <a16:creationId xmlns:a16="http://schemas.microsoft.com/office/drawing/2014/main" id="{FFB98781-145E-47A6-A7E9-797FA6A7F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D0A8FB7-5741-42CC-870E-0C56F1F90C47}" type="slidenum">
              <a:rPr lang="es-ES" altLang="es-EC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s-ES" altLang="es-EC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Título">
            <a:extLst>
              <a:ext uri="{FF2B5EF4-FFF2-40B4-BE49-F238E27FC236}">
                <a16:creationId xmlns:a16="http://schemas.microsoft.com/office/drawing/2014/main" id="{CB3CBC69-EBFC-4CBB-B408-8625708A7A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8" y="1196752"/>
            <a:ext cx="8568952" cy="650336"/>
          </a:xfrm>
        </p:spPr>
        <p:txBody>
          <a:bodyPr>
            <a:normAutofit/>
          </a:bodyPr>
          <a:lstStyle/>
          <a:p>
            <a:r>
              <a:rPr lang="es-MX" altLang="es-EC" sz="3600" b="1" dirty="0">
                <a:solidFill>
                  <a:srgbClr val="0070C0"/>
                </a:solidFill>
              </a:rPr>
              <a:t>EPIDEMIOLOGÍA EXPERIMENTAL</a:t>
            </a:r>
            <a:endParaRPr lang="es-ES" altLang="es-ES" sz="3600" dirty="0"/>
          </a:p>
        </p:txBody>
      </p:sp>
      <p:sp>
        <p:nvSpPr>
          <p:cNvPr id="22531" name="2 Marcador de contenido">
            <a:extLst>
              <a:ext uri="{FF2B5EF4-FFF2-40B4-BE49-F238E27FC236}">
                <a16:creationId xmlns:a16="http://schemas.microsoft.com/office/drawing/2014/main" id="{A0E376B4-2140-48F9-8A75-4CFFA33AF6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ES" altLang="es-ES" dirty="0"/>
              <a:t>Busca mediante el control de las condiciones del grupo a estudiar, sacar conclusiones mas complejas que con la mera observación no son deducibles. Se ocupa de realizar estudios en animales de laboratorio y estudios experimentales con poblaciones humanas.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Título">
            <a:extLst>
              <a:ext uri="{FF2B5EF4-FFF2-40B4-BE49-F238E27FC236}">
                <a16:creationId xmlns:a16="http://schemas.microsoft.com/office/drawing/2014/main" id="{06275296-92B8-4DF7-AD7C-AB9A85FC9A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altLang="es-EC" sz="5400" b="1" dirty="0">
                <a:solidFill>
                  <a:srgbClr val="0070C0"/>
                </a:solidFill>
              </a:rPr>
              <a:t>ECOEPIDEMIOLOGÍA</a:t>
            </a:r>
            <a:endParaRPr lang="es-ES" altLang="es-ES" dirty="0"/>
          </a:p>
        </p:txBody>
      </p:sp>
      <p:sp>
        <p:nvSpPr>
          <p:cNvPr id="23555" name="2 Marcador de contenido">
            <a:extLst>
              <a:ext uri="{FF2B5EF4-FFF2-40B4-BE49-F238E27FC236}">
                <a16:creationId xmlns:a16="http://schemas.microsoft.com/office/drawing/2014/main" id="{6DB42115-8E27-4407-AA38-6738BC15788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ES" altLang="es-ES" dirty="0"/>
              <a:t>Busca mediante herramientas ecológicas, estudiar integralmente como interaccionan los factores ambientales con las personas y poblaciones en los medios que los rodean y como ello puede influir en la evolución como consecuencias de dicha interacción.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6113" y="1484313"/>
            <a:ext cx="8497887" cy="5373687"/>
          </a:xfrm>
        </p:spPr>
        <p:txBody>
          <a:bodyPr/>
          <a:lstStyle/>
          <a:p>
            <a:pPr marL="271463" lvl="1" indent="-92075" eaLnBrk="1" hangingPunct="1">
              <a:lnSpc>
                <a:spcPct val="80000"/>
              </a:lnSpc>
              <a:buFontTx/>
              <a:buNone/>
              <a:tabLst>
                <a:tab pos="174625" algn="l"/>
              </a:tabLst>
            </a:pPr>
            <a:endParaRPr lang="en-US" sz="1600" b="1"/>
          </a:p>
          <a:p>
            <a:pPr marL="271463" lvl="1" indent="-92075" eaLnBrk="1" hangingPunct="1">
              <a:lnSpc>
                <a:spcPct val="80000"/>
              </a:lnSpc>
              <a:buFontTx/>
              <a:buNone/>
              <a:tabLst>
                <a:tab pos="174625" algn="l"/>
              </a:tabLst>
            </a:pPr>
            <a:endParaRPr lang="en-US" sz="1600"/>
          </a:p>
        </p:txBody>
      </p:sp>
      <p:sp>
        <p:nvSpPr>
          <p:cNvPr id="73731" name="WordArt 4"/>
          <p:cNvSpPr>
            <a:spLocks noChangeArrowheads="1" noChangeShapeType="1" noTextEdit="1"/>
          </p:cNvSpPr>
          <p:nvPr/>
        </p:nvSpPr>
        <p:spPr bwMode="auto">
          <a:xfrm rot="-471199">
            <a:off x="900113" y="2486025"/>
            <a:ext cx="6850062" cy="17287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s-MX" sz="3600" b="1" kern="10" dirty="0">
                <a:ln w="9525">
                  <a:round/>
                  <a:headEnd/>
                  <a:tailEnd/>
                </a:ln>
                <a:solidFill>
                  <a:srgbClr val="B40411">
                    <a:alpha val="74901"/>
                  </a:srgbClr>
                </a:solidFill>
                <a:latin typeface="Arial"/>
              </a:rPr>
              <a:t>Gracias por su atención</a:t>
            </a:r>
          </a:p>
        </p:txBody>
      </p:sp>
      <p:sp>
        <p:nvSpPr>
          <p:cNvPr id="73732" name="Text Box 7"/>
          <p:cNvSpPr txBox="1">
            <a:spLocks noChangeArrowheads="1"/>
          </p:cNvSpPr>
          <p:nvPr/>
        </p:nvSpPr>
        <p:spPr bwMode="auto">
          <a:xfrm>
            <a:off x="6300788" y="4797425"/>
            <a:ext cx="2689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200" b="1" i="1" dirty="0">
                <a:latin typeface="Comic Sans MS" pitchFamily="66" charset="0"/>
              </a:rPr>
              <a:t>Continuará….</a:t>
            </a:r>
          </a:p>
        </p:txBody>
      </p:sp>
      <p:sp>
        <p:nvSpPr>
          <p:cNvPr id="73733" name="Slide Number Placeholder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98168EA-5C37-4DE8-8FCD-6E792CD5DFF2}" type="slidenum">
              <a:rPr lang="en-GB" smtClean="0"/>
              <a:pPr/>
              <a:t>39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>
            <a:extLst>
              <a:ext uri="{FF2B5EF4-FFF2-40B4-BE49-F238E27FC236}">
                <a16:creationId xmlns:a16="http://schemas.microsoft.com/office/drawing/2014/main" id="{88DA704E-904C-465A-918C-925D04F1B37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84213" y="1484313"/>
            <a:ext cx="7991475" cy="4897437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  <a:defRPr/>
            </a:pPr>
            <a:r>
              <a:rPr lang="es-CO" altLang="es-E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"</a:t>
            </a:r>
            <a:r>
              <a:rPr lang="es-CO" altLang="es-ES" sz="2800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Epi</a:t>
            </a:r>
            <a:r>
              <a:rPr lang="es-CO" altLang="es-E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" </a:t>
            </a:r>
            <a:r>
              <a:rPr lang="es-CO" altLang="es-ES" sz="2800" i="1" dirty="0"/>
              <a:t>Sobre</a:t>
            </a:r>
            <a:r>
              <a:rPr lang="es-CO" altLang="es-ES" sz="2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algn="ctr">
              <a:buFontTx/>
              <a:buNone/>
              <a:defRPr/>
            </a:pPr>
            <a:r>
              <a:rPr lang="es-CO" altLang="es-E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+</a:t>
            </a:r>
          </a:p>
          <a:p>
            <a:pPr algn="ctr">
              <a:buFontTx/>
              <a:buNone/>
              <a:defRPr/>
            </a:pPr>
            <a:r>
              <a:rPr lang="es-CO" altLang="es-E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"demos " </a:t>
            </a:r>
            <a:r>
              <a:rPr lang="es-CO" altLang="es-ES" sz="2800" dirty="0"/>
              <a:t>población</a:t>
            </a:r>
            <a:r>
              <a:rPr lang="es-CO" altLang="es-E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-pueblo</a:t>
            </a:r>
          </a:p>
          <a:p>
            <a:pPr algn="ctr">
              <a:buFontTx/>
              <a:buNone/>
              <a:defRPr/>
            </a:pPr>
            <a:r>
              <a:rPr lang="es-CO" altLang="es-E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+</a:t>
            </a:r>
          </a:p>
          <a:p>
            <a:pPr algn="ctr">
              <a:buFontTx/>
              <a:buNone/>
              <a:defRPr/>
            </a:pPr>
            <a:r>
              <a:rPr lang="es-CO" altLang="es-E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"logos" </a:t>
            </a:r>
            <a:r>
              <a:rPr lang="es-CO" altLang="es-ES" sz="2800" dirty="0"/>
              <a:t>estudio o tratado </a:t>
            </a:r>
          </a:p>
          <a:p>
            <a:pPr algn="ctr">
              <a:buFontTx/>
              <a:buNone/>
              <a:defRPr/>
            </a:pPr>
            <a:r>
              <a:rPr lang="es-CO" altLang="es-ES" sz="2800" dirty="0"/>
              <a:t>= </a:t>
            </a:r>
          </a:p>
          <a:p>
            <a:pPr algn="ctr">
              <a:buFontTx/>
              <a:buNone/>
              <a:defRPr/>
            </a:pPr>
            <a:endParaRPr lang="es-CO" altLang="es-ES" sz="2800" dirty="0"/>
          </a:p>
          <a:p>
            <a:pPr algn="ctr">
              <a:buFontTx/>
              <a:buNone/>
              <a:defRPr/>
            </a:pPr>
            <a:r>
              <a:rPr lang="es-CO" altLang="es-ES" sz="2800" dirty="0">
                <a:solidFill>
                  <a:srgbClr val="FF0000"/>
                </a:solidFill>
              </a:rPr>
              <a:t>  Estudio de la transmisión, a diseminación, control y prevención de la enfermedad infecciosa en poblaciones.</a:t>
            </a:r>
            <a:r>
              <a:rPr lang="es-CO" altLang="es-ES" sz="2800" dirty="0"/>
              <a:t> </a:t>
            </a:r>
          </a:p>
        </p:txBody>
      </p:sp>
      <p:sp>
        <p:nvSpPr>
          <p:cNvPr id="8195" name="2 Marcador de pie de página">
            <a:extLst>
              <a:ext uri="{FF2B5EF4-FFF2-40B4-BE49-F238E27FC236}">
                <a16:creationId xmlns:a16="http://schemas.microsoft.com/office/drawing/2014/main" id="{2B779FEA-9BEB-4384-9736-59F692B43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49475" y="4221088"/>
            <a:ext cx="484505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s-ES" sz="2800" b="1" i="1" dirty="0">
                <a:latin typeface="Lucida Calligraphy" panose="03010101010101010101" pitchFamily="66" charset="0"/>
              </a:rPr>
              <a:t>“Estudio sobre el pueblo”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30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>
            <a:extLst>
              <a:ext uri="{FF2B5EF4-FFF2-40B4-BE49-F238E27FC236}">
                <a16:creationId xmlns:a16="http://schemas.microsoft.com/office/drawing/2014/main" id="{722091D4-FEF1-443D-AF4E-9BA229DCC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b="1" i="1"/>
              <a:t>EPIDEMIOLOGIA</a:t>
            </a:r>
          </a:p>
        </p:txBody>
      </p:sp>
      <p:sp>
        <p:nvSpPr>
          <p:cNvPr id="10243" name="2 Marcador de contenido">
            <a:extLst>
              <a:ext uri="{FF2B5EF4-FFF2-40B4-BE49-F238E27FC236}">
                <a16:creationId xmlns:a16="http://schemas.microsoft.com/office/drawing/2014/main" id="{381BC1E0-5927-4A4D-A0D7-0CA97A7E7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ES" altLang="es-ES" sz="2800" dirty="0"/>
              <a:t>Ciencia que estudia o investiga las enfermedades en las poblaciones humanas y las condiciones de salud, así como las modalidades y el impacto de las respuestas sociales instauradas para atenderlas.</a:t>
            </a:r>
          </a:p>
          <a:p>
            <a:pPr marL="0" indent="0" algn="just">
              <a:buNone/>
            </a:pPr>
            <a:endParaRPr lang="es-ES" altLang="es-ES" sz="2800" dirty="0"/>
          </a:p>
          <a:p>
            <a:r>
              <a:rPr lang="es-ES" altLang="es-ES" sz="2800" dirty="0"/>
              <a:t>Los componentes:</a:t>
            </a:r>
          </a:p>
          <a:p>
            <a:pPr lvl="1"/>
            <a:r>
              <a:rPr lang="es-ES" altLang="es-ES" dirty="0"/>
              <a:t>Distribución (tiempo, lugar y persona)</a:t>
            </a:r>
          </a:p>
          <a:p>
            <a:pPr lvl="1"/>
            <a:r>
              <a:rPr lang="es-ES" altLang="es-ES" dirty="0"/>
              <a:t>Frecuencia</a:t>
            </a:r>
          </a:p>
          <a:p>
            <a:pPr lvl="1"/>
            <a:r>
              <a:rPr lang="es-ES" altLang="es-ES" dirty="0"/>
              <a:t>Determinantes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19CEEA05-0BEE-4E23-9A58-D77804F205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9" y="1677988"/>
            <a:ext cx="8496622" cy="4919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buFontTx/>
              <a:buNone/>
              <a:defRPr/>
            </a:pPr>
            <a:r>
              <a:rPr lang="es-CO" altLang="es-E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Epidemiólogos</a:t>
            </a:r>
            <a:r>
              <a:rPr lang="es-CO" altLang="es-ES" dirty="0"/>
              <a:t>: " detectives de la enfermedad ”, estudian personas sanas y enfermas, determinan las diferencias entre ambos.</a:t>
            </a:r>
          </a:p>
          <a:p>
            <a:pPr algn="just" eaLnBrk="1" hangingPunct="1">
              <a:buFontTx/>
              <a:buNone/>
              <a:defRPr/>
            </a:pPr>
            <a:endParaRPr lang="es-CO" altLang="es-E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just" eaLnBrk="1" hangingPunct="1">
              <a:buFontTx/>
              <a:buNone/>
              <a:defRPr/>
            </a:pPr>
            <a:r>
              <a:rPr lang="es-CO" altLang="es-E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Epidemiología: </a:t>
            </a:r>
            <a:r>
              <a:rPr lang="es-CO" altLang="es-ES" dirty="0"/>
              <a:t>es típicamente un estudio de campo planeado, que personas se enferman más en la comunidad y el porqué</a:t>
            </a:r>
          </a:p>
          <a:p>
            <a:pPr algn="just" eaLnBrk="1" hangingPunct="1">
              <a:buFontTx/>
              <a:buNone/>
              <a:defRPr/>
            </a:pPr>
            <a:r>
              <a:rPr lang="es-CO" altLang="es-ES" dirty="0"/>
              <a:t>Extiende su espectro a todo proceso o enfermedad sea agudo o crónico, físico o mental, transmisible o no, que afecte a grupos de poblaciones.</a:t>
            </a:r>
          </a:p>
        </p:txBody>
      </p:sp>
      <p:pic>
        <p:nvPicPr>
          <p:cNvPr id="8195" name="Picture 3" descr="..\Archivos de programa\Archivos comunes\Microsoft Shared\Clipart\cagcat50\PE01460_.wmf">
            <a:extLst>
              <a:ext uri="{FF2B5EF4-FFF2-40B4-BE49-F238E27FC236}">
                <a16:creationId xmlns:a16="http://schemas.microsoft.com/office/drawing/2014/main" id="{09F5C85C-8B92-4CBA-97F8-8ACBE70348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15888"/>
            <a:ext cx="1319213" cy="123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B37F2D-D096-4EDF-9538-9E3349280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es-EC" b="1" dirty="0">
                <a:solidFill>
                  <a:srgbClr val="0070C0"/>
                </a:solidFill>
              </a:rPr>
              <a:t>EPIDEMIOLOGIA, OMS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1A7590-944D-431C-8C44-4883719E5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6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dirty="0"/>
              <a:t>“La epidemiología es el estudio de la </a:t>
            </a:r>
            <a:r>
              <a:rPr lang="es-ES" b="1" dirty="0"/>
              <a:t>distribución</a:t>
            </a:r>
            <a:r>
              <a:rPr lang="es-ES" dirty="0"/>
              <a:t> y </a:t>
            </a:r>
            <a:r>
              <a:rPr lang="es-ES" b="1" dirty="0"/>
              <a:t>los determinantes </a:t>
            </a:r>
            <a:r>
              <a:rPr lang="es-ES" dirty="0"/>
              <a:t>de estados o eventos (en particular de enfermedades) relacionados con la salud y la </a:t>
            </a:r>
            <a:r>
              <a:rPr lang="es-ES" b="1" dirty="0"/>
              <a:t>aplicación de esos estudios al control de enfermedades </a:t>
            </a:r>
            <a:r>
              <a:rPr lang="es-ES" dirty="0"/>
              <a:t>y otros problemas de salud. </a:t>
            </a:r>
          </a:p>
          <a:p>
            <a:pPr algn="just"/>
            <a:r>
              <a:rPr lang="es-ES" dirty="0"/>
              <a:t>Hay diversos métodos para llevar a cabo investigaciones epidemiológicas: </a:t>
            </a:r>
          </a:p>
          <a:p>
            <a:pPr lvl="1" algn="just"/>
            <a:r>
              <a:rPr lang="es-ES" dirty="0"/>
              <a:t>la vigilancia y los estudios descriptivos se pueden utilizar para analizar la distribución, y </a:t>
            </a:r>
          </a:p>
          <a:p>
            <a:pPr lvl="1" algn="just"/>
            <a:r>
              <a:rPr lang="es-ES" dirty="0"/>
              <a:t>Los estudios analíticos permiten analizar los factores determinantes”.</a:t>
            </a:r>
          </a:p>
          <a:p>
            <a:pPr lvl="1" algn="just"/>
            <a:endParaRPr lang="es-ES" dirty="0"/>
          </a:p>
          <a:p>
            <a:pPr lvl="1" algn="just"/>
            <a:r>
              <a:rPr lang="es-ES" altLang="es-ES" i="1" dirty="0">
                <a:hlinkClick r:id="rId2"/>
              </a:rPr>
              <a:t>http://www.who.int/topics/epidemiology/es/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027319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0835AC2D-C524-40A9-B6E6-F4395C208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950912"/>
          </a:xfrm>
          <a:solidFill>
            <a:schemeClr val="accent2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EPIDEMIOLOGIA</a:t>
            </a:r>
          </a:p>
        </p:txBody>
      </p:sp>
      <p:sp>
        <p:nvSpPr>
          <p:cNvPr id="12291" name="2 Marcador de contenido">
            <a:extLst>
              <a:ext uri="{FF2B5EF4-FFF2-40B4-BE49-F238E27FC236}">
                <a16:creationId xmlns:a16="http://schemas.microsoft.com/office/drawing/2014/main" id="{031563AC-EF26-4EDF-9E22-1EC10AAFF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s-ES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s-ES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s-ES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s-ES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s-ES"/>
          </a:p>
        </p:txBody>
      </p:sp>
      <p:sp>
        <p:nvSpPr>
          <p:cNvPr id="4" name="3 Llamada de flecha cuádruple">
            <a:extLst>
              <a:ext uri="{FF2B5EF4-FFF2-40B4-BE49-F238E27FC236}">
                <a16:creationId xmlns:a16="http://schemas.microsoft.com/office/drawing/2014/main" id="{D381ECB2-2D56-41E7-B837-2F020CF650A8}"/>
              </a:ext>
            </a:extLst>
          </p:cNvPr>
          <p:cNvSpPr/>
          <p:nvPr/>
        </p:nvSpPr>
        <p:spPr>
          <a:xfrm>
            <a:off x="3059113" y="2590800"/>
            <a:ext cx="2952750" cy="2133600"/>
          </a:xfrm>
          <a:prstGeom prst="quad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CIENCIA</a:t>
            </a:r>
          </a:p>
        </p:txBody>
      </p:sp>
      <p:sp>
        <p:nvSpPr>
          <p:cNvPr id="7" name="6 Llamada de flecha a la izquierda">
            <a:extLst>
              <a:ext uri="{FF2B5EF4-FFF2-40B4-BE49-F238E27FC236}">
                <a16:creationId xmlns:a16="http://schemas.microsoft.com/office/drawing/2014/main" id="{1BBB93DE-D0EF-4A06-851D-B5CDBD6E1DDC}"/>
              </a:ext>
            </a:extLst>
          </p:cNvPr>
          <p:cNvSpPr/>
          <p:nvPr/>
        </p:nvSpPr>
        <p:spPr>
          <a:xfrm>
            <a:off x="5867400" y="3124200"/>
            <a:ext cx="2743200" cy="1028700"/>
          </a:xfrm>
          <a:prstGeom prst="leftArrow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POBLACION HUMANA</a:t>
            </a:r>
          </a:p>
        </p:txBody>
      </p:sp>
      <p:sp>
        <p:nvSpPr>
          <p:cNvPr id="8" name="7 Llamada de flecha hacia arriba">
            <a:extLst>
              <a:ext uri="{FF2B5EF4-FFF2-40B4-BE49-F238E27FC236}">
                <a16:creationId xmlns:a16="http://schemas.microsoft.com/office/drawing/2014/main" id="{0062F3A1-68F0-4A8E-BD17-9FA50A0BCAA7}"/>
              </a:ext>
            </a:extLst>
          </p:cNvPr>
          <p:cNvSpPr/>
          <p:nvPr/>
        </p:nvSpPr>
        <p:spPr>
          <a:xfrm>
            <a:off x="2771775" y="4800600"/>
            <a:ext cx="3384550" cy="1905000"/>
          </a:xfrm>
          <a:prstGeom prst="upArrowCallou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tx1"/>
                </a:solidFill>
              </a:rPr>
              <a:t>Aplicación de los Conocimientos para Mejorar Salud de la Población</a:t>
            </a:r>
          </a:p>
        </p:txBody>
      </p:sp>
      <p:sp>
        <p:nvSpPr>
          <p:cNvPr id="11" name="10 Llamada de flecha a la derecha">
            <a:extLst>
              <a:ext uri="{FF2B5EF4-FFF2-40B4-BE49-F238E27FC236}">
                <a16:creationId xmlns:a16="http://schemas.microsoft.com/office/drawing/2014/main" id="{A20F6A6D-97CB-42CE-A9D5-1F5FC3CEB064}"/>
              </a:ext>
            </a:extLst>
          </p:cNvPr>
          <p:cNvSpPr/>
          <p:nvPr/>
        </p:nvSpPr>
        <p:spPr>
          <a:xfrm>
            <a:off x="179512" y="2990850"/>
            <a:ext cx="3384550" cy="1524000"/>
          </a:xfrm>
          <a:prstGeom prst="right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DISTRIBUCION DE LAS ENFERMEDADES</a:t>
            </a:r>
          </a:p>
        </p:txBody>
      </p:sp>
      <p:sp>
        <p:nvSpPr>
          <p:cNvPr id="12" name="11 Llamada de flecha hacia arriba">
            <a:extLst>
              <a:ext uri="{FF2B5EF4-FFF2-40B4-BE49-F238E27FC236}">
                <a16:creationId xmlns:a16="http://schemas.microsoft.com/office/drawing/2014/main" id="{5CB575CF-504C-4509-A442-7AC383BA1DD0}"/>
              </a:ext>
            </a:extLst>
          </p:cNvPr>
          <p:cNvSpPr/>
          <p:nvPr/>
        </p:nvSpPr>
        <p:spPr>
          <a:xfrm>
            <a:off x="4533900" y="1752600"/>
            <a:ext cx="46038" cy="1524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12 Llamada de flecha hacia arriba">
            <a:extLst>
              <a:ext uri="{FF2B5EF4-FFF2-40B4-BE49-F238E27FC236}">
                <a16:creationId xmlns:a16="http://schemas.microsoft.com/office/drawing/2014/main" id="{F37D67C7-F958-4921-AFAC-5BE2DABBDACA}"/>
              </a:ext>
            </a:extLst>
          </p:cNvPr>
          <p:cNvSpPr/>
          <p:nvPr/>
        </p:nvSpPr>
        <p:spPr>
          <a:xfrm>
            <a:off x="2460625" y="1066800"/>
            <a:ext cx="4191000" cy="1485900"/>
          </a:xfrm>
          <a:prstGeom prst="upArrowCallout">
            <a:avLst>
              <a:gd name="adj1" fmla="val 25000"/>
              <a:gd name="adj2" fmla="val 25000"/>
              <a:gd name="adj3" fmla="val 25000"/>
              <a:gd name="adj4" fmla="val 60810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DETERMINANTES DEL PROCESO SALUD-ENFERMEDAD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E5ECEA7-A625-4242-81D4-75832521BB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s-ES" sz="4000" b="1" dirty="0">
                <a:solidFill>
                  <a:srgbClr val="0070C0"/>
                </a:solidFill>
              </a:rPr>
              <a:t>EPIDEMIOLOGIA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9372BCC-0871-4E02-83B5-E814605888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229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s-ES" dirty="0"/>
              <a:t>Es multidisciplinar, pues se aborda desde:</a:t>
            </a:r>
          </a:p>
          <a:p>
            <a:pPr lvl="1" eaLnBrk="1" hangingPunct="1">
              <a:defRPr/>
            </a:pPr>
            <a:r>
              <a:rPr lang="es-ES" dirty="0"/>
              <a:t>Medicina.</a:t>
            </a:r>
          </a:p>
          <a:p>
            <a:pPr lvl="1" eaLnBrk="1" hangingPunct="1">
              <a:defRPr/>
            </a:pPr>
            <a:r>
              <a:rPr lang="es-ES" dirty="0"/>
              <a:t>Estadística.</a:t>
            </a:r>
          </a:p>
          <a:p>
            <a:pPr lvl="1" eaLnBrk="1" hangingPunct="1">
              <a:defRPr/>
            </a:pPr>
            <a:r>
              <a:rPr lang="es-ES" dirty="0"/>
              <a:t>Demografía.</a:t>
            </a:r>
          </a:p>
          <a:p>
            <a:pPr lvl="1" eaLnBrk="1" hangingPunct="1">
              <a:defRPr/>
            </a:pPr>
            <a:r>
              <a:rPr lang="es-ES" dirty="0"/>
              <a:t>Sociología.</a:t>
            </a:r>
          </a:p>
          <a:p>
            <a:pPr lvl="1" eaLnBrk="1" hangingPunct="1">
              <a:defRPr/>
            </a:pPr>
            <a:r>
              <a:rPr lang="es-ES" dirty="0"/>
              <a:t>Salud ambiental…….</a:t>
            </a:r>
          </a:p>
          <a:p>
            <a:pPr lvl="1" eaLnBrk="1" hangingPunct="1">
              <a:defRPr/>
            </a:pPr>
            <a:endParaRPr lang="es-ES" dirty="0"/>
          </a:p>
        </p:txBody>
      </p: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5015FC0F-B60F-4417-9E70-4FBCF0D9B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0416B91-DCD9-4C33-A5FC-5004582F5445}" type="slidenum">
              <a:rPr lang="en-US" altLang="es-EC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s-EC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266</TotalTime>
  <Words>1616</Words>
  <Application>Microsoft Office PowerPoint</Application>
  <PresentationFormat>Presentación en pantalla (4:3)</PresentationFormat>
  <Paragraphs>273</Paragraphs>
  <Slides>39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39</vt:i4>
      </vt:variant>
    </vt:vector>
  </HeadingPairs>
  <TitlesOfParts>
    <vt:vector size="49" baseType="lpstr">
      <vt:lpstr>Arial</vt:lpstr>
      <vt:lpstr>Bookman Old Style</vt:lpstr>
      <vt:lpstr>Calibri</vt:lpstr>
      <vt:lpstr>Comic Sans MS</vt:lpstr>
      <vt:lpstr>Lucida Calligraphy</vt:lpstr>
      <vt:lpstr>Tahoma</vt:lpstr>
      <vt:lpstr>Times New Roman</vt:lpstr>
      <vt:lpstr>Verdana</vt:lpstr>
      <vt:lpstr>Wingdings 2</vt:lpstr>
      <vt:lpstr>Flujo</vt:lpstr>
      <vt:lpstr>EPIDEMIOLOGIA</vt:lpstr>
      <vt:lpstr>RESULTADOS DE APRENDIZAJE Y CRITERIOS DE EVALUACIÓN</vt:lpstr>
      <vt:lpstr>EPIDEMIOLOGIA FUNDAMENTOS</vt:lpstr>
      <vt:lpstr>Presentación de PowerPoint</vt:lpstr>
      <vt:lpstr>EPIDEMIOLOGIA</vt:lpstr>
      <vt:lpstr>Presentación de PowerPoint</vt:lpstr>
      <vt:lpstr>EPIDEMIOLOGIA, OMS</vt:lpstr>
      <vt:lpstr>EPIDEMIOLOGIA</vt:lpstr>
      <vt:lpstr>EPIDEMIOLOGIA</vt:lpstr>
      <vt:lpstr>EPIDEMIOLOGIA</vt:lpstr>
      <vt:lpstr>OBJETIVOS DE LA EPIDEMIOLOGIA</vt:lpstr>
      <vt:lpstr>Objetivos de la Epidemiología</vt:lpstr>
      <vt:lpstr>Objetivos de la epidemiología.</vt:lpstr>
      <vt:lpstr>Objetivos de la epidemiología.</vt:lpstr>
      <vt:lpstr>Presentación de PowerPoint</vt:lpstr>
      <vt:lpstr>Usos de la Epidemiología</vt:lpstr>
      <vt:lpstr>Presentación de PowerPoint</vt:lpstr>
      <vt:lpstr>Usos de la Epidemiología</vt:lpstr>
      <vt:lpstr>ESTRATEGIAS DE LA EPIDEMIOLOGÍA</vt:lpstr>
      <vt:lpstr>Aplicaciones de la epidemiología</vt:lpstr>
      <vt:lpstr>Aplicaciones de la Epidemiología</vt:lpstr>
      <vt:lpstr>Presentación de PowerPoint</vt:lpstr>
      <vt:lpstr>Presentación de PowerPoint</vt:lpstr>
      <vt:lpstr>Presentación de PowerPoint</vt:lpstr>
      <vt:lpstr>Presentación de PowerPoint</vt:lpstr>
      <vt:lpstr>Logros de la Epidemiología</vt:lpstr>
      <vt:lpstr>Presentación de PowerPoint</vt:lpstr>
      <vt:lpstr>Presentación de PowerPoint</vt:lpstr>
      <vt:lpstr>CLASIFICACIÓN  DE LA EPIDEMIOLOGÍA</vt:lpstr>
      <vt:lpstr>EPIDEMIOLOGÍA DESCRIPTIVA</vt:lpstr>
      <vt:lpstr>Presentación de PowerPoint</vt:lpstr>
      <vt:lpstr>Presentación de PowerPoint</vt:lpstr>
      <vt:lpstr>Presentación de PowerPoint</vt:lpstr>
      <vt:lpstr>EPIDEMIOLOGÍA DESCRIPTIVA Factores de tiempo</vt:lpstr>
      <vt:lpstr>EPIDEMIOLOGÍA ANALÍTICA</vt:lpstr>
      <vt:lpstr>EPIDEMIOLOGÍA ANALÍTICA</vt:lpstr>
      <vt:lpstr>EPIDEMIOLOGÍA EXPERIMENTAL</vt:lpstr>
      <vt:lpstr>ECOEPIDEMIOLOGÍA</vt:lpstr>
      <vt:lpstr>Presentación de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WinUser</cp:lastModifiedBy>
  <cp:revision>32</cp:revision>
  <dcterms:created xsi:type="dcterms:W3CDTF">2013-02-28T10:53:56Z</dcterms:created>
  <dcterms:modified xsi:type="dcterms:W3CDTF">2021-06-07T22:37:09Z</dcterms:modified>
</cp:coreProperties>
</file>