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60" r:id="rId17"/>
    <p:sldId id="261" r:id="rId18"/>
    <p:sldId id="262" r:id="rId19"/>
    <p:sldId id="263" r:id="rId20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0"/>
  </p:normalViewPr>
  <p:slideViewPr>
    <p:cSldViewPr snapToGrid="0">
      <p:cViewPr varScale="1">
        <p:scale>
          <a:sx n="120" d="100"/>
          <a:sy n="120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F0F6E8-9CBB-0F2E-2977-F2475ED62D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C0CA09B-ED7F-439F-3CD9-7D1CD89BBF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0BDA93-E3E8-6864-918B-601FBBFD2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A2AF-925C-9144-88AA-CD8EE338A04E}" type="datetimeFigureOut">
              <a:rPr lang="es-EC" smtClean="0"/>
              <a:t>8/4/25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796175-EB55-F9B4-BBCB-0E28CDB2B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0B78C4-1B50-90CB-51E5-A06101C0E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8D81-5011-024E-857A-99AFF6C405C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78669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E09E00-7636-9D01-8959-5D6F14F9B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25B952F-37DD-CFF6-DA11-EE1D57F10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E701EE-424C-0F7E-8211-7105A7450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A2AF-925C-9144-88AA-CD8EE338A04E}" type="datetimeFigureOut">
              <a:rPr lang="es-EC" smtClean="0"/>
              <a:t>8/4/25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DF55B9-6681-B95A-6213-AB291C0B0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DFAE76-724B-E49F-F9AE-6A547E15E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8D81-5011-024E-857A-99AFF6C405C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25682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B0B0C28-24C3-0640-20AB-91977A4DB0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F958E51-A775-3C65-539C-2A4B0D0515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EA74A0-2211-ADF1-1746-90ED6FD74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A2AF-925C-9144-88AA-CD8EE338A04E}" type="datetimeFigureOut">
              <a:rPr lang="es-EC" smtClean="0"/>
              <a:t>8/4/25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0A1EDB-BDC8-D546-20F8-BA9015383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8B0EE3-E1A5-6DC0-0F29-03F1AA95E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8D81-5011-024E-857A-99AFF6C405C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74999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C24041-3FA1-FC35-A7BE-EE7A0412F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04F0B2-DF32-E244-08C9-E80401B14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EC4FE7-31A4-BBA8-2B5F-4D90B89D6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A2AF-925C-9144-88AA-CD8EE338A04E}" type="datetimeFigureOut">
              <a:rPr lang="es-EC" smtClean="0"/>
              <a:t>8/4/25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3B0D1B-A492-BED9-FC40-2721EEE90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950EC4-D6CC-CEEA-9CF1-91ADC9B51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8D81-5011-024E-857A-99AFF6C405C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65929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F8812E-A782-7E4F-EC4B-B71DFDBFE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3568AA-EDC2-B32A-004F-70B4FA0DF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8584D9-FBFE-0082-2A8A-CC46D2F89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A2AF-925C-9144-88AA-CD8EE338A04E}" type="datetimeFigureOut">
              <a:rPr lang="es-EC" smtClean="0"/>
              <a:t>8/4/25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FAD455-177F-C1D9-791E-0BB6B71B6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AD3B83-33C7-DD06-0AC3-961FF723D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8D81-5011-024E-857A-99AFF6C405C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80083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3B7A8D-E652-450A-C901-C6F288536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6AD6EA-33FC-206C-BE54-EA059012A6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417559F-24AA-8881-57B1-37A46FEAFA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C5202FC-F029-1A61-A266-EC26E062C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A2AF-925C-9144-88AA-CD8EE338A04E}" type="datetimeFigureOut">
              <a:rPr lang="es-EC" smtClean="0"/>
              <a:t>8/4/25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D332E06-E5B1-86A6-A92D-5CDAB11B3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A94542D-63EB-43FD-FD40-B09E55FBB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8D81-5011-024E-857A-99AFF6C405C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89660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287CA0-3BF0-A618-E377-62F0F048E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A11CA5-EFB0-4347-1530-A1A09D9B5A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11942E7-5EDD-2C4E-693D-B46A630D6F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6FE7C04-47ED-BA38-537E-016D869A96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9D7B598-1CDD-4AC9-2C46-5711AB87B8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91B7E0F-173B-70AA-6967-C89AA89C7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A2AF-925C-9144-88AA-CD8EE338A04E}" type="datetimeFigureOut">
              <a:rPr lang="es-EC" smtClean="0"/>
              <a:t>8/4/25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DF9982F-9C64-E7BC-DB72-D01419111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E2F1A8F-03FB-7CF2-4DCF-AACFAF32B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8D81-5011-024E-857A-99AFF6C405C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82799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3651F3-CBE8-C4AE-19FD-126DBCDBC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C1246CF-837E-4AEB-D6E1-644D5B0F4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A2AF-925C-9144-88AA-CD8EE338A04E}" type="datetimeFigureOut">
              <a:rPr lang="es-EC" smtClean="0"/>
              <a:t>8/4/25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5F8CBDB-9BED-AA7F-29E7-95D7331C2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F4AC9D-8446-0B13-5377-CD95DBB0F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8D81-5011-024E-857A-99AFF6C405C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1218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5C7D5B9-70E1-37A0-5EA9-E8F4F16D9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A2AF-925C-9144-88AA-CD8EE338A04E}" type="datetimeFigureOut">
              <a:rPr lang="es-EC" smtClean="0"/>
              <a:t>8/4/25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8E929B5-FBB2-382E-78B1-B8944B3BB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238B846-27FA-79C4-4C69-E7CB053C4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8D81-5011-024E-857A-99AFF6C405C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95899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1949DF-4824-78C9-7CBD-8C9C424BE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CFB697-8312-9A79-43F4-C9BE93126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FF18EF4-0F3D-4394-917C-A0B633E981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5798334-474B-F2C5-698C-9273B276F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A2AF-925C-9144-88AA-CD8EE338A04E}" type="datetimeFigureOut">
              <a:rPr lang="es-EC" smtClean="0"/>
              <a:t>8/4/25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6C86FF-0316-CCB6-CF6A-1D426430C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362848C-AFEA-D7E0-6F80-1352ED6E8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8D81-5011-024E-857A-99AFF6C405C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82320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3E4B79-F861-84FD-DF00-5B4372C24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125F0CC-EB82-6A66-F5C5-2A1EAD4AF3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2990B7-E175-1AD3-A074-B28DB52C35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15E744-E0F5-EDEB-9088-10243270F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A2AF-925C-9144-88AA-CD8EE338A04E}" type="datetimeFigureOut">
              <a:rPr lang="es-EC" smtClean="0"/>
              <a:t>8/4/25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904D64-7247-411D-6A36-55BB8563A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57866DF-8457-B6F5-2E6A-88D3408F3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8D81-5011-024E-857A-99AFF6C405C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01453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FA6F4C0-89C9-194C-7EE4-7EA17DD64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FE77C9E-1F4D-4333-C9A6-3C67A31E3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DD1F5F-EC12-BAE3-AE70-80123ECD9F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2A2AF-925C-9144-88AA-CD8EE338A04E}" type="datetimeFigureOut">
              <a:rPr lang="es-EC" smtClean="0"/>
              <a:t>8/4/25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6A0513-35A3-EC8B-E34C-6F43646B97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E3A9B2-A0E4-107E-17E9-EC84146B67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78D81-5011-024E-857A-99AFF6C405C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10724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tabridgemarketresearch.com/reports/apac-fitness-equipment-market" TargetMode="External"/><Relationship Id="rId2" Type="http://schemas.openxmlformats.org/officeDocument/2006/relationships/hyperlink" Target="https://www.mordorintelligence.com/industry-reports/health-and-fitness-club-marke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helsinkitimes.fi/themes/themes/sports/19897-the-global-state-of-fitness-helsinki-is-the-third-fittest-city-according-to-a-new-study.html" TargetMode="External"/><Relationship Id="rId4" Type="http://schemas.openxmlformats.org/officeDocument/2006/relationships/hyperlink" Target="https://www.globenewswire.com/en/news-release/2023/01/10/2586284/0/en/Global-Pilates-and-Yoga-Studios-Market-Expected-to-Garner-269-301-8-Million-in-the-2021-2028-Timeframe-Growing-at-10-0-CAGR-276-Pages-Announced-by-Research-Dive.ht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eurostat/en/web/products-eurostat-news/-/edn-20200923-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eurostat/statistics-explained/index.php?title=File:Physical_activity_statistics_HLTH2022_Infographic.png" TargetMode="External"/><Relationship Id="rId2" Type="http://schemas.openxmlformats.org/officeDocument/2006/relationships/hyperlink" Target="https://ec.europa.eu/commission/presscorner/detail/en/ip_22_5573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atista.com/statistics/1244788/gym-membership-length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C1506C-4ED6-99CC-4B29-72A8B19E21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C" dirty="0">
                <a:effectLst/>
                <a:latin typeface="Helvetica" pitchFamily="2" charset="0"/>
              </a:rPr>
              <a:t>Tendencias</a:t>
            </a:r>
            <a:br>
              <a:rPr lang="es-EC" dirty="0">
                <a:effectLst/>
                <a:latin typeface="Helvetica" pitchFamily="2" charset="0"/>
              </a:rPr>
            </a:br>
            <a:r>
              <a:rPr lang="es-EC" dirty="0">
                <a:effectLst/>
                <a:latin typeface="Helvetica" pitchFamily="2" charset="0"/>
              </a:rPr>
              <a:t>fitness relevantes</a:t>
            </a:r>
            <a:br>
              <a:rPr lang="es-EC" dirty="0">
                <a:effectLst/>
                <a:latin typeface="Helvetica" pitchFamily="2" charset="0"/>
              </a:rPr>
            </a:br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F8B0A0B-01B4-FFF7-4CB7-B710424947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17727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B50D80D0-5FF8-FF66-8458-0BE6BA991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C" sz="3100" b="1" dirty="0"/>
              <a:t>Tendencias y Factores Clave del Mercado del Fitness en 2024-2025 (Información relevante para 2025)</a:t>
            </a:r>
            <a:br>
              <a:rPr lang="es-EC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5E53D9-0545-4FB8-008A-2DBC8923B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Crecimiento Global:</a:t>
            </a:r>
            <a:r>
              <a:rPr lang="es-EC" dirty="0"/>
              <a:t> El mercado mundial de la salud y el fitness está en expansión, impulsado por una mayor conciencia sobre la salud y la demanda de opciones de ejercicio.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Fitness Orientado a la Tecnología:</a:t>
            </a:r>
            <a:r>
              <a:rPr lang="es-EC" dirty="0"/>
              <a:t> La integración de la tecnología en el fitness sigue siendo una tendencia clave, con el auge de aplicaciones, wearables y entrenamientos virtuales.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Membresías Híbridas:</a:t>
            </a:r>
            <a:r>
              <a:rPr lang="es-EC" dirty="0"/>
              <a:t> Los gimnasios están ofreciendo membresías que combinan entrenamiento en línea y presencial para mayor flexibilidad.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Entrenamiento de Fuerza para Todos:</a:t>
            </a:r>
            <a:r>
              <a:rPr lang="es-EC" dirty="0"/>
              <a:t> Hay un creciente interés en el entrenamiento de fuerza con peso libre, con gimnasios creando espacios más inclusivos.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Enfoque Holístico del Bienestar:</a:t>
            </a:r>
            <a:r>
              <a:rPr lang="es-EC" dirty="0"/>
              <a:t> El fitness se está integrando con la nutrición, la salud mental y la recuperación para un enfoque de bienestar más completo.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Crecimiento del Fitness Virtual/Online:</a:t>
            </a:r>
            <a:r>
              <a:rPr lang="es-EC" dirty="0"/>
              <a:t> La demanda de clases virtuales y entrenamientos en línea sigue siendo alta, ofreciendo accesibilidad y flexibilidad.</a:t>
            </a:r>
          </a:p>
        </p:txBody>
      </p:sp>
    </p:spTree>
    <p:extLst>
      <p:ext uri="{BB962C8B-B14F-4D97-AF65-F5344CB8AC3E}">
        <p14:creationId xmlns:p14="http://schemas.microsoft.com/office/powerpoint/2010/main" val="3823432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46C0F0-7BA8-C30E-D1E4-63463EE8C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C" sz="31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Empresas y Sectores con un Fuerte Valor de Mercado (Información de 2024 que sigue siendo relevante):</a:t>
            </a:r>
            <a:br>
              <a:rPr lang="es-EC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D11B1B-2C8E-EA0B-9696-FEF8BDC15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Empresas de Ropa y Calzado Deportivo con Fuerte Presencia en Fitness: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Marcas como </a:t>
            </a: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Nike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Adidas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tienen un valor de mercado significativo y una fuerte presencia en el sector del fitness a través de su ropa, calzado y aplicaciones de fitness.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Empresas de Equipamiento de Fitness: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Empresas como </a:t>
            </a: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Life Fitness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Technogym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son líderes mundiales en la fabricación de equipos de gimnasio de alta calidad.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Cadenas de Gimnasios: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Grandes cadenas de gimnasios con un modelo de suscripción sólido, como </a:t>
            </a: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Planet Fitness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suelen tener un valor de mercado considerable debido a sus ingresos recurrentes y su base de miembros en expansión. </a:t>
            </a: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Basic-Fit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también ha mostrado un fuerte crecimiento en Europa.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Empresas de Tecnología de Fitness: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Empresas como </a:t>
            </a: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Peloton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 pesar de sus fluctuaciones) y </a:t>
            </a: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Fitbit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(ahora parte de Google) tienen un valor significativo en el mercado de fitness conectado y wearables.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Marcas de Ropa Deportiva y "Athleisure":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Empresas como </a:t>
            </a: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Lululemon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han experimentado un crecimiento significativo y tienen un alto valor de mercado debido a la popularidad de su ropa deportiva y de estilo de vida.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404647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2C3892-09E8-9DC0-8F02-F43CB6BB0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C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obtener el valor de mercado exacto en este momento (abril de 2025), se requerirá una investigación financiera actualizada en fuentes como</a:t>
            </a:r>
            <a:br>
              <a:rPr lang="es-EC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EC" sz="2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2E5EEE-C8D2-08EC-2ABB-2B5A53355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Bolsas de valores: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Consultar los precios de las acciones y la capitalización de mercado de las empresas públicas mencionadas.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Sitios web de noticias financieras: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Buscar informes y análisis recientes sobre el valor de mercado de las empresas del sector del fitness.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Informes de la industria: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Consultar informes de investigación de mercado específicos del sector del fitness para obtener datos y análisis actualizados.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736162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1CF623-5412-7E4D-DE4B-B28BFCC5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Tamaño y Crecimiento del Mercado</a:t>
            </a:r>
            <a:br>
              <a:rPr lang="es-EC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BFD477-9103-B064-E41C-C40F8978F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estima que el mercado de actividad física en Asia-Pacífico tiene un valor anual de alrededor de </a:t>
            </a: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240 mil millones de dólares estadounidenses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lo que lo convierte en el </a:t>
            </a: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segundo mercado más grande a nivel mundial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representando aproximadamente el 30% del mercado global total.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proyecta que el mercado de </a:t>
            </a: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fitness virtual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 Asia-Pacífico alcance los </a:t>
            </a: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18.25 mil millones de dólares estadounidenses para 2030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con una </a:t>
            </a: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Tasa de Crecimiento Anual Compuesta (CAGR) significativa del 27.7%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entre 2023 y 2030. Esto subraya la fuerte adopción de soluciones de fitness digital en la región.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2022, el mercado de </a:t>
            </a: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gimnasios, clubes de salud y fitness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 Asia-Pacífico generó </a:t>
            </a: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22.7 mil millones de dólares estadounidenses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 ingresos, representando el 22.4% del mercado global.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espera que la región de Asia-Pacífico experimente la </a:t>
            </a: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mayor tasa de crecimiento (CAGR del 8.1%)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 el mercado de equipos de fitness de aquí a 2030.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406803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619185-28E7-A013-5B7F-E65CCC8E0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Tendencias y Características Clave</a:t>
            </a:r>
            <a:br>
              <a:rPr lang="es-EC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785849-7651-493C-7C5A-D3F00DF02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1872"/>
            <a:ext cx="10515600" cy="5131003"/>
          </a:xfrm>
        </p:spPr>
        <p:txBody>
          <a:bodyPr>
            <a:normAutofit lnSpcReduction="10000"/>
          </a:bodyPr>
          <a:lstStyle/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Revolución del Fitness Digital: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adopción de plataformas de fitness digital se ha acelerado significativamente, impulsada por la comodidad y accesibilidad que ofrecen.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Crecimiento de Estudios Boutique de Fitness: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Los estudios especializados que ofrecen clases como spinning, Pilates y entrenamientos basados en danza están ganando popularidad, especialmente en los centros urbanos.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Énfasis en el Bienestar Holístico: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Existe un enfoque creciente en la integración del fitness con la salud mental, la nutrición y la recuperación para un enfoque de bienestar más integral.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Personalización y Fitness Basado en Datos: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 uso de rastreadores de actividad física, aplicaciones y planes de entrenamiento personalizados se está generalizando.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Fitness Impulsado por la Tecnología (China):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China está a la vanguardia de la integración tecnológica en el fitness, con influencers de redes sociales y entrenamientos transmitidos en vivo desempeñando un papel crucial.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Modelos de Fitness Híbridos: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espera que la combinación de experiencias de gimnasio en persona con la flexibilidad del fitness digital sea un modelo dominante en el futuro.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Mayor Conciencia sobre la Salud: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 aumento de los ingresos disponibles y una mayor conciencia sobre los problemas de salud están impulsando la demanda de fitness en toda la región.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Ofertas Diversas: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 mercado atiende a una amplia gama de preferencias, desde prácticas tradicionales como el Muay Thai hasta conceptos de fitness modernos.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8442832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2A3400-BF5D-C54A-148D-17BFFF659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Mercados Líderes</a:t>
            </a:r>
            <a:br>
              <a:rPr lang="es-EC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578B81-A122-90DC-FF1F-2C601A879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China: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Lidera la región tanto en ingresos como en número de miembros.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Japón: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También es un mercado importante con un enfoque en la longevidad y el fitness funcional.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Australia: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Tiene una alta tasa de penetración de miembros y una fuerte cultura de fitness al aire libre.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Corea del Sur: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Tiene un alto número de instalaciones de fitness.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India y el Sudeste Asiático:</a:t>
            </a:r>
            <a:r>
              <a:rPr lang="es-EC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Representan mercados de alto potencial de crecimiento con una creciente conciencia sobre la salud.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r>
              <a:rPr lang="es-EC" sz="1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Asia-Pacífico es un mercado dinámico y sustancial en la industria global del fitness, caracterizado por un rápido crecimiento, una creciente adopción de tecnología y un énfasis cada vez mayor en el bienestar holístico. La región presenta importantes oportunidades para las empresas de fitness tanto nacionales como internacionales.</a:t>
            </a:r>
            <a:endParaRPr lang="es-EC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1096514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B958AA-45EB-AB03-29F2-BA897598F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C" sz="3100" dirty="0">
                <a:effectLst/>
                <a:latin typeface="Helvetica" pitchFamily="2" charset="0"/>
              </a:rPr>
              <a:t>Planificar estrategias de marketing sobre inversiones, oferta de servicios deportivos o de fitness y recursos humanos</a:t>
            </a:r>
            <a:br>
              <a:rPr lang="es-EC" dirty="0">
                <a:effectLst/>
                <a:latin typeface="Helvetica" pitchFamily="2" charset="0"/>
              </a:rPr>
            </a:br>
            <a:endParaRPr lang="es-EC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02F4B2-A6B8-558E-C3E0-52443B00D98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C" b="1" i="0" dirty="0">
                <a:effectLst/>
                <a:latin typeface="Söhne"/>
              </a:rPr>
              <a:t>Investigación de mercado</a:t>
            </a:r>
          </a:p>
          <a:p>
            <a:pPr marL="0" indent="0" algn="l">
              <a:buNone/>
            </a:pPr>
            <a:r>
              <a:rPr lang="es-EC" b="0" i="0" dirty="0">
                <a:solidFill>
                  <a:srgbClr val="374151"/>
                </a:solidFill>
                <a:effectLst/>
                <a:latin typeface="Söhne"/>
              </a:rPr>
              <a:t>Realiza un análisis de mercado para identificar oportunidades y demanda insatisfecha en el sector de servicios deportivos y de fitness.</a:t>
            </a:r>
          </a:p>
          <a:p>
            <a:pPr marL="0" indent="0" algn="l">
              <a:buNone/>
            </a:pPr>
            <a:r>
              <a:rPr lang="es-EC" b="0" i="0" dirty="0">
                <a:solidFill>
                  <a:srgbClr val="374151"/>
                </a:solidFill>
                <a:effectLst/>
                <a:latin typeface="Söhne"/>
              </a:rPr>
              <a:t>Se estudia a la competencia para conocer sus fortalezas y debilidades.</a:t>
            </a:r>
          </a:p>
          <a:p>
            <a:endParaRPr lang="es-EC" b="1" i="0" dirty="0">
              <a:effectLst/>
              <a:latin typeface="Söhne"/>
            </a:endParaRPr>
          </a:p>
          <a:p>
            <a:r>
              <a:rPr lang="es-EC" b="1" i="0" dirty="0">
                <a:effectLst/>
                <a:latin typeface="Söhne"/>
              </a:rPr>
              <a:t>Segmentación y definición de público objetivo</a:t>
            </a:r>
          </a:p>
          <a:p>
            <a:pPr marL="0" indent="0" algn="l">
              <a:buNone/>
            </a:pPr>
            <a:r>
              <a:rPr lang="es-EC" b="0" i="0" dirty="0">
                <a:solidFill>
                  <a:srgbClr val="374151"/>
                </a:solidFill>
                <a:effectLst/>
                <a:latin typeface="Söhne"/>
              </a:rPr>
              <a:t>Divide al público en segmentos con características y necesidades similares.</a:t>
            </a:r>
          </a:p>
          <a:p>
            <a:pPr marL="0" indent="0" algn="l">
              <a:buNone/>
            </a:pPr>
            <a:r>
              <a:rPr lang="es-EC" b="0" i="0" dirty="0">
                <a:solidFill>
                  <a:srgbClr val="374151"/>
                </a:solidFill>
                <a:effectLst/>
                <a:latin typeface="Söhne"/>
              </a:rPr>
              <a:t>Define al público objetivo y se adapta la oferta y mensajes a las necesidades específicas.</a:t>
            </a:r>
          </a:p>
          <a:p>
            <a:endParaRPr lang="es-EC" b="1" dirty="0">
              <a:latin typeface="Söhne"/>
            </a:endParaRP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3453D5D6-C5C3-EB25-B7F6-E689B2BDB4C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C" b="1" i="0" dirty="0">
                <a:effectLst/>
                <a:latin typeface="Söhne"/>
              </a:rPr>
              <a:t>Desarrollo de la oferta de servicios</a:t>
            </a:r>
          </a:p>
          <a:p>
            <a:pPr marL="0" indent="0" algn="l">
              <a:buNone/>
            </a:pPr>
            <a:r>
              <a:rPr lang="es-EC" b="0" i="0" dirty="0">
                <a:solidFill>
                  <a:srgbClr val="374151"/>
                </a:solidFill>
                <a:effectLst/>
                <a:latin typeface="Söhne"/>
              </a:rPr>
              <a:t>Diseña una propuesta de valor única que diferencie los  servicios a brindar.</a:t>
            </a:r>
          </a:p>
          <a:p>
            <a:pPr marL="0" indent="0" algn="l">
              <a:buNone/>
            </a:pPr>
            <a:r>
              <a:rPr lang="es-EC" b="0" i="0" dirty="0">
                <a:solidFill>
                  <a:srgbClr val="374151"/>
                </a:solidFill>
                <a:effectLst/>
                <a:latin typeface="Söhne"/>
              </a:rPr>
              <a:t>Ofrece una variedad de servicios, como entrenamiento personalizado, clases grupales, programas de nutrición, o servicios adicionales como masajes, sauna, etc.</a:t>
            </a:r>
          </a:p>
          <a:p>
            <a:pPr marL="0" indent="0">
              <a:buNone/>
            </a:pPr>
            <a:endParaRPr lang="es-EC" b="1" i="0" dirty="0">
              <a:effectLst/>
              <a:latin typeface="Söhne"/>
            </a:endParaRPr>
          </a:p>
          <a:p>
            <a:r>
              <a:rPr lang="es-EC" b="1" i="0" dirty="0">
                <a:effectLst/>
                <a:latin typeface="Söhne"/>
              </a:rPr>
              <a:t>Estrategia de precios</a:t>
            </a:r>
            <a:endParaRPr lang="es-EC" dirty="0"/>
          </a:p>
          <a:p>
            <a:pPr marL="0" indent="0" algn="l">
              <a:buNone/>
            </a:pPr>
            <a:r>
              <a:rPr lang="es-EC" b="0" i="0" dirty="0">
                <a:solidFill>
                  <a:srgbClr val="374151"/>
                </a:solidFill>
                <a:effectLst/>
                <a:latin typeface="Söhne"/>
              </a:rPr>
              <a:t>Determina estrategias de precios competitivos y flexibles, considerando las tarifas de la competencia y los márgenes de beneficio deseados.</a:t>
            </a:r>
          </a:p>
          <a:p>
            <a:pPr marL="0" indent="0" algn="l">
              <a:buNone/>
            </a:pPr>
            <a:r>
              <a:rPr lang="es-EC" b="0" i="0" dirty="0">
                <a:solidFill>
                  <a:srgbClr val="374151"/>
                </a:solidFill>
                <a:effectLst/>
                <a:latin typeface="Söhne"/>
              </a:rPr>
              <a:t>Ofrece descuentos o promociones para atraer a nuevos clientes o fomentar la lealtad de los clientes existentes.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7951517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7D04F1-A52D-3C85-9C76-BE90E6D7B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C" sz="3100" dirty="0">
                <a:effectLst/>
                <a:latin typeface="Helvetica" pitchFamily="2" charset="0"/>
              </a:rPr>
              <a:t>Planificar estrategias de marketing sobre inversiones, oferta de servicios deportivos o de fitness y recursos humanos</a:t>
            </a:r>
            <a:br>
              <a:rPr lang="es-EC" dirty="0">
                <a:effectLst/>
                <a:latin typeface="Helvetica" pitchFamily="2" charset="0"/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258CE5-CB97-0AA7-85D5-FA7FD0FFB08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s-EC" b="1" i="0" dirty="0">
                <a:effectLst/>
                <a:latin typeface="Söhne"/>
              </a:rPr>
              <a:t>Estrategia de promoción y marketing </a:t>
            </a:r>
          </a:p>
          <a:p>
            <a:pPr marL="0" indent="0" algn="just">
              <a:buNone/>
            </a:pPr>
            <a:r>
              <a:rPr lang="es-EC" b="0" i="0" dirty="0">
                <a:solidFill>
                  <a:srgbClr val="374151"/>
                </a:solidFill>
                <a:effectLst/>
                <a:latin typeface="Söhne"/>
              </a:rPr>
              <a:t>Desarrolla una estrategia de marketing en línea y fuera de línea para promocionar los servicios. Esto puede incluir marketing digital, publicidad en redes sociales, campañas de correo electrónico, y publicidad local.</a:t>
            </a:r>
          </a:p>
          <a:p>
            <a:pPr marL="0" indent="0" algn="just">
              <a:buNone/>
            </a:pPr>
            <a:r>
              <a:rPr lang="es-EC" b="0" i="0" dirty="0">
                <a:solidFill>
                  <a:srgbClr val="374151"/>
                </a:solidFill>
                <a:effectLst/>
                <a:latin typeface="Söhne"/>
              </a:rPr>
              <a:t>Utiliza testimonios de clientes satisfechos y colaborar con influencers del fitness para respaldar tus servicios.</a:t>
            </a:r>
          </a:p>
          <a:p>
            <a:pPr marL="0" indent="0" algn="just">
              <a:buNone/>
            </a:pPr>
            <a:r>
              <a:rPr lang="es-EC" b="0" i="0" dirty="0">
                <a:solidFill>
                  <a:srgbClr val="374151"/>
                </a:solidFill>
                <a:effectLst/>
                <a:latin typeface="Söhne"/>
              </a:rPr>
              <a:t>Organiza eventos promocionales y jornadas de puertas abiertas para dar a conocer la  oferta.</a:t>
            </a:r>
          </a:p>
          <a:p>
            <a:endParaRPr lang="es-EC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866E7DE-E450-A2C4-2937-6D6DBCA1B87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C" b="1" i="0" dirty="0">
                <a:effectLst/>
                <a:latin typeface="Söhne"/>
              </a:rPr>
              <a:t>Estrategia de recursos humanos</a:t>
            </a:r>
          </a:p>
          <a:p>
            <a:pPr marL="0" indent="0" algn="just">
              <a:buNone/>
            </a:pPr>
            <a:r>
              <a:rPr lang="es-EC" b="0" i="0" dirty="0">
                <a:solidFill>
                  <a:srgbClr val="374151"/>
                </a:solidFill>
                <a:effectLst/>
                <a:latin typeface="Söhne"/>
              </a:rPr>
              <a:t>Contrata personal cualificado y experimentado, como entrenadores personales, instructores de fitness y personal administrativo.</a:t>
            </a:r>
          </a:p>
          <a:p>
            <a:pPr marL="0" indent="0" algn="just">
              <a:buNone/>
            </a:pPr>
            <a:r>
              <a:rPr lang="es-EC" b="0" i="0" dirty="0">
                <a:solidFill>
                  <a:srgbClr val="374151"/>
                </a:solidFill>
                <a:effectLst/>
                <a:latin typeface="Söhne"/>
              </a:rPr>
              <a:t>Ofrece capacitación continua y desarrollo profesional para el equipo.</a:t>
            </a:r>
          </a:p>
          <a:p>
            <a:pPr marL="0" indent="0" algn="just">
              <a:buNone/>
            </a:pPr>
            <a:r>
              <a:rPr lang="es-EC" b="0" i="0" dirty="0">
                <a:solidFill>
                  <a:srgbClr val="374151"/>
                </a:solidFill>
                <a:effectLst/>
                <a:latin typeface="Söhne"/>
              </a:rPr>
              <a:t>Crea un ambiente de trabajo positivo y fomentar la colaboración y la pasión por la salud y el fitness.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140163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518952-C26F-A9CF-1611-91E839C87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C" sz="3100" dirty="0">
                <a:effectLst/>
                <a:latin typeface="Helvetica" pitchFamily="2" charset="0"/>
              </a:rPr>
              <a:t>Planificar estrategias de marketing sobre inversiones, oferta de servicios deportivos o de fitness y recursos humanos</a:t>
            </a:r>
            <a:br>
              <a:rPr lang="es-EC" dirty="0">
                <a:effectLst/>
                <a:latin typeface="Helvetica" pitchFamily="2" charset="0"/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01CC16-A6E4-930B-D76E-D8391DF2061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s-EC" b="1" i="0" dirty="0">
                <a:effectLst/>
                <a:latin typeface="Söhne"/>
              </a:rPr>
              <a:t>Inversión en tecnología y equipos</a:t>
            </a:r>
          </a:p>
          <a:p>
            <a:pPr marL="0" indent="0" algn="just">
              <a:buNone/>
            </a:pPr>
            <a:r>
              <a:rPr lang="es-EC" b="0" i="0" dirty="0">
                <a:solidFill>
                  <a:srgbClr val="374151"/>
                </a:solidFill>
                <a:effectLst/>
                <a:latin typeface="Söhne"/>
              </a:rPr>
              <a:t>Mantener las instalaciones y equipos en óptimas condiciones para ofrecer una experiencia de alta calidad.</a:t>
            </a:r>
          </a:p>
          <a:p>
            <a:pPr marL="0" indent="0" algn="just">
              <a:buNone/>
            </a:pPr>
            <a:r>
              <a:rPr lang="es-EC" b="0" i="0" dirty="0">
                <a:solidFill>
                  <a:srgbClr val="374151"/>
                </a:solidFill>
                <a:effectLst/>
                <a:latin typeface="Söhne"/>
              </a:rPr>
              <a:t>Utilizar tecnología para mejorar la gestión de las operaciones, como sistemas de reservas en línea y seguimiento del progreso del cliente.</a:t>
            </a:r>
          </a:p>
          <a:p>
            <a:endParaRPr lang="es-EC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01EA284-23EE-030A-2692-866115C2CB9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s-EC" b="1" i="0" dirty="0">
                <a:effectLst/>
                <a:latin typeface="Söhne"/>
              </a:rPr>
              <a:t>Medición y análisis de resultados</a:t>
            </a:r>
          </a:p>
          <a:p>
            <a:pPr marL="0" indent="0" algn="just">
              <a:buNone/>
            </a:pPr>
            <a:r>
              <a:rPr lang="es-EC" b="0" i="0" dirty="0">
                <a:solidFill>
                  <a:srgbClr val="374151"/>
                </a:solidFill>
                <a:effectLst/>
                <a:latin typeface="Söhne"/>
              </a:rPr>
              <a:t>Establece KPIs (Indicadores Clave de Rendimiento) para medir el éxito de tus estrategias de marketing y operativas.</a:t>
            </a:r>
          </a:p>
          <a:p>
            <a:pPr marL="0" indent="0" algn="just">
              <a:buNone/>
            </a:pPr>
            <a:r>
              <a:rPr lang="es-EC" b="0" i="0" dirty="0">
                <a:solidFill>
                  <a:srgbClr val="374151"/>
                </a:solidFill>
                <a:effectLst/>
                <a:latin typeface="Söhne"/>
              </a:rPr>
              <a:t>Realizar un seguimiento de la satisfacción del cliente, de la retención y el crecimiento de la base de clientes.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8332502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65D776-39ED-5205-8010-9DF548102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854"/>
            <a:ext cx="10515600" cy="475533"/>
          </a:xfrm>
        </p:spPr>
        <p:txBody>
          <a:bodyPr>
            <a:normAutofit fontScale="90000"/>
          </a:bodyPr>
          <a:lstStyle/>
          <a:p>
            <a:r>
              <a:rPr lang="es-EC" sz="3100" dirty="0">
                <a:effectLst/>
                <a:latin typeface="Helvetica" pitchFamily="2" charset="0"/>
              </a:rPr>
              <a:t>Planificar estrategias de marketing sobre inversiones, oferta de servicios deportivos o de fitness y recursos humanos</a:t>
            </a:r>
            <a:br>
              <a:rPr lang="es-EC" dirty="0">
                <a:effectLst/>
                <a:latin typeface="Helvetica" pitchFamily="2" charset="0"/>
              </a:rPr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0119A2-B845-8FCF-D6F6-E15808A180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74839"/>
            <a:ext cx="5181600" cy="4702124"/>
          </a:xfrm>
        </p:spPr>
        <p:txBody>
          <a:bodyPr>
            <a:normAutofit/>
          </a:bodyPr>
          <a:lstStyle/>
          <a:p>
            <a:r>
              <a:rPr lang="es-EC" b="1" i="0" dirty="0">
                <a:effectLst/>
                <a:latin typeface="Söhne"/>
              </a:rPr>
              <a:t>Gestión financiera</a:t>
            </a:r>
          </a:p>
          <a:p>
            <a:pPr marL="0" indent="0" algn="just">
              <a:buNone/>
            </a:pPr>
            <a:r>
              <a:rPr lang="es-EC" b="0" i="0" dirty="0">
                <a:solidFill>
                  <a:srgbClr val="374151"/>
                </a:solidFill>
                <a:effectLst/>
                <a:latin typeface="Söhne"/>
              </a:rPr>
              <a:t>Llevar un riguroso control financiero para asegurar que las inversiones estén generando el retorno esperado.</a:t>
            </a:r>
          </a:p>
          <a:p>
            <a:pPr marL="0" indent="0" algn="just">
              <a:buNone/>
            </a:pPr>
            <a:r>
              <a:rPr lang="es-EC" b="0" i="0" dirty="0">
                <a:solidFill>
                  <a:srgbClr val="374151"/>
                </a:solidFill>
                <a:effectLst/>
                <a:latin typeface="Söhne"/>
              </a:rPr>
              <a:t>Establecer presupuestos para marketing y recursos humanos y asegurarse de que se cumplan.</a:t>
            </a:r>
          </a:p>
          <a:p>
            <a:endParaRPr lang="es-EC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8D68793-DDC8-1B8E-C1DE-508D613B57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032387"/>
            <a:ext cx="5538019" cy="51445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C" b="0" i="0" dirty="0">
                <a:solidFill>
                  <a:srgbClr val="374151"/>
                </a:solidFill>
                <a:effectLst/>
                <a:latin typeface="Söhne"/>
              </a:rPr>
              <a:t>En resumen, planificar estrategias de marketing para inversiones en servicios deportivos o de fitness implica una investigación exhaustiva, la creación de propuestas de valor atractivas, la promoción efectiva, la gestión de recursos humanos y la medición constante del rendimiento. La combinación de estas estrategias puede ayudar a desarrollar un negocio de fitness exitoso y rentable.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811369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D9C5A078-E82B-84A4-91C0-211635025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97E20D79-4979-AD54-2B98-C52B3951D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C" b="0" i="0" dirty="0">
                <a:solidFill>
                  <a:srgbClr val="374151"/>
                </a:solidFill>
                <a:effectLst/>
                <a:latin typeface="Söhne"/>
              </a:rPr>
              <a:t>Las tendencias fitness evolucionan con el tiempo en respuesta a las preferencias y necesidades de las personas, así como a los avances tecnológicos y científicos. A continuación, se identifican algunas de las tendencias fitness relevantes que han estado en auge o que han emergido en los últimos años.</a:t>
            </a:r>
          </a:p>
          <a:p>
            <a:pPr marL="0" indent="0" algn="just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770146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F3F7D25-CE38-F01C-C612-D317E0A95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633" y="681037"/>
            <a:ext cx="10515600" cy="749557"/>
          </a:xfrm>
        </p:spPr>
        <p:txBody>
          <a:bodyPr>
            <a:normAutofit fontScale="90000"/>
          </a:bodyPr>
          <a:lstStyle/>
          <a:p>
            <a:pPr algn="ctr"/>
            <a:r>
              <a:rPr lang="es-EC" dirty="0">
                <a:latin typeface="Helvetica" pitchFamily="2" charset="0"/>
              </a:rPr>
              <a:t>T</a:t>
            </a:r>
            <a:r>
              <a:rPr lang="es-EC" dirty="0">
                <a:effectLst/>
                <a:latin typeface="Helvetica" pitchFamily="2" charset="0"/>
              </a:rPr>
              <a:t>endencias fitness. </a:t>
            </a:r>
            <a:br>
              <a:rPr lang="es-EC" dirty="0">
                <a:effectLst/>
                <a:latin typeface="Helvetica" pitchFamily="2" charset="0"/>
              </a:rPr>
            </a:br>
            <a:endParaRPr lang="es-EC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06E06A2C-1672-C706-788E-B2F9F6C6FD8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C" b="1" i="0" dirty="0">
                <a:effectLst/>
                <a:latin typeface="Söhne"/>
              </a:rPr>
              <a:t>Entrenamiento en el hogar</a:t>
            </a:r>
          </a:p>
          <a:p>
            <a:r>
              <a:rPr lang="es-EC" b="1" i="0" dirty="0">
                <a:effectLst/>
                <a:latin typeface="Söhne"/>
              </a:rPr>
              <a:t>Entrenamientos de alta intensidad (HIIT)</a:t>
            </a:r>
            <a:endParaRPr lang="es-EC" b="1" dirty="0">
              <a:latin typeface="Söhne"/>
            </a:endParaRPr>
          </a:p>
          <a:p>
            <a:r>
              <a:rPr lang="es-EC" b="1" i="0" dirty="0">
                <a:effectLst/>
                <a:latin typeface="Söhne"/>
              </a:rPr>
              <a:t>Entrenamiento de fuerza</a:t>
            </a:r>
          </a:p>
          <a:p>
            <a:r>
              <a:rPr lang="es-EC" b="1" i="0" dirty="0">
                <a:effectLst/>
                <a:latin typeface="Söhne"/>
              </a:rPr>
              <a:t>Actividades al aire libre</a:t>
            </a:r>
          </a:p>
          <a:p>
            <a:r>
              <a:rPr lang="es-EC" b="1" i="0" dirty="0">
                <a:effectLst/>
                <a:latin typeface="Söhne"/>
              </a:rPr>
              <a:t>Entrenamiento funcional</a:t>
            </a:r>
          </a:p>
          <a:p>
            <a:r>
              <a:rPr lang="es-EC" b="1" i="0" dirty="0">
                <a:solidFill>
                  <a:srgbClr val="252A2E"/>
                </a:solidFill>
                <a:effectLst/>
                <a:latin typeface="Larsseit-Bold"/>
              </a:rPr>
              <a:t>Programas de fitness para personas mayores</a:t>
            </a:r>
          </a:p>
          <a:p>
            <a:endParaRPr lang="es-EC" b="1" i="0" dirty="0">
              <a:effectLst/>
              <a:latin typeface="Söhne"/>
            </a:endParaRPr>
          </a:p>
          <a:p>
            <a:endParaRPr lang="es-EC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9DA6E9F-C2EE-B747-1DE6-8359323CB28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C" b="1" i="0" dirty="0">
                <a:effectLst/>
                <a:latin typeface="Söhne"/>
              </a:rPr>
              <a:t>Tecnología y seguimiento de la salud</a:t>
            </a:r>
          </a:p>
          <a:p>
            <a:r>
              <a:rPr lang="es-EC" b="1" i="0" dirty="0">
                <a:effectLst/>
                <a:latin typeface="Söhne"/>
              </a:rPr>
              <a:t>Nutrición y dietas personalizadas</a:t>
            </a:r>
          </a:p>
          <a:p>
            <a:r>
              <a:rPr lang="es-EC" b="1" i="0" dirty="0">
                <a:effectLst/>
                <a:latin typeface="Söhne"/>
              </a:rPr>
              <a:t>Meditación y bienestar mental</a:t>
            </a:r>
            <a:endParaRPr lang="es-EC" b="1" dirty="0">
              <a:latin typeface="Söhne"/>
            </a:endParaRPr>
          </a:p>
          <a:p>
            <a:r>
              <a:rPr lang="es-EC" b="1" i="0" dirty="0">
                <a:effectLst/>
                <a:latin typeface="Söhne"/>
              </a:rPr>
              <a:t>Entrenamiento en grupo</a:t>
            </a:r>
          </a:p>
          <a:p>
            <a:r>
              <a:rPr lang="es-EC" b="1" i="0" dirty="0">
                <a:effectLst/>
                <a:latin typeface="Söhne"/>
              </a:rPr>
              <a:t>Sostenibilidad: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78775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282F97D6-AECC-6082-6141-DEA327DEA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A918537-6A2C-2120-2EE3-47DB20F99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C" b="0" i="0" dirty="0">
                <a:solidFill>
                  <a:srgbClr val="374151"/>
                </a:solidFill>
                <a:effectLst/>
                <a:latin typeface="Söhne"/>
              </a:rPr>
              <a:t>Estas tendencias reflejan la evolución en la forma en que las personas abordan el fitness y la salud en la actualidad. Es importante recordar que la elección de una tendencia fitness debe basarse en las metas y preferencias personales, así como en la consideración de la salud y la seguridad.</a:t>
            </a:r>
          </a:p>
          <a:p>
            <a:pPr marL="0" indent="0" algn="just">
              <a:buNone/>
            </a:pPr>
            <a:r>
              <a:rPr lang="es-EC" b="0" i="0" dirty="0">
                <a:solidFill>
                  <a:srgbClr val="374151"/>
                </a:solidFill>
                <a:effectLst/>
                <a:latin typeface="Söhne"/>
              </a:rPr>
              <a:t>Las tendencias en fitness continúan evolucionando en respuesta a cambios en la tecnología, la cultura, la salud y el bienestar. Realizar encuestas regulares y análisis de la industria es esencial para estar al tanto de estas tendencias y adaptarse a las necesidades cambiantes de los entusiastas del fitness.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163258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806D98-7856-DC3E-91C9-778EB1400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32EFB1-21DE-2F83-41A3-0E75725B1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La </a:t>
            </a:r>
            <a:r>
              <a:rPr lang="es-EC" b="1" i="0" dirty="0">
                <a:solidFill>
                  <a:srgbClr val="3E4D5C"/>
                </a:solidFill>
                <a:effectLst/>
                <a:latin typeface="Larsseit-Bold"/>
              </a:rPr>
              <a:t>CAGR</a:t>
            </a:r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 prevé un crecimiento para la industria del fitness </a:t>
            </a:r>
            <a:r>
              <a:rPr lang="es-EC" b="1" i="0" dirty="0">
                <a:solidFill>
                  <a:srgbClr val="3E4D5C"/>
                </a:solidFill>
                <a:effectLst/>
                <a:latin typeface="Larsseit-Bold"/>
              </a:rPr>
              <a:t>entre 2021 y 2026 es del 7,21% </a:t>
            </a:r>
            <a:r>
              <a:rPr lang="es-EC" b="0" i="0" u="none" strike="noStrike" dirty="0">
                <a:solidFill>
                  <a:srgbClr val="058AD7"/>
                </a:solidFill>
                <a:effectLst/>
                <a:latin typeface="Larsseit-Light"/>
                <a:hlinkClick r:id="rId2"/>
              </a:rPr>
              <a:t>(Mordor Inteligence</a:t>
            </a:r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).</a:t>
            </a:r>
            <a:endParaRPr lang="es-EC" b="1" i="0" dirty="0">
              <a:solidFill>
                <a:srgbClr val="3E4D5C"/>
              </a:solidFill>
              <a:effectLst/>
              <a:latin typeface="Larsseit-Bold"/>
            </a:endParaRPr>
          </a:p>
          <a:p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Se </a:t>
            </a:r>
            <a:r>
              <a:rPr lang="es-EC" b="1" i="0" dirty="0">
                <a:solidFill>
                  <a:srgbClr val="3E4D5C"/>
                </a:solidFill>
                <a:effectLst/>
                <a:latin typeface="Larsseit-Bold"/>
              </a:rPr>
              <a:t>prevé que la región de Asia-Pacífico (APAC) experimente la mayor tasa de crecimiento (CAGR del 8,1%)</a:t>
            </a:r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 en el mercado de equipos de fitness de aquí a 2030</a:t>
            </a:r>
            <a:r>
              <a:rPr lang="es-EC" b="0" i="0" u="none" strike="noStrike" dirty="0">
                <a:solidFill>
                  <a:srgbClr val="FF5614"/>
                </a:solidFill>
                <a:effectLst/>
                <a:latin typeface="Larsseit-Light"/>
                <a:hlinkClick r:id="rId3"/>
              </a:rPr>
              <a:t> (DataBridge</a:t>
            </a:r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).</a:t>
            </a:r>
          </a:p>
          <a:p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Se espera que en el mercado mundial de los estudios de pilates y yoga crezcan a un </a:t>
            </a:r>
            <a:r>
              <a:rPr lang="es-EC" b="1" i="0" dirty="0">
                <a:solidFill>
                  <a:srgbClr val="3E4D5C"/>
                </a:solidFill>
                <a:effectLst/>
                <a:latin typeface="Larsseit-Bold"/>
              </a:rPr>
              <a:t>ritmo del 10% entre 2021 y 2028</a:t>
            </a:r>
            <a:r>
              <a:rPr lang="es-EC" b="0" i="0" u="none" strike="noStrike" dirty="0">
                <a:solidFill>
                  <a:srgbClr val="058AD7"/>
                </a:solidFill>
                <a:effectLst/>
                <a:latin typeface="Larsseit-Light"/>
                <a:hlinkClick r:id="rId4"/>
              </a:rPr>
              <a:t> (ResearchDive</a:t>
            </a:r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).</a:t>
            </a:r>
          </a:p>
          <a:p>
            <a:r>
              <a:rPr lang="es-EC" b="1" i="0" dirty="0">
                <a:solidFill>
                  <a:srgbClr val="3E4D5C"/>
                </a:solidFill>
                <a:effectLst/>
                <a:latin typeface="Larsseit-Bold"/>
              </a:rPr>
              <a:t>Ámsterdam ha sido coronada como la ciudad más en forma del mundo.</a:t>
            </a:r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 La ciudad cuenta con el mayor número de personas que van en bicicleta al trabajo, casi el 46%, y un gran número de fanáticos del gimnasio, casi el 17,5% de la población</a:t>
            </a:r>
            <a:r>
              <a:rPr lang="es-EC" b="0" i="0" u="none" strike="noStrike" dirty="0">
                <a:solidFill>
                  <a:srgbClr val="FF5614"/>
                </a:solidFill>
                <a:effectLst/>
                <a:latin typeface="Larsseit-Light"/>
                <a:hlinkClick r:id="rId5"/>
              </a:rPr>
              <a:t>(Helsinki Times</a:t>
            </a:r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).</a:t>
            </a:r>
          </a:p>
          <a:p>
            <a:pPr algn="l"/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 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338605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0EAB0E-104B-4A13-EDB4-A9EB91122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6CE426-82F1-4358-C6E6-5BF1867E6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Noruega y Suecia cuentan con la mayor proporción de aficionados a los </a:t>
            </a:r>
            <a:r>
              <a:rPr lang="es-EC" b="1" i="0" dirty="0">
                <a:solidFill>
                  <a:srgbClr val="3E4D5C"/>
                </a:solidFill>
                <a:effectLst/>
                <a:latin typeface="Larsseit-Bold"/>
              </a:rPr>
              <a:t>gimnasios</a:t>
            </a:r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 de todo el mundo, con </a:t>
            </a:r>
            <a:r>
              <a:rPr lang="es-EC" b="1" i="0" dirty="0">
                <a:solidFill>
                  <a:srgbClr val="3E4D5C"/>
                </a:solidFill>
                <a:effectLst/>
                <a:latin typeface="Larsseit-Bold"/>
              </a:rPr>
              <a:t>un 22%</a:t>
            </a:r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 de su población. Le sigue de cerca Estados Unidos, con un 21,20% de su población que acude regularmente al gimnasio. (Helsinki Times)</a:t>
            </a:r>
          </a:p>
          <a:p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En cuanto al número de socios de gimnasios,</a:t>
            </a:r>
            <a:r>
              <a:rPr lang="es-EC" b="1" i="0" dirty="0">
                <a:solidFill>
                  <a:srgbClr val="3E4D5C"/>
                </a:solidFill>
                <a:effectLst/>
                <a:latin typeface="Larsseit-Bold"/>
              </a:rPr>
              <a:t> Estados Unidos, Alemania y el Reino </a:t>
            </a:r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Unido se llevan los primeros lugares, con 64,10 millones, 11,66 millones y 10,39 millones de socios, respectivamente.</a:t>
            </a:r>
          </a:p>
          <a:p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El gasto público en ocio y deporte por habitante superó los 200 euros en seis Estados miembros de la UE en 2018: </a:t>
            </a:r>
            <a:r>
              <a:rPr lang="es-EC" b="1" i="0" dirty="0">
                <a:solidFill>
                  <a:srgbClr val="3E4D5C"/>
                </a:solidFill>
                <a:effectLst/>
                <a:latin typeface="Larsseit-Bold"/>
              </a:rPr>
              <a:t>Luxemburgo</a:t>
            </a:r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 (500 € por habitante), </a:t>
            </a:r>
            <a:r>
              <a:rPr lang="es-EC" b="1" i="0" dirty="0">
                <a:solidFill>
                  <a:srgbClr val="3E4D5C"/>
                </a:solidFill>
                <a:effectLst/>
                <a:latin typeface="Larsseit-Bold"/>
              </a:rPr>
              <a:t>Suecia</a:t>
            </a:r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 (254 €), </a:t>
            </a:r>
            <a:r>
              <a:rPr lang="es-EC" b="1" i="0" dirty="0">
                <a:solidFill>
                  <a:srgbClr val="3E4D5C"/>
                </a:solidFill>
                <a:effectLst/>
                <a:latin typeface="Larsseit-Bold"/>
              </a:rPr>
              <a:t>Finlandia</a:t>
            </a:r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 (226 €), </a:t>
            </a:r>
            <a:r>
              <a:rPr lang="es-EC" b="1" i="0" dirty="0">
                <a:solidFill>
                  <a:srgbClr val="3E4D5C"/>
                </a:solidFill>
                <a:effectLst/>
                <a:latin typeface="Larsseit-Bold"/>
              </a:rPr>
              <a:t>Francia</a:t>
            </a:r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 (204 €), </a:t>
            </a:r>
            <a:r>
              <a:rPr lang="es-EC" b="1" i="0" dirty="0">
                <a:solidFill>
                  <a:srgbClr val="3E4D5C"/>
                </a:solidFill>
                <a:effectLst/>
                <a:latin typeface="Larsseit-Bold"/>
              </a:rPr>
              <a:t>Países Bajos</a:t>
            </a:r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 (202 €) y </a:t>
            </a:r>
            <a:r>
              <a:rPr lang="es-EC" b="1" i="0" dirty="0">
                <a:solidFill>
                  <a:srgbClr val="3E4D5C"/>
                </a:solidFill>
                <a:effectLst/>
                <a:latin typeface="Larsseit-Bold"/>
              </a:rPr>
              <a:t>Dinamarca</a:t>
            </a:r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 (201 €). Por el contrario, el menor gasto en ocio y deporte por habitante se registró en Bulgaria (11 euros), Rumanía (30 euros) y Eslovaquia (31 euros), seguidos de Lituania (35 euros) y Croacia (39 euros).</a:t>
            </a:r>
            <a:r>
              <a:rPr lang="es-EC" b="0" i="0" u="none" strike="noStrike" dirty="0">
                <a:solidFill>
                  <a:srgbClr val="FF5614"/>
                </a:solidFill>
                <a:effectLst/>
                <a:latin typeface="Larsseit-Light"/>
                <a:hlinkClick r:id="rId2"/>
              </a:rPr>
              <a:t>(Eurostat</a:t>
            </a:r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)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67694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BBBC43-F7E9-341B-3D67-6BE8C37FB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2DBD1C-2DBB-5984-8316-8A588AFD1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El </a:t>
            </a:r>
            <a:r>
              <a:rPr lang="es-EC" b="1" i="0" dirty="0">
                <a:solidFill>
                  <a:srgbClr val="3E4D5C"/>
                </a:solidFill>
                <a:effectLst/>
                <a:latin typeface="Larsseit-Bold"/>
              </a:rPr>
              <a:t>38% de los europeos practica deporte</a:t>
            </a:r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 o hace ejercicio al menos una vez a la semana o más, mientras que el 17% hace ejercicio menos de una vez a la semana. Hasta un 45% de los europeos nunca hace ejercicio ni practica actividad física.</a:t>
            </a:r>
            <a:r>
              <a:rPr lang="es-EC" b="0" i="0" u="none" strike="noStrike" dirty="0">
                <a:solidFill>
                  <a:srgbClr val="FF5614"/>
                </a:solidFill>
                <a:effectLst/>
                <a:latin typeface="Larsseit-Light"/>
                <a:hlinkClick r:id="rId2"/>
              </a:rPr>
              <a:t>(Comisión Europea</a:t>
            </a:r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)</a:t>
            </a:r>
          </a:p>
          <a:p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En una semana normal, sólo </a:t>
            </a:r>
            <a:r>
              <a:rPr lang="es-EC" b="1" i="0" dirty="0">
                <a:solidFill>
                  <a:srgbClr val="3E4D5C"/>
                </a:solidFill>
                <a:effectLst/>
                <a:latin typeface="Larsseit-Bold"/>
              </a:rPr>
              <a:t>el 20% de la población de la</a:t>
            </a:r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 UE hace ejercicio hasta 2,5 horas, el 14% entre 2,5 y 5 horas y el 18% 5 horas o más".</a:t>
            </a:r>
            <a:r>
              <a:rPr lang="es-EC" b="0" i="0" u="none" strike="noStrike" dirty="0">
                <a:solidFill>
                  <a:srgbClr val="FF5614"/>
                </a:solidFill>
                <a:effectLst/>
                <a:latin typeface="Larsseit-Light"/>
                <a:hlinkClick r:id="rId3"/>
              </a:rPr>
              <a:t>(Comisión Europea</a:t>
            </a:r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)</a:t>
            </a:r>
          </a:p>
          <a:p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Entre los socios de gimnasios que utilizan activamente su abono,</a:t>
            </a:r>
            <a:r>
              <a:rPr lang="es-EC" b="1" i="0" dirty="0">
                <a:solidFill>
                  <a:srgbClr val="3E4D5C"/>
                </a:solidFill>
                <a:effectLst/>
                <a:latin typeface="Larsseit-Bold"/>
              </a:rPr>
              <a:t> el 63,3% va al gimnasio al menos dos veces</a:t>
            </a:r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 por semana, mientras que el 16,34% va al gimnasio al menos una vez por semana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702153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4D7E01-1FAD-E1DD-BF02-8C62BEE6A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DB1FF9-934F-6190-01A7-0A4AE7220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Razones por las que los usuarios de gimnasios siguen siendo socios: Al </a:t>
            </a:r>
            <a:r>
              <a:rPr lang="es-EC" b="1" i="0" dirty="0">
                <a:solidFill>
                  <a:srgbClr val="3E4D5C"/>
                </a:solidFill>
                <a:effectLst/>
                <a:latin typeface="Larsseit-Bold"/>
              </a:rPr>
              <a:t>50% le gusta la ubicación de su gimnasio</a:t>
            </a:r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, el 45% recibió una interacción positiva con el personal del gimnasio y al 38% le gusta el equipamiento. (IHRSA)</a:t>
            </a:r>
          </a:p>
          <a:p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La duración media de la afiliación a un gimnasio es de </a:t>
            </a:r>
            <a:r>
              <a:rPr lang="es-EC" b="1" i="0" dirty="0">
                <a:solidFill>
                  <a:srgbClr val="3E4D5C"/>
                </a:solidFill>
                <a:effectLst/>
                <a:latin typeface="Larsseit-Bold"/>
              </a:rPr>
              <a:t>unos 4,7 años.</a:t>
            </a:r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 (</a:t>
            </a:r>
            <a:r>
              <a:rPr lang="es-EC" b="0" i="0" u="none" strike="noStrike" dirty="0">
                <a:solidFill>
                  <a:srgbClr val="FF5614"/>
                </a:solidFill>
                <a:effectLst/>
                <a:latin typeface="Larsseit-Light"/>
                <a:hlinkClick r:id="rId2"/>
              </a:rPr>
              <a:t>Statista</a:t>
            </a:r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)</a:t>
            </a:r>
          </a:p>
          <a:p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La mayoría de los gimnasios </a:t>
            </a:r>
            <a:r>
              <a:rPr lang="es-EC" b="1" i="0" dirty="0">
                <a:solidFill>
                  <a:srgbClr val="3E4D5C"/>
                </a:solidFill>
                <a:effectLst/>
                <a:latin typeface="Larsseit-Bold"/>
              </a:rPr>
              <a:t>pierden el 50%</a:t>
            </a:r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 de sus nuevos socios en 6 meses. 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80984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919F9955-EE7C-8334-514F-6A49584BF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C" b="1" i="0" dirty="0">
                <a:solidFill>
                  <a:srgbClr val="252A2E"/>
                </a:solidFill>
                <a:effectLst/>
                <a:latin typeface="Larsseit-Bold"/>
              </a:rPr>
              <a:t>Estadísticas del sector del fitness por grupos demográficos</a:t>
            </a:r>
            <a:br>
              <a:rPr lang="es-EC" b="1" i="0" dirty="0">
                <a:solidFill>
                  <a:srgbClr val="252A2E"/>
                </a:solidFill>
                <a:effectLst/>
                <a:latin typeface="Larsseit-Bold"/>
              </a:rPr>
            </a:br>
            <a:endParaRPr lang="es-EC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6C3A09E9-64A7-83FF-7545-1A08340D98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825625"/>
            <a:ext cx="5410200" cy="466725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EC" b="1" i="0" dirty="0">
                <a:solidFill>
                  <a:srgbClr val="252A2E"/>
                </a:solidFill>
                <a:effectLst/>
                <a:latin typeface="Larsseit-Bold"/>
              </a:rPr>
              <a:t>Género (</a:t>
            </a:r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las mujeres constituyen una mayor proporción de los miembros de gimnasios en la mayoría de las regiones, representando aproximadamente el 57% de los asistentes a gimnasios a nivel mundial).</a:t>
            </a:r>
            <a:endParaRPr lang="es-EC" b="1" i="0" dirty="0">
              <a:solidFill>
                <a:srgbClr val="252A2E"/>
              </a:solidFill>
              <a:effectLst/>
              <a:latin typeface="Larsseit-Bold"/>
            </a:endParaRPr>
          </a:p>
          <a:p>
            <a:pPr algn="just"/>
            <a:r>
              <a:rPr lang="es-EC" b="1" i="0" dirty="0">
                <a:solidFill>
                  <a:srgbClr val="252A2E"/>
                </a:solidFill>
                <a:effectLst/>
                <a:latin typeface="Larsseit-Bold"/>
              </a:rPr>
              <a:t>Edad (</a:t>
            </a:r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los grupos de menor edad son los más activos. Sin embargo, cada vez se presta más atención al fomento de la actividad física entre los adultos mayores. </a:t>
            </a:r>
            <a:endParaRPr lang="es-EC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314EE64-E908-9337-155F-DA5588DC9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798127" cy="4351338"/>
          </a:xfrm>
        </p:spPr>
        <p:txBody>
          <a:bodyPr>
            <a:normAutofit fontScale="85000" lnSpcReduction="20000"/>
          </a:bodyPr>
          <a:lstStyle/>
          <a:p>
            <a:r>
              <a:rPr lang="es-EC" b="0" i="0" dirty="0">
                <a:solidFill>
                  <a:srgbClr val="3E4D5C"/>
                </a:solidFill>
                <a:effectLst/>
                <a:latin typeface="Larsseit-Light"/>
              </a:rPr>
              <a:t>La Generación X y los Baby Boomers son los siguientes grupos de edad que acuden con frecuencia a gimnasios y clubes de salud, con un 22% y un 21%, respectivamente. La Generación Z y la Generación Silenciosa representan el 16% y el 6% de todos los asistentes a gimnasios.</a:t>
            </a:r>
          </a:p>
          <a:p>
            <a:endParaRPr lang="es-EC" dirty="0">
              <a:solidFill>
                <a:srgbClr val="3E4D5C"/>
              </a:solidFill>
              <a:latin typeface="Larsseit-Light"/>
            </a:endParaRPr>
          </a:p>
          <a:p>
            <a:r>
              <a:rPr lang="es-EC" b="0" i="0" dirty="0">
                <a:solidFill>
                  <a:srgbClr val="040C28"/>
                </a:solidFill>
                <a:effectLst/>
                <a:latin typeface="Google Sans"/>
              </a:rPr>
              <a:t>Baby Boomers: nacidos entre 1946 y 1964</a:t>
            </a:r>
            <a:r>
              <a:rPr lang="es-EC" b="0" i="0" dirty="0">
                <a:solidFill>
                  <a:srgbClr val="474747"/>
                </a:solidFill>
                <a:effectLst/>
                <a:latin typeface="Google Sans"/>
              </a:rPr>
              <a:t>. </a:t>
            </a:r>
            <a:r>
              <a:rPr lang="es-EC" b="0" i="0" dirty="0">
                <a:solidFill>
                  <a:srgbClr val="040C28"/>
                </a:solidFill>
                <a:effectLst/>
                <a:latin typeface="Google Sans"/>
              </a:rPr>
              <a:t>· Generación X: nacidos entre 1965 y 1979</a:t>
            </a:r>
            <a:r>
              <a:rPr lang="es-EC" b="0" i="0" dirty="0">
                <a:solidFill>
                  <a:srgbClr val="474747"/>
                </a:solidFill>
                <a:effectLst/>
                <a:latin typeface="Google Sans"/>
              </a:rPr>
              <a:t>. </a:t>
            </a:r>
            <a:r>
              <a:rPr lang="es-EC" b="0" i="0" dirty="0">
                <a:solidFill>
                  <a:srgbClr val="040C28"/>
                </a:solidFill>
                <a:effectLst/>
                <a:latin typeface="Google Sans"/>
              </a:rPr>
              <a:t>· Milennials o Generación Y: nacidos entre 1980 y 1999</a:t>
            </a:r>
            <a:r>
              <a:rPr lang="es-EC" b="0" i="0" dirty="0">
                <a:solidFill>
                  <a:srgbClr val="474747"/>
                </a:solidFill>
                <a:effectLst/>
                <a:latin typeface="Google Sans"/>
              </a:rPr>
              <a:t>. </a:t>
            </a:r>
            <a:r>
              <a:rPr lang="es-EC" b="0" i="0" dirty="0">
                <a:solidFill>
                  <a:srgbClr val="040C28"/>
                </a:solidFill>
                <a:effectLst/>
                <a:latin typeface="Google Sans"/>
              </a:rPr>
              <a:t>· Generación Z: nacidos a partir del 2000</a:t>
            </a:r>
            <a:r>
              <a:rPr lang="es-EC" b="0" i="0" dirty="0">
                <a:solidFill>
                  <a:srgbClr val="474747"/>
                </a:solidFill>
                <a:effectLst/>
                <a:latin typeface="Google Sans"/>
              </a:rPr>
              <a:t>.Generación silenciosa, nacidos entre 1925 y 1945 (</a:t>
            </a:r>
            <a:r>
              <a:rPr lang="es-EC" b="0" i="0" dirty="0">
                <a:solidFill>
                  <a:srgbClr val="040C28"/>
                </a:solidFill>
                <a:effectLst/>
                <a:latin typeface="Google Sans"/>
              </a:rPr>
              <a:t>entre 71 y 91 años).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758496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2517</Words>
  <Application>Microsoft Macintosh PowerPoint</Application>
  <PresentationFormat>Panorámica</PresentationFormat>
  <Paragraphs>111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30" baseType="lpstr">
      <vt:lpstr>Arial</vt:lpstr>
      <vt:lpstr>Calibri</vt:lpstr>
      <vt:lpstr>Calibri Light</vt:lpstr>
      <vt:lpstr>Google Sans</vt:lpstr>
      <vt:lpstr>Helvetica</vt:lpstr>
      <vt:lpstr>Larsseit-Bold</vt:lpstr>
      <vt:lpstr>Larsseit-Light</vt:lpstr>
      <vt:lpstr>Söhne</vt:lpstr>
      <vt:lpstr>Symbol</vt:lpstr>
      <vt:lpstr>Times New Roman</vt:lpstr>
      <vt:lpstr>Tema de Office</vt:lpstr>
      <vt:lpstr>Tendencias fitness relevantes </vt:lpstr>
      <vt:lpstr>Presentación de PowerPoint</vt:lpstr>
      <vt:lpstr>Tendencias fitness.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Estadísticas del sector del fitness por grupos demográficos </vt:lpstr>
      <vt:lpstr>Tendencias y Factores Clave del Mercado del Fitness en 2024-2025 (Información relevante para 2025) </vt:lpstr>
      <vt:lpstr>Empresas y Sectores con un Fuerte Valor de Mercado (Información de 2024 que sigue siendo relevante): </vt:lpstr>
      <vt:lpstr>Para obtener el valor de mercado exacto en este momento (abril de 2025), se requerirá una investigación financiera actualizada en fuentes como </vt:lpstr>
      <vt:lpstr>Tamaño y Crecimiento del Mercado </vt:lpstr>
      <vt:lpstr>Tendencias y Características Clave </vt:lpstr>
      <vt:lpstr>Mercados Líderes </vt:lpstr>
      <vt:lpstr>Planificar estrategias de marketing sobre inversiones, oferta de servicios deportivos o de fitness y recursos humanos </vt:lpstr>
      <vt:lpstr>Planificar estrategias de marketing sobre inversiones, oferta de servicios deportivos o de fitness y recursos humanos </vt:lpstr>
      <vt:lpstr>Planificar estrategias de marketing sobre inversiones, oferta de servicios deportivos o de fitness y recursos humanos </vt:lpstr>
      <vt:lpstr>Planificar estrategias de marketing sobre inversiones, oferta de servicios deportivos o de fitness y recursos humanos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Tendencias fitness relevantes </dc:title>
  <dc:creator>Microsoft Office User</dc:creator>
  <cp:lastModifiedBy>Edda Lorenzo</cp:lastModifiedBy>
  <cp:revision>4</cp:revision>
  <dcterms:created xsi:type="dcterms:W3CDTF">2023-10-22T23:08:02Z</dcterms:created>
  <dcterms:modified xsi:type="dcterms:W3CDTF">2025-04-08T17:11:35Z</dcterms:modified>
</cp:coreProperties>
</file>