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20"/>
  </p:notesMasterIdLst>
  <p:sldIdLst>
    <p:sldId id="411" r:id="rId2"/>
    <p:sldId id="370" r:id="rId3"/>
    <p:sldId id="369" r:id="rId4"/>
    <p:sldId id="368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407" r:id="rId13"/>
    <p:sldId id="419" r:id="rId14"/>
    <p:sldId id="420" r:id="rId15"/>
    <p:sldId id="421" r:id="rId16"/>
    <p:sldId id="422" r:id="rId17"/>
    <p:sldId id="423" r:id="rId18"/>
    <p:sldId id="409" r:id="rId1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3213A"/>
    <a:srgbClr val="9C9B9B"/>
    <a:srgbClr val="9C2038"/>
    <a:srgbClr val="9BBB59"/>
    <a:srgbClr val="8064A2"/>
    <a:srgbClr val="D7B139"/>
    <a:srgbClr val="DDBC54"/>
    <a:srgbClr val="A9233E"/>
    <a:srgbClr val="AB2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6" autoAdjust="0"/>
    <p:restoredTop sz="92211" autoAdjust="0"/>
  </p:normalViewPr>
  <p:slideViewPr>
    <p:cSldViewPr snapToGrid="0">
      <p:cViewPr varScale="1">
        <p:scale>
          <a:sx n="60" d="100"/>
          <a:sy n="60" d="100"/>
        </p:scale>
        <p:origin x="95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E1CC9-5072-458C-B824-7A66BB07653B}" type="datetimeFigureOut">
              <a:rPr lang="es-CO" smtClean="0"/>
              <a:t>2/06/2023</a:t>
            </a:fld>
            <a:endParaRPr lang="es-CO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CA5625-A0E6-4E7B-9B34-2E8B3E522FC4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5511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Hernández, R., Fernández, C., y Baptista, P. (2014). Definiciones de</a:t>
            </a:r>
            <a:r>
              <a:rPr lang="es-CO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los enfoques cuantitativo y cualitativo, sus similitudes y diferencias. </a:t>
            </a:r>
            <a:r>
              <a:rPr lang="es-CO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Metodología de la Investigación.</a:t>
            </a:r>
            <a:r>
              <a:rPr lang="es-CO" sz="1200" i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México: McGraw Hill.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5625-A0E6-4E7B-9B34-2E8B3E522FC4}" type="slidenum">
              <a:rPr lang="es-CO" smtClean="0">
                <a:solidFill>
                  <a:prstClr val="black"/>
                </a:solidFill>
              </a:rPr>
              <a:pPr/>
              <a:t>2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47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CO" sz="10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Hernández, R., Fernández, C., y Baptista, P. (2014). Definiciones de</a:t>
            </a:r>
            <a:r>
              <a:rPr lang="es-CO" sz="10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los enfoques cuantitativo y cualitativo, sus similitudes y diferencias. </a:t>
            </a:r>
            <a:r>
              <a:rPr lang="es-CO" sz="10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Metodología de la Investigación.</a:t>
            </a:r>
            <a:r>
              <a:rPr lang="es-CO" sz="1000" i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s-CO" sz="10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México: McGraw Hill.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CO" sz="1000" dirty="0" err="1">
                <a:latin typeface="Times New Roman" pitchFamily="18" charset="0"/>
                <a:cs typeface="Kalinga" pitchFamily="34" charset="0"/>
              </a:rPr>
              <a:t>Unrau</a:t>
            </a:r>
            <a:r>
              <a:rPr lang="es-CO" sz="1000" dirty="0">
                <a:latin typeface="Times New Roman" pitchFamily="18" charset="0"/>
                <a:cs typeface="Kalinga" pitchFamily="34" charset="0"/>
              </a:rPr>
              <a:t>, Y., Grinnell, R. &amp; Williams, M. (2011). </a:t>
            </a:r>
            <a:r>
              <a:rPr lang="es-CO" sz="1000" dirty="0" err="1">
                <a:latin typeface="Times New Roman" pitchFamily="18" charset="0"/>
                <a:cs typeface="Kalinga" pitchFamily="34" charset="0"/>
              </a:rPr>
              <a:t>The</a:t>
            </a:r>
            <a:r>
              <a:rPr lang="es-CO" sz="1000" dirty="0">
                <a:latin typeface="Times New Roman" pitchFamily="18" charset="0"/>
                <a:cs typeface="Kalinga" pitchFamily="34" charset="0"/>
              </a:rPr>
              <a:t> </a:t>
            </a:r>
            <a:r>
              <a:rPr lang="es-CO" sz="1000" dirty="0" err="1">
                <a:latin typeface="Times New Roman" pitchFamily="18" charset="0"/>
                <a:cs typeface="Kalinga" pitchFamily="34" charset="0"/>
              </a:rPr>
              <a:t>quantitative</a:t>
            </a:r>
            <a:r>
              <a:rPr lang="es-CO" sz="1000" dirty="0">
                <a:latin typeface="Times New Roman" pitchFamily="18" charset="0"/>
                <a:cs typeface="Kalinga" pitchFamily="34" charset="0"/>
              </a:rPr>
              <a:t> </a:t>
            </a:r>
            <a:r>
              <a:rPr lang="es-CO" sz="1000" dirty="0" err="1">
                <a:latin typeface="Times New Roman" pitchFamily="18" charset="0"/>
                <a:cs typeface="Kalinga" pitchFamily="34" charset="0"/>
              </a:rPr>
              <a:t>research</a:t>
            </a:r>
            <a:r>
              <a:rPr lang="es-CO" sz="1000" dirty="0">
                <a:latin typeface="Times New Roman" pitchFamily="18" charset="0"/>
                <a:cs typeface="Kalinga" pitchFamily="34" charset="0"/>
              </a:rPr>
              <a:t> </a:t>
            </a:r>
            <a:r>
              <a:rPr lang="es-CO" sz="1000" dirty="0" err="1">
                <a:latin typeface="Times New Roman" pitchFamily="18" charset="0"/>
                <a:cs typeface="Kalinga" pitchFamily="34" charset="0"/>
              </a:rPr>
              <a:t>approach</a:t>
            </a:r>
            <a:r>
              <a:rPr lang="es-CO" sz="1000" dirty="0">
                <a:latin typeface="Times New Roman" pitchFamily="18" charset="0"/>
                <a:cs typeface="Kalinga" pitchFamily="34" charset="0"/>
              </a:rPr>
              <a:t>. En Grinnell, R. &amp; </a:t>
            </a:r>
            <a:r>
              <a:rPr lang="es-CO" sz="1000" dirty="0" err="1">
                <a:latin typeface="Times New Roman" pitchFamily="18" charset="0"/>
                <a:cs typeface="Kalinga" pitchFamily="34" charset="0"/>
              </a:rPr>
              <a:t>Unrau</a:t>
            </a:r>
            <a:r>
              <a:rPr lang="es-CO" sz="1000" dirty="0">
                <a:latin typeface="Times New Roman" pitchFamily="18" charset="0"/>
                <a:cs typeface="Kalinga" pitchFamily="34" charset="0"/>
              </a:rPr>
              <a:t>, Y. (Eds.). </a:t>
            </a:r>
            <a:r>
              <a:rPr lang="es-CO" sz="1000" i="1" dirty="0">
                <a:latin typeface="Times New Roman" pitchFamily="18" charset="0"/>
                <a:cs typeface="Kalinga" pitchFamily="34" charset="0"/>
              </a:rPr>
              <a:t>Social </a:t>
            </a:r>
            <a:r>
              <a:rPr lang="es-CO" sz="1000" i="1" dirty="0" err="1">
                <a:latin typeface="Times New Roman" pitchFamily="18" charset="0"/>
                <a:cs typeface="Kalinga" pitchFamily="34" charset="0"/>
              </a:rPr>
              <a:t>work</a:t>
            </a:r>
            <a:r>
              <a:rPr lang="es-CO" sz="1000" i="1" dirty="0">
                <a:latin typeface="Times New Roman" pitchFamily="18" charset="0"/>
                <a:cs typeface="Kalinga" pitchFamily="34" charset="0"/>
              </a:rPr>
              <a:t>: </a:t>
            </a:r>
            <a:r>
              <a:rPr lang="es-CO" sz="1000" i="1" dirty="0" err="1">
                <a:latin typeface="Times New Roman" pitchFamily="18" charset="0"/>
                <a:cs typeface="Kalinga" pitchFamily="34" charset="0"/>
              </a:rPr>
              <a:t>Research</a:t>
            </a:r>
            <a:r>
              <a:rPr lang="es-CO" sz="1000" i="1" dirty="0">
                <a:latin typeface="Times New Roman" pitchFamily="18" charset="0"/>
                <a:cs typeface="Kalinga" pitchFamily="34" charset="0"/>
              </a:rPr>
              <a:t> and </a:t>
            </a:r>
            <a:r>
              <a:rPr lang="es-CO" sz="1000" i="1" dirty="0" err="1">
                <a:latin typeface="Times New Roman" pitchFamily="18" charset="0"/>
                <a:cs typeface="Kalinga" pitchFamily="34" charset="0"/>
              </a:rPr>
              <a:t>evaluation</a:t>
            </a:r>
            <a:r>
              <a:rPr lang="es-CO" sz="1000" i="1" dirty="0">
                <a:latin typeface="Times New Roman" pitchFamily="18" charset="0"/>
                <a:cs typeface="Kalinga" pitchFamily="34" charset="0"/>
              </a:rPr>
              <a:t>: </a:t>
            </a:r>
            <a:r>
              <a:rPr lang="es-CO" sz="1000" i="1" dirty="0" err="1">
                <a:latin typeface="Times New Roman" pitchFamily="18" charset="0"/>
                <a:cs typeface="Kalinga" pitchFamily="34" charset="0"/>
              </a:rPr>
              <a:t>Quantitative</a:t>
            </a:r>
            <a:r>
              <a:rPr lang="es-CO" sz="1000" i="1" dirty="0">
                <a:latin typeface="Times New Roman" pitchFamily="18" charset="0"/>
                <a:cs typeface="Kalinga" pitchFamily="34" charset="0"/>
              </a:rPr>
              <a:t> and </a:t>
            </a:r>
            <a:r>
              <a:rPr lang="es-CO" sz="1000" i="1" dirty="0" err="1">
                <a:latin typeface="Times New Roman" pitchFamily="18" charset="0"/>
                <a:cs typeface="Kalinga" pitchFamily="34" charset="0"/>
              </a:rPr>
              <a:t>qualitative</a:t>
            </a:r>
            <a:r>
              <a:rPr lang="es-CO" sz="1000" i="1" dirty="0">
                <a:latin typeface="Times New Roman" pitchFamily="18" charset="0"/>
                <a:cs typeface="Kalinga" pitchFamily="34" charset="0"/>
              </a:rPr>
              <a:t> </a:t>
            </a:r>
            <a:r>
              <a:rPr lang="es-CO" sz="1000" i="1" dirty="0" err="1">
                <a:latin typeface="Times New Roman" pitchFamily="18" charset="0"/>
                <a:cs typeface="Kalinga" pitchFamily="34" charset="0"/>
              </a:rPr>
              <a:t>approaches</a:t>
            </a:r>
            <a:r>
              <a:rPr lang="es-CO" sz="1000" i="1" dirty="0">
                <a:latin typeface="Times New Roman" pitchFamily="18" charset="0"/>
                <a:cs typeface="Kalinga" pitchFamily="34" charset="0"/>
              </a:rPr>
              <a:t> (9a. ed.)</a:t>
            </a:r>
            <a:r>
              <a:rPr lang="es-CO" sz="1000" dirty="0">
                <a:latin typeface="Times New Roman" pitchFamily="18" charset="0"/>
                <a:cs typeface="Kalinga" pitchFamily="34" charset="0"/>
              </a:rPr>
              <a:t> (32-51). Nueva York, NY, EE. UU.: Oxford </a:t>
            </a:r>
            <a:r>
              <a:rPr lang="es-CO" sz="1000" dirty="0" err="1">
                <a:latin typeface="Times New Roman" pitchFamily="18" charset="0"/>
                <a:cs typeface="Kalinga" pitchFamily="34" charset="0"/>
              </a:rPr>
              <a:t>University</a:t>
            </a:r>
            <a:r>
              <a:rPr lang="es-CO" sz="1000" dirty="0">
                <a:latin typeface="Times New Roman" pitchFamily="18" charset="0"/>
                <a:cs typeface="Kalinga" pitchFamily="34" charset="0"/>
              </a:rPr>
              <a:t> </a:t>
            </a:r>
            <a:r>
              <a:rPr lang="es-CO" sz="1000" dirty="0" err="1">
                <a:latin typeface="Times New Roman" pitchFamily="18" charset="0"/>
                <a:cs typeface="Kalinga" pitchFamily="34" charset="0"/>
              </a:rPr>
              <a:t>Press</a:t>
            </a:r>
            <a:r>
              <a:rPr lang="es-CO" sz="1000" dirty="0">
                <a:latin typeface="Times New Roman" pitchFamily="18" charset="0"/>
                <a:cs typeface="Kalinga" pitchFamily="34" charset="0"/>
              </a:rPr>
              <a:t>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5625-A0E6-4E7B-9B34-2E8B3E522FC4}" type="slidenum">
              <a:rPr lang="es-CO" smtClean="0">
                <a:solidFill>
                  <a:prstClr val="black"/>
                </a:solidFill>
              </a:rPr>
              <a:pPr/>
              <a:t>5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47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Hernández, R., Fernández, C., y Baptista, P. (2014). Definiciones de</a:t>
            </a:r>
            <a:r>
              <a:rPr lang="es-CO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los enfoques cuantitativo y cualitativo, sus similitudes y diferencias. </a:t>
            </a:r>
            <a:r>
              <a:rPr lang="es-CO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Metodología de la Investigación.</a:t>
            </a:r>
            <a:r>
              <a:rPr lang="es-CO" sz="1200" i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México: McGraw Hill.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5625-A0E6-4E7B-9B34-2E8B3E522FC4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47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Hernández, R., Fernández, C., y Baptista, P. (2014). Definiciones de</a:t>
            </a:r>
            <a:r>
              <a:rPr lang="es-CO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los enfoques cuantitativo y cualitativo, sus similitudes y diferencias. </a:t>
            </a:r>
            <a:r>
              <a:rPr lang="es-CO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Metodología de la Investigación.</a:t>
            </a:r>
            <a:r>
              <a:rPr lang="es-CO" sz="1200" i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México: McGraw Hill.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5625-A0E6-4E7B-9B34-2E8B3E522FC4}" type="slidenum">
              <a:rPr lang="es-CO" smtClean="0"/>
              <a:t>7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5741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Hernández, R., Fernández, C., y Baptista, P. (2014). Definiciones de</a:t>
            </a:r>
            <a:r>
              <a:rPr lang="es-CO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los enfoques cuantitativo y cualitativo, sus similitudes y diferencias. </a:t>
            </a:r>
            <a:r>
              <a:rPr lang="es-CO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Metodología de la Investigación.</a:t>
            </a:r>
            <a:r>
              <a:rPr lang="es-CO" sz="1200" i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s-CO" sz="1200" kern="120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México: McGraw Hill.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5625-A0E6-4E7B-9B34-2E8B3E522FC4}" type="slidenum">
              <a:rPr lang="es-CO" smtClean="0"/>
              <a:t>8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46364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Hernández, R., Fernández, C., y Baptista, P. (2014). Definiciones de</a:t>
            </a:r>
            <a:r>
              <a:rPr lang="es-CO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los enfoques cuantitativo y cualitativo, sus similitudes y diferencias. </a:t>
            </a:r>
            <a:r>
              <a:rPr lang="es-CO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Metodología de la Investigación.</a:t>
            </a:r>
            <a:r>
              <a:rPr lang="es-CO" sz="1200" i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México: McGraw Hill.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5625-A0E6-4E7B-9B34-2E8B3E522FC4}" type="slidenum">
              <a:rPr lang="es-CO" smtClean="0">
                <a:solidFill>
                  <a:prstClr val="black"/>
                </a:solidFill>
              </a:rPr>
              <a:pPr/>
              <a:t>9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11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Hernández, R., Fernández, C., y Baptista, P. (2014). Definiciones de</a:t>
            </a:r>
            <a:r>
              <a:rPr lang="es-CO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los enfoques cuantitativo y cualitativo, sus similitudes y diferencias. </a:t>
            </a:r>
            <a:r>
              <a:rPr lang="es-CO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Metodología de la Investigación.</a:t>
            </a:r>
            <a:r>
              <a:rPr lang="es-CO" sz="1200" i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México: McGraw Hill.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5625-A0E6-4E7B-9B34-2E8B3E522FC4}" type="slidenum">
              <a:rPr lang="es-CO" smtClean="0">
                <a:solidFill>
                  <a:prstClr val="black"/>
                </a:solidFill>
              </a:rPr>
              <a:pPr/>
              <a:t>10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806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Hernández, R., Fernández, C., y Baptista, P. (2014). Definiciones de</a:t>
            </a:r>
            <a:r>
              <a:rPr lang="es-CO" sz="1200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los enfoques cuantitativo y cualitativo, sus similitudes y diferencias. </a:t>
            </a:r>
            <a:r>
              <a:rPr lang="es-CO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Metodología de la Investigación.</a:t>
            </a:r>
            <a:r>
              <a:rPr lang="es-CO" sz="1200" i="1" kern="1200" baseline="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s-CO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México: McGraw Hill.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CA5625-A0E6-4E7B-9B34-2E8B3E522FC4}" type="slidenum">
              <a:rPr lang="es-CO" smtClean="0">
                <a:solidFill>
                  <a:prstClr val="black"/>
                </a:solidFill>
              </a:rPr>
              <a:pPr/>
              <a:t>11</a:t>
            </a:fld>
            <a:endParaRPr lang="es-C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447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F8E07B-DE2C-4E3C-838D-8A67DADCC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611418-AC36-469F-949E-62D0480930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B185FD-1C06-4A6D-AE5D-FB38CE521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E8ECD4-A2C8-4355-B179-D8FE4FEDB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C4383A-78D6-48F1-AB46-E41C1B501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022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A7CAF-AA9E-40C9-A4AA-A8D01BD6E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7EA996-8CA6-4B65-A856-7BAAA058B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5A4FD9-7529-4664-B243-7F92B7697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CAA7C7-2F7B-4EF2-9979-F79C8DF39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2C088F-7A79-4462-9B6D-9AAD96512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29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23AF0F3-648C-4856-9BCD-4C97546ECE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93A953-D939-4705-914B-A35893B84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BEE167-CBC0-4A17-AE9B-D5DC71C0F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864BE7C-BC1A-4F70-8EDD-688C1FABE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CE5441-C005-48B1-9AE3-ADF791102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79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56185B-BC62-4CB4-BB2B-0B8A73CFD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5E224E-D3DC-43CF-BBCE-4FA52B325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538D96-8786-461C-8C6B-197676429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20B48F-4857-4AFB-B4C6-76203B77F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4991FE-4515-4818-A1C1-C90002A99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06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0678C-B4B8-4AF6-AA83-333C24138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C15AC3A-63F9-4D37-B939-DE9E50CD4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8FE3C2F-FE13-4D9F-A2DC-B09EA02B1B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EE0F628-06DA-4A6A-848A-34A8D6951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DD22E4-C506-44EB-A2DB-DD1F6796B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79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55AA9A-3AEB-4692-A02F-3A2A59481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A3C353-D98C-40F0-AF69-0808A8DDA1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617D95-6B5A-4C9B-9032-B406A1FDB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443C6A6-E98B-4401-B765-86B8B28EB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D67DE8-31BC-4F3D-8656-EFA5A3BDA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4872C46-0355-4442-8D5B-4802FCB0C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3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2FD99D-6636-4D1A-8888-E84569801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600F33A-DFB3-4EF8-9A6E-E9C10E10C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F5D41E-749E-4EF5-937B-8D0B26F2E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FE04BE9-4E69-4EC3-AE6D-4071BA7A3B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063D906-B51B-4E0D-A8DF-AF939104AC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9AD6490-485E-488F-8F3A-6E3A642F4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E9D8DCE-A61C-4C70-A144-F854719B3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D816725-F459-4B73-91BC-BD73625C2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46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040634-6D26-42B7-8C73-EDB230696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9018D1C-DE36-4C00-A7A3-24E240047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2E3954-AA53-479C-B17C-381DAE906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6EE8BD7-A899-4560-A65B-DE1B3A7C9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666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7DC801A-0D9B-41BB-BC38-A506514BA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4344DAC-817A-412A-9BAD-C2BEE813B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1586A4-CB22-44A9-9FB4-9268CAF7D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23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7F6BF-70FE-438D-A47B-CCCCE12CEF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266FDB4-F346-4F31-897F-D8A310B85F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3139D0-9455-4D89-A10E-F47E00603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744134-41FB-40AE-B170-0A6027794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517BEA-DE9E-48A4-B02D-CFF25D255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3EA744-2B86-4BFC-9C10-F11C1C8A0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01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BE84B7-6B26-4132-87EA-4818ACD76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94AA1C4-9F71-48A7-9B8E-72E508D26D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0895D78-78AF-4849-A967-A9A2BEC1F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6A886FA-F826-430F-87A6-2CCFB3035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DBDAB57-FAEA-4424-B1A5-6CFC3B43A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497896-E1D3-4084-B9A1-DDDAE067F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96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5E5B2E4-91B1-4DEA-81F0-39F37A071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BC094A-F28D-4EED-813C-863BAFC05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934C25-0669-4758-9A7D-723D06A6E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06373-5EED-4C71-AE70-5A08596B23E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2/06/2023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2C10E4-C6B4-4FEB-A1EF-4AF13342EA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A1E877-6231-4EE2-8610-97C8356B04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6B1B8-3553-4D27-AF15-5EA689C572C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50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45326" y="2300520"/>
            <a:ext cx="5257946" cy="830997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4800" b="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CONTENIDO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592764" y="753529"/>
            <a:ext cx="28800" cy="5400000"/>
          </a:xfrm>
          <a:prstGeom prst="rect">
            <a:avLst/>
          </a:prstGeom>
          <a:gradFill>
            <a:gsLst>
              <a:gs pos="0">
                <a:srgbClr val="A3213A"/>
              </a:gs>
              <a:gs pos="50000">
                <a:srgbClr val="9C9B9B"/>
              </a:gs>
              <a:gs pos="100000">
                <a:srgbClr val="D7B13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white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850630" y="1172776"/>
            <a:ext cx="3666226" cy="4524316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marL="285750" indent="-285750">
              <a:buFontTx/>
              <a:buChar char="-"/>
            </a:pPr>
            <a:r>
              <a:rPr lang="es-VE" sz="18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El Conocimiento.  </a:t>
            </a:r>
          </a:p>
          <a:p>
            <a:pPr marL="285750" indent="-285750">
              <a:buFontTx/>
              <a:buChar char="-"/>
            </a:pPr>
            <a:r>
              <a:rPr lang="es-VE" sz="18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Tipos de conocimiento</a:t>
            </a:r>
          </a:p>
          <a:p>
            <a:pPr marL="285750" indent="-285750">
              <a:buFontTx/>
              <a:buChar char="-"/>
            </a:pPr>
            <a:r>
              <a:rPr lang="es-VE" sz="18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Carácterísticas del conocimiento científico</a:t>
            </a:r>
          </a:p>
          <a:p>
            <a:pPr marL="285750" indent="-285750">
              <a:buFontTx/>
              <a:buChar char="-"/>
            </a:pPr>
            <a:r>
              <a:rPr lang="es-VE" sz="18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Distinción entre enfoques de la investigación</a:t>
            </a:r>
          </a:p>
          <a:p>
            <a:pPr marL="285750" indent="-285750">
              <a:buFontTx/>
              <a:buChar char="-"/>
            </a:pPr>
            <a:r>
              <a:rPr lang="es-VE" sz="18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Generalidades de la Investigación cuantitativa</a:t>
            </a:r>
          </a:p>
          <a:p>
            <a:pPr marL="285750" indent="-285750">
              <a:buFontTx/>
              <a:buChar char="-"/>
            </a:pPr>
            <a:r>
              <a:rPr lang="es-VE" sz="18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La propuesta de investigación cuantitativa.</a:t>
            </a:r>
          </a:p>
          <a:p>
            <a:pPr marL="285750" indent="-285750">
              <a:buFontTx/>
              <a:buChar char="-"/>
            </a:pPr>
            <a:r>
              <a:rPr lang="es-VE" sz="18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Diseños de investigación cuantitativa. </a:t>
            </a:r>
          </a:p>
          <a:p>
            <a:pPr marL="285750" indent="-285750">
              <a:buFontTx/>
              <a:buChar char="-"/>
            </a:pPr>
            <a:endParaRPr lang="es-VE" sz="1800" b="0" dirty="0">
              <a:ln w="0"/>
              <a:solidFill>
                <a:srgbClr val="9C9B9B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824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371632"/>
              </p:ext>
            </p:extLst>
          </p:nvPr>
        </p:nvGraphicFramePr>
        <p:xfrm>
          <a:off x="582371" y="1701267"/>
          <a:ext cx="11005284" cy="410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16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36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000" b="1" dirty="0">
                          <a:solidFill>
                            <a:schemeClr val="bg1"/>
                          </a:solidFill>
                          <a:latin typeface="Kalinga" pitchFamily="34" charset="0"/>
                          <a:cs typeface="Kalinga" pitchFamily="34" charset="0"/>
                        </a:rPr>
                        <a:t>Dimensiones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73B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000" b="1" dirty="0">
                          <a:solidFill>
                            <a:schemeClr val="bg1"/>
                          </a:solidFill>
                          <a:latin typeface="Kalinga" pitchFamily="34" charset="0"/>
                          <a:cs typeface="Kalinga" pitchFamily="34" charset="0"/>
                        </a:rPr>
                        <a:t>Enfoque cuantitativo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73B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Proceso de análisis de datos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Inicia con ideas preconcebidas, concretadas en hipótesis.</a:t>
                      </a:r>
                    </a:p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Se recolecta la información.</a:t>
                      </a:r>
                    </a:p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Se consolidan en una base de datos.</a:t>
                      </a:r>
                    </a:p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Se analiza mediante procedimientos estadísticos.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Perspectiva del investigador en el análisis de datos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None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Externa. Al margen de los datos. No involucra sus creencias ni tendencias en el análisis.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Criterios del análisis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Objetivada, rigor, confiabilidad y validez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Finalidad del análisis de datos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None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Describir las variables y explicar sus cambios y movimientos.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Presentación</a:t>
                      </a:r>
                      <a:r>
                        <a:rPr lang="es-CO" sz="1600" b="1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de resultados </a:t>
                      </a:r>
                      <a:endParaRPr lang="es-CO" sz="1600" b="1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0650" indent="-12065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Char char="•"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Tablas, diagramas y modelos estadísticos.</a:t>
                      </a:r>
                    </a:p>
                    <a:p>
                      <a:pPr marL="120650" indent="-12065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Char char="•"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Formato relativamente estándar.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Reporte de resultados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Se disponen</a:t>
                      </a:r>
                      <a:r>
                        <a:rPr lang="es-CO" sz="1600" b="0" kern="12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 en tono objetivo, impersonal, no emotivo. </a:t>
                      </a:r>
                      <a:endParaRPr lang="es-CO" sz="1600" b="0" kern="1200" dirty="0">
                        <a:solidFill>
                          <a:sysClr val="windowText" lastClr="000000"/>
                        </a:solidFill>
                        <a:latin typeface="Kalinga" pitchFamily="34" charset="0"/>
                        <a:ea typeface="+mn-ea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CO" sz="1600" b="1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Redacción en tercera persona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64770" y="614341"/>
            <a:ext cx="10098401" cy="553998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3000" b="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Concretemos diferencias entre los enfoques</a:t>
            </a: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7963593" y="6343804"/>
            <a:ext cx="4132582" cy="36129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600" dirty="0">
                <a:ln w="0"/>
                <a:solidFill>
                  <a:srgbClr val="D7B139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(Hernández, Fernández &amp; Baptista, 2014)</a:t>
            </a:r>
            <a:endParaRPr lang="es-VE" sz="1600" dirty="0">
              <a:ln w="0"/>
              <a:solidFill>
                <a:srgbClr val="D7B139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6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0"/>
    </mc:Choice>
    <mc:Fallback xmlns="">
      <p:transition advClick="0" advTm="6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7252084" y="6416320"/>
            <a:ext cx="4839394" cy="3612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60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(Hernández, Fernández &amp; Baptista, 2014)</a:t>
            </a:r>
            <a:endParaRPr lang="es-VE" sz="1600" dirty="0">
              <a:ln w="0"/>
              <a:solidFill>
                <a:srgbClr val="9C9B9B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cxnSp>
        <p:nvCxnSpPr>
          <p:cNvPr id="4" name="3 Conector angular"/>
          <p:cNvCxnSpPr>
            <a:stCxn id="2" idx="3"/>
            <a:endCxn id="14" idx="1"/>
          </p:cNvCxnSpPr>
          <p:nvPr/>
        </p:nvCxnSpPr>
        <p:spPr>
          <a:xfrm>
            <a:off x="1543987" y="2390281"/>
            <a:ext cx="407689" cy="90000"/>
          </a:xfrm>
          <a:prstGeom prst="bentConnector3">
            <a:avLst>
              <a:gd name="adj1" fmla="val 50000"/>
            </a:avLst>
          </a:prstGeom>
          <a:ln>
            <a:solidFill>
              <a:srgbClr val="9C2038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6" name="Rectangle 7"/>
          <p:cNvSpPr txBox="1">
            <a:spLocks noChangeArrowheads="1"/>
          </p:cNvSpPr>
          <p:nvPr/>
        </p:nvSpPr>
        <p:spPr>
          <a:xfrm>
            <a:off x="400474" y="2693995"/>
            <a:ext cx="1143513" cy="483919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Se  va acotando</a:t>
            </a:r>
            <a:endParaRPr lang="es-VE" sz="1400" b="1" dirty="0">
              <a:ln w="0"/>
              <a:solidFill>
                <a:srgbClr val="D7B139"/>
              </a:solidFill>
              <a:latin typeface="Copperplate Gothic Light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04734" y="2156281"/>
            <a:ext cx="1139253" cy="46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Idea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1951676" y="2156281"/>
            <a:ext cx="1635280" cy="64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Planteamiento del problema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4000992" y="2171270"/>
            <a:ext cx="2260947" cy="82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Revisión de la literatura y desarrollo del marco teórico</a:t>
            </a:r>
          </a:p>
        </p:txBody>
      </p:sp>
      <p:sp>
        <p:nvSpPr>
          <p:cNvPr id="17" name="16 Rectángulo"/>
          <p:cNvSpPr/>
          <p:nvPr/>
        </p:nvSpPr>
        <p:spPr>
          <a:xfrm>
            <a:off x="6620504" y="2150889"/>
            <a:ext cx="2016000" cy="64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Visualización del alcance del estudio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9015310" y="2138399"/>
            <a:ext cx="2260947" cy="82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Elaboración de hipótesis y definición de variables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9101956" y="4559699"/>
            <a:ext cx="2196000" cy="64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Desarrollo del diseño de investigación</a:t>
            </a:r>
          </a:p>
        </p:txBody>
      </p:sp>
      <p:cxnSp>
        <p:nvCxnSpPr>
          <p:cNvPr id="26" name="25 Conector angular"/>
          <p:cNvCxnSpPr>
            <a:stCxn id="14" idx="3"/>
            <a:endCxn id="15" idx="1"/>
          </p:cNvCxnSpPr>
          <p:nvPr/>
        </p:nvCxnSpPr>
        <p:spPr>
          <a:xfrm>
            <a:off x="3586956" y="2480281"/>
            <a:ext cx="414036" cy="104989"/>
          </a:xfrm>
          <a:prstGeom prst="bentConnector3">
            <a:avLst>
              <a:gd name="adj1" fmla="val 50000"/>
            </a:avLst>
          </a:prstGeom>
          <a:ln>
            <a:solidFill>
              <a:srgbClr val="9C2038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26 Conector angular"/>
          <p:cNvCxnSpPr>
            <a:stCxn id="17" idx="3"/>
            <a:endCxn id="19" idx="1"/>
          </p:cNvCxnSpPr>
          <p:nvPr/>
        </p:nvCxnSpPr>
        <p:spPr>
          <a:xfrm>
            <a:off x="8636504" y="2474889"/>
            <a:ext cx="378806" cy="77510"/>
          </a:xfrm>
          <a:prstGeom prst="bentConnector3">
            <a:avLst>
              <a:gd name="adj1" fmla="val 50000"/>
            </a:avLst>
          </a:prstGeom>
          <a:ln>
            <a:solidFill>
              <a:srgbClr val="9C2038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27 Conector angular"/>
          <p:cNvCxnSpPr>
            <a:stCxn id="15" idx="3"/>
            <a:endCxn id="17" idx="1"/>
          </p:cNvCxnSpPr>
          <p:nvPr/>
        </p:nvCxnSpPr>
        <p:spPr>
          <a:xfrm flipV="1">
            <a:off x="6261939" y="2474889"/>
            <a:ext cx="358565" cy="110381"/>
          </a:xfrm>
          <a:prstGeom prst="bentConnector3">
            <a:avLst>
              <a:gd name="adj1" fmla="val 50000"/>
            </a:avLst>
          </a:prstGeom>
          <a:ln>
            <a:solidFill>
              <a:srgbClr val="9C2038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28 Conector angular"/>
          <p:cNvCxnSpPr>
            <a:stCxn id="19" idx="3"/>
            <a:endCxn id="23" idx="3"/>
          </p:cNvCxnSpPr>
          <p:nvPr/>
        </p:nvCxnSpPr>
        <p:spPr>
          <a:xfrm>
            <a:off x="11276257" y="2552399"/>
            <a:ext cx="21699" cy="2331300"/>
          </a:xfrm>
          <a:prstGeom prst="bentConnector3">
            <a:avLst>
              <a:gd name="adj1" fmla="val 1153505"/>
            </a:avLst>
          </a:prstGeom>
          <a:ln>
            <a:solidFill>
              <a:srgbClr val="9C2038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0" name="29 Conector angular"/>
          <p:cNvCxnSpPr>
            <a:stCxn id="32" idx="1"/>
            <a:endCxn id="42" idx="3"/>
          </p:cNvCxnSpPr>
          <p:nvPr/>
        </p:nvCxnSpPr>
        <p:spPr>
          <a:xfrm rot="10800000">
            <a:off x="6330154" y="4883699"/>
            <a:ext cx="380230" cy="90000"/>
          </a:xfrm>
          <a:prstGeom prst="bentConnector3">
            <a:avLst/>
          </a:prstGeom>
          <a:ln>
            <a:solidFill>
              <a:srgbClr val="9C2038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30 Conector angular"/>
          <p:cNvCxnSpPr>
            <a:stCxn id="23" idx="1"/>
            <a:endCxn id="32" idx="3"/>
          </p:cNvCxnSpPr>
          <p:nvPr/>
        </p:nvCxnSpPr>
        <p:spPr>
          <a:xfrm rot="10800000" flipV="1">
            <a:off x="8559382" y="4883699"/>
            <a:ext cx="542574" cy="90000"/>
          </a:xfrm>
          <a:prstGeom prst="bentConnector3">
            <a:avLst/>
          </a:prstGeom>
          <a:ln>
            <a:solidFill>
              <a:srgbClr val="9C2038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2" name="31 Rectángulo"/>
          <p:cNvSpPr/>
          <p:nvPr/>
        </p:nvSpPr>
        <p:spPr>
          <a:xfrm>
            <a:off x="6710384" y="4559699"/>
            <a:ext cx="1848998" cy="82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Definición y selección de la muestra</a:t>
            </a:r>
          </a:p>
        </p:txBody>
      </p:sp>
      <p:sp>
        <p:nvSpPr>
          <p:cNvPr id="42" name="41 Rectángulo"/>
          <p:cNvSpPr/>
          <p:nvPr/>
        </p:nvSpPr>
        <p:spPr>
          <a:xfrm>
            <a:off x="4694874" y="4559699"/>
            <a:ext cx="1635280" cy="64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Recolección de la información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2748651" y="4559699"/>
            <a:ext cx="1635280" cy="64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Análisis de la información</a:t>
            </a:r>
          </a:p>
        </p:txBody>
      </p:sp>
      <p:sp>
        <p:nvSpPr>
          <p:cNvPr id="44" name="43 Rectángulo"/>
          <p:cNvSpPr/>
          <p:nvPr/>
        </p:nvSpPr>
        <p:spPr>
          <a:xfrm>
            <a:off x="742468" y="4534913"/>
            <a:ext cx="1635280" cy="828000"/>
          </a:xfrm>
          <a:prstGeom prst="rect">
            <a:avLst/>
          </a:prstGeom>
          <a:solidFill>
            <a:srgbClr val="9C9B9B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itchFamily="34" charset="0"/>
                <a:cs typeface="Kalinga" pitchFamily="34" charset="0"/>
              </a:rPr>
              <a:t>Elaboración del reporte de resultados</a:t>
            </a:r>
          </a:p>
        </p:txBody>
      </p:sp>
      <p:cxnSp>
        <p:nvCxnSpPr>
          <p:cNvPr id="47" name="46 Conector angular"/>
          <p:cNvCxnSpPr>
            <a:stCxn id="43" idx="1"/>
            <a:endCxn id="44" idx="3"/>
          </p:cNvCxnSpPr>
          <p:nvPr/>
        </p:nvCxnSpPr>
        <p:spPr>
          <a:xfrm rot="10800000" flipV="1">
            <a:off x="2377749" y="4883699"/>
            <a:ext cx="370903" cy="65214"/>
          </a:xfrm>
          <a:prstGeom prst="bentConnector3">
            <a:avLst>
              <a:gd name="adj1" fmla="val 50000"/>
            </a:avLst>
          </a:prstGeom>
          <a:ln>
            <a:solidFill>
              <a:srgbClr val="9C2038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8" name="47 Conector angular"/>
          <p:cNvCxnSpPr>
            <a:stCxn id="42" idx="1"/>
            <a:endCxn id="43" idx="3"/>
          </p:cNvCxnSpPr>
          <p:nvPr/>
        </p:nvCxnSpPr>
        <p:spPr>
          <a:xfrm rot="10800000">
            <a:off x="4383932" y="4883699"/>
            <a:ext cx="310943" cy="12700"/>
          </a:xfrm>
          <a:prstGeom prst="bentConnector3">
            <a:avLst>
              <a:gd name="adj1" fmla="val 50000"/>
            </a:avLst>
          </a:prstGeom>
          <a:ln>
            <a:solidFill>
              <a:srgbClr val="9C2038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6160957" y="220419"/>
            <a:ext cx="5699744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3200" b="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Enfoque Cuantitativo</a:t>
            </a:r>
            <a:endParaRPr lang="es-VE" sz="3600" b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5" name="54 Rectángulo"/>
          <p:cNvSpPr/>
          <p:nvPr/>
        </p:nvSpPr>
        <p:spPr>
          <a:xfrm rot="5400000">
            <a:off x="9079096" y="-1632107"/>
            <a:ext cx="45719" cy="5400000"/>
          </a:xfrm>
          <a:prstGeom prst="rect">
            <a:avLst/>
          </a:prstGeom>
          <a:gradFill>
            <a:gsLst>
              <a:gs pos="0">
                <a:srgbClr val="A3213A"/>
              </a:gs>
              <a:gs pos="50000">
                <a:srgbClr val="9C9B9B"/>
              </a:gs>
              <a:gs pos="100000">
                <a:srgbClr val="D7B13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white"/>
              </a:solidFill>
            </a:endParaRPr>
          </a:p>
        </p:txBody>
      </p:sp>
      <p:sp>
        <p:nvSpPr>
          <p:cNvPr id="56" name="Text Box 8"/>
          <p:cNvSpPr txBox="1">
            <a:spLocks noChangeArrowheads="1"/>
          </p:cNvSpPr>
          <p:nvPr/>
        </p:nvSpPr>
        <p:spPr bwMode="auto">
          <a:xfrm>
            <a:off x="8244590" y="639185"/>
            <a:ext cx="357235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20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Proceso:</a:t>
            </a:r>
          </a:p>
        </p:txBody>
      </p:sp>
      <p:sp>
        <p:nvSpPr>
          <p:cNvPr id="57" name="Rectangle 7"/>
          <p:cNvSpPr txBox="1">
            <a:spLocks noChangeArrowheads="1"/>
          </p:cNvSpPr>
          <p:nvPr/>
        </p:nvSpPr>
        <p:spPr>
          <a:xfrm>
            <a:off x="314517" y="1891232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1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58" name="Rectangle 7"/>
          <p:cNvSpPr txBox="1">
            <a:spLocks noChangeArrowheads="1"/>
          </p:cNvSpPr>
          <p:nvPr/>
        </p:nvSpPr>
        <p:spPr>
          <a:xfrm>
            <a:off x="1858777" y="1865066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2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59" name="Rectangle 7"/>
          <p:cNvSpPr txBox="1">
            <a:spLocks noChangeArrowheads="1"/>
          </p:cNvSpPr>
          <p:nvPr/>
        </p:nvSpPr>
        <p:spPr>
          <a:xfrm>
            <a:off x="3900259" y="1910458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3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0" name="Rectangle 7"/>
          <p:cNvSpPr txBox="1">
            <a:spLocks noChangeArrowheads="1"/>
          </p:cNvSpPr>
          <p:nvPr/>
        </p:nvSpPr>
        <p:spPr>
          <a:xfrm>
            <a:off x="6529240" y="1856613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4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1" name="Rectangle 7"/>
          <p:cNvSpPr txBox="1">
            <a:spLocks noChangeArrowheads="1"/>
          </p:cNvSpPr>
          <p:nvPr/>
        </p:nvSpPr>
        <p:spPr>
          <a:xfrm>
            <a:off x="8922136" y="1854312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5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2" name="Rectangle 7"/>
          <p:cNvSpPr txBox="1">
            <a:spLocks noChangeArrowheads="1"/>
          </p:cNvSpPr>
          <p:nvPr/>
        </p:nvSpPr>
        <p:spPr>
          <a:xfrm>
            <a:off x="9006059" y="4284620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6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3" name="Rectangle 7"/>
          <p:cNvSpPr txBox="1">
            <a:spLocks noChangeArrowheads="1"/>
          </p:cNvSpPr>
          <p:nvPr/>
        </p:nvSpPr>
        <p:spPr>
          <a:xfrm>
            <a:off x="6606710" y="4258097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7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4" name="Rectangle 7"/>
          <p:cNvSpPr txBox="1">
            <a:spLocks noChangeArrowheads="1"/>
          </p:cNvSpPr>
          <p:nvPr/>
        </p:nvSpPr>
        <p:spPr>
          <a:xfrm>
            <a:off x="4598621" y="4264544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8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5" name="Rectangle 7"/>
          <p:cNvSpPr txBox="1">
            <a:spLocks noChangeArrowheads="1"/>
          </p:cNvSpPr>
          <p:nvPr/>
        </p:nvSpPr>
        <p:spPr>
          <a:xfrm>
            <a:off x="2673700" y="4289590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9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6" name="Rectangle 7"/>
          <p:cNvSpPr txBox="1">
            <a:spLocks noChangeArrowheads="1"/>
          </p:cNvSpPr>
          <p:nvPr/>
        </p:nvSpPr>
        <p:spPr>
          <a:xfrm>
            <a:off x="662246" y="4255140"/>
            <a:ext cx="1469310" cy="281786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A3213A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Fase 10</a:t>
            </a:r>
            <a:endParaRPr lang="es-VE" sz="1400" b="1" dirty="0">
              <a:ln w="0"/>
              <a:solidFill>
                <a:srgbClr val="A3213A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9" name="Rectangle 7"/>
          <p:cNvSpPr txBox="1">
            <a:spLocks noChangeArrowheads="1"/>
          </p:cNvSpPr>
          <p:nvPr/>
        </p:nvSpPr>
        <p:spPr>
          <a:xfrm>
            <a:off x="1869597" y="2900241"/>
            <a:ext cx="2041455" cy="54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104775" indent="-104775">
              <a:spcBef>
                <a:spcPct val="0"/>
              </a:spcBef>
              <a:buClr>
                <a:srgbClr val="C0504D"/>
              </a:buClr>
              <a:buFont typeface="Wingdings" pitchFamily="2" charset="2"/>
              <a:buChar char="§"/>
              <a:defRPr/>
            </a:pPr>
            <a:r>
              <a:rPr lang="es-CO" sz="1400" b="1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Objetivos.</a:t>
            </a:r>
          </a:p>
          <a:p>
            <a:pPr marL="104775" indent="-104775">
              <a:spcBef>
                <a:spcPct val="0"/>
              </a:spcBef>
              <a:buClr>
                <a:srgbClr val="C0504D"/>
              </a:buClr>
              <a:buFont typeface="Wingdings" pitchFamily="2" charset="2"/>
              <a:buChar char="§"/>
              <a:defRPr/>
            </a:pPr>
            <a:r>
              <a:rPr lang="es-CO" sz="1400" b="1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Pregunta problema.</a:t>
            </a:r>
            <a:endParaRPr lang="es-VE" sz="1400" b="1" dirty="0">
              <a:ln w="0"/>
              <a:solidFill>
                <a:srgbClr val="D7B139"/>
              </a:solidFill>
              <a:latin typeface="Copperplate Gothic Light" pitchFamily="34" charset="0"/>
            </a:endParaRPr>
          </a:p>
        </p:txBody>
      </p:sp>
      <p:sp>
        <p:nvSpPr>
          <p:cNvPr id="71" name="Rectangle 7"/>
          <p:cNvSpPr txBox="1">
            <a:spLocks noChangeArrowheads="1"/>
          </p:cNvSpPr>
          <p:nvPr/>
        </p:nvSpPr>
        <p:spPr>
          <a:xfrm>
            <a:off x="9120209" y="5333639"/>
            <a:ext cx="1999814" cy="49753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Plan para probar las hipótesis.</a:t>
            </a:r>
            <a:endParaRPr lang="es-VE" sz="1400" b="1" dirty="0">
              <a:ln w="0"/>
              <a:solidFill>
                <a:srgbClr val="D7B139"/>
              </a:solidFill>
              <a:latin typeface="Copperplate Gothic Light" pitchFamily="34" charset="0"/>
            </a:endParaRPr>
          </a:p>
        </p:txBody>
      </p:sp>
      <p:sp>
        <p:nvSpPr>
          <p:cNvPr id="72" name="Rectangle 7"/>
          <p:cNvSpPr txBox="1">
            <a:spLocks noChangeArrowheads="1"/>
          </p:cNvSpPr>
          <p:nvPr/>
        </p:nvSpPr>
        <p:spPr>
          <a:xfrm>
            <a:off x="6710384" y="5537436"/>
            <a:ext cx="1848998" cy="49753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Contexto de la medición.</a:t>
            </a:r>
            <a:endParaRPr lang="es-VE" sz="1400" b="1" dirty="0">
              <a:ln w="0"/>
              <a:solidFill>
                <a:srgbClr val="D7B139"/>
              </a:solidFill>
              <a:latin typeface="Copperplate Gothic Light" pitchFamily="34" charset="0"/>
            </a:endParaRPr>
          </a:p>
        </p:txBody>
      </p:sp>
      <p:sp>
        <p:nvSpPr>
          <p:cNvPr id="73" name="Rectangle 7"/>
          <p:cNvSpPr txBox="1">
            <a:spLocks noChangeArrowheads="1"/>
          </p:cNvSpPr>
          <p:nvPr/>
        </p:nvSpPr>
        <p:spPr>
          <a:xfrm>
            <a:off x="4726536" y="5340255"/>
            <a:ext cx="1584000" cy="648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Herramienta y procedimientos </a:t>
            </a:r>
            <a:r>
              <a:rPr lang="es-CO" sz="1400" b="1" u="sng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Estandarizados</a:t>
            </a:r>
            <a:endParaRPr lang="es-VE" sz="1400" b="1" u="sng" dirty="0">
              <a:ln w="0"/>
              <a:solidFill>
                <a:srgbClr val="D7B139"/>
              </a:solidFill>
              <a:latin typeface="Copperplate Gothic Light" pitchFamily="34" charset="0"/>
            </a:endParaRPr>
          </a:p>
        </p:txBody>
      </p:sp>
      <p:sp>
        <p:nvSpPr>
          <p:cNvPr id="74" name="Rectangle 7"/>
          <p:cNvSpPr txBox="1">
            <a:spLocks noChangeArrowheads="1"/>
          </p:cNvSpPr>
          <p:nvPr/>
        </p:nvSpPr>
        <p:spPr>
          <a:xfrm>
            <a:off x="2762914" y="5259241"/>
            <a:ext cx="1584000" cy="648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400" b="1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Métodos estadísticos</a:t>
            </a:r>
            <a:endParaRPr lang="es-VE" sz="1400" b="1" u="sng" dirty="0">
              <a:ln w="0"/>
              <a:solidFill>
                <a:srgbClr val="D7B139"/>
              </a:solidFill>
              <a:latin typeface="Copperplate Gothic Light" pitchFamily="34" charset="0"/>
            </a:endParaRPr>
          </a:p>
        </p:txBody>
      </p:sp>
      <p:sp>
        <p:nvSpPr>
          <p:cNvPr id="75" name="Rectangle 7"/>
          <p:cNvSpPr txBox="1">
            <a:spLocks noChangeArrowheads="1"/>
          </p:cNvSpPr>
          <p:nvPr/>
        </p:nvSpPr>
        <p:spPr>
          <a:xfrm>
            <a:off x="709651" y="5424607"/>
            <a:ext cx="1584000" cy="648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marL="90488" indent="-90488">
              <a:spcBef>
                <a:spcPct val="0"/>
              </a:spcBef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sz="1400" b="1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Conclusiones</a:t>
            </a:r>
          </a:p>
          <a:p>
            <a:pPr marL="90488" indent="-90488">
              <a:spcBef>
                <a:spcPct val="0"/>
              </a:spcBef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sz="1400" b="1" dirty="0">
                <a:ln w="0"/>
                <a:solidFill>
                  <a:srgbClr val="D7B139"/>
                </a:solidFill>
                <a:latin typeface="Kalinga" panose="020B0502040204020203" pitchFamily="34" charset="0"/>
                <a:cs typeface="Kalinga" panose="020B0502040204020203" pitchFamily="34" charset="0"/>
              </a:rPr>
              <a:t>Discusión</a:t>
            </a:r>
            <a:endParaRPr lang="es-VE" sz="1400" b="1" dirty="0">
              <a:ln w="0"/>
              <a:solidFill>
                <a:srgbClr val="D7B139"/>
              </a:solidFill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596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0" b="50000"/>
          <a:stretch/>
        </p:blipFill>
        <p:spPr bwMode="auto">
          <a:xfrm>
            <a:off x="74951" y="89941"/>
            <a:ext cx="12024000" cy="3416309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409075" y="2398426"/>
            <a:ext cx="9383843" cy="2234714"/>
          </a:xfrm>
          <a:prstGeom prst="rect">
            <a:avLst/>
          </a:prstGeom>
          <a:solidFill>
            <a:srgbClr val="9C20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-CO" sz="2800" b="1" dirty="0">
                <a:solidFill>
                  <a:prstClr val="white"/>
                </a:solidFill>
                <a:latin typeface="Kalinga" pitchFamily="34" charset="0"/>
                <a:cs typeface="Kalinga" pitchFamily="34" charset="0"/>
              </a:rPr>
              <a:t>Investigación Cuantitativa</a:t>
            </a:r>
          </a:p>
          <a:p>
            <a:pPr algn="ctr"/>
            <a:r>
              <a:rPr lang="es-CO" sz="2000" dirty="0">
                <a:solidFill>
                  <a:prstClr val="white"/>
                </a:solidFill>
                <a:latin typeface="Kalinga" pitchFamily="34" charset="0"/>
                <a:cs typeface="Kalinga" pitchFamily="34" charset="0"/>
              </a:rPr>
              <a:t>Diseños de Investigación</a:t>
            </a:r>
          </a:p>
        </p:txBody>
      </p:sp>
    </p:spTree>
    <p:extLst>
      <p:ext uri="{BB962C8B-B14F-4D97-AF65-F5344CB8AC3E}">
        <p14:creationId xmlns:p14="http://schemas.microsoft.com/office/powerpoint/2010/main" val="715930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868408" y="444958"/>
            <a:ext cx="2649070" cy="45720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atin typeface="Kalinga" panose="020B0502040204020203" pitchFamily="34" charset="0"/>
                <a:cs typeface="Kalinga" panose="020B0502040204020203" pitchFamily="34" charset="0"/>
              </a:rPr>
              <a:t>Diseño de investigación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254426" y="905773"/>
            <a:ext cx="3834980" cy="2288018"/>
            <a:chOff x="254426" y="905773"/>
            <a:chExt cx="3834980" cy="2288018"/>
          </a:xfrm>
        </p:grpSpPr>
        <p:sp>
          <p:nvSpPr>
            <p:cNvPr id="6" name="Rectángulo 5"/>
            <p:cNvSpPr/>
            <p:nvPr/>
          </p:nvSpPr>
          <p:spPr>
            <a:xfrm>
              <a:off x="254426" y="2740114"/>
              <a:ext cx="2040593" cy="45367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No experimentales</a:t>
              </a:r>
            </a:p>
          </p:txBody>
        </p:sp>
        <p:sp>
          <p:nvSpPr>
            <p:cNvPr id="7" name="Rectángulo 6"/>
            <p:cNvSpPr/>
            <p:nvPr/>
          </p:nvSpPr>
          <p:spPr>
            <a:xfrm>
              <a:off x="1762078" y="1480381"/>
              <a:ext cx="1141879" cy="450156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600" b="1" dirty="0">
                  <a:latin typeface="Kalinga" panose="020B0502040204020203" pitchFamily="34" charset="0"/>
                  <a:cs typeface="Kalinga" panose="020B0502040204020203" pitchFamily="34" charset="0"/>
                </a:rPr>
                <a:t>Tipos</a:t>
              </a:r>
            </a:p>
          </p:txBody>
        </p:sp>
        <p:sp>
          <p:nvSpPr>
            <p:cNvPr id="8" name="Rectángulo 7"/>
            <p:cNvSpPr/>
            <p:nvPr/>
          </p:nvSpPr>
          <p:spPr>
            <a:xfrm>
              <a:off x="2455588" y="2641191"/>
              <a:ext cx="1633818" cy="453677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Experimentales </a:t>
              </a:r>
            </a:p>
          </p:txBody>
        </p:sp>
        <p:cxnSp>
          <p:nvCxnSpPr>
            <p:cNvPr id="12" name="Conector recto de flecha 11"/>
            <p:cNvCxnSpPr/>
            <p:nvPr/>
          </p:nvCxnSpPr>
          <p:spPr>
            <a:xfrm>
              <a:off x="2335963" y="905773"/>
              <a:ext cx="0" cy="578223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angular 15"/>
            <p:cNvCxnSpPr/>
            <p:nvPr/>
          </p:nvCxnSpPr>
          <p:spPr>
            <a:xfrm rot="10800000" flipV="1">
              <a:off x="1275498" y="1621597"/>
              <a:ext cx="459442" cy="1123469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angular 20"/>
            <p:cNvCxnSpPr>
              <a:stCxn id="7" idx="3"/>
            </p:cNvCxnSpPr>
            <p:nvPr/>
          </p:nvCxnSpPr>
          <p:spPr>
            <a:xfrm>
              <a:off x="2903957" y="1705459"/>
              <a:ext cx="529904" cy="935732"/>
            </a:xfrm>
            <a:prstGeom prst="bentConnector2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" name="1 Grupo"/>
          <p:cNvGrpSpPr/>
          <p:nvPr/>
        </p:nvGrpSpPr>
        <p:grpSpPr>
          <a:xfrm>
            <a:off x="3517478" y="188502"/>
            <a:ext cx="6118412" cy="813891"/>
            <a:chOff x="3517478" y="188502"/>
            <a:chExt cx="6118412" cy="813891"/>
          </a:xfrm>
        </p:grpSpPr>
        <p:sp>
          <p:nvSpPr>
            <p:cNvPr id="5" name="Rectángulo 4"/>
            <p:cNvSpPr/>
            <p:nvPr/>
          </p:nvSpPr>
          <p:spPr>
            <a:xfrm>
              <a:off x="5540140" y="188502"/>
              <a:ext cx="4095750" cy="813891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Cuyo propósito es: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Responder preguntas de investigación.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Cumplir objetivos del estudio.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Someter hipótesis a prueba.</a:t>
              </a:r>
            </a:p>
          </p:txBody>
        </p:sp>
        <p:cxnSp>
          <p:nvCxnSpPr>
            <p:cNvPr id="24" name="Conector recto de flecha 23"/>
            <p:cNvCxnSpPr>
              <a:stCxn id="4" idx="3"/>
            </p:cNvCxnSpPr>
            <p:nvPr/>
          </p:nvCxnSpPr>
          <p:spPr>
            <a:xfrm>
              <a:off x="3517478" y="673558"/>
              <a:ext cx="2022662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19 Grupo"/>
          <p:cNvGrpSpPr/>
          <p:nvPr/>
        </p:nvGrpSpPr>
        <p:grpSpPr>
          <a:xfrm>
            <a:off x="5551512" y="2132328"/>
            <a:ext cx="6484651" cy="1509389"/>
            <a:chOff x="5551512" y="2132328"/>
            <a:chExt cx="6484651" cy="1509389"/>
          </a:xfrm>
        </p:grpSpPr>
        <p:sp>
          <p:nvSpPr>
            <p:cNvPr id="38" name="Rectángulo 37"/>
            <p:cNvSpPr/>
            <p:nvPr/>
          </p:nvSpPr>
          <p:spPr>
            <a:xfrm>
              <a:off x="5551512" y="2719282"/>
              <a:ext cx="2079479" cy="357524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Experimentos puros</a:t>
              </a:r>
            </a:p>
          </p:txBody>
        </p:sp>
        <p:cxnSp>
          <p:nvCxnSpPr>
            <p:cNvPr id="42" name="Conector recto de flecha 41"/>
            <p:cNvCxnSpPr>
              <a:stCxn id="38" idx="3"/>
            </p:cNvCxnSpPr>
            <p:nvPr/>
          </p:nvCxnSpPr>
          <p:spPr>
            <a:xfrm flipV="1">
              <a:off x="7630991" y="2838016"/>
              <a:ext cx="620531" cy="600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Rectángulo 44"/>
            <p:cNvSpPr/>
            <p:nvPr/>
          </p:nvSpPr>
          <p:spPr>
            <a:xfrm>
              <a:off x="8251522" y="2229932"/>
              <a:ext cx="3784641" cy="141178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342900" indent="-342900" algn="just">
                <a:buClr>
                  <a:schemeClr val="accent1">
                    <a:lumMod val="50000"/>
                  </a:schemeClr>
                </a:buClr>
                <a:buFont typeface="+mj-lt"/>
                <a:buAutoNum type="arabicParenR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Manipulación de variables (independientes).</a:t>
              </a:r>
            </a:p>
            <a:p>
              <a:pPr marL="342900" indent="-342900" algn="just">
                <a:buClr>
                  <a:schemeClr val="accent1">
                    <a:lumMod val="50000"/>
                  </a:schemeClr>
                </a:buClr>
                <a:buFont typeface="+mj-lt"/>
                <a:buAutoNum type="arabicParenR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Medición de variables (dependientes).</a:t>
              </a:r>
            </a:p>
            <a:p>
              <a:pPr marL="342900" indent="-342900" algn="just">
                <a:buClr>
                  <a:schemeClr val="accent1">
                    <a:lumMod val="50000"/>
                  </a:schemeClr>
                </a:buClr>
                <a:buFont typeface="+mj-lt"/>
                <a:buAutoNum type="arabicParenR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Control y validez.</a:t>
              </a:r>
            </a:p>
            <a:p>
              <a:pPr marL="285750" indent="-285750" algn="just">
                <a:buClr>
                  <a:schemeClr val="accent1">
                    <a:lumMod val="50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Dos o más grupos de comparación.</a:t>
              </a:r>
            </a:p>
            <a:p>
              <a:pPr marL="285750" indent="-285750" algn="just">
                <a:buClr>
                  <a:schemeClr val="accent1">
                    <a:lumMod val="50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Participantes asignados al azar o emparejados.</a:t>
              </a:r>
            </a:p>
          </p:txBody>
        </p:sp>
        <p:sp>
          <p:nvSpPr>
            <p:cNvPr id="52" name="Abrir corchete 51"/>
            <p:cNvSpPr/>
            <p:nvPr/>
          </p:nvSpPr>
          <p:spPr>
            <a:xfrm>
              <a:off x="8303365" y="2132328"/>
              <a:ext cx="449266" cy="1509389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5553735" y="1637069"/>
            <a:ext cx="5336339" cy="421948"/>
            <a:chOff x="5553735" y="1637069"/>
            <a:chExt cx="5336339" cy="421948"/>
          </a:xfrm>
        </p:grpSpPr>
        <p:sp>
          <p:nvSpPr>
            <p:cNvPr id="37" name="Rectángulo 36"/>
            <p:cNvSpPr/>
            <p:nvPr/>
          </p:nvSpPr>
          <p:spPr>
            <a:xfrm>
              <a:off x="5553735" y="1650718"/>
              <a:ext cx="2023968" cy="37476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Cuasiexperimentos</a:t>
              </a:r>
            </a:p>
          </p:txBody>
        </p:sp>
        <p:cxnSp>
          <p:nvCxnSpPr>
            <p:cNvPr id="41" name="Conector recto de flecha 40"/>
            <p:cNvCxnSpPr/>
            <p:nvPr/>
          </p:nvCxnSpPr>
          <p:spPr>
            <a:xfrm>
              <a:off x="7579820" y="1838099"/>
              <a:ext cx="541392" cy="181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ángulo 43"/>
            <p:cNvSpPr/>
            <p:nvPr/>
          </p:nvSpPr>
          <p:spPr>
            <a:xfrm>
              <a:off x="8210902" y="1684255"/>
              <a:ext cx="2679172" cy="3747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Implican grupos intactos.</a:t>
              </a:r>
            </a:p>
          </p:txBody>
        </p:sp>
        <p:sp>
          <p:nvSpPr>
            <p:cNvPr id="53" name="Abrir corchete 52"/>
            <p:cNvSpPr/>
            <p:nvPr/>
          </p:nvSpPr>
          <p:spPr>
            <a:xfrm>
              <a:off x="8199556" y="1637069"/>
              <a:ext cx="149694" cy="408299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5520359" y="1128884"/>
            <a:ext cx="5859474" cy="413467"/>
            <a:chOff x="5520359" y="1128884"/>
            <a:chExt cx="5859474" cy="413467"/>
          </a:xfrm>
        </p:grpSpPr>
        <p:sp>
          <p:nvSpPr>
            <p:cNvPr id="32" name="Rectángulo 31"/>
            <p:cNvSpPr/>
            <p:nvPr/>
          </p:nvSpPr>
          <p:spPr>
            <a:xfrm>
              <a:off x="5520359" y="1154427"/>
              <a:ext cx="1829543" cy="37476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Preexperimentos</a:t>
              </a:r>
            </a:p>
          </p:txBody>
        </p:sp>
        <p:cxnSp>
          <p:nvCxnSpPr>
            <p:cNvPr id="39" name="Conector recto de flecha 38"/>
            <p:cNvCxnSpPr/>
            <p:nvPr/>
          </p:nvCxnSpPr>
          <p:spPr>
            <a:xfrm>
              <a:off x="7374311" y="1332717"/>
              <a:ext cx="541392" cy="1818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ángulo 42"/>
            <p:cNvSpPr/>
            <p:nvPr/>
          </p:nvSpPr>
          <p:spPr>
            <a:xfrm>
              <a:off x="8063427" y="1167589"/>
              <a:ext cx="3316406" cy="3747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Tienen un grado de control mínimo.</a:t>
              </a:r>
            </a:p>
          </p:txBody>
        </p:sp>
        <p:sp>
          <p:nvSpPr>
            <p:cNvPr id="54" name="Abrir corchete 53"/>
            <p:cNvSpPr/>
            <p:nvPr/>
          </p:nvSpPr>
          <p:spPr>
            <a:xfrm>
              <a:off x="8063427" y="1128884"/>
              <a:ext cx="258961" cy="351497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4141249" y="1296025"/>
            <a:ext cx="1379110" cy="1631173"/>
            <a:chOff x="4141249" y="1296025"/>
            <a:chExt cx="1379110" cy="1631173"/>
          </a:xfrm>
        </p:grpSpPr>
        <p:cxnSp>
          <p:nvCxnSpPr>
            <p:cNvPr id="28" name="Conector recto de flecha 27"/>
            <p:cNvCxnSpPr/>
            <p:nvPr/>
          </p:nvCxnSpPr>
          <p:spPr>
            <a:xfrm flipV="1">
              <a:off x="4141249" y="2913942"/>
              <a:ext cx="1379110" cy="40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recto de flecha 29"/>
            <p:cNvCxnSpPr/>
            <p:nvPr/>
          </p:nvCxnSpPr>
          <p:spPr>
            <a:xfrm flipV="1">
              <a:off x="4312733" y="1296025"/>
              <a:ext cx="1183217" cy="19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35"/>
            <p:cNvCxnSpPr/>
            <p:nvPr/>
          </p:nvCxnSpPr>
          <p:spPr>
            <a:xfrm flipV="1">
              <a:off x="4302814" y="1315311"/>
              <a:ext cx="9919" cy="161188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de flecha 63"/>
            <p:cNvCxnSpPr/>
            <p:nvPr/>
          </p:nvCxnSpPr>
          <p:spPr>
            <a:xfrm flipV="1">
              <a:off x="4288788" y="1831810"/>
              <a:ext cx="1183217" cy="192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14 Grupo"/>
          <p:cNvGrpSpPr/>
          <p:nvPr/>
        </p:nvGrpSpPr>
        <p:grpSpPr>
          <a:xfrm>
            <a:off x="3610762" y="3862424"/>
            <a:ext cx="6551241" cy="1315398"/>
            <a:chOff x="3610762" y="3862424"/>
            <a:chExt cx="6551241" cy="1315398"/>
          </a:xfrm>
        </p:grpSpPr>
        <p:cxnSp>
          <p:nvCxnSpPr>
            <p:cNvPr id="33" name="Conector recto de flecha 32"/>
            <p:cNvCxnSpPr/>
            <p:nvPr/>
          </p:nvCxnSpPr>
          <p:spPr>
            <a:xfrm flipV="1">
              <a:off x="4024192" y="4068188"/>
              <a:ext cx="836593" cy="60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recto de flecha 54"/>
            <p:cNvCxnSpPr/>
            <p:nvPr/>
          </p:nvCxnSpPr>
          <p:spPr>
            <a:xfrm flipV="1">
              <a:off x="3610762" y="4747423"/>
              <a:ext cx="1205509" cy="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56"/>
            <p:cNvCxnSpPr/>
            <p:nvPr/>
          </p:nvCxnSpPr>
          <p:spPr>
            <a:xfrm flipV="1">
              <a:off x="4024192" y="4068188"/>
              <a:ext cx="0" cy="6792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ángulo 58"/>
            <p:cNvSpPr/>
            <p:nvPr/>
          </p:nvSpPr>
          <p:spPr>
            <a:xfrm>
              <a:off x="4905889" y="3904098"/>
              <a:ext cx="1498647" cy="3747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400" dirty="0">
                  <a:latin typeface="Kalinga" panose="020B0502040204020203" pitchFamily="34" charset="0"/>
                  <a:cs typeface="Kalinga" panose="020B0502040204020203" pitchFamily="34" charset="0"/>
                </a:rPr>
                <a:t>Característica</a:t>
              </a:r>
            </a:p>
          </p:txBody>
        </p:sp>
        <p:sp>
          <p:nvSpPr>
            <p:cNvPr id="60" name="Abrir corchete 59"/>
            <p:cNvSpPr/>
            <p:nvPr/>
          </p:nvSpPr>
          <p:spPr>
            <a:xfrm>
              <a:off x="4860785" y="3862424"/>
              <a:ext cx="226689" cy="444028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2" name="Rectángulo 71"/>
            <p:cNvSpPr/>
            <p:nvPr/>
          </p:nvSpPr>
          <p:spPr>
            <a:xfrm>
              <a:off x="6944957" y="3904098"/>
              <a:ext cx="1993964" cy="3747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Recolección de datos en un único momento </a:t>
              </a:r>
            </a:p>
          </p:txBody>
        </p:sp>
        <p:sp>
          <p:nvSpPr>
            <p:cNvPr id="73" name="Abrir corchete 72"/>
            <p:cNvSpPr/>
            <p:nvPr/>
          </p:nvSpPr>
          <p:spPr>
            <a:xfrm>
              <a:off x="6899853" y="3862424"/>
              <a:ext cx="226689" cy="444028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74" name="Conector recto de flecha 73"/>
            <p:cNvCxnSpPr/>
            <p:nvPr/>
          </p:nvCxnSpPr>
          <p:spPr>
            <a:xfrm flipV="1">
              <a:off x="6258270" y="4041206"/>
              <a:ext cx="620531" cy="600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ángulo 74"/>
            <p:cNvSpPr/>
            <p:nvPr/>
          </p:nvSpPr>
          <p:spPr>
            <a:xfrm>
              <a:off x="4886489" y="4562218"/>
              <a:ext cx="746973" cy="3747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400" dirty="0">
                  <a:latin typeface="Kalinga" panose="020B0502040204020203" pitchFamily="34" charset="0"/>
                  <a:cs typeface="Kalinga" panose="020B0502040204020203" pitchFamily="34" charset="0"/>
                </a:rPr>
                <a:t>Tipos</a:t>
              </a:r>
            </a:p>
          </p:txBody>
        </p:sp>
        <p:sp>
          <p:nvSpPr>
            <p:cNvPr id="76" name="Abrir corchete 75"/>
            <p:cNvSpPr/>
            <p:nvPr/>
          </p:nvSpPr>
          <p:spPr>
            <a:xfrm>
              <a:off x="4841384" y="4520544"/>
              <a:ext cx="226689" cy="444028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77" name="Rectángulo 76"/>
            <p:cNvSpPr/>
            <p:nvPr/>
          </p:nvSpPr>
          <p:spPr>
            <a:xfrm>
              <a:off x="6414343" y="4533784"/>
              <a:ext cx="3747660" cy="6440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Exploratorios.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Descriptivos.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Correlacionales – causales.</a:t>
              </a:r>
            </a:p>
          </p:txBody>
        </p:sp>
        <p:sp>
          <p:nvSpPr>
            <p:cNvPr id="78" name="Abrir corchete 77"/>
            <p:cNvSpPr/>
            <p:nvPr/>
          </p:nvSpPr>
          <p:spPr>
            <a:xfrm>
              <a:off x="6213166" y="4520544"/>
              <a:ext cx="352553" cy="585608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79" name="Conector recto de flecha 78"/>
            <p:cNvCxnSpPr/>
            <p:nvPr/>
          </p:nvCxnSpPr>
          <p:spPr>
            <a:xfrm flipV="1">
              <a:off x="5571583" y="4699326"/>
              <a:ext cx="620531" cy="600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10 Grupo"/>
          <p:cNvGrpSpPr/>
          <p:nvPr/>
        </p:nvGrpSpPr>
        <p:grpSpPr>
          <a:xfrm>
            <a:off x="254426" y="3193791"/>
            <a:ext cx="3304029" cy="2712097"/>
            <a:chOff x="254426" y="3193791"/>
            <a:chExt cx="3304029" cy="2712097"/>
          </a:xfrm>
        </p:grpSpPr>
        <p:sp>
          <p:nvSpPr>
            <p:cNvPr id="9" name="Rectángulo 8"/>
            <p:cNvSpPr/>
            <p:nvPr/>
          </p:nvSpPr>
          <p:spPr>
            <a:xfrm>
              <a:off x="254426" y="5448688"/>
              <a:ext cx="1514089" cy="457200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Longitudinales</a:t>
              </a: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1409167" y="4489932"/>
              <a:ext cx="2149288" cy="514983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Transaccionales o transversales</a:t>
              </a:r>
            </a:p>
          </p:txBody>
        </p:sp>
        <p:cxnSp>
          <p:nvCxnSpPr>
            <p:cNvPr id="81" name="Conector recto de flecha 80"/>
            <p:cNvCxnSpPr/>
            <p:nvPr/>
          </p:nvCxnSpPr>
          <p:spPr>
            <a:xfrm>
              <a:off x="1951632" y="3193791"/>
              <a:ext cx="0" cy="129614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de flecha 81"/>
            <p:cNvCxnSpPr/>
            <p:nvPr/>
          </p:nvCxnSpPr>
          <p:spPr>
            <a:xfrm>
              <a:off x="1011470" y="3214353"/>
              <a:ext cx="9494" cy="223433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13 Grupo"/>
          <p:cNvGrpSpPr/>
          <p:nvPr/>
        </p:nvGrpSpPr>
        <p:grpSpPr>
          <a:xfrm>
            <a:off x="1020964" y="5405154"/>
            <a:ext cx="8245867" cy="1329750"/>
            <a:chOff x="1020964" y="5405154"/>
            <a:chExt cx="8245867" cy="1329750"/>
          </a:xfrm>
        </p:grpSpPr>
        <p:cxnSp>
          <p:nvCxnSpPr>
            <p:cNvPr id="85" name="Conector recto de flecha 84"/>
            <p:cNvCxnSpPr/>
            <p:nvPr/>
          </p:nvCxnSpPr>
          <p:spPr>
            <a:xfrm flipV="1">
              <a:off x="2148370" y="5625270"/>
              <a:ext cx="836593" cy="606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ector recto de flecha 85"/>
            <p:cNvCxnSpPr/>
            <p:nvPr/>
          </p:nvCxnSpPr>
          <p:spPr>
            <a:xfrm flipV="1">
              <a:off x="1020964" y="6304506"/>
              <a:ext cx="1919485" cy="1193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ector recto 86"/>
            <p:cNvCxnSpPr/>
            <p:nvPr/>
          </p:nvCxnSpPr>
          <p:spPr>
            <a:xfrm flipV="1">
              <a:off x="2148370" y="5625270"/>
              <a:ext cx="0" cy="67923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ángulo 87"/>
            <p:cNvSpPr/>
            <p:nvPr/>
          </p:nvSpPr>
          <p:spPr>
            <a:xfrm>
              <a:off x="3030068" y="5461180"/>
              <a:ext cx="1111182" cy="3747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400" dirty="0">
                  <a:latin typeface="Kalinga" panose="020B0502040204020203" pitchFamily="34" charset="0"/>
                  <a:cs typeface="Kalinga" panose="020B0502040204020203" pitchFamily="34" charset="0"/>
                </a:rPr>
                <a:t>Propósito</a:t>
              </a:r>
            </a:p>
          </p:txBody>
        </p:sp>
        <p:sp>
          <p:nvSpPr>
            <p:cNvPr id="89" name="Abrir corchete 88"/>
            <p:cNvSpPr/>
            <p:nvPr/>
          </p:nvSpPr>
          <p:spPr>
            <a:xfrm>
              <a:off x="2984963" y="5419506"/>
              <a:ext cx="226689" cy="444028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0" name="Rectángulo 89"/>
            <p:cNvSpPr/>
            <p:nvPr/>
          </p:nvSpPr>
          <p:spPr>
            <a:xfrm>
              <a:off x="5069135" y="5461180"/>
              <a:ext cx="3280115" cy="3747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Analizar cambios a través del tiempo.</a:t>
              </a:r>
            </a:p>
          </p:txBody>
        </p:sp>
        <p:sp>
          <p:nvSpPr>
            <p:cNvPr id="91" name="Abrir corchete 90"/>
            <p:cNvSpPr/>
            <p:nvPr/>
          </p:nvSpPr>
          <p:spPr>
            <a:xfrm>
              <a:off x="4882049" y="5405154"/>
              <a:ext cx="226689" cy="444028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92" name="Conector recto de flecha 91"/>
            <p:cNvCxnSpPr/>
            <p:nvPr/>
          </p:nvCxnSpPr>
          <p:spPr>
            <a:xfrm flipV="1">
              <a:off x="4108076" y="5553223"/>
              <a:ext cx="620531" cy="600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Rectángulo 92"/>
            <p:cNvSpPr/>
            <p:nvPr/>
          </p:nvSpPr>
          <p:spPr>
            <a:xfrm>
              <a:off x="3010667" y="6119300"/>
              <a:ext cx="746973" cy="3747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400" dirty="0">
                  <a:latin typeface="Kalinga" panose="020B0502040204020203" pitchFamily="34" charset="0"/>
                  <a:cs typeface="Kalinga" panose="020B0502040204020203" pitchFamily="34" charset="0"/>
                </a:rPr>
                <a:t>Tipos</a:t>
              </a:r>
            </a:p>
          </p:txBody>
        </p:sp>
        <p:sp>
          <p:nvSpPr>
            <p:cNvPr id="94" name="Abrir corchete 93"/>
            <p:cNvSpPr/>
            <p:nvPr/>
          </p:nvSpPr>
          <p:spPr>
            <a:xfrm>
              <a:off x="2965562" y="6077626"/>
              <a:ext cx="226689" cy="444028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95" name="Rectángulo 94"/>
            <p:cNvSpPr/>
            <p:nvPr/>
          </p:nvSpPr>
          <p:spPr>
            <a:xfrm>
              <a:off x="4538520" y="6090866"/>
              <a:ext cx="4728311" cy="64403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Diseños de tendencia (</a:t>
              </a:r>
              <a:r>
                <a:rPr lang="es-CO" sz="1300" dirty="0" err="1">
                  <a:latin typeface="Kalinga" panose="020B0502040204020203" pitchFamily="34" charset="0"/>
                  <a:cs typeface="Kalinga" panose="020B0502040204020203" pitchFamily="34" charset="0"/>
                </a:rPr>
                <a:t>trend</a:t>
              </a: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).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Diseños de análisis evolutivo de grupos (Cohorte).</a:t>
              </a:r>
            </a:p>
            <a:p>
              <a:pPr marL="285750" indent="-285750" algn="just">
                <a:buFont typeface="Arial" panose="020B0604020202020204" pitchFamily="34" charset="0"/>
                <a:buChar char="•"/>
              </a:pPr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Diseño panel</a:t>
              </a:r>
            </a:p>
          </p:txBody>
        </p:sp>
        <p:sp>
          <p:nvSpPr>
            <p:cNvPr id="96" name="Abrir corchete 95"/>
            <p:cNvSpPr/>
            <p:nvPr/>
          </p:nvSpPr>
          <p:spPr>
            <a:xfrm>
              <a:off x="4337344" y="6077626"/>
              <a:ext cx="352553" cy="585608"/>
            </a:xfrm>
            <a:prstGeom prst="leftBracket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97" name="Conector recto de flecha 96"/>
            <p:cNvCxnSpPr/>
            <p:nvPr/>
          </p:nvCxnSpPr>
          <p:spPr>
            <a:xfrm flipV="1">
              <a:off x="3695761" y="6256408"/>
              <a:ext cx="620531" cy="6002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ector recto 99"/>
            <p:cNvCxnSpPr/>
            <p:nvPr/>
          </p:nvCxnSpPr>
          <p:spPr>
            <a:xfrm flipV="1">
              <a:off x="1020964" y="5905888"/>
              <a:ext cx="0" cy="41054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738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592916" y="400308"/>
            <a:ext cx="3351988" cy="4572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>
                <a:latin typeface="Kalinga" panose="020B0502040204020203" pitchFamily="34" charset="0"/>
                <a:cs typeface="Kalinga" panose="020B0502040204020203" pitchFamily="34" charset="0"/>
              </a:rPr>
              <a:t>Diseños no experimentales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5143324" y="349303"/>
            <a:ext cx="6737189" cy="5683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400" dirty="0">
                <a:latin typeface="Kalinga" panose="020B0502040204020203" pitchFamily="34" charset="0"/>
                <a:cs typeface="Kalinga" panose="020B0502040204020203" pitchFamily="34" charset="0"/>
              </a:rPr>
              <a:t>Estudios que se realizan sin la manipulación deliberada de variables y en los que solo se observan los fenómenos en su ambiente natural para analizarlos.</a:t>
            </a:r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3944904" y="667537"/>
            <a:ext cx="1188000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Rectángulo 6"/>
          <p:cNvSpPr/>
          <p:nvPr/>
        </p:nvSpPr>
        <p:spPr>
          <a:xfrm>
            <a:off x="1485902" y="1033989"/>
            <a:ext cx="1306702" cy="3267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anose="020B0502040204020203" pitchFamily="34" charset="0"/>
                <a:cs typeface="Kalinga" panose="020B0502040204020203" pitchFamily="34" charset="0"/>
              </a:rPr>
              <a:t>Tipología</a:t>
            </a:r>
          </a:p>
        </p:txBody>
      </p:sp>
      <p:cxnSp>
        <p:nvCxnSpPr>
          <p:cNvPr id="8" name="Conector recto de flecha 7"/>
          <p:cNvCxnSpPr/>
          <p:nvPr/>
        </p:nvCxnSpPr>
        <p:spPr>
          <a:xfrm>
            <a:off x="2178268" y="896137"/>
            <a:ext cx="0" cy="163732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2167669" y="1379907"/>
            <a:ext cx="0" cy="253008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H="1">
            <a:off x="890590" y="1631812"/>
            <a:ext cx="1260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3" name="Rectángulo 12"/>
          <p:cNvSpPr/>
          <p:nvPr/>
        </p:nvSpPr>
        <p:spPr>
          <a:xfrm>
            <a:off x="145663" y="2111649"/>
            <a:ext cx="1558453" cy="35144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anose="020B0502040204020203" pitchFamily="34" charset="0"/>
                <a:cs typeface="Kalinga" panose="020B0502040204020203" pitchFamily="34" charset="0"/>
              </a:rPr>
              <a:t>Transeccional 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8523575" y="1078747"/>
            <a:ext cx="972000" cy="252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Se centra </a:t>
            </a:r>
          </a:p>
        </p:txBody>
      </p:sp>
      <p:cxnSp>
        <p:nvCxnSpPr>
          <p:cNvPr id="52" name="Conector recto de flecha 51"/>
          <p:cNvCxnSpPr/>
          <p:nvPr/>
        </p:nvCxnSpPr>
        <p:spPr>
          <a:xfrm flipH="1">
            <a:off x="9009575" y="931119"/>
            <a:ext cx="0" cy="14400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4" name="Rectángulo 53"/>
          <p:cNvSpPr/>
          <p:nvPr/>
        </p:nvSpPr>
        <p:spPr>
          <a:xfrm>
            <a:off x="9207081" y="1440612"/>
            <a:ext cx="2673432" cy="679191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90000" rtlCol="0" anchor="ctr"/>
          <a:lstStyle/>
          <a:p>
            <a:pPr algn="just"/>
            <a:r>
              <a:rPr lang="es-CO" sz="1250" dirty="0">
                <a:latin typeface="Kalinga" panose="020B0502040204020203" pitchFamily="34" charset="0"/>
                <a:cs typeface="Kalinga" panose="020B0502040204020203" pitchFamily="34" charset="0"/>
              </a:rPr>
              <a:t>Analizar cual es el nivel o modalidad de una o diversas variables en un momento dado.</a:t>
            </a:r>
          </a:p>
        </p:txBody>
      </p:sp>
      <p:sp>
        <p:nvSpPr>
          <p:cNvPr id="55" name="Rectángulo 54"/>
          <p:cNvSpPr/>
          <p:nvPr/>
        </p:nvSpPr>
        <p:spPr>
          <a:xfrm>
            <a:off x="9207081" y="2237018"/>
            <a:ext cx="2673432" cy="66000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250" dirty="0">
                <a:latin typeface="Kalinga" panose="020B0502040204020203" pitchFamily="34" charset="0"/>
                <a:cs typeface="Kalinga" panose="020B0502040204020203" pitchFamily="34" charset="0"/>
              </a:rPr>
              <a:t>Evaluar una situación, comunidad, evento, fenómeno o contexto en un punto del tiempo.</a:t>
            </a:r>
          </a:p>
        </p:txBody>
      </p:sp>
      <p:sp>
        <p:nvSpPr>
          <p:cNvPr id="56" name="Rectángulo 55"/>
          <p:cNvSpPr/>
          <p:nvPr/>
        </p:nvSpPr>
        <p:spPr>
          <a:xfrm>
            <a:off x="9207081" y="2968546"/>
            <a:ext cx="2673432" cy="662330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250" dirty="0">
                <a:latin typeface="Kalinga" panose="020B0502040204020203" pitchFamily="34" charset="0"/>
                <a:cs typeface="Kalinga" panose="020B0502040204020203" pitchFamily="34" charset="0"/>
              </a:rPr>
              <a:t>Determinar o ubicar cual es la relación entre un conjunto de variables en un momento.</a:t>
            </a:r>
          </a:p>
        </p:txBody>
      </p:sp>
      <p:cxnSp>
        <p:nvCxnSpPr>
          <p:cNvPr id="66" name="Conector recto de flecha 65"/>
          <p:cNvCxnSpPr/>
          <p:nvPr/>
        </p:nvCxnSpPr>
        <p:spPr>
          <a:xfrm>
            <a:off x="901080" y="1625962"/>
            <a:ext cx="0" cy="485687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9" name="Conector angular 68"/>
          <p:cNvCxnSpPr/>
          <p:nvPr/>
        </p:nvCxnSpPr>
        <p:spPr>
          <a:xfrm rot="5400000">
            <a:off x="-1145111" y="3907697"/>
            <a:ext cx="3528000" cy="612000"/>
          </a:xfrm>
          <a:prstGeom prst="bentConnector3">
            <a:avLst>
              <a:gd name="adj1" fmla="val 12963"/>
            </a:avLst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/>
          <p:nvPr/>
        </p:nvCxnSpPr>
        <p:spPr>
          <a:xfrm>
            <a:off x="313482" y="3504274"/>
            <a:ext cx="288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4" name="Conector recto de flecha 73"/>
          <p:cNvCxnSpPr/>
          <p:nvPr/>
        </p:nvCxnSpPr>
        <p:spPr>
          <a:xfrm>
            <a:off x="309141" y="4760164"/>
            <a:ext cx="216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75" name="Conector recto de flecha 74"/>
          <p:cNvCxnSpPr/>
          <p:nvPr/>
        </p:nvCxnSpPr>
        <p:spPr>
          <a:xfrm>
            <a:off x="309141" y="5969015"/>
            <a:ext cx="216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6" name="Rectángulo 75"/>
          <p:cNvSpPr/>
          <p:nvPr/>
        </p:nvSpPr>
        <p:spPr>
          <a:xfrm>
            <a:off x="579966" y="3352731"/>
            <a:ext cx="1296000" cy="360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Exploratorios</a:t>
            </a:r>
          </a:p>
        </p:txBody>
      </p:sp>
      <p:sp>
        <p:nvSpPr>
          <p:cNvPr id="77" name="Rectángulo 76"/>
          <p:cNvSpPr/>
          <p:nvPr/>
        </p:nvSpPr>
        <p:spPr>
          <a:xfrm>
            <a:off x="528380" y="4580164"/>
            <a:ext cx="1325545" cy="360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Descriptivos</a:t>
            </a:r>
          </a:p>
        </p:txBody>
      </p:sp>
      <p:sp>
        <p:nvSpPr>
          <p:cNvPr id="78" name="Rectángulo 77"/>
          <p:cNvSpPr/>
          <p:nvPr/>
        </p:nvSpPr>
        <p:spPr>
          <a:xfrm>
            <a:off x="461831" y="5715358"/>
            <a:ext cx="1501713" cy="50130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300" b="1" dirty="0" err="1">
                <a:latin typeface="Kalinga" panose="020B0502040204020203" pitchFamily="34" charset="0"/>
                <a:cs typeface="Kalinga" panose="020B0502040204020203" pitchFamily="34" charset="0"/>
              </a:rPr>
              <a:t>Correlacionales</a:t>
            </a:r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-causales</a:t>
            </a:r>
          </a:p>
        </p:txBody>
      </p:sp>
      <p:cxnSp>
        <p:nvCxnSpPr>
          <p:cNvPr id="81" name="Conector recto de flecha 80"/>
          <p:cNvCxnSpPr>
            <a:stCxn id="13" idx="3"/>
          </p:cNvCxnSpPr>
          <p:nvPr/>
        </p:nvCxnSpPr>
        <p:spPr>
          <a:xfrm>
            <a:off x="1704116" y="2287370"/>
            <a:ext cx="360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2" name="Rectángulo 81"/>
          <p:cNvSpPr/>
          <p:nvPr/>
        </p:nvSpPr>
        <p:spPr>
          <a:xfrm>
            <a:off x="2045763" y="1874153"/>
            <a:ext cx="1658175" cy="8493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Investigaciones que recopilan datos en un momento único.</a:t>
            </a:r>
          </a:p>
        </p:txBody>
      </p:sp>
      <p:sp>
        <p:nvSpPr>
          <p:cNvPr id="83" name="Rectángulo 82"/>
          <p:cNvSpPr/>
          <p:nvPr/>
        </p:nvSpPr>
        <p:spPr>
          <a:xfrm>
            <a:off x="2041344" y="4276299"/>
            <a:ext cx="3587068" cy="1095688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Indagan la incidencia de las modalidades, categorías o niveles de una o más variables </a:t>
            </a:r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en una población</a:t>
            </a:r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, son estudios puramente descriptivos. </a:t>
            </a:r>
          </a:p>
        </p:txBody>
      </p:sp>
      <p:sp>
        <p:nvSpPr>
          <p:cNvPr id="84" name="Rectángulo 83"/>
          <p:cNvSpPr/>
          <p:nvPr/>
        </p:nvSpPr>
        <p:spPr>
          <a:xfrm>
            <a:off x="3995871" y="2001926"/>
            <a:ext cx="1470139" cy="53591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s-CO" sz="1400" b="1" dirty="0">
                <a:latin typeface="Kalinga" panose="020B0502040204020203" pitchFamily="34" charset="0"/>
                <a:cs typeface="Kalinga" panose="020B0502040204020203" pitchFamily="34" charset="0"/>
              </a:rPr>
              <a:t>Es como tomar una fotografía</a:t>
            </a:r>
          </a:p>
        </p:txBody>
      </p:sp>
      <p:cxnSp>
        <p:nvCxnSpPr>
          <p:cNvPr id="86" name="Conector recto de flecha 85"/>
          <p:cNvCxnSpPr/>
          <p:nvPr/>
        </p:nvCxnSpPr>
        <p:spPr>
          <a:xfrm>
            <a:off x="3706545" y="2287370"/>
            <a:ext cx="288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7" name="Rectángulo 86"/>
          <p:cNvSpPr/>
          <p:nvPr/>
        </p:nvSpPr>
        <p:spPr>
          <a:xfrm>
            <a:off x="2044008" y="2997926"/>
            <a:ext cx="3555355" cy="105390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Su propósito es  comenzar a conocer una variable, una comunidad, un contexto, un evento, o una situación. Una exploración inicial en un momento especifico.</a:t>
            </a:r>
          </a:p>
        </p:txBody>
      </p:sp>
      <p:cxnSp>
        <p:nvCxnSpPr>
          <p:cNvPr id="88" name="Conector recto de flecha 87"/>
          <p:cNvCxnSpPr/>
          <p:nvPr/>
        </p:nvCxnSpPr>
        <p:spPr>
          <a:xfrm>
            <a:off x="1896301" y="3505964"/>
            <a:ext cx="144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0" name="Conector recto de flecha 89"/>
          <p:cNvCxnSpPr/>
          <p:nvPr/>
        </p:nvCxnSpPr>
        <p:spPr>
          <a:xfrm>
            <a:off x="1878097" y="4760164"/>
            <a:ext cx="144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1" name="Rectángulo 90"/>
          <p:cNvSpPr/>
          <p:nvPr/>
        </p:nvSpPr>
        <p:spPr>
          <a:xfrm>
            <a:off x="2098260" y="5596455"/>
            <a:ext cx="3442123" cy="887506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Describen </a:t>
            </a:r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relaciones</a:t>
            </a:r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 entre dos o más categorías, conceptos o variables en un momento determinado. </a:t>
            </a:r>
          </a:p>
        </p:txBody>
      </p:sp>
      <p:cxnSp>
        <p:nvCxnSpPr>
          <p:cNvPr id="93" name="Conector angular 92"/>
          <p:cNvCxnSpPr/>
          <p:nvPr/>
        </p:nvCxnSpPr>
        <p:spPr>
          <a:xfrm>
            <a:off x="2157478" y="1611582"/>
            <a:ext cx="4788000" cy="216000"/>
          </a:xfrm>
          <a:prstGeom prst="bentConnector2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6" name="Rectángulo 95"/>
          <p:cNvSpPr/>
          <p:nvPr/>
        </p:nvSpPr>
        <p:spPr>
          <a:xfrm>
            <a:off x="6012990" y="1782507"/>
            <a:ext cx="1296000" cy="351442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anose="020B0502040204020203" pitchFamily="34" charset="0"/>
                <a:cs typeface="Kalinga" panose="020B0502040204020203" pitchFamily="34" charset="0"/>
              </a:rPr>
              <a:t>Longitudinal </a:t>
            </a:r>
          </a:p>
        </p:txBody>
      </p:sp>
      <p:cxnSp>
        <p:nvCxnSpPr>
          <p:cNvPr id="97" name="Conector recto de flecha 96"/>
          <p:cNvCxnSpPr/>
          <p:nvPr/>
        </p:nvCxnSpPr>
        <p:spPr>
          <a:xfrm>
            <a:off x="1963544" y="5992379"/>
            <a:ext cx="144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5" name="Rectángulo 104"/>
          <p:cNvSpPr/>
          <p:nvPr/>
        </p:nvSpPr>
        <p:spPr>
          <a:xfrm>
            <a:off x="8523574" y="4981458"/>
            <a:ext cx="3356939" cy="737663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Son subpoblaciones del mismo universo</a:t>
            </a:r>
          </a:p>
        </p:txBody>
      </p:sp>
      <p:sp>
        <p:nvSpPr>
          <p:cNvPr id="106" name="Rectángulo 105"/>
          <p:cNvSpPr/>
          <p:nvPr/>
        </p:nvSpPr>
        <p:spPr>
          <a:xfrm>
            <a:off x="8523574" y="4029431"/>
            <a:ext cx="3362071" cy="761569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No son los mismos sujetos</a:t>
            </a:r>
          </a:p>
        </p:txBody>
      </p:sp>
      <p:cxnSp>
        <p:nvCxnSpPr>
          <p:cNvPr id="107" name="Conector recto de flecha 106"/>
          <p:cNvCxnSpPr/>
          <p:nvPr/>
        </p:nvCxnSpPr>
        <p:spPr>
          <a:xfrm>
            <a:off x="6571335" y="4415491"/>
            <a:ext cx="324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8" name="Conector recto de flecha 107"/>
          <p:cNvCxnSpPr/>
          <p:nvPr/>
        </p:nvCxnSpPr>
        <p:spPr>
          <a:xfrm>
            <a:off x="6566570" y="5317023"/>
            <a:ext cx="288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0" name="Conector recto de flecha 109"/>
          <p:cNvCxnSpPr/>
          <p:nvPr/>
        </p:nvCxnSpPr>
        <p:spPr>
          <a:xfrm>
            <a:off x="6577295" y="6193564"/>
            <a:ext cx="324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11" name="Rectángulo 110"/>
          <p:cNvSpPr/>
          <p:nvPr/>
        </p:nvSpPr>
        <p:spPr>
          <a:xfrm>
            <a:off x="6052097" y="2361926"/>
            <a:ext cx="2624478" cy="1296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Estudios que recaban datos en diferentes puntos del tiempo, para realizar inferencias acerca de la evolución del problema de investigación, sus </a:t>
            </a:r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causas y sus efectos</a:t>
            </a:r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.</a:t>
            </a:r>
          </a:p>
        </p:txBody>
      </p:sp>
      <p:cxnSp>
        <p:nvCxnSpPr>
          <p:cNvPr id="123" name="Conector recto 122"/>
          <p:cNvCxnSpPr/>
          <p:nvPr/>
        </p:nvCxnSpPr>
        <p:spPr>
          <a:xfrm flipH="1" flipV="1">
            <a:off x="5841083" y="2001926"/>
            <a:ext cx="180000" cy="1589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5" name="Conector recto 124"/>
          <p:cNvCxnSpPr/>
          <p:nvPr/>
        </p:nvCxnSpPr>
        <p:spPr>
          <a:xfrm>
            <a:off x="5841083" y="2001926"/>
            <a:ext cx="0" cy="183600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7" name="Conector recto 126"/>
          <p:cNvCxnSpPr/>
          <p:nvPr/>
        </p:nvCxnSpPr>
        <p:spPr>
          <a:xfrm flipH="1">
            <a:off x="5848613" y="3837926"/>
            <a:ext cx="720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9" name="Conector recto 128"/>
          <p:cNvCxnSpPr/>
          <p:nvPr/>
        </p:nvCxnSpPr>
        <p:spPr>
          <a:xfrm>
            <a:off x="6566569" y="3837926"/>
            <a:ext cx="0" cy="237600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ector angular 15"/>
          <p:cNvCxnSpPr>
            <a:stCxn id="44" idx="2"/>
          </p:cNvCxnSpPr>
          <p:nvPr/>
        </p:nvCxnSpPr>
        <p:spPr>
          <a:xfrm rot="5400000">
            <a:off x="7911575" y="2248747"/>
            <a:ext cx="2016000" cy="180000"/>
          </a:xfrm>
          <a:prstGeom prst="bentConnector3">
            <a:avLst>
              <a:gd name="adj1" fmla="val 7062"/>
            </a:avLst>
          </a:prstGeom>
          <a:ln w="38100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Conector recto de flecha 18"/>
          <p:cNvCxnSpPr/>
          <p:nvPr/>
        </p:nvCxnSpPr>
        <p:spPr>
          <a:xfrm>
            <a:off x="8854364" y="1827582"/>
            <a:ext cx="360000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5" name="Conector recto de flecha 64"/>
          <p:cNvCxnSpPr/>
          <p:nvPr/>
        </p:nvCxnSpPr>
        <p:spPr>
          <a:xfrm>
            <a:off x="8829575" y="2580468"/>
            <a:ext cx="360000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7" name="Conector recto de flecha 66"/>
          <p:cNvCxnSpPr/>
          <p:nvPr/>
        </p:nvCxnSpPr>
        <p:spPr>
          <a:xfrm>
            <a:off x="8854364" y="3340052"/>
            <a:ext cx="360000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1" name="Conector angular 20"/>
          <p:cNvCxnSpPr/>
          <p:nvPr/>
        </p:nvCxnSpPr>
        <p:spPr>
          <a:xfrm>
            <a:off x="7309504" y="2001926"/>
            <a:ext cx="612000" cy="360000"/>
          </a:xfrm>
          <a:prstGeom prst="bentConnector3">
            <a:avLst>
              <a:gd name="adj1" fmla="val 102081"/>
            </a:avLst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0" name="Rectángulo 69"/>
          <p:cNvSpPr/>
          <p:nvPr/>
        </p:nvSpPr>
        <p:spPr>
          <a:xfrm>
            <a:off x="6895694" y="4232632"/>
            <a:ext cx="1224000" cy="360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L. Tendencia </a:t>
            </a:r>
          </a:p>
        </p:txBody>
      </p:sp>
      <p:sp>
        <p:nvSpPr>
          <p:cNvPr id="71" name="Rectángulo 70"/>
          <p:cNvSpPr/>
          <p:nvPr/>
        </p:nvSpPr>
        <p:spPr>
          <a:xfrm>
            <a:off x="6832977" y="5095706"/>
            <a:ext cx="1446448" cy="474348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L. de evolución de grupo</a:t>
            </a:r>
          </a:p>
        </p:txBody>
      </p:sp>
      <p:sp>
        <p:nvSpPr>
          <p:cNvPr id="72" name="Rectángulo 71"/>
          <p:cNvSpPr/>
          <p:nvPr/>
        </p:nvSpPr>
        <p:spPr>
          <a:xfrm>
            <a:off x="6877123" y="6013564"/>
            <a:ext cx="1296000" cy="36000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1300" b="1" dirty="0">
                <a:latin typeface="Kalinga" panose="020B0502040204020203" pitchFamily="34" charset="0"/>
                <a:cs typeface="Kalinga" panose="020B0502040204020203" pitchFamily="34" charset="0"/>
              </a:rPr>
              <a:t>L. Panel</a:t>
            </a:r>
          </a:p>
        </p:txBody>
      </p:sp>
      <p:cxnSp>
        <p:nvCxnSpPr>
          <p:cNvPr id="79" name="Conector recto de flecha 78"/>
          <p:cNvCxnSpPr/>
          <p:nvPr/>
        </p:nvCxnSpPr>
        <p:spPr>
          <a:xfrm>
            <a:off x="8119694" y="4403760"/>
            <a:ext cx="396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0" name="Conector recto de flecha 79"/>
          <p:cNvCxnSpPr/>
          <p:nvPr/>
        </p:nvCxnSpPr>
        <p:spPr>
          <a:xfrm>
            <a:off x="8279425" y="5337368"/>
            <a:ext cx="252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5" name="Rectángulo 84"/>
          <p:cNvSpPr/>
          <p:nvPr/>
        </p:nvSpPr>
        <p:spPr>
          <a:xfrm>
            <a:off x="8523574" y="5958493"/>
            <a:ext cx="3390179" cy="470142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Son los mismos sujetos en todos los tiempos</a:t>
            </a:r>
          </a:p>
        </p:txBody>
      </p:sp>
      <p:cxnSp>
        <p:nvCxnSpPr>
          <p:cNvPr id="89" name="Conector recto de flecha 88"/>
          <p:cNvCxnSpPr/>
          <p:nvPr/>
        </p:nvCxnSpPr>
        <p:spPr>
          <a:xfrm>
            <a:off x="8173123" y="6177706"/>
            <a:ext cx="360000" cy="0"/>
          </a:xfrm>
          <a:prstGeom prst="straightConnector1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35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3" grpId="0" animBg="1"/>
      <p:bldP spid="44" grpId="0" animBg="1"/>
      <p:bldP spid="54" grpId="0" animBg="1"/>
      <p:bldP spid="55" grpId="0" animBg="1"/>
      <p:bldP spid="56" grpId="0" animBg="1"/>
      <p:bldP spid="76" grpId="0" animBg="1"/>
      <p:bldP spid="77" grpId="0" animBg="1"/>
      <p:bldP spid="78" grpId="0" animBg="1"/>
      <p:bldP spid="82" grpId="0" animBg="1"/>
      <p:bldP spid="83" grpId="0" animBg="1"/>
      <p:bldP spid="84" grpId="0" animBg="1"/>
      <p:bldP spid="87" grpId="0" animBg="1"/>
      <p:bldP spid="91" grpId="0" animBg="1"/>
      <p:bldP spid="96" grpId="0" animBg="1"/>
      <p:bldP spid="105" grpId="0" animBg="1"/>
      <p:bldP spid="106" grpId="0" animBg="1"/>
      <p:bldP spid="111" grpId="0" animBg="1"/>
      <p:bldP spid="70" grpId="0" animBg="1"/>
      <p:bldP spid="71" grpId="0" animBg="1"/>
      <p:bldP spid="72" grpId="0" animBg="1"/>
      <p:bldP spid="8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2018152" y="5307307"/>
            <a:ext cx="2279842" cy="39324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anose="020B0502040204020203" pitchFamily="34" charset="0"/>
                <a:cs typeface="Kalinga" panose="020B0502040204020203" pitchFamily="34" charset="0"/>
              </a:rPr>
              <a:t>D. Experimentos puros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000585" y="3986627"/>
            <a:ext cx="2410691" cy="40612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anose="020B0502040204020203" pitchFamily="34" charset="0"/>
                <a:cs typeface="Kalinga" panose="020B0502040204020203" pitchFamily="34" charset="0"/>
              </a:rPr>
              <a:t>D.  Cuasiexperimentales</a:t>
            </a:r>
          </a:p>
        </p:txBody>
      </p:sp>
      <p:grpSp>
        <p:nvGrpSpPr>
          <p:cNvPr id="28" name="27 Grupo"/>
          <p:cNvGrpSpPr/>
          <p:nvPr/>
        </p:nvGrpSpPr>
        <p:grpSpPr>
          <a:xfrm>
            <a:off x="-72737" y="852055"/>
            <a:ext cx="2145951" cy="5044784"/>
            <a:chOff x="-922752" y="416438"/>
            <a:chExt cx="2145951" cy="6020606"/>
          </a:xfrm>
        </p:grpSpPr>
        <p:sp>
          <p:nvSpPr>
            <p:cNvPr id="7" name="Abrir llave 6"/>
            <p:cNvSpPr/>
            <p:nvPr/>
          </p:nvSpPr>
          <p:spPr>
            <a:xfrm>
              <a:off x="813959" y="416438"/>
              <a:ext cx="409240" cy="6020606"/>
            </a:xfrm>
            <a:prstGeom prst="leftBrace">
              <a:avLst>
                <a:gd name="adj1" fmla="val 23333"/>
                <a:gd name="adj2" fmla="val 50000"/>
              </a:avLst>
            </a:prstGeom>
            <a:ln w="38100">
              <a:tailEnd type="non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-922752" y="1549852"/>
              <a:ext cx="1667815" cy="4003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600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Experimentos</a:t>
              </a:r>
            </a:p>
            <a:p>
              <a:pPr algn="ctr"/>
              <a:endParaRPr lang="es-CO" sz="1600" b="1" dirty="0">
                <a:solidFill>
                  <a:schemeClr val="accent2"/>
                </a:solidFill>
                <a:latin typeface="Kalinga" panose="020B0502040204020203" pitchFamily="34" charset="0"/>
                <a:cs typeface="Kalinga" panose="020B0502040204020203" pitchFamily="34" charset="0"/>
              </a:endParaRPr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1972875" y="1115780"/>
            <a:ext cx="2951015" cy="1769617"/>
            <a:chOff x="1233058" y="244062"/>
            <a:chExt cx="2951015" cy="1769617"/>
          </a:xfrm>
        </p:grpSpPr>
        <p:sp>
          <p:nvSpPr>
            <p:cNvPr id="4" name="Rectángulo 3"/>
            <p:cNvSpPr/>
            <p:nvPr/>
          </p:nvSpPr>
          <p:spPr>
            <a:xfrm>
              <a:off x="1260768" y="244062"/>
              <a:ext cx="2410687" cy="379389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D.  Preexperimentales</a:t>
              </a: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1233058" y="896777"/>
              <a:ext cx="2438397" cy="111690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Su grado de control es mínimo. Útil como primer acercamiento al problema de investigación en la realidad.</a:t>
              </a:r>
            </a:p>
          </p:txBody>
        </p:sp>
        <p:cxnSp>
          <p:nvCxnSpPr>
            <p:cNvPr id="10" name="Conector recto de flecha 9"/>
            <p:cNvCxnSpPr/>
            <p:nvPr/>
          </p:nvCxnSpPr>
          <p:spPr>
            <a:xfrm>
              <a:off x="2554882" y="623451"/>
              <a:ext cx="0" cy="30538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Conector angular 17"/>
            <p:cNvCxnSpPr>
              <a:stCxn id="4" idx="3"/>
            </p:cNvCxnSpPr>
            <p:nvPr/>
          </p:nvCxnSpPr>
          <p:spPr>
            <a:xfrm>
              <a:off x="3671455" y="433757"/>
              <a:ext cx="512618" cy="720000"/>
            </a:xfrm>
            <a:prstGeom prst="bentConnector3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0" name="29 Grupo"/>
          <p:cNvGrpSpPr/>
          <p:nvPr/>
        </p:nvGrpSpPr>
        <p:grpSpPr>
          <a:xfrm>
            <a:off x="4909671" y="989200"/>
            <a:ext cx="2680056" cy="1889607"/>
            <a:chOff x="4168200" y="165869"/>
            <a:chExt cx="2680056" cy="1889607"/>
          </a:xfrm>
        </p:grpSpPr>
        <p:sp>
          <p:nvSpPr>
            <p:cNvPr id="11" name="Rectángulo 10"/>
            <p:cNvSpPr/>
            <p:nvPr/>
          </p:nvSpPr>
          <p:spPr>
            <a:xfrm>
              <a:off x="4168200" y="987378"/>
              <a:ext cx="781495" cy="31517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Tipos</a:t>
              </a:r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4898666" y="165869"/>
              <a:ext cx="1949590" cy="5074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Estudio de caso con una sola medición </a:t>
              </a:r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4792804" y="1386510"/>
              <a:ext cx="2055452" cy="66896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 de </a:t>
              </a:r>
              <a:r>
                <a:rPr lang="es-CO" sz="130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preprueba</a:t>
              </a:r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 /</a:t>
              </a:r>
              <a:r>
                <a:rPr lang="es-CO" sz="130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posprueba</a:t>
              </a:r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 con un solo grupo</a:t>
              </a:r>
            </a:p>
          </p:txBody>
        </p:sp>
        <p:cxnSp>
          <p:nvCxnSpPr>
            <p:cNvPr id="22" name="Conector angular 21"/>
            <p:cNvCxnSpPr/>
            <p:nvPr/>
          </p:nvCxnSpPr>
          <p:spPr>
            <a:xfrm rot="5400000" flipH="1" flipV="1">
              <a:off x="4340666" y="406415"/>
              <a:ext cx="612000" cy="504000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Conector angular 24"/>
            <p:cNvCxnSpPr/>
            <p:nvPr/>
          </p:nvCxnSpPr>
          <p:spPr>
            <a:xfrm rot="16200000" flipH="1">
              <a:off x="4390784" y="1327782"/>
              <a:ext cx="396000" cy="396000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1" name="30 Grupo"/>
          <p:cNvGrpSpPr/>
          <p:nvPr/>
        </p:nvGrpSpPr>
        <p:grpSpPr>
          <a:xfrm>
            <a:off x="7589727" y="1014110"/>
            <a:ext cx="4173363" cy="897060"/>
            <a:chOff x="6848256" y="190779"/>
            <a:chExt cx="4173363" cy="897060"/>
          </a:xfrm>
        </p:grpSpPr>
        <p:sp>
          <p:nvSpPr>
            <p:cNvPr id="39" name="Rectángulo 38"/>
            <p:cNvSpPr/>
            <p:nvPr/>
          </p:nvSpPr>
          <p:spPr>
            <a:xfrm>
              <a:off x="7172256" y="190779"/>
              <a:ext cx="3849363" cy="89706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s-CO" sz="1200" b="1" dirty="0">
                  <a:latin typeface="Kalinga" panose="020B0502040204020203" pitchFamily="34" charset="0"/>
                  <a:cs typeface="Kalinga" panose="020B0502040204020203" pitchFamily="34" charset="0"/>
                </a:rPr>
                <a:t>Consiste en administrar un estimulo o tratamiento a un grupo y después aplicar una medición de una o más variables para observar cual es el nivel del grupo de estas. </a:t>
              </a:r>
            </a:p>
          </p:txBody>
        </p:sp>
        <p:cxnSp>
          <p:nvCxnSpPr>
            <p:cNvPr id="42" name="Conector recto de flecha 41"/>
            <p:cNvCxnSpPr/>
            <p:nvPr/>
          </p:nvCxnSpPr>
          <p:spPr>
            <a:xfrm>
              <a:off x="6848256" y="433467"/>
              <a:ext cx="324000" cy="0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3" name="32 Grupo"/>
          <p:cNvGrpSpPr/>
          <p:nvPr/>
        </p:nvGrpSpPr>
        <p:grpSpPr>
          <a:xfrm>
            <a:off x="7589727" y="2143168"/>
            <a:ext cx="4173363" cy="878531"/>
            <a:chOff x="6848256" y="1247100"/>
            <a:chExt cx="4173363" cy="1015787"/>
          </a:xfrm>
        </p:grpSpPr>
        <p:sp>
          <p:nvSpPr>
            <p:cNvPr id="40" name="Rectángulo 39"/>
            <p:cNvSpPr/>
            <p:nvPr/>
          </p:nvSpPr>
          <p:spPr>
            <a:xfrm>
              <a:off x="7172256" y="1247100"/>
              <a:ext cx="3849363" cy="1015787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s-CO" sz="1200" b="1" dirty="0">
                  <a:solidFill>
                    <a:schemeClr val="lt1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A un grupo e le aplica una prueba previa al estimulo o tratamiento experimental, después se le administra el tratamiento y finalmente se le aplica una prueba posterior al estimulo. </a:t>
              </a:r>
            </a:p>
          </p:txBody>
        </p:sp>
        <p:cxnSp>
          <p:nvCxnSpPr>
            <p:cNvPr id="43" name="Conector recto de flecha 42"/>
            <p:cNvCxnSpPr/>
            <p:nvPr/>
          </p:nvCxnSpPr>
          <p:spPr>
            <a:xfrm>
              <a:off x="6848256" y="1720993"/>
              <a:ext cx="324000" cy="2789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6" name="Rectángulo 45"/>
          <p:cNvSpPr/>
          <p:nvPr/>
        </p:nvSpPr>
        <p:spPr>
          <a:xfrm>
            <a:off x="4896050" y="3624763"/>
            <a:ext cx="2498315" cy="1289504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Manipulan deliberadamente al menos una variable independiente para observar su efecto sobre una o más variables dependientes.</a:t>
            </a:r>
          </a:p>
        </p:txBody>
      </p:sp>
      <p:sp>
        <p:nvSpPr>
          <p:cNvPr id="51" name="Rectángulo 50"/>
          <p:cNvSpPr/>
          <p:nvPr/>
        </p:nvSpPr>
        <p:spPr>
          <a:xfrm>
            <a:off x="7691196" y="3502197"/>
            <a:ext cx="2553574" cy="1525371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1200" b="1" dirty="0">
                <a:latin typeface="Kalinga" panose="020B0502040204020203" pitchFamily="34" charset="0"/>
                <a:cs typeface="Kalinga" panose="020B0502040204020203" pitchFamily="34" charset="0"/>
              </a:rPr>
              <a:t>Difieren de los experimentos “puros” en la equivalencia inicial de los grupos (los  primeros trabajan con grupos intactos y los segundos utilizan un método para hacer equivalentes a los grupos). </a:t>
            </a:r>
          </a:p>
        </p:txBody>
      </p:sp>
      <p:sp>
        <p:nvSpPr>
          <p:cNvPr id="53" name="Rectángulo 52"/>
          <p:cNvSpPr/>
          <p:nvPr/>
        </p:nvSpPr>
        <p:spPr>
          <a:xfrm>
            <a:off x="10536381" y="3720408"/>
            <a:ext cx="1537490" cy="1097275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Los sujetos no se asignan al azar, ni se emparejan, se trabaja con grupos intactos. </a:t>
            </a:r>
          </a:p>
        </p:txBody>
      </p:sp>
      <p:grpSp>
        <p:nvGrpSpPr>
          <p:cNvPr id="44" name="43 Grupo"/>
          <p:cNvGrpSpPr/>
          <p:nvPr/>
        </p:nvGrpSpPr>
        <p:grpSpPr>
          <a:xfrm>
            <a:off x="4875268" y="5307307"/>
            <a:ext cx="4068251" cy="1021294"/>
            <a:chOff x="1571471" y="4615694"/>
            <a:chExt cx="4068251" cy="1021294"/>
          </a:xfrm>
        </p:grpSpPr>
        <p:sp>
          <p:nvSpPr>
            <p:cNvPr id="57" name="Rectángulo 56"/>
            <p:cNvSpPr/>
            <p:nvPr/>
          </p:nvSpPr>
          <p:spPr>
            <a:xfrm>
              <a:off x="1571471" y="4690585"/>
              <a:ext cx="1519905" cy="33551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2 requisitos</a:t>
              </a:r>
            </a:p>
          </p:txBody>
        </p:sp>
        <p:sp>
          <p:nvSpPr>
            <p:cNvPr id="63" name="Rectángulo 62"/>
            <p:cNvSpPr/>
            <p:nvPr/>
          </p:nvSpPr>
          <p:spPr>
            <a:xfrm>
              <a:off x="3601542" y="4615694"/>
              <a:ext cx="2038180" cy="589532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100" dirty="0">
                  <a:latin typeface="Kalinga" panose="020B0502040204020203" pitchFamily="34" charset="0"/>
                  <a:cs typeface="Kalinga" panose="020B0502040204020203" pitchFamily="34" charset="0"/>
                </a:rPr>
                <a:t>Grupos de comparación (Manipulación de la variables independiente)</a:t>
              </a:r>
            </a:p>
          </p:txBody>
        </p:sp>
        <p:sp>
          <p:nvSpPr>
            <p:cNvPr id="64" name="Rectángulo 63"/>
            <p:cNvSpPr/>
            <p:nvPr/>
          </p:nvSpPr>
          <p:spPr>
            <a:xfrm>
              <a:off x="3601542" y="5307203"/>
              <a:ext cx="2038180" cy="329785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100" dirty="0">
                  <a:latin typeface="Kalinga" panose="020B0502040204020203" pitchFamily="34" charset="0"/>
                  <a:cs typeface="Kalinga" panose="020B0502040204020203" pitchFamily="34" charset="0"/>
                </a:rPr>
                <a:t>Equivalencia de los grupos.</a:t>
              </a:r>
            </a:p>
          </p:txBody>
        </p:sp>
      </p:grpSp>
      <p:cxnSp>
        <p:nvCxnSpPr>
          <p:cNvPr id="76" name="Conector angular 75"/>
          <p:cNvCxnSpPr>
            <a:stCxn id="6" idx="3"/>
            <a:endCxn id="46" idx="1"/>
          </p:cNvCxnSpPr>
          <p:nvPr/>
        </p:nvCxnSpPr>
        <p:spPr>
          <a:xfrm>
            <a:off x="4411276" y="4189691"/>
            <a:ext cx="484774" cy="79824"/>
          </a:xfrm>
          <a:prstGeom prst="bentConnector3">
            <a:avLst/>
          </a:prstGeom>
          <a:ln w="28575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9" name="Conector angular 78"/>
          <p:cNvCxnSpPr>
            <a:stCxn id="5" idx="3"/>
            <a:endCxn id="57" idx="1"/>
          </p:cNvCxnSpPr>
          <p:nvPr/>
        </p:nvCxnSpPr>
        <p:spPr>
          <a:xfrm>
            <a:off x="4297994" y="5503928"/>
            <a:ext cx="577274" cy="46030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Conector angular 80"/>
          <p:cNvCxnSpPr>
            <a:stCxn id="57" idx="3"/>
            <a:endCxn id="63" idx="1"/>
          </p:cNvCxnSpPr>
          <p:nvPr/>
        </p:nvCxnSpPr>
        <p:spPr>
          <a:xfrm>
            <a:off x="6395173" y="5549958"/>
            <a:ext cx="510166" cy="52115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4" name="Conector angular 83"/>
          <p:cNvCxnSpPr>
            <a:stCxn id="57" idx="3"/>
            <a:endCxn id="64" idx="1"/>
          </p:cNvCxnSpPr>
          <p:nvPr/>
        </p:nvCxnSpPr>
        <p:spPr>
          <a:xfrm>
            <a:off x="6395173" y="5549958"/>
            <a:ext cx="510166" cy="613751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de flecha 86"/>
          <p:cNvCxnSpPr>
            <a:stCxn id="46" idx="3"/>
            <a:endCxn id="51" idx="1"/>
          </p:cNvCxnSpPr>
          <p:nvPr/>
        </p:nvCxnSpPr>
        <p:spPr>
          <a:xfrm flipV="1">
            <a:off x="7394365" y="4264883"/>
            <a:ext cx="296831" cy="4632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3" name="Conector recto de flecha 92"/>
          <p:cNvCxnSpPr>
            <a:stCxn id="51" idx="3"/>
            <a:endCxn id="53" idx="1"/>
          </p:cNvCxnSpPr>
          <p:nvPr/>
        </p:nvCxnSpPr>
        <p:spPr>
          <a:xfrm>
            <a:off x="10244770" y="4264883"/>
            <a:ext cx="291611" cy="4163"/>
          </a:xfrm>
          <a:prstGeom prst="straightConnector1">
            <a:avLst/>
          </a:prstGeom>
          <a:ln w="28575">
            <a:solidFill>
              <a:schemeClr val="accent4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15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2" name="271 Grupo"/>
          <p:cNvGrpSpPr/>
          <p:nvPr/>
        </p:nvGrpSpPr>
        <p:grpSpPr>
          <a:xfrm>
            <a:off x="81888" y="4749420"/>
            <a:ext cx="7043464" cy="2019870"/>
            <a:chOff x="81888" y="4749420"/>
            <a:chExt cx="7043464" cy="2019870"/>
          </a:xfrm>
        </p:grpSpPr>
        <p:sp>
          <p:nvSpPr>
            <p:cNvPr id="152" name="Rectángulo 151"/>
            <p:cNvSpPr/>
            <p:nvPr/>
          </p:nvSpPr>
          <p:spPr>
            <a:xfrm>
              <a:off x="5439496" y="6043243"/>
              <a:ext cx="1685856" cy="288271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Validez externa</a:t>
              </a:r>
            </a:p>
          </p:txBody>
        </p:sp>
        <p:sp>
          <p:nvSpPr>
            <p:cNvPr id="162" name="Rectángulo 161"/>
            <p:cNvSpPr/>
            <p:nvPr/>
          </p:nvSpPr>
          <p:spPr>
            <a:xfrm>
              <a:off x="81888" y="4749420"/>
              <a:ext cx="4476813" cy="201987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numCol="1" rtlCol="0" anchor="ctr"/>
            <a:lstStyle/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Efecto reactivo de las pruebas.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Efecto de interacción entre los errores de selección y el tratamiento experimental.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Efectos reactivos de los tratamientos (Hawthorne).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Interferencia de tratamientos múltiples.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Imposibilidad de replicar los tratamientos.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Efectos de novedad e interrupción.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El experimentador.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Interacción entre contexto y los efectos del tratamiento.</a:t>
              </a:r>
            </a:p>
          </p:txBody>
        </p:sp>
        <p:cxnSp>
          <p:nvCxnSpPr>
            <p:cNvPr id="165" name="Conector angular 164"/>
            <p:cNvCxnSpPr>
              <a:stCxn id="136" idx="2"/>
              <a:endCxn id="152" idx="0"/>
            </p:cNvCxnSpPr>
            <p:nvPr/>
          </p:nvCxnSpPr>
          <p:spPr>
            <a:xfrm rot="5400000">
              <a:off x="6208919" y="5564848"/>
              <a:ext cx="551901" cy="404889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1" name="Conector angular 164"/>
            <p:cNvCxnSpPr>
              <a:stCxn id="152" idx="1"/>
              <a:endCxn id="162" idx="3"/>
            </p:cNvCxnSpPr>
            <p:nvPr/>
          </p:nvCxnSpPr>
          <p:spPr>
            <a:xfrm rot="10800000">
              <a:off x="4558702" y="5759355"/>
              <a:ext cx="880795" cy="428024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4" name="Rectángulo 3"/>
          <p:cNvSpPr/>
          <p:nvPr/>
        </p:nvSpPr>
        <p:spPr>
          <a:xfrm>
            <a:off x="931518" y="371702"/>
            <a:ext cx="2823881" cy="4572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>
                <a:latin typeface="Kalinga" panose="020B0502040204020203" pitchFamily="34" charset="0"/>
                <a:cs typeface="Kalinga" panose="020B0502040204020203" pitchFamily="34" charset="0"/>
              </a:rPr>
              <a:t>Diseños de experimentos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272326" y="143101"/>
            <a:ext cx="4147690" cy="1083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O" sz="1300" dirty="0">
                <a:latin typeface="Kalinga" panose="020B0502040204020203" pitchFamily="34" charset="0"/>
                <a:cs typeface="Kalinga" panose="020B0502040204020203" pitchFamily="34" charset="0"/>
              </a:rPr>
              <a:t>Situación de control en la cual se manipulan, de manera intencional, una o más variables independientes (causas) para analizar las consecuencias de tal manipulación sobre una o más variables dependientes (efectos).</a:t>
            </a:r>
          </a:p>
        </p:txBody>
      </p:sp>
      <p:grpSp>
        <p:nvGrpSpPr>
          <p:cNvPr id="271" name="270 Grupo"/>
          <p:cNvGrpSpPr/>
          <p:nvPr/>
        </p:nvGrpSpPr>
        <p:grpSpPr>
          <a:xfrm>
            <a:off x="1872248" y="4113092"/>
            <a:ext cx="8186152" cy="1378250"/>
            <a:chOff x="1872248" y="4113092"/>
            <a:chExt cx="8186152" cy="1378250"/>
          </a:xfrm>
        </p:grpSpPr>
        <p:sp>
          <p:nvSpPr>
            <p:cNvPr id="134" name="Abrir llave 133"/>
            <p:cNvSpPr/>
            <p:nvPr/>
          </p:nvSpPr>
          <p:spPr>
            <a:xfrm rot="16200000">
              <a:off x="5741390" y="243950"/>
              <a:ext cx="447868" cy="8186152"/>
            </a:xfrm>
            <a:prstGeom prst="leftBrace">
              <a:avLst>
                <a:gd name="adj1" fmla="val 120879"/>
                <a:gd name="adj2" fmla="val 51787"/>
              </a:avLst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36" name="Rectángulo 135"/>
            <p:cNvSpPr/>
            <p:nvPr/>
          </p:nvSpPr>
          <p:spPr>
            <a:xfrm>
              <a:off x="4695530" y="4625129"/>
              <a:ext cx="3983566" cy="86621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El buen diseño permite la generalización de los resultados en una situación no experimental y otras personas, casos o poblaciones</a:t>
              </a:r>
            </a:p>
          </p:txBody>
        </p:sp>
      </p:grpSp>
      <p:grpSp>
        <p:nvGrpSpPr>
          <p:cNvPr id="268" name="267 Grupo"/>
          <p:cNvGrpSpPr/>
          <p:nvPr/>
        </p:nvGrpSpPr>
        <p:grpSpPr>
          <a:xfrm>
            <a:off x="10248605" y="851193"/>
            <a:ext cx="1668422" cy="5183789"/>
            <a:chOff x="10248605" y="851193"/>
            <a:chExt cx="1668422" cy="5183789"/>
          </a:xfrm>
        </p:grpSpPr>
        <p:sp>
          <p:nvSpPr>
            <p:cNvPr id="155" name="Rectángulo 154"/>
            <p:cNvSpPr/>
            <p:nvPr/>
          </p:nvSpPr>
          <p:spPr>
            <a:xfrm>
              <a:off x="10839447" y="851193"/>
              <a:ext cx="944992" cy="574731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Validez interna</a:t>
              </a:r>
            </a:p>
          </p:txBody>
        </p:sp>
        <p:sp>
          <p:nvSpPr>
            <p:cNvPr id="159" name="Rectángulo 158"/>
            <p:cNvSpPr/>
            <p:nvPr/>
          </p:nvSpPr>
          <p:spPr>
            <a:xfrm>
              <a:off x="10906354" y="1880637"/>
              <a:ext cx="1010673" cy="31240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Fuentes:</a:t>
              </a:r>
            </a:p>
          </p:txBody>
        </p:sp>
        <p:sp>
          <p:nvSpPr>
            <p:cNvPr id="163" name="Rectángulo 162"/>
            <p:cNvSpPr/>
            <p:nvPr/>
          </p:nvSpPr>
          <p:spPr>
            <a:xfrm>
              <a:off x="10248605" y="2213878"/>
              <a:ext cx="1668422" cy="3821104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Historia.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solidFill>
                    <a:schemeClr val="dk1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Maduración.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Inestabilidad del instrumento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Inestabilidad del ambiente experimental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Administración de pruebas.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Instrumentación.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Regresión.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Selección.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Mortalidad.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Difusión de tratamientos.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 Compensación.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r>
                <a:rPr lang="es-CO" sz="1200" dirty="0">
                  <a:solidFill>
                    <a:schemeClr val="dk1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Conducta del experimentador.</a:t>
              </a:r>
            </a:p>
          </p:txBody>
        </p:sp>
        <p:cxnSp>
          <p:nvCxnSpPr>
            <p:cNvPr id="167" name="Conector angular 166"/>
            <p:cNvCxnSpPr>
              <a:stCxn id="155" idx="2"/>
              <a:endCxn id="159" idx="0"/>
            </p:cNvCxnSpPr>
            <p:nvPr/>
          </p:nvCxnSpPr>
          <p:spPr>
            <a:xfrm rot="16200000" flipH="1">
              <a:off x="11134461" y="1603406"/>
              <a:ext cx="454713" cy="99748"/>
            </a:xfrm>
            <a:prstGeom prst="bentConnector3">
              <a:avLst>
                <a:gd name="adj1" fmla="val 50000"/>
              </a:avLst>
            </a:prstGeom>
            <a:ln w="381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5" name="264 Grupo"/>
          <p:cNvGrpSpPr/>
          <p:nvPr/>
        </p:nvGrpSpPr>
        <p:grpSpPr>
          <a:xfrm>
            <a:off x="2273940" y="2185767"/>
            <a:ext cx="2558875" cy="1626444"/>
            <a:chOff x="2273940" y="2185767"/>
            <a:chExt cx="2558875" cy="1626444"/>
          </a:xfrm>
        </p:grpSpPr>
        <p:sp>
          <p:nvSpPr>
            <p:cNvPr id="50" name="Rectángulo 49"/>
            <p:cNvSpPr/>
            <p:nvPr/>
          </p:nvSpPr>
          <p:spPr>
            <a:xfrm>
              <a:off x="3290630" y="2851993"/>
              <a:ext cx="417151" cy="25320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200" b="1" dirty="0">
                  <a:solidFill>
                    <a:schemeClr val="accent4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de</a:t>
              </a:r>
            </a:p>
          </p:txBody>
        </p:sp>
        <p:cxnSp>
          <p:nvCxnSpPr>
            <p:cNvPr id="120" name="Conector curvado 81"/>
            <p:cNvCxnSpPr>
              <a:stCxn id="47" idx="3"/>
              <a:endCxn id="49" idx="2"/>
            </p:cNvCxnSpPr>
            <p:nvPr/>
          </p:nvCxnSpPr>
          <p:spPr>
            <a:xfrm>
              <a:off x="2273940" y="2185767"/>
              <a:ext cx="2558875" cy="1626444"/>
            </a:xfrm>
            <a:prstGeom prst="curvedConnector4">
              <a:avLst>
                <a:gd name="adj1" fmla="val 37229"/>
                <a:gd name="adj2" fmla="val 114055"/>
              </a:avLst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67" name="266 Grupo"/>
          <p:cNvGrpSpPr/>
          <p:nvPr/>
        </p:nvGrpSpPr>
        <p:grpSpPr>
          <a:xfrm>
            <a:off x="8079475" y="1138559"/>
            <a:ext cx="2759972" cy="1167840"/>
            <a:chOff x="8079475" y="1138559"/>
            <a:chExt cx="2759972" cy="1167840"/>
          </a:xfrm>
        </p:grpSpPr>
        <p:grpSp>
          <p:nvGrpSpPr>
            <p:cNvPr id="266" name="265 Grupo"/>
            <p:cNvGrpSpPr/>
            <p:nvPr/>
          </p:nvGrpSpPr>
          <p:grpSpPr>
            <a:xfrm>
              <a:off x="8079475" y="1507046"/>
              <a:ext cx="2169129" cy="799353"/>
              <a:chOff x="8079475" y="1507046"/>
              <a:chExt cx="2169129" cy="799353"/>
            </a:xfrm>
          </p:grpSpPr>
          <p:cxnSp>
            <p:nvCxnSpPr>
              <p:cNvPr id="148" name="147 Conector angular"/>
              <p:cNvCxnSpPr>
                <a:stCxn id="142" idx="3"/>
                <a:endCxn id="169" idx="1"/>
              </p:cNvCxnSpPr>
              <p:nvPr/>
            </p:nvCxnSpPr>
            <p:spPr>
              <a:xfrm flipV="1">
                <a:off x="8079475" y="1906723"/>
                <a:ext cx="438631" cy="186391"/>
              </a:xfrm>
              <a:prstGeom prst="bentConnector3">
                <a:avLst>
                  <a:gd name="adj1" fmla="val 50000"/>
                </a:avLst>
              </a:prstGeom>
              <a:ln w="28575"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sp>
            <p:nvSpPr>
              <p:cNvPr id="169" name="Rectángulo 53"/>
              <p:cNvSpPr/>
              <p:nvPr/>
            </p:nvSpPr>
            <p:spPr>
              <a:xfrm>
                <a:off x="8518106" y="1507046"/>
                <a:ext cx="1730498" cy="79935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just"/>
                <a:r>
                  <a:rPr lang="es-CO" sz="1200" dirty="0">
                    <a:latin typeface="Kalinga" panose="020B0502040204020203" pitchFamily="34" charset="0"/>
                    <a:cs typeface="Kalinga" panose="020B0502040204020203" pitchFamily="34" charset="0"/>
                  </a:rPr>
                  <a:t>Debe ser controlado para garantizar que los cambios de la VD se deban a la VI</a:t>
                </a:r>
              </a:p>
            </p:txBody>
          </p:sp>
        </p:grpSp>
        <p:cxnSp>
          <p:nvCxnSpPr>
            <p:cNvPr id="170" name="169 Conector angular"/>
            <p:cNvCxnSpPr>
              <a:stCxn id="169" idx="3"/>
              <a:endCxn id="155" idx="1"/>
            </p:cNvCxnSpPr>
            <p:nvPr/>
          </p:nvCxnSpPr>
          <p:spPr>
            <a:xfrm flipV="1">
              <a:off x="10248604" y="1138559"/>
              <a:ext cx="590843" cy="768164"/>
            </a:xfrm>
            <a:prstGeom prst="bent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0" name="269 Grupo"/>
          <p:cNvGrpSpPr/>
          <p:nvPr/>
        </p:nvGrpSpPr>
        <p:grpSpPr>
          <a:xfrm>
            <a:off x="9383355" y="541775"/>
            <a:ext cx="865250" cy="965271"/>
            <a:chOff x="9383355" y="541775"/>
            <a:chExt cx="865250" cy="965271"/>
          </a:xfrm>
        </p:grpSpPr>
        <p:sp>
          <p:nvSpPr>
            <p:cNvPr id="185" name="Rectángulo 62"/>
            <p:cNvSpPr/>
            <p:nvPr/>
          </p:nvSpPr>
          <p:spPr>
            <a:xfrm>
              <a:off x="9430933" y="541775"/>
              <a:ext cx="817672" cy="56658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s-CO" sz="1200" b="1" dirty="0">
                  <a:latin typeface="Kalinga" panose="020B0502040204020203" pitchFamily="34" charset="0"/>
                  <a:cs typeface="Kalinga" panose="020B0502040204020203" pitchFamily="34" charset="0"/>
                </a:rPr>
                <a:t>3° requisito </a:t>
              </a:r>
            </a:p>
          </p:txBody>
        </p:sp>
        <p:cxnSp>
          <p:nvCxnSpPr>
            <p:cNvPr id="186" name="Conector curvado 81"/>
            <p:cNvCxnSpPr>
              <a:stCxn id="169" idx="0"/>
              <a:endCxn id="185" idx="2"/>
            </p:cNvCxnSpPr>
            <p:nvPr/>
          </p:nvCxnSpPr>
          <p:spPr>
            <a:xfrm rot="5400000" flipH="1" flipV="1">
              <a:off x="9412219" y="1079496"/>
              <a:ext cx="398686" cy="456414"/>
            </a:xfrm>
            <a:prstGeom prst="curvedConnector3">
              <a:avLst>
                <a:gd name="adj1" fmla="val 50000"/>
              </a:avLst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4" name="Rectángulo 123"/>
          <p:cNvSpPr/>
          <p:nvPr/>
        </p:nvSpPr>
        <p:spPr>
          <a:xfrm>
            <a:off x="3614511" y="3963143"/>
            <a:ext cx="1435185" cy="31368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O" sz="1200" b="1" dirty="0">
                <a:latin typeface="Kalinga" panose="020B0502040204020203" pitchFamily="34" charset="0"/>
                <a:cs typeface="Kalinga" panose="020B0502040204020203" pitchFamily="34" charset="0"/>
              </a:rPr>
              <a:t>2° requisito </a:t>
            </a:r>
          </a:p>
        </p:txBody>
      </p:sp>
      <p:grpSp>
        <p:nvGrpSpPr>
          <p:cNvPr id="263" name="262 Grupo"/>
          <p:cNvGrpSpPr/>
          <p:nvPr/>
        </p:nvGrpSpPr>
        <p:grpSpPr>
          <a:xfrm>
            <a:off x="543140" y="828902"/>
            <a:ext cx="2399060" cy="2677645"/>
            <a:chOff x="543140" y="828902"/>
            <a:chExt cx="2399060" cy="2677645"/>
          </a:xfrm>
        </p:grpSpPr>
        <p:cxnSp>
          <p:nvCxnSpPr>
            <p:cNvPr id="9" name="Conector recto de flecha 8"/>
            <p:cNvCxnSpPr/>
            <p:nvPr/>
          </p:nvCxnSpPr>
          <p:spPr>
            <a:xfrm>
              <a:off x="2299291" y="828902"/>
              <a:ext cx="0" cy="163732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8" name="Rectángulo 7"/>
            <p:cNvSpPr/>
            <p:nvPr/>
          </p:nvSpPr>
          <p:spPr>
            <a:xfrm>
              <a:off x="1635498" y="975177"/>
              <a:ext cx="1306702" cy="326765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Tipología</a:t>
              </a:r>
            </a:p>
          </p:txBody>
        </p:sp>
        <p:sp>
          <p:nvSpPr>
            <p:cNvPr id="35" name="Rectángulo 34"/>
            <p:cNvSpPr/>
            <p:nvPr/>
          </p:nvSpPr>
          <p:spPr>
            <a:xfrm>
              <a:off x="556431" y="1627794"/>
              <a:ext cx="443188" cy="286566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X</a:t>
              </a:r>
            </a:p>
          </p:txBody>
        </p:sp>
        <p:cxnSp>
          <p:nvCxnSpPr>
            <p:cNvPr id="39" name="Conector recto de flecha 38"/>
            <p:cNvCxnSpPr>
              <a:stCxn id="35" idx="3"/>
              <a:endCxn id="40" idx="1"/>
            </p:cNvCxnSpPr>
            <p:nvPr/>
          </p:nvCxnSpPr>
          <p:spPr>
            <a:xfrm flipV="1">
              <a:off x="999619" y="1764209"/>
              <a:ext cx="251288" cy="686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0" name="Rectángulo 39"/>
            <p:cNvSpPr/>
            <p:nvPr/>
          </p:nvSpPr>
          <p:spPr>
            <a:xfrm>
              <a:off x="1250907" y="1573202"/>
              <a:ext cx="1248118" cy="38201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Tratamiento</a:t>
              </a:r>
            </a:p>
          </p:txBody>
        </p:sp>
        <p:sp>
          <p:nvSpPr>
            <p:cNvPr id="45" name="Rectángulo 44"/>
            <p:cNvSpPr/>
            <p:nvPr/>
          </p:nvSpPr>
          <p:spPr>
            <a:xfrm>
              <a:off x="556431" y="2050767"/>
              <a:ext cx="443188" cy="27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O</a:t>
              </a:r>
            </a:p>
          </p:txBody>
        </p:sp>
        <p:cxnSp>
          <p:nvCxnSpPr>
            <p:cNvPr id="46" name="Conector recto de flecha 45"/>
            <p:cNvCxnSpPr>
              <a:stCxn id="45" idx="3"/>
              <a:endCxn id="47" idx="1"/>
            </p:cNvCxnSpPr>
            <p:nvPr/>
          </p:nvCxnSpPr>
          <p:spPr>
            <a:xfrm>
              <a:off x="999619" y="2185767"/>
              <a:ext cx="19838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Rectángulo 46"/>
            <p:cNvSpPr/>
            <p:nvPr/>
          </p:nvSpPr>
          <p:spPr>
            <a:xfrm>
              <a:off x="1197999" y="1994760"/>
              <a:ext cx="1075941" cy="38201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Medición</a:t>
              </a:r>
            </a:p>
          </p:txBody>
        </p:sp>
        <p:cxnSp>
          <p:nvCxnSpPr>
            <p:cNvPr id="72" name="71 Conector angular"/>
            <p:cNvCxnSpPr>
              <a:stCxn id="8" idx="2"/>
              <a:endCxn id="35" idx="1"/>
            </p:cNvCxnSpPr>
            <p:nvPr/>
          </p:nvCxnSpPr>
          <p:spPr>
            <a:xfrm rot="5400000">
              <a:off x="1188073" y="670300"/>
              <a:ext cx="469135" cy="1732418"/>
            </a:xfrm>
            <a:prstGeom prst="bentConnector4">
              <a:avLst>
                <a:gd name="adj1" fmla="val 34729"/>
                <a:gd name="adj2" fmla="val 113195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1" name="80 Conector angular"/>
            <p:cNvCxnSpPr>
              <a:stCxn id="8" idx="2"/>
              <a:endCxn id="45" idx="1"/>
            </p:cNvCxnSpPr>
            <p:nvPr/>
          </p:nvCxnSpPr>
          <p:spPr>
            <a:xfrm rot="5400000">
              <a:off x="980728" y="877645"/>
              <a:ext cx="883825" cy="1732418"/>
            </a:xfrm>
            <a:prstGeom prst="bentConnector4">
              <a:avLst>
                <a:gd name="adj1" fmla="val 14774"/>
                <a:gd name="adj2" fmla="val 113195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0" name="Rectángulo 44"/>
            <p:cNvSpPr/>
            <p:nvPr/>
          </p:nvSpPr>
          <p:spPr>
            <a:xfrm>
              <a:off x="556432" y="2436297"/>
              <a:ext cx="443188" cy="27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R</a:t>
              </a:r>
            </a:p>
          </p:txBody>
        </p:sp>
        <p:cxnSp>
          <p:nvCxnSpPr>
            <p:cNvPr id="211" name="210 Conector angular"/>
            <p:cNvCxnSpPr>
              <a:stCxn id="8" idx="2"/>
              <a:endCxn id="210" idx="1"/>
            </p:cNvCxnSpPr>
            <p:nvPr/>
          </p:nvCxnSpPr>
          <p:spPr>
            <a:xfrm rot="5400000">
              <a:off x="787964" y="1070411"/>
              <a:ext cx="1269355" cy="1732417"/>
            </a:xfrm>
            <a:prstGeom prst="bentConnector4">
              <a:avLst>
                <a:gd name="adj1" fmla="val 11065"/>
                <a:gd name="adj2" fmla="val 113195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212" name="Rectángulo 44"/>
            <p:cNvSpPr/>
            <p:nvPr/>
          </p:nvSpPr>
          <p:spPr>
            <a:xfrm>
              <a:off x="543140" y="2805895"/>
              <a:ext cx="443188" cy="27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G</a:t>
              </a:r>
            </a:p>
          </p:txBody>
        </p:sp>
        <p:cxnSp>
          <p:nvCxnSpPr>
            <p:cNvPr id="213" name="212 Conector angular"/>
            <p:cNvCxnSpPr>
              <a:stCxn id="8" idx="2"/>
              <a:endCxn id="212" idx="1"/>
            </p:cNvCxnSpPr>
            <p:nvPr/>
          </p:nvCxnSpPr>
          <p:spPr>
            <a:xfrm rot="5400000">
              <a:off x="596519" y="1248564"/>
              <a:ext cx="1638953" cy="1745709"/>
            </a:xfrm>
            <a:prstGeom prst="bentConnector4">
              <a:avLst>
                <a:gd name="adj1" fmla="val 8687"/>
                <a:gd name="adj2" fmla="val 113095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2" name="Conector recto de flecha 38"/>
            <p:cNvCxnSpPr>
              <a:stCxn id="210" idx="3"/>
              <a:endCxn id="223" idx="1"/>
            </p:cNvCxnSpPr>
            <p:nvPr/>
          </p:nvCxnSpPr>
          <p:spPr>
            <a:xfrm>
              <a:off x="999620" y="2571297"/>
              <a:ext cx="209802" cy="474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23" name="Rectángulo 39"/>
            <p:cNvSpPr/>
            <p:nvPr/>
          </p:nvSpPr>
          <p:spPr>
            <a:xfrm>
              <a:off x="1209422" y="2380764"/>
              <a:ext cx="665543" cy="38201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Azar</a:t>
              </a:r>
            </a:p>
          </p:txBody>
        </p:sp>
        <p:cxnSp>
          <p:nvCxnSpPr>
            <p:cNvPr id="229" name="Conector recto de flecha 38"/>
            <p:cNvCxnSpPr>
              <a:stCxn id="212" idx="3"/>
              <a:endCxn id="230" idx="1"/>
            </p:cNvCxnSpPr>
            <p:nvPr/>
          </p:nvCxnSpPr>
          <p:spPr>
            <a:xfrm flipV="1">
              <a:off x="986328" y="2940137"/>
              <a:ext cx="223094" cy="75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30" name="Rectángulo 39"/>
            <p:cNvSpPr/>
            <p:nvPr/>
          </p:nvSpPr>
          <p:spPr>
            <a:xfrm>
              <a:off x="1209422" y="2749130"/>
              <a:ext cx="811083" cy="38201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Grupo</a:t>
              </a:r>
            </a:p>
          </p:txBody>
        </p:sp>
        <p:sp>
          <p:nvSpPr>
            <p:cNvPr id="234" name="Rectángulo 44"/>
            <p:cNvSpPr/>
            <p:nvPr/>
          </p:nvSpPr>
          <p:spPr>
            <a:xfrm>
              <a:off x="543140" y="3181298"/>
              <a:ext cx="443188" cy="270000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---</a:t>
              </a:r>
            </a:p>
          </p:txBody>
        </p:sp>
        <p:cxnSp>
          <p:nvCxnSpPr>
            <p:cNvPr id="235" name="234 Conector angular"/>
            <p:cNvCxnSpPr>
              <a:stCxn id="8" idx="2"/>
              <a:endCxn id="234" idx="1"/>
            </p:cNvCxnSpPr>
            <p:nvPr/>
          </p:nvCxnSpPr>
          <p:spPr>
            <a:xfrm rot="5400000">
              <a:off x="408817" y="1436266"/>
              <a:ext cx="2014356" cy="1745709"/>
            </a:xfrm>
            <a:prstGeom prst="bentConnector4">
              <a:avLst>
                <a:gd name="adj1" fmla="val 7353"/>
                <a:gd name="adj2" fmla="val 113095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36" name="Conector recto de flecha 38"/>
            <p:cNvCxnSpPr>
              <a:stCxn id="234" idx="3"/>
              <a:endCxn id="237" idx="1"/>
            </p:cNvCxnSpPr>
            <p:nvPr/>
          </p:nvCxnSpPr>
          <p:spPr>
            <a:xfrm flipV="1">
              <a:off x="986328" y="3315540"/>
              <a:ext cx="223094" cy="758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37" name="Rectángulo 39"/>
            <p:cNvSpPr/>
            <p:nvPr/>
          </p:nvSpPr>
          <p:spPr>
            <a:xfrm>
              <a:off x="1209422" y="3124533"/>
              <a:ext cx="1208581" cy="38201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Ausencia de estimulo</a:t>
              </a:r>
            </a:p>
          </p:txBody>
        </p:sp>
      </p:grpSp>
      <p:grpSp>
        <p:nvGrpSpPr>
          <p:cNvPr id="264" name="263 Grupo"/>
          <p:cNvGrpSpPr/>
          <p:nvPr/>
        </p:nvGrpSpPr>
        <p:grpSpPr>
          <a:xfrm>
            <a:off x="4179228" y="1226211"/>
            <a:ext cx="3900247" cy="2734926"/>
            <a:chOff x="4179228" y="1226211"/>
            <a:chExt cx="3900247" cy="2734926"/>
          </a:xfrm>
        </p:grpSpPr>
        <p:cxnSp>
          <p:nvCxnSpPr>
            <p:cNvPr id="82" name="Conector curvado 81"/>
            <p:cNvCxnSpPr>
              <a:stCxn id="54" idx="3"/>
              <a:endCxn id="43" idx="3"/>
            </p:cNvCxnSpPr>
            <p:nvPr/>
          </p:nvCxnSpPr>
          <p:spPr>
            <a:xfrm>
              <a:off x="7507669" y="2917855"/>
              <a:ext cx="12700" cy="728269"/>
            </a:xfrm>
            <a:prstGeom prst="curvedConnector3">
              <a:avLst>
                <a:gd name="adj1" fmla="val 1800000"/>
              </a:avLst>
            </a:prstGeom>
            <a:ln w="28575">
              <a:solidFill>
                <a:schemeClr val="accent2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42" name="Rectángulo 41"/>
            <p:cNvSpPr/>
            <p:nvPr/>
          </p:nvSpPr>
          <p:spPr>
            <a:xfrm>
              <a:off x="4180715" y="2656840"/>
              <a:ext cx="1388944" cy="507485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Variables Independiente</a:t>
              </a:r>
            </a:p>
          </p:txBody>
        </p:sp>
        <p:sp>
          <p:nvSpPr>
            <p:cNvPr id="43" name="Rectángulo 42"/>
            <p:cNvSpPr/>
            <p:nvPr/>
          </p:nvSpPr>
          <p:spPr>
            <a:xfrm>
              <a:off x="5652686" y="3331110"/>
              <a:ext cx="1854983" cy="63002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Son las que cambian debido a que otra(s) variable ha cambiando</a:t>
              </a:r>
            </a:p>
          </p:txBody>
        </p:sp>
        <p:sp>
          <p:nvSpPr>
            <p:cNvPr id="49" name="Rectángulo 48"/>
            <p:cNvSpPr/>
            <p:nvPr/>
          </p:nvSpPr>
          <p:spPr>
            <a:xfrm>
              <a:off x="4179228" y="3386448"/>
              <a:ext cx="1307173" cy="425763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Variables dependiente</a:t>
              </a:r>
            </a:p>
          </p:txBody>
        </p:sp>
        <p:sp>
          <p:nvSpPr>
            <p:cNvPr id="54" name="Rectángulo 53"/>
            <p:cNvSpPr/>
            <p:nvPr/>
          </p:nvSpPr>
          <p:spPr>
            <a:xfrm>
              <a:off x="5777171" y="2640112"/>
              <a:ext cx="1730498" cy="55548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200" dirty="0">
                  <a:latin typeface="Kalinga" panose="020B0502040204020203" pitchFamily="34" charset="0"/>
                  <a:cs typeface="Kalinga" panose="020B0502040204020203" pitchFamily="34" charset="0"/>
                </a:rPr>
                <a:t>Son las que cambian sin depender del cambio de otras.</a:t>
              </a:r>
            </a:p>
          </p:txBody>
        </p:sp>
        <p:cxnSp>
          <p:nvCxnSpPr>
            <p:cNvPr id="12" name="11 Conector angular"/>
            <p:cNvCxnSpPr>
              <a:stCxn id="78" idx="2"/>
              <a:endCxn id="42" idx="1"/>
            </p:cNvCxnSpPr>
            <p:nvPr/>
          </p:nvCxnSpPr>
          <p:spPr>
            <a:xfrm rot="5400000">
              <a:off x="4393439" y="2093677"/>
              <a:ext cx="604183" cy="1029629"/>
            </a:xfrm>
            <a:prstGeom prst="bentConnector4">
              <a:avLst>
                <a:gd name="adj1" fmla="val 29001"/>
                <a:gd name="adj2" fmla="val 122202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4" name="63 Conector angular"/>
            <p:cNvCxnSpPr>
              <a:stCxn id="78" idx="2"/>
              <a:endCxn id="49" idx="1"/>
            </p:cNvCxnSpPr>
            <p:nvPr/>
          </p:nvCxnSpPr>
          <p:spPr>
            <a:xfrm rot="5400000">
              <a:off x="4048321" y="2437307"/>
              <a:ext cx="1292930" cy="1031116"/>
            </a:xfrm>
            <a:prstGeom prst="bentConnector4">
              <a:avLst>
                <a:gd name="adj1" fmla="val 14322"/>
                <a:gd name="adj2" fmla="val 122170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78" name="Rectángulo 48"/>
            <p:cNvSpPr/>
            <p:nvPr/>
          </p:nvSpPr>
          <p:spPr>
            <a:xfrm>
              <a:off x="4432497" y="1880637"/>
              <a:ext cx="1555693" cy="425763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Variables</a:t>
              </a:r>
            </a:p>
          </p:txBody>
        </p:sp>
        <p:cxnSp>
          <p:nvCxnSpPr>
            <p:cNvPr id="113" name="112 Conector angular"/>
            <p:cNvCxnSpPr>
              <a:stCxn id="42" idx="3"/>
              <a:endCxn id="54" idx="1"/>
            </p:cNvCxnSpPr>
            <p:nvPr/>
          </p:nvCxnSpPr>
          <p:spPr>
            <a:xfrm>
              <a:off x="5569659" y="2910583"/>
              <a:ext cx="207512" cy="7272"/>
            </a:xfrm>
            <a:prstGeom prst="bent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2" name="121 Conector angular"/>
            <p:cNvCxnSpPr>
              <a:stCxn id="49" idx="3"/>
              <a:endCxn id="43" idx="1"/>
            </p:cNvCxnSpPr>
            <p:nvPr/>
          </p:nvCxnSpPr>
          <p:spPr>
            <a:xfrm>
              <a:off x="5486401" y="3599330"/>
              <a:ext cx="166285" cy="46794"/>
            </a:xfrm>
            <a:prstGeom prst="bentConnector3">
              <a:avLst>
                <a:gd name="adj1" fmla="val 50000"/>
              </a:avLst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39" name="Rectángulo 48"/>
            <p:cNvSpPr/>
            <p:nvPr/>
          </p:nvSpPr>
          <p:spPr>
            <a:xfrm>
              <a:off x="5569659" y="1349107"/>
              <a:ext cx="1555693" cy="315881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Componentes</a:t>
              </a:r>
            </a:p>
          </p:txBody>
        </p:sp>
        <p:cxnSp>
          <p:nvCxnSpPr>
            <p:cNvPr id="140" name="139 Conector angular"/>
            <p:cNvCxnSpPr>
              <a:stCxn id="139" idx="2"/>
              <a:endCxn id="78" idx="3"/>
            </p:cNvCxnSpPr>
            <p:nvPr/>
          </p:nvCxnSpPr>
          <p:spPr>
            <a:xfrm rot="5400000">
              <a:off x="5953583" y="1699595"/>
              <a:ext cx="428531" cy="359316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42" name="Rectángulo 48"/>
            <p:cNvSpPr/>
            <p:nvPr/>
          </p:nvSpPr>
          <p:spPr>
            <a:xfrm>
              <a:off x="6650294" y="1880232"/>
              <a:ext cx="1429181" cy="425763"/>
            </a:xfrm>
            <a:prstGeom prst="rect">
              <a:avLst/>
            </a:pr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Situación experimental</a:t>
              </a:r>
            </a:p>
          </p:txBody>
        </p:sp>
        <p:cxnSp>
          <p:nvCxnSpPr>
            <p:cNvPr id="143" name="142 Conector angular"/>
            <p:cNvCxnSpPr>
              <a:stCxn id="139" idx="2"/>
              <a:endCxn id="142" idx="1"/>
            </p:cNvCxnSpPr>
            <p:nvPr/>
          </p:nvCxnSpPr>
          <p:spPr>
            <a:xfrm rot="16200000" flipH="1">
              <a:off x="6284837" y="1727657"/>
              <a:ext cx="428126" cy="302788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4" name="Conector recto de flecha 8"/>
            <p:cNvCxnSpPr>
              <a:stCxn id="5" idx="2"/>
              <a:endCxn id="139" idx="0"/>
            </p:cNvCxnSpPr>
            <p:nvPr/>
          </p:nvCxnSpPr>
          <p:spPr>
            <a:xfrm>
              <a:off x="6346171" y="1226211"/>
              <a:ext cx="1335" cy="122896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260" name="259 Conector angular"/>
          <p:cNvCxnSpPr>
            <a:stCxn id="4" idx="3"/>
            <a:endCxn id="5" idx="1"/>
          </p:cNvCxnSpPr>
          <p:nvPr/>
        </p:nvCxnSpPr>
        <p:spPr>
          <a:xfrm>
            <a:off x="3755399" y="600302"/>
            <a:ext cx="516927" cy="84354"/>
          </a:xfrm>
          <a:prstGeom prst="bentConnector3">
            <a:avLst>
              <a:gd name="adj1" fmla="val 50000"/>
            </a:avLst>
          </a:prstGeom>
          <a:ln w="28575"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pSp>
        <p:nvGrpSpPr>
          <p:cNvPr id="269" name="268 Grupo"/>
          <p:cNvGrpSpPr/>
          <p:nvPr/>
        </p:nvGrpSpPr>
        <p:grpSpPr>
          <a:xfrm>
            <a:off x="7399078" y="3105196"/>
            <a:ext cx="1527864" cy="1007896"/>
            <a:chOff x="7399078" y="3105196"/>
            <a:chExt cx="1527864" cy="1007896"/>
          </a:xfrm>
        </p:grpSpPr>
        <p:sp>
          <p:nvSpPr>
            <p:cNvPr id="63" name="Rectángulo 62"/>
            <p:cNvSpPr/>
            <p:nvPr/>
          </p:nvSpPr>
          <p:spPr>
            <a:xfrm>
              <a:off x="8109270" y="3546507"/>
              <a:ext cx="817672" cy="566585"/>
            </a:xfrm>
            <a:prstGeom prst="rect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s-CO" sz="1200" b="1" dirty="0">
                  <a:latin typeface="Kalinga" panose="020B0502040204020203" pitchFamily="34" charset="0"/>
                  <a:cs typeface="Kalinga" panose="020B0502040204020203" pitchFamily="34" charset="0"/>
                </a:rPr>
                <a:t>1° requisito </a:t>
              </a:r>
            </a:p>
          </p:txBody>
        </p:sp>
        <p:cxnSp>
          <p:nvCxnSpPr>
            <p:cNvPr id="164" name="Conector curvado 81"/>
            <p:cNvCxnSpPr>
              <a:stCxn id="157" idx="3"/>
              <a:endCxn id="63" idx="0"/>
            </p:cNvCxnSpPr>
            <p:nvPr/>
          </p:nvCxnSpPr>
          <p:spPr>
            <a:xfrm>
              <a:off x="8305789" y="3254908"/>
              <a:ext cx="212317" cy="291599"/>
            </a:xfrm>
            <a:prstGeom prst="curvedConnector2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157" name="Rectángulo 158"/>
            <p:cNvSpPr/>
            <p:nvPr/>
          </p:nvSpPr>
          <p:spPr>
            <a:xfrm>
              <a:off x="7399078" y="3105196"/>
              <a:ext cx="906711" cy="299424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200" b="1" dirty="0">
                  <a:latin typeface="Kalinga" panose="020B0502040204020203" pitchFamily="34" charset="0"/>
                  <a:cs typeface="Kalinga" panose="020B0502040204020203" pitchFamily="34" charset="0"/>
                </a:rPr>
                <a:t>Manipula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5552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1327212" y="3991962"/>
            <a:ext cx="2279842" cy="39324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anose="020B0502040204020203" pitchFamily="34" charset="0"/>
                <a:cs typeface="Kalinga" panose="020B0502040204020203" pitchFamily="34" charset="0"/>
              </a:rPr>
              <a:t>D. Experimentos puros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196363" y="3197661"/>
            <a:ext cx="2410691" cy="406128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b="1" dirty="0">
                <a:latin typeface="Kalinga" panose="020B0502040204020203" pitchFamily="34" charset="0"/>
                <a:cs typeface="Kalinga" panose="020B0502040204020203" pitchFamily="34" charset="0"/>
              </a:rPr>
              <a:t>D.  Cuasiexperimentales</a:t>
            </a:r>
          </a:p>
        </p:txBody>
      </p:sp>
      <p:grpSp>
        <p:nvGrpSpPr>
          <p:cNvPr id="28" name="27 Grupo"/>
          <p:cNvGrpSpPr/>
          <p:nvPr/>
        </p:nvGrpSpPr>
        <p:grpSpPr>
          <a:xfrm>
            <a:off x="55420" y="416438"/>
            <a:ext cx="1177638" cy="6020606"/>
            <a:chOff x="55420" y="416438"/>
            <a:chExt cx="1177638" cy="6020606"/>
          </a:xfrm>
        </p:grpSpPr>
        <p:sp>
          <p:nvSpPr>
            <p:cNvPr id="7" name="Abrir llave 6"/>
            <p:cNvSpPr/>
            <p:nvPr/>
          </p:nvSpPr>
          <p:spPr>
            <a:xfrm>
              <a:off x="678876" y="416438"/>
              <a:ext cx="554182" cy="6020606"/>
            </a:xfrm>
            <a:prstGeom prst="leftBrace">
              <a:avLst>
                <a:gd name="adj1" fmla="val 23333"/>
                <a:gd name="adj2" fmla="val 50000"/>
              </a:avLst>
            </a:prstGeom>
            <a:ln w="38100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55420" y="1601807"/>
              <a:ext cx="595746" cy="400396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E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X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P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E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R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I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M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E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N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T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O</a:t>
              </a:r>
            </a:p>
            <a:p>
              <a:pPr algn="ctr"/>
              <a:r>
                <a:rPr lang="es-CO" b="1" dirty="0">
                  <a:solidFill>
                    <a:schemeClr val="accent2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S</a:t>
              </a:r>
            </a:p>
            <a:p>
              <a:pPr algn="ctr"/>
              <a:endParaRPr lang="es-CO" b="1" dirty="0">
                <a:solidFill>
                  <a:schemeClr val="accent2"/>
                </a:solidFill>
                <a:latin typeface="Kalinga" panose="020B0502040204020203" pitchFamily="34" charset="0"/>
                <a:cs typeface="Kalinga" panose="020B0502040204020203" pitchFamily="34" charset="0"/>
              </a:endParaRPr>
            </a:p>
          </p:txBody>
        </p:sp>
      </p:grpSp>
      <p:grpSp>
        <p:nvGrpSpPr>
          <p:cNvPr id="29" name="28 Grupo"/>
          <p:cNvGrpSpPr/>
          <p:nvPr/>
        </p:nvGrpSpPr>
        <p:grpSpPr>
          <a:xfrm>
            <a:off x="1233058" y="244062"/>
            <a:ext cx="2951015" cy="1769617"/>
            <a:chOff x="1233058" y="244062"/>
            <a:chExt cx="2951015" cy="1769617"/>
          </a:xfrm>
        </p:grpSpPr>
        <p:sp>
          <p:nvSpPr>
            <p:cNvPr id="4" name="Rectángulo 3"/>
            <p:cNvSpPr/>
            <p:nvPr/>
          </p:nvSpPr>
          <p:spPr>
            <a:xfrm>
              <a:off x="1260768" y="244062"/>
              <a:ext cx="2410687" cy="379389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D.  Preexperimentales</a:t>
              </a: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1233058" y="896777"/>
              <a:ext cx="2438397" cy="1116902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Su grado de control es mínimo. Útil como primer acercamiento al problema de investigación en la realidad.</a:t>
              </a:r>
            </a:p>
          </p:txBody>
        </p:sp>
        <p:cxnSp>
          <p:nvCxnSpPr>
            <p:cNvPr id="10" name="Conector recto de flecha 9"/>
            <p:cNvCxnSpPr/>
            <p:nvPr/>
          </p:nvCxnSpPr>
          <p:spPr>
            <a:xfrm>
              <a:off x="2554882" y="623451"/>
              <a:ext cx="0" cy="305381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8" name="Conector angular 17"/>
            <p:cNvCxnSpPr>
              <a:stCxn id="4" idx="3"/>
            </p:cNvCxnSpPr>
            <p:nvPr/>
          </p:nvCxnSpPr>
          <p:spPr>
            <a:xfrm>
              <a:off x="3671455" y="433757"/>
              <a:ext cx="512618" cy="720000"/>
            </a:xfrm>
            <a:prstGeom prst="bentConnector3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0" name="29 Grupo"/>
          <p:cNvGrpSpPr/>
          <p:nvPr/>
        </p:nvGrpSpPr>
        <p:grpSpPr>
          <a:xfrm>
            <a:off x="4168200" y="165869"/>
            <a:ext cx="2680056" cy="1889607"/>
            <a:chOff x="4168200" y="165869"/>
            <a:chExt cx="2680056" cy="1889607"/>
          </a:xfrm>
        </p:grpSpPr>
        <p:sp>
          <p:nvSpPr>
            <p:cNvPr id="11" name="Rectángulo 10"/>
            <p:cNvSpPr/>
            <p:nvPr/>
          </p:nvSpPr>
          <p:spPr>
            <a:xfrm>
              <a:off x="4168200" y="987378"/>
              <a:ext cx="781495" cy="315174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Tipos</a:t>
              </a:r>
            </a:p>
          </p:txBody>
        </p:sp>
        <p:sp>
          <p:nvSpPr>
            <p:cNvPr id="19" name="Rectángulo 18"/>
            <p:cNvSpPr/>
            <p:nvPr/>
          </p:nvSpPr>
          <p:spPr>
            <a:xfrm>
              <a:off x="4898666" y="165869"/>
              <a:ext cx="1949590" cy="507485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Estudio de caso con una sola medición </a:t>
              </a:r>
            </a:p>
          </p:txBody>
        </p:sp>
        <p:sp>
          <p:nvSpPr>
            <p:cNvPr id="20" name="Rectángulo 19"/>
            <p:cNvSpPr/>
            <p:nvPr/>
          </p:nvSpPr>
          <p:spPr>
            <a:xfrm>
              <a:off x="4792804" y="1386510"/>
              <a:ext cx="2055452" cy="668966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 de </a:t>
              </a:r>
              <a:r>
                <a:rPr lang="es-CO" sz="130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preprueba</a:t>
              </a:r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/</a:t>
              </a:r>
              <a:r>
                <a:rPr lang="es-CO" sz="130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posprueba</a:t>
              </a:r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 con un solo grupo</a:t>
              </a:r>
            </a:p>
          </p:txBody>
        </p:sp>
        <p:cxnSp>
          <p:nvCxnSpPr>
            <p:cNvPr id="22" name="Conector angular 21"/>
            <p:cNvCxnSpPr/>
            <p:nvPr/>
          </p:nvCxnSpPr>
          <p:spPr>
            <a:xfrm rot="5400000" flipH="1" flipV="1">
              <a:off x="4340666" y="406415"/>
              <a:ext cx="612000" cy="504000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25" name="Conector angular 24"/>
            <p:cNvCxnSpPr/>
            <p:nvPr/>
          </p:nvCxnSpPr>
          <p:spPr>
            <a:xfrm rot="16200000" flipH="1">
              <a:off x="4390784" y="1327782"/>
              <a:ext cx="396000" cy="396000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pSp>
        <p:nvGrpSpPr>
          <p:cNvPr id="34" name="33 Grupo"/>
          <p:cNvGrpSpPr/>
          <p:nvPr/>
        </p:nvGrpSpPr>
        <p:grpSpPr>
          <a:xfrm>
            <a:off x="4734144" y="1797679"/>
            <a:ext cx="1891948" cy="759349"/>
            <a:chOff x="4734144" y="1797679"/>
            <a:chExt cx="1891948" cy="759349"/>
          </a:xfrm>
        </p:grpSpPr>
        <p:sp>
          <p:nvSpPr>
            <p:cNvPr id="27" name="Rectángulo 26"/>
            <p:cNvSpPr/>
            <p:nvPr/>
          </p:nvSpPr>
          <p:spPr>
            <a:xfrm>
              <a:off x="4949695" y="2169101"/>
              <a:ext cx="1676397" cy="387927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G     0 </a:t>
              </a:r>
              <a:r>
                <a:rPr lang="es-CO" sz="1050" b="1" dirty="0">
                  <a:latin typeface="Kalinga" panose="020B0502040204020203" pitchFamily="34" charset="0"/>
                  <a:cs typeface="Kalinga" panose="020B0502040204020203" pitchFamily="34" charset="0"/>
                </a:rPr>
                <a:t>1</a:t>
              </a:r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    X     0</a:t>
              </a:r>
              <a:r>
                <a:rPr lang="es-CO" sz="1400" b="1" dirty="0">
                  <a:latin typeface="Kalinga" panose="020B0502040204020203" pitchFamily="34" charset="0"/>
                  <a:cs typeface="Kalinga" panose="020B0502040204020203" pitchFamily="34" charset="0"/>
                </a:rPr>
                <a:t> </a:t>
              </a:r>
              <a:r>
                <a:rPr lang="es-CO" sz="1000" b="1" dirty="0">
                  <a:latin typeface="Kalinga" panose="020B0502040204020203" pitchFamily="34" charset="0"/>
                  <a:cs typeface="Kalinga" panose="020B0502040204020203" pitchFamily="34" charset="0"/>
                </a:rPr>
                <a:t>2</a:t>
              </a:r>
              <a:endParaRPr lang="es-CO" sz="1300" b="1" dirty="0">
                <a:latin typeface="Kalinga" panose="020B0502040204020203" pitchFamily="34" charset="0"/>
                <a:cs typeface="Kalinga" panose="020B0502040204020203" pitchFamily="34" charset="0"/>
              </a:endParaRPr>
            </a:p>
          </p:txBody>
        </p:sp>
        <p:cxnSp>
          <p:nvCxnSpPr>
            <p:cNvPr id="37" name="Conector curvado 36"/>
            <p:cNvCxnSpPr/>
            <p:nvPr/>
          </p:nvCxnSpPr>
          <p:spPr>
            <a:xfrm rot="10800000" flipH="1" flipV="1">
              <a:off x="4734144" y="1797679"/>
              <a:ext cx="189527" cy="432000"/>
            </a:xfrm>
            <a:prstGeom prst="curvedConnector3">
              <a:avLst>
                <a:gd name="adj1" fmla="val -120616"/>
              </a:avLst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2" name="31 Grupo"/>
          <p:cNvGrpSpPr/>
          <p:nvPr/>
        </p:nvGrpSpPr>
        <p:grpSpPr>
          <a:xfrm>
            <a:off x="4874577" y="419611"/>
            <a:ext cx="1339451" cy="708569"/>
            <a:chOff x="4874577" y="419611"/>
            <a:chExt cx="1339451" cy="708569"/>
          </a:xfrm>
        </p:grpSpPr>
        <p:sp>
          <p:nvSpPr>
            <p:cNvPr id="26" name="Rectángulo 25"/>
            <p:cNvSpPr/>
            <p:nvPr/>
          </p:nvSpPr>
          <p:spPr>
            <a:xfrm>
              <a:off x="5064104" y="763129"/>
              <a:ext cx="1149924" cy="365051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G      X     0</a:t>
              </a:r>
            </a:p>
          </p:txBody>
        </p:sp>
        <p:cxnSp>
          <p:nvCxnSpPr>
            <p:cNvPr id="38" name="Conector curvado 37"/>
            <p:cNvCxnSpPr/>
            <p:nvPr/>
          </p:nvCxnSpPr>
          <p:spPr>
            <a:xfrm rot="10800000" flipH="1" flipV="1">
              <a:off x="4874577" y="419611"/>
              <a:ext cx="189527" cy="468000"/>
            </a:xfrm>
            <a:prstGeom prst="curvedConnector3">
              <a:avLst>
                <a:gd name="adj1" fmla="val -120616"/>
              </a:avLst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1" name="30 Grupo"/>
          <p:cNvGrpSpPr/>
          <p:nvPr/>
        </p:nvGrpSpPr>
        <p:grpSpPr>
          <a:xfrm>
            <a:off x="6848256" y="190779"/>
            <a:ext cx="4173363" cy="897060"/>
            <a:chOff x="6848256" y="190779"/>
            <a:chExt cx="4173363" cy="897060"/>
          </a:xfrm>
        </p:grpSpPr>
        <p:sp>
          <p:nvSpPr>
            <p:cNvPr id="39" name="Rectángulo 38"/>
            <p:cNvSpPr/>
            <p:nvPr/>
          </p:nvSpPr>
          <p:spPr>
            <a:xfrm>
              <a:off x="7172256" y="190779"/>
              <a:ext cx="3849363" cy="897060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Consiste en administrar un estimulo o tratamiento a un grupo y después aplicar una medición de una o más variables para observar cual es el nivel del grupo de estas. </a:t>
              </a:r>
            </a:p>
          </p:txBody>
        </p:sp>
        <p:cxnSp>
          <p:nvCxnSpPr>
            <p:cNvPr id="42" name="Conector recto de flecha 41"/>
            <p:cNvCxnSpPr/>
            <p:nvPr/>
          </p:nvCxnSpPr>
          <p:spPr>
            <a:xfrm>
              <a:off x="6848256" y="433467"/>
              <a:ext cx="324000" cy="0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3" name="32 Grupo"/>
          <p:cNvGrpSpPr/>
          <p:nvPr/>
        </p:nvGrpSpPr>
        <p:grpSpPr>
          <a:xfrm>
            <a:off x="6848256" y="1247100"/>
            <a:ext cx="4173363" cy="1015787"/>
            <a:chOff x="6848256" y="1247100"/>
            <a:chExt cx="4173363" cy="1015787"/>
          </a:xfrm>
        </p:grpSpPr>
        <p:sp>
          <p:nvSpPr>
            <p:cNvPr id="40" name="Rectángulo 39"/>
            <p:cNvSpPr/>
            <p:nvPr/>
          </p:nvSpPr>
          <p:spPr>
            <a:xfrm>
              <a:off x="7172256" y="1247100"/>
              <a:ext cx="3849363" cy="1015787"/>
            </a:xfrm>
            <a:prstGeom prst="rect">
              <a:avLst/>
            </a:prstGeom>
            <a:ln/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s-CO" sz="1300" b="1" dirty="0">
                  <a:solidFill>
                    <a:schemeClr val="lt1"/>
                  </a:solidFill>
                  <a:latin typeface="Kalinga" panose="020B0502040204020203" pitchFamily="34" charset="0"/>
                  <a:cs typeface="Kalinga" panose="020B0502040204020203" pitchFamily="34" charset="0"/>
                </a:rPr>
                <a:t>A un grupo e le aplica una prueba previa al estimulo o tratamiento experimental, después se le administra el tratamiento y finalmente se le aplica una prueba posterior al estimulo. </a:t>
              </a:r>
            </a:p>
          </p:txBody>
        </p:sp>
        <p:cxnSp>
          <p:nvCxnSpPr>
            <p:cNvPr id="43" name="Conector recto de flecha 42"/>
            <p:cNvCxnSpPr/>
            <p:nvPr/>
          </p:nvCxnSpPr>
          <p:spPr>
            <a:xfrm>
              <a:off x="6848256" y="1720993"/>
              <a:ext cx="324000" cy="2789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49" name="Conector recto de flecha 48"/>
          <p:cNvCxnSpPr/>
          <p:nvPr/>
        </p:nvCxnSpPr>
        <p:spPr>
          <a:xfrm>
            <a:off x="838223" y="3416901"/>
            <a:ext cx="324000" cy="27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5" name="34 Grupo"/>
          <p:cNvGrpSpPr/>
          <p:nvPr/>
        </p:nvGrpSpPr>
        <p:grpSpPr>
          <a:xfrm>
            <a:off x="3607054" y="2899772"/>
            <a:ext cx="3364567" cy="946372"/>
            <a:chOff x="3607054" y="2899772"/>
            <a:chExt cx="3364567" cy="946372"/>
          </a:xfrm>
        </p:grpSpPr>
        <p:sp>
          <p:nvSpPr>
            <p:cNvPr id="46" name="Rectángulo 45"/>
            <p:cNvSpPr/>
            <p:nvPr/>
          </p:nvSpPr>
          <p:spPr>
            <a:xfrm>
              <a:off x="3968805" y="2899772"/>
              <a:ext cx="3002816" cy="946372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Manipulan deliberadamente al menos una variable independiente para observar su efecto sobre una o más variables dependientes.</a:t>
              </a:r>
            </a:p>
          </p:txBody>
        </p:sp>
        <p:cxnSp>
          <p:nvCxnSpPr>
            <p:cNvPr id="50" name="Conector recto de flecha 49"/>
            <p:cNvCxnSpPr>
              <a:stCxn id="6" idx="3"/>
              <a:endCxn id="46" idx="1"/>
            </p:cNvCxnSpPr>
            <p:nvPr/>
          </p:nvCxnSpPr>
          <p:spPr>
            <a:xfrm flipV="1">
              <a:off x="3607054" y="3372958"/>
              <a:ext cx="361751" cy="27767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6" name="35 Grupo"/>
          <p:cNvGrpSpPr/>
          <p:nvPr/>
        </p:nvGrpSpPr>
        <p:grpSpPr>
          <a:xfrm>
            <a:off x="6971621" y="2350410"/>
            <a:ext cx="2936079" cy="1606157"/>
            <a:chOff x="6971621" y="2582426"/>
            <a:chExt cx="2936079" cy="1606157"/>
          </a:xfrm>
        </p:grpSpPr>
        <p:sp>
          <p:nvSpPr>
            <p:cNvPr id="51" name="Rectángulo 50"/>
            <p:cNvSpPr/>
            <p:nvPr/>
          </p:nvSpPr>
          <p:spPr>
            <a:xfrm>
              <a:off x="7333371" y="2582426"/>
              <a:ext cx="2574329" cy="1606157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es-CO" sz="1400" b="1" dirty="0"/>
                <a:t>Difieren de los experimentos “puros” en la equivalencia inicial de los grupos (los  primeros trabajan con grupos intactos y los segundos utilizan un método para hacer equivalentes a los grupos).</a:t>
              </a:r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. </a:t>
              </a:r>
            </a:p>
          </p:txBody>
        </p:sp>
        <p:cxnSp>
          <p:nvCxnSpPr>
            <p:cNvPr id="52" name="Conector recto de flecha 51"/>
            <p:cNvCxnSpPr>
              <a:stCxn id="46" idx="3"/>
              <a:endCxn id="51" idx="1"/>
            </p:cNvCxnSpPr>
            <p:nvPr/>
          </p:nvCxnSpPr>
          <p:spPr>
            <a:xfrm>
              <a:off x="6971621" y="3372958"/>
              <a:ext cx="361750" cy="12547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41" name="40 Grupo"/>
          <p:cNvGrpSpPr/>
          <p:nvPr/>
        </p:nvGrpSpPr>
        <p:grpSpPr>
          <a:xfrm>
            <a:off x="9907700" y="2705280"/>
            <a:ext cx="2078653" cy="979500"/>
            <a:chOff x="9907700" y="2705280"/>
            <a:chExt cx="2078653" cy="979500"/>
          </a:xfrm>
        </p:grpSpPr>
        <p:sp>
          <p:nvSpPr>
            <p:cNvPr id="53" name="Rectángulo 52"/>
            <p:cNvSpPr/>
            <p:nvPr/>
          </p:nvSpPr>
          <p:spPr>
            <a:xfrm>
              <a:off x="10082478" y="2705280"/>
              <a:ext cx="1903875" cy="979500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300" dirty="0">
                  <a:latin typeface="Kalinga" panose="020B0502040204020203" pitchFamily="34" charset="0"/>
                  <a:cs typeface="Kalinga" panose="020B0502040204020203" pitchFamily="34" charset="0"/>
                </a:rPr>
                <a:t>Los sujetos no se asignan al azar, ni se emparejan, se trabaja con grupos intactos. </a:t>
              </a:r>
            </a:p>
          </p:txBody>
        </p:sp>
        <p:cxnSp>
          <p:nvCxnSpPr>
            <p:cNvPr id="54" name="Conector recto de flecha 53"/>
            <p:cNvCxnSpPr>
              <a:stCxn id="51" idx="3"/>
              <a:endCxn id="53" idx="1"/>
            </p:cNvCxnSpPr>
            <p:nvPr/>
          </p:nvCxnSpPr>
          <p:spPr>
            <a:xfrm>
              <a:off x="9907700" y="3153489"/>
              <a:ext cx="174778" cy="41541"/>
            </a:xfrm>
            <a:prstGeom prst="straightConnector1">
              <a:avLst/>
            </a:prstGeom>
            <a:ln w="31750">
              <a:solidFill>
                <a:schemeClr val="accent4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55" name="Conector recto de flecha 54"/>
          <p:cNvCxnSpPr/>
          <p:nvPr/>
        </p:nvCxnSpPr>
        <p:spPr>
          <a:xfrm>
            <a:off x="988078" y="4201600"/>
            <a:ext cx="324000" cy="2789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6" name="Conector recto de flecha 55"/>
          <p:cNvCxnSpPr/>
          <p:nvPr/>
        </p:nvCxnSpPr>
        <p:spPr>
          <a:xfrm>
            <a:off x="2388628" y="4385204"/>
            <a:ext cx="0" cy="305381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44" name="43 Grupo"/>
          <p:cNvGrpSpPr/>
          <p:nvPr/>
        </p:nvGrpSpPr>
        <p:grpSpPr>
          <a:xfrm>
            <a:off x="1162223" y="4690585"/>
            <a:ext cx="2509233" cy="1694426"/>
            <a:chOff x="1162223" y="4690585"/>
            <a:chExt cx="2509233" cy="1694426"/>
          </a:xfrm>
        </p:grpSpPr>
        <p:sp>
          <p:nvSpPr>
            <p:cNvPr id="57" name="Rectángulo 56"/>
            <p:cNvSpPr/>
            <p:nvPr/>
          </p:nvSpPr>
          <p:spPr>
            <a:xfrm>
              <a:off x="1571471" y="4690585"/>
              <a:ext cx="1519905" cy="335519"/>
            </a:xfrm>
            <a:prstGeom prst="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2 requisitos</a:t>
              </a:r>
            </a:p>
          </p:txBody>
        </p:sp>
        <p:cxnSp>
          <p:nvCxnSpPr>
            <p:cNvPr id="59" name="Conector angular 58"/>
            <p:cNvCxnSpPr/>
            <p:nvPr/>
          </p:nvCxnSpPr>
          <p:spPr>
            <a:xfrm rot="10800000" flipV="1">
              <a:off x="1196363" y="4907613"/>
              <a:ext cx="375108" cy="1296000"/>
            </a:xfrm>
            <a:prstGeom prst="bentConnector2">
              <a:avLst/>
            </a:prstGeom>
            <a:ln w="28575"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1" name="Conector recto de flecha 60"/>
            <p:cNvCxnSpPr/>
            <p:nvPr/>
          </p:nvCxnSpPr>
          <p:spPr>
            <a:xfrm>
              <a:off x="1176078" y="5345553"/>
              <a:ext cx="4571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de flecha 61"/>
            <p:cNvCxnSpPr/>
            <p:nvPr/>
          </p:nvCxnSpPr>
          <p:spPr>
            <a:xfrm>
              <a:off x="1162223" y="6144580"/>
              <a:ext cx="4571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ángulo 62"/>
            <p:cNvSpPr/>
            <p:nvPr/>
          </p:nvSpPr>
          <p:spPr>
            <a:xfrm>
              <a:off x="1633276" y="5146246"/>
              <a:ext cx="2038180" cy="589532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100" dirty="0">
                  <a:latin typeface="Kalinga" panose="020B0502040204020203" pitchFamily="34" charset="0"/>
                  <a:cs typeface="Kalinga" panose="020B0502040204020203" pitchFamily="34" charset="0"/>
                </a:rPr>
                <a:t>Grupos de comparación (Manipulación de la variables independiente)</a:t>
              </a:r>
            </a:p>
          </p:txBody>
        </p:sp>
        <p:sp>
          <p:nvSpPr>
            <p:cNvPr id="64" name="Rectángulo 63"/>
            <p:cNvSpPr/>
            <p:nvPr/>
          </p:nvSpPr>
          <p:spPr>
            <a:xfrm>
              <a:off x="1633276" y="6055226"/>
              <a:ext cx="2038180" cy="329785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100" dirty="0">
                  <a:latin typeface="Kalinga" panose="020B0502040204020203" pitchFamily="34" charset="0"/>
                  <a:cs typeface="Kalinga" panose="020B0502040204020203" pitchFamily="34" charset="0"/>
                </a:rPr>
                <a:t>Equivalencia de los grupos.</a:t>
              </a:r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3607054" y="4044013"/>
            <a:ext cx="3241202" cy="2773496"/>
            <a:chOff x="3607054" y="4044013"/>
            <a:chExt cx="3241202" cy="2773496"/>
          </a:xfrm>
        </p:grpSpPr>
        <p:sp>
          <p:nvSpPr>
            <p:cNvPr id="65" name="Rectángulo 64"/>
            <p:cNvSpPr/>
            <p:nvPr/>
          </p:nvSpPr>
          <p:spPr>
            <a:xfrm>
              <a:off x="4080029" y="4044013"/>
              <a:ext cx="781495" cy="315174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Tipos</a:t>
              </a:r>
            </a:p>
          </p:txBody>
        </p:sp>
        <p:cxnSp>
          <p:nvCxnSpPr>
            <p:cNvPr id="66" name="Conector recto de flecha 65"/>
            <p:cNvCxnSpPr/>
            <p:nvPr/>
          </p:nvCxnSpPr>
          <p:spPr>
            <a:xfrm>
              <a:off x="3607054" y="4201600"/>
              <a:ext cx="457197" cy="0"/>
            </a:xfrm>
            <a:prstGeom prst="straightConnector1">
              <a:avLst/>
            </a:prstGeom>
            <a:ln w="381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angular 67"/>
            <p:cNvCxnSpPr>
              <a:stCxn id="65" idx="2"/>
              <a:endCxn id="70" idx="1"/>
            </p:cNvCxnSpPr>
            <p:nvPr/>
          </p:nvCxnSpPr>
          <p:spPr>
            <a:xfrm rot="5400000">
              <a:off x="4128238" y="4458232"/>
              <a:ext cx="441585" cy="243494"/>
            </a:xfrm>
            <a:prstGeom prst="bentConnector4">
              <a:avLst>
                <a:gd name="adj1" fmla="val 19546"/>
                <a:gd name="adj2" fmla="val 193883"/>
              </a:avLst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ángulo 69"/>
            <p:cNvSpPr/>
            <p:nvPr/>
          </p:nvSpPr>
          <p:spPr>
            <a:xfrm>
              <a:off x="4227283" y="4531812"/>
              <a:ext cx="2620973" cy="537920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90000" rtlCol="0" anchor="ctr"/>
            <a:lstStyle/>
            <a:p>
              <a:pPr algn="just"/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 con </a:t>
              </a:r>
              <a:r>
                <a:rPr lang="es-CO" sz="125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posprueba</a:t>
              </a:r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 únicamente y grupo de control</a:t>
              </a:r>
            </a:p>
          </p:txBody>
        </p:sp>
        <p:sp>
          <p:nvSpPr>
            <p:cNvPr id="71" name="Rectángulo 70"/>
            <p:cNvSpPr/>
            <p:nvPr/>
          </p:nvSpPr>
          <p:spPr>
            <a:xfrm>
              <a:off x="4225328" y="5101945"/>
              <a:ext cx="2622928" cy="499264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 con </a:t>
              </a:r>
              <a:r>
                <a:rPr lang="es-CO" sz="125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preprueba</a:t>
              </a:r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  - </a:t>
              </a:r>
              <a:r>
                <a:rPr lang="es-CO" sz="125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posprueba</a:t>
              </a:r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 y grupo de control</a:t>
              </a:r>
            </a:p>
          </p:txBody>
        </p:sp>
        <p:sp>
          <p:nvSpPr>
            <p:cNvPr id="72" name="Rectángulo 71"/>
            <p:cNvSpPr/>
            <p:nvPr/>
          </p:nvSpPr>
          <p:spPr>
            <a:xfrm>
              <a:off x="4225328" y="5632730"/>
              <a:ext cx="2154556" cy="399583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 de cuatro grupos de Solomon</a:t>
              </a:r>
            </a:p>
          </p:txBody>
        </p:sp>
        <p:sp>
          <p:nvSpPr>
            <p:cNvPr id="73" name="Rectángulo 72"/>
            <p:cNvSpPr/>
            <p:nvPr/>
          </p:nvSpPr>
          <p:spPr>
            <a:xfrm>
              <a:off x="4229009" y="6071037"/>
              <a:ext cx="1694392" cy="319743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 factoriales</a:t>
              </a:r>
            </a:p>
          </p:txBody>
        </p:sp>
        <p:sp>
          <p:nvSpPr>
            <p:cNvPr id="75" name="Rectángulo 74"/>
            <p:cNvSpPr/>
            <p:nvPr/>
          </p:nvSpPr>
          <p:spPr>
            <a:xfrm>
              <a:off x="4241526" y="6430926"/>
              <a:ext cx="2138358" cy="386583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 de series cronológicas múltiples</a:t>
              </a:r>
            </a:p>
          </p:txBody>
        </p:sp>
        <p:cxnSp>
          <p:nvCxnSpPr>
            <p:cNvPr id="78" name="Conector angular 77"/>
            <p:cNvCxnSpPr>
              <a:stCxn id="65" idx="2"/>
              <a:endCxn id="71" idx="1"/>
            </p:cNvCxnSpPr>
            <p:nvPr/>
          </p:nvCxnSpPr>
          <p:spPr>
            <a:xfrm rot="5400000">
              <a:off x="3851858" y="4732658"/>
              <a:ext cx="992390" cy="245449"/>
            </a:xfrm>
            <a:prstGeom prst="bentConnector4">
              <a:avLst>
                <a:gd name="adj1" fmla="val 9918"/>
                <a:gd name="adj2" fmla="val 193135"/>
              </a:avLst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angular 88"/>
            <p:cNvCxnSpPr/>
            <p:nvPr/>
          </p:nvCxnSpPr>
          <p:spPr>
            <a:xfrm rot="5400000">
              <a:off x="3731703" y="4836422"/>
              <a:ext cx="1229532" cy="245449"/>
            </a:xfrm>
            <a:prstGeom prst="bentConnector4">
              <a:avLst>
                <a:gd name="adj1" fmla="val 8063"/>
                <a:gd name="adj2" fmla="val 193135"/>
              </a:avLst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ector angular 91"/>
            <p:cNvCxnSpPr>
              <a:stCxn id="65" idx="2"/>
              <a:endCxn id="73" idx="1"/>
            </p:cNvCxnSpPr>
            <p:nvPr/>
          </p:nvCxnSpPr>
          <p:spPr>
            <a:xfrm rot="5400000">
              <a:off x="3414032" y="5174164"/>
              <a:ext cx="1871722" cy="241768"/>
            </a:xfrm>
            <a:prstGeom prst="bentConnector4">
              <a:avLst>
                <a:gd name="adj1" fmla="val 4896"/>
                <a:gd name="adj2" fmla="val 194553"/>
              </a:avLst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ector angular 94"/>
            <p:cNvCxnSpPr>
              <a:stCxn id="65" idx="2"/>
              <a:endCxn id="75" idx="1"/>
            </p:cNvCxnSpPr>
            <p:nvPr/>
          </p:nvCxnSpPr>
          <p:spPr>
            <a:xfrm rot="5400000">
              <a:off x="3223637" y="5377077"/>
              <a:ext cx="2265031" cy="229251"/>
            </a:xfrm>
            <a:prstGeom prst="bentConnector4">
              <a:avLst>
                <a:gd name="adj1" fmla="val 4158"/>
                <a:gd name="adj2" fmla="val 199716"/>
              </a:avLst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89 Grupo"/>
          <p:cNvGrpSpPr/>
          <p:nvPr/>
        </p:nvGrpSpPr>
        <p:grpSpPr>
          <a:xfrm>
            <a:off x="8940072" y="4257696"/>
            <a:ext cx="2892537" cy="2243589"/>
            <a:chOff x="4080029" y="4044013"/>
            <a:chExt cx="2892537" cy="2243589"/>
          </a:xfrm>
        </p:grpSpPr>
        <p:sp>
          <p:nvSpPr>
            <p:cNvPr id="91" name="Rectángulo 64"/>
            <p:cNvSpPr/>
            <p:nvPr/>
          </p:nvSpPr>
          <p:spPr>
            <a:xfrm>
              <a:off x="4080029" y="4044013"/>
              <a:ext cx="781495" cy="315174"/>
            </a:xfrm>
            <a:prstGeom prst="rect">
              <a:avLst/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O" sz="1300" b="1" dirty="0">
                  <a:latin typeface="Kalinga" panose="020B0502040204020203" pitchFamily="34" charset="0"/>
                  <a:cs typeface="Kalinga" panose="020B0502040204020203" pitchFamily="34" charset="0"/>
                </a:rPr>
                <a:t>Tipos</a:t>
              </a:r>
            </a:p>
          </p:txBody>
        </p:sp>
        <p:cxnSp>
          <p:nvCxnSpPr>
            <p:cNvPr id="94" name="Conector angular 67"/>
            <p:cNvCxnSpPr>
              <a:stCxn id="91" idx="2"/>
              <a:endCxn id="96" idx="1"/>
            </p:cNvCxnSpPr>
            <p:nvPr/>
          </p:nvCxnSpPr>
          <p:spPr>
            <a:xfrm rot="5400000">
              <a:off x="4086587" y="4523143"/>
              <a:ext cx="548146" cy="220235"/>
            </a:xfrm>
            <a:prstGeom prst="bentConnector4">
              <a:avLst>
                <a:gd name="adj1" fmla="val 25466"/>
                <a:gd name="adj2" fmla="val 203798"/>
              </a:avLst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tángulo 69"/>
            <p:cNvSpPr/>
            <p:nvPr/>
          </p:nvSpPr>
          <p:spPr>
            <a:xfrm>
              <a:off x="4250542" y="4638373"/>
              <a:ext cx="2620973" cy="537920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90000" rtlCol="0" anchor="ctr"/>
            <a:lstStyle/>
            <a:p>
              <a:pPr algn="just"/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 con </a:t>
              </a:r>
              <a:r>
                <a:rPr lang="es-CO" sz="125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posprueba</a:t>
              </a:r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 únicamente y grupos intactos.</a:t>
              </a:r>
            </a:p>
          </p:txBody>
        </p:sp>
        <p:sp>
          <p:nvSpPr>
            <p:cNvPr id="97" name="Rectángulo 70"/>
            <p:cNvSpPr/>
            <p:nvPr/>
          </p:nvSpPr>
          <p:spPr>
            <a:xfrm>
              <a:off x="4251040" y="5243207"/>
              <a:ext cx="2622928" cy="587314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 con prueba-</a:t>
              </a:r>
              <a:r>
                <a:rPr lang="es-CO" sz="125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posprueba</a:t>
              </a:r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 y grupos intactos (uno de ellos de control).</a:t>
              </a:r>
            </a:p>
          </p:txBody>
        </p:sp>
        <p:sp>
          <p:nvSpPr>
            <p:cNvPr id="98" name="Rectángulo 71"/>
            <p:cNvSpPr/>
            <p:nvPr/>
          </p:nvSpPr>
          <p:spPr>
            <a:xfrm>
              <a:off x="4251040" y="5888019"/>
              <a:ext cx="2721526" cy="399583"/>
            </a:xfrm>
            <a:prstGeom prst="rect">
              <a:avLst/>
            </a:prstGeom>
            <a:ln/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just"/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Diseños </a:t>
              </a:r>
              <a:r>
                <a:rPr lang="es-CO" sz="1250" b="1" dirty="0" err="1">
                  <a:latin typeface="Kalinga" panose="020B0502040204020203" pitchFamily="34" charset="0"/>
                  <a:cs typeface="Kalinga" panose="020B0502040204020203" pitchFamily="34" charset="0"/>
                </a:rPr>
                <a:t>cuasiexperimentales</a:t>
              </a:r>
              <a:r>
                <a:rPr lang="es-CO" sz="1250" b="1" dirty="0">
                  <a:latin typeface="Kalinga" panose="020B0502040204020203" pitchFamily="34" charset="0"/>
                  <a:cs typeface="Kalinga" panose="020B0502040204020203" pitchFamily="34" charset="0"/>
                </a:rPr>
                <a:t> de series cronológicas</a:t>
              </a:r>
            </a:p>
          </p:txBody>
        </p:sp>
        <p:cxnSp>
          <p:nvCxnSpPr>
            <p:cNvPr id="101" name="Conector angular 77"/>
            <p:cNvCxnSpPr>
              <a:stCxn id="91" idx="2"/>
              <a:endCxn id="97" idx="1"/>
            </p:cNvCxnSpPr>
            <p:nvPr/>
          </p:nvCxnSpPr>
          <p:spPr>
            <a:xfrm rot="5400000">
              <a:off x="3772071" y="4838157"/>
              <a:ext cx="1177677" cy="219737"/>
            </a:xfrm>
            <a:prstGeom prst="bentConnector4">
              <a:avLst>
                <a:gd name="adj1" fmla="val 13196"/>
                <a:gd name="adj2" fmla="val 204033"/>
              </a:avLst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ector angular 88"/>
            <p:cNvCxnSpPr>
              <a:stCxn id="91" idx="2"/>
              <a:endCxn id="98" idx="1"/>
            </p:cNvCxnSpPr>
            <p:nvPr/>
          </p:nvCxnSpPr>
          <p:spPr>
            <a:xfrm rot="5400000">
              <a:off x="3496597" y="5113631"/>
              <a:ext cx="1728624" cy="219737"/>
            </a:xfrm>
            <a:prstGeom prst="bentConnector4">
              <a:avLst>
                <a:gd name="adj1" fmla="val 8693"/>
                <a:gd name="adj2" fmla="val 204033"/>
              </a:avLst>
            </a:prstGeom>
            <a:ln w="38100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05" name="Conector angular 94"/>
          <p:cNvCxnSpPr>
            <a:stCxn id="51" idx="2"/>
            <a:endCxn id="91" idx="1"/>
          </p:cNvCxnSpPr>
          <p:nvPr/>
        </p:nvCxnSpPr>
        <p:spPr>
          <a:xfrm rot="16200000" flipH="1">
            <a:off x="8550946" y="4026157"/>
            <a:ext cx="458716" cy="319536"/>
          </a:xfrm>
          <a:prstGeom prst="bentConnector2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961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>
                <a:solidFill>
                  <a:srgbClr val="9C2038"/>
                </a:solidFill>
                <a:latin typeface="Copperplate Gothic Bold" pitchFamily="34" charset="0"/>
                <a:cs typeface="Kalinga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rgbClr val="FFFFFF">
              <a:alpha val="40000"/>
            </a:srgbClr>
          </a:solidFill>
        </p:spPr>
        <p:txBody>
          <a:bodyPr>
            <a:normAutofit fontScale="92500" lnSpcReduction="10000"/>
          </a:bodyPr>
          <a:lstStyle/>
          <a:p>
            <a:r>
              <a:rPr lang="en-US" sz="1800" dirty="0">
                <a:latin typeface="Kalinga" pitchFamily="34" charset="0"/>
                <a:cs typeface="Kalinga" pitchFamily="34" charset="0"/>
              </a:rPr>
              <a:t>Becker, H. (1993). Theory: The necessary evil. En Flinders, D. &amp; Mills, G. (Eds.), </a:t>
            </a:r>
            <a:r>
              <a:rPr lang="en-US" sz="1800" i="1" dirty="0">
                <a:latin typeface="Kalinga" pitchFamily="34" charset="0"/>
                <a:cs typeface="Kalinga" pitchFamily="34" charset="0"/>
              </a:rPr>
              <a:t>Perspectives from the field, theory and concepts in qualitative research </a:t>
            </a:r>
            <a:r>
              <a:rPr lang="en-US" sz="1800" dirty="0">
                <a:latin typeface="Kalinga" pitchFamily="34" charset="0"/>
                <a:cs typeface="Kalinga" pitchFamily="34" charset="0"/>
              </a:rPr>
              <a:t>(218-229). Nueva York, NY, EE. UU.: Teachers College Press.</a:t>
            </a:r>
          </a:p>
          <a:p>
            <a:r>
              <a:rPr lang="en-US" sz="1800" dirty="0">
                <a:latin typeface="Kalinga" pitchFamily="34" charset="0"/>
                <a:cs typeface="Kalinga" pitchFamily="34" charset="0"/>
              </a:rPr>
              <a:t>Grinnell, R. (1997). </a:t>
            </a:r>
            <a:r>
              <a:rPr lang="en-US" sz="1800" i="1" dirty="0">
                <a:latin typeface="Kalinga" pitchFamily="34" charset="0"/>
                <a:cs typeface="Kalinga" pitchFamily="34" charset="0"/>
              </a:rPr>
              <a:t>Social work research and evaluation: Quantitative and qualitative approaches (5a. ed.). </a:t>
            </a:r>
            <a:r>
              <a:rPr lang="en-US" sz="1800" dirty="0">
                <a:latin typeface="Kalinga" pitchFamily="34" charset="0"/>
                <a:cs typeface="Kalinga" pitchFamily="34" charset="0"/>
              </a:rPr>
              <a:t>Itasca, IL: F.E. Peacock.</a:t>
            </a:r>
          </a:p>
          <a:p>
            <a:r>
              <a:rPr lang="en-US" sz="1800" dirty="0">
                <a:latin typeface="Kalinga" pitchFamily="34" charset="0"/>
                <a:cs typeface="Kalinga" pitchFamily="34" charset="0"/>
              </a:rPr>
              <a:t>Creswell, J. (2013). </a:t>
            </a:r>
            <a:r>
              <a:rPr lang="en-US" sz="1800" i="1" dirty="0">
                <a:latin typeface="Kalinga" pitchFamily="34" charset="0"/>
                <a:cs typeface="Kalinga" pitchFamily="34" charset="0"/>
              </a:rPr>
              <a:t>Research design: Qualitative, quantitative, and mixed methods approaches (4a. ed.). </a:t>
            </a:r>
            <a:r>
              <a:rPr lang="en-US" sz="1800" dirty="0">
                <a:latin typeface="Kalinga" pitchFamily="34" charset="0"/>
                <a:cs typeface="Kalinga" pitchFamily="34" charset="0"/>
              </a:rPr>
              <a:t>Thousand Oaks, CA, EE. UU: SAGE.</a:t>
            </a:r>
          </a:p>
          <a:p>
            <a:r>
              <a:rPr lang="es-CO" sz="1800" dirty="0">
                <a:latin typeface="Kalinga" pitchFamily="34" charset="0"/>
                <a:cs typeface="Kalinga" pitchFamily="34" charset="0"/>
              </a:rPr>
              <a:t>Hernández, R., Fernández, C., y Baptista, P. (2014). Definiciones de los enfoques cuantitativo y cualitativo, sus similitudes y diferencias. </a:t>
            </a:r>
            <a:r>
              <a:rPr lang="es-CO" sz="1800" i="1" dirty="0">
                <a:latin typeface="Kalinga" pitchFamily="34" charset="0"/>
                <a:cs typeface="Kalinga" pitchFamily="34" charset="0"/>
              </a:rPr>
              <a:t>Metodología de la Investigación (</a:t>
            </a:r>
            <a:r>
              <a:rPr lang="en-US" sz="1800" i="1" dirty="0">
                <a:latin typeface="Kalinga" pitchFamily="34" charset="0"/>
                <a:cs typeface="Kalinga" pitchFamily="34" charset="0"/>
              </a:rPr>
              <a:t>6a. ed.)</a:t>
            </a:r>
            <a:r>
              <a:rPr lang="es-CO" sz="1800" i="1" dirty="0">
                <a:latin typeface="Kalinga" pitchFamily="34" charset="0"/>
                <a:cs typeface="Kalinga" pitchFamily="34" charset="0"/>
              </a:rPr>
              <a:t>.  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México: McGraw Hill.</a:t>
            </a:r>
          </a:p>
          <a:p>
            <a:r>
              <a:rPr lang="en-US" sz="1800" dirty="0">
                <a:latin typeface="Kalinga" pitchFamily="34" charset="0"/>
                <a:cs typeface="Kalinga" pitchFamily="34" charset="0"/>
              </a:rPr>
              <a:t>Popper, K. (1961). Facts, standards, and truth: A further criticism of relativism. En Popper, K. (Ed.), </a:t>
            </a:r>
            <a:r>
              <a:rPr lang="en-US" sz="1800" i="1" dirty="0">
                <a:latin typeface="Kalinga" pitchFamily="34" charset="0"/>
                <a:cs typeface="Kalinga" pitchFamily="34" charset="0"/>
              </a:rPr>
              <a:t>The open society and its enemies: Addenda</a:t>
            </a:r>
            <a:r>
              <a:rPr lang="en-US" sz="1800" dirty="0">
                <a:latin typeface="Kalinga" pitchFamily="34" charset="0"/>
                <a:cs typeface="Kalinga" pitchFamily="34" charset="0"/>
              </a:rPr>
              <a:t>, </a:t>
            </a:r>
            <a:r>
              <a:rPr lang="en-US" sz="1800" i="1" dirty="0">
                <a:latin typeface="Kalinga" pitchFamily="34" charset="0"/>
                <a:cs typeface="Kalinga" pitchFamily="34" charset="0"/>
              </a:rPr>
              <a:t>I, </a:t>
            </a:r>
            <a:r>
              <a:rPr lang="en-US" sz="1800" dirty="0">
                <a:latin typeface="Kalinga" pitchFamily="34" charset="0"/>
                <a:cs typeface="Kalinga" pitchFamily="34" charset="0"/>
              </a:rPr>
              <a:t>2 (369-396.). </a:t>
            </a:r>
            <a:r>
              <a:rPr lang="en-US" sz="1800" dirty="0" err="1">
                <a:latin typeface="Kalinga" pitchFamily="34" charset="0"/>
                <a:cs typeface="Kalinga" pitchFamily="34" charset="0"/>
              </a:rPr>
              <a:t>Londres</a:t>
            </a:r>
            <a:r>
              <a:rPr lang="en-US" sz="1800" dirty="0">
                <a:latin typeface="Kalinga" pitchFamily="34" charset="0"/>
                <a:cs typeface="Kalinga" pitchFamily="34" charset="0"/>
              </a:rPr>
              <a:t>, UK: </a:t>
            </a:r>
            <a:r>
              <a:rPr lang="en-US" sz="1800" dirty="0" err="1">
                <a:latin typeface="Kalinga" pitchFamily="34" charset="0"/>
                <a:cs typeface="Kalinga" pitchFamily="34" charset="0"/>
              </a:rPr>
              <a:t>Routledge</a:t>
            </a:r>
            <a:r>
              <a:rPr lang="en-US" sz="1800" dirty="0">
                <a:latin typeface="Kalinga" pitchFamily="34" charset="0"/>
                <a:cs typeface="Kalinga" pitchFamily="34" charset="0"/>
              </a:rPr>
              <a:t>.</a:t>
            </a:r>
          </a:p>
          <a:p>
            <a:r>
              <a:rPr lang="en-US" sz="1800" dirty="0" err="1">
                <a:latin typeface="Kalinga" pitchFamily="34" charset="0"/>
                <a:cs typeface="Kalinga" pitchFamily="34" charset="0"/>
              </a:rPr>
              <a:t>Sabino</a:t>
            </a:r>
            <a:r>
              <a:rPr lang="en-US" sz="1800" dirty="0">
                <a:latin typeface="Kalinga" pitchFamily="34" charset="0"/>
                <a:cs typeface="Kalinga" pitchFamily="34" charset="0"/>
              </a:rPr>
              <a:t>, C.  (1992).</a:t>
            </a:r>
            <a:r>
              <a:rPr lang="en-US" sz="1800" i="1" dirty="0">
                <a:latin typeface="Kalinga" pitchFamily="34" charset="0"/>
                <a:cs typeface="Kalinga" pitchFamily="34" charset="0"/>
              </a:rPr>
              <a:t>  El </a:t>
            </a:r>
            <a:r>
              <a:rPr lang="en-US" sz="1800" i="1" dirty="0" err="1">
                <a:latin typeface="Kalinga" pitchFamily="34" charset="0"/>
                <a:cs typeface="Kalinga" pitchFamily="34" charset="0"/>
              </a:rPr>
              <a:t>proceso</a:t>
            </a:r>
            <a:r>
              <a:rPr lang="en-US" sz="1800" i="1" dirty="0">
                <a:latin typeface="Kalinga" pitchFamily="34" charset="0"/>
                <a:cs typeface="Kalinga" pitchFamily="34" charset="0"/>
              </a:rPr>
              <a:t> de </a:t>
            </a:r>
            <a:r>
              <a:rPr lang="en-US" sz="1800" i="1" dirty="0" err="1">
                <a:latin typeface="Kalinga" pitchFamily="34" charset="0"/>
                <a:cs typeface="Kalinga" pitchFamily="34" charset="0"/>
              </a:rPr>
              <a:t>investigación</a:t>
            </a:r>
            <a:r>
              <a:rPr lang="en-US" sz="1800" i="1" dirty="0">
                <a:latin typeface="Kalinga" pitchFamily="34" charset="0"/>
                <a:cs typeface="Kalinga" pitchFamily="34" charset="0"/>
              </a:rPr>
              <a:t>.  </a:t>
            </a:r>
            <a:r>
              <a:rPr lang="en-US" sz="1800" dirty="0">
                <a:latin typeface="Kalinga" pitchFamily="34" charset="0"/>
                <a:cs typeface="Kalinga" pitchFamily="34" charset="0"/>
              </a:rPr>
              <a:t>Caracas: </a:t>
            </a:r>
            <a:r>
              <a:rPr lang="en-US" sz="1800" dirty="0" err="1">
                <a:latin typeface="Kalinga" pitchFamily="34" charset="0"/>
                <a:cs typeface="Kalinga" pitchFamily="34" charset="0"/>
              </a:rPr>
              <a:t>Panapo</a:t>
            </a:r>
            <a:endParaRPr lang="en-US" sz="1800" dirty="0">
              <a:latin typeface="Kalinga" pitchFamily="34" charset="0"/>
              <a:cs typeface="Kalinga" pitchFamily="34" charset="0"/>
            </a:endParaRPr>
          </a:p>
          <a:p>
            <a:r>
              <a:rPr lang="es-CO" sz="1800" dirty="0" err="1">
                <a:latin typeface="Kalinga" pitchFamily="34" charset="0"/>
                <a:cs typeface="Kalinga" pitchFamily="34" charset="0"/>
              </a:rPr>
              <a:t>Unrau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, Y., Grinnell, R. &amp; Williams, M. (2011). </a:t>
            </a:r>
            <a:r>
              <a:rPr lang="es-CO" sz="1800" dirty="0" err="1">
                <a:latin typeface="Kalinga" pitchFamily="34" charset="0"/>
                <a:cs typeface="Kalinga" pitchFamily="34" charset="0"/>
              </a:rPr>
              <a:t>The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 </a:t>
            </a:r>
            <a:r>
              <a:rPr lang="es-CO" sz="1800" dirty="0" err="1">
                <a:latin typeface="Kalinga" pitchFamily="34" charset="0"/>
                <a:cs typeface="Kalinga" pitchFamily="34" charset="0"/>
              </a:rPr>
              <a:t>quantitative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 </a:t>
            </a:r>
            <a:r>
              <a:rPr lang="es-CO" sz="1800" dirty="0" err="1">
                <a:latin typeface="Kalinga" pitchFamily="34" charset="0"/>
                <a:cs typeface="Kalinga" pitchFamily="34" charset="0"/>
              </a:rPr>
              <a:t>research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 </a:t>
            </a:r>
            <a:r>
              <a:rPr lang="es-CO" sz="1800" dirty="0" err="1">
                <a:latin typeface="Kalinga" pitchFamily="34" charset="0"/>
                <a:cs typeface="Kalinga" pitchFamily="34" charset="0"/>
              </a:rPr>
              <a:t>approach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. En Grinnell, R. &amp; </a:t>
            </a:r>
            <a:r>
              <a:rPr lang="es-CO" sz="1800" dirty="0" err="1">
                <a:latin typeface="Kalinga" pitchFamily="34" charset="0"/>
                <a:cs typeface="Kalinga" pitchFamily="34" charset="0"/>
              </a:rPr>
              <a:t>Unrau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, Y. (Eds.). </a:t>
            </a:r>
            <a:r>
              <a:rPr lang="es-CO" sz="1800" i="1" dirty="0">
                <a:latin typeface="Kalinga" pitchFamily="34" charset="0"/>
                <a:cs typeface="Kalinga" pitchFamily="34" charset="0"/>
              </a:rPr>
              <a:t>Social </a:t>
            </a:r>
            <a:r>
              <a:rPr lang="es-CO" sz="1800" i="1" dirty="0" err="1">
                <a:latin typeface="Kalinga" pitchFamily="34" charset="0"/>
                <a:cs typeface="Kalinga" pitchFamily="34" charset="0"/>
              </a:rPr>
              <a:t>work</a:t>
            </a:r>
            <a:r>
              <a:rPr lang="es-CO" sz="1800" i="1" dirty="0">
                <a:latin typeface="Kalinga" pitchFamily="34" charset="0"/>
                <a:cs typeface="Kalinga" pitchFamily="34" charset="0"/>
              </a:rPr>
              <a:t>: </a:t>
            </a:r>
            <a:r>
              <a:rPr lang="es-CO" sz="1800" i="1" dirty="0" err="1">
                <a:latin typeface="Kalinga" pitchFamily="34" charset="0"/>
                <a:cs typeface="Kalinga" pitchFamily="34" charset="0"/>
              </a:rPr>
              <a:t>Research</a:t>
            </a:r>
            <a:r>
              <a:rPr lang="es-CO" sz="1800" i="1" dirty="0">
                <a:latin typeface="Kalinga" pitchFamily="34" charset="0"/>
                <a:cs typeface="Kalinga" pitchFamily="34" charset="0"/>
              </a:rPr>
              <a:t> and </a:t>
            </a:r>
            <a:r>
              <a:rPr lang="es-CO" sz="1800" i="1" dirty="0" err="1">
                <a:latin typeface="Kalinga" pitchFamily="34" charset="0"/>
                <a:cs typeface="Kalinga" pitchFamily="34" charset="0"/>
              </a:rPr>
              <a:t>evaluation</a:t>
            </a:r>
            <a:r>
              <a:rPr lang="es-CO" sz="1800" i="1" dirty="0">
                <a:latin typeface="Kalinga" pitchFamily="34" charset="0"/>
                <a:cs typeface="Kalinga" pitchFamily="34" charset="0"/>
              </a:rPr>
              <a:t>: </a:t>
            </a:r>
            <a:r>
              <a:rPr lang="es-CO" sz="1800" i="1" dirty="0" err="1">
                <a:latin typeface="Kalinga" pitchFamily="34" charset="0"/>
                <a:cs typeface="Kalinga" pitchFamily="34" charset="0"/>
              </a:rPr>
              <a:t>Quantitative</a:t>
            </a:r>
            <a:r>
              <a:rPr lang="es-CO" sz="1800" i="1" dirty="0">
                <a:latin typeface="Kalinga" pitchFamily="34" charset="0"/>
                <a:cs typeface="Kalinga" pitchFamily="34" charset="0"/>
              </a:rPr>
              <a:t> and </a:t>
            </a:r>
            <a:r>
              <a:rPr lang="es-CO" sz="1800" i="1" dirty="0" err="1">
                <a:latin typeface="Kalinga" pitchFamily="34" charset="0"/>
                <a:cs typeface="Kalinga" pitchFamily="34" charset="0"/>
              </a:rPr>
              <a:t>qualitative</a:t>
            </a:r>
            <a:r>
              <a:rPr lang="es-CO" sz="1800" i="1" dirty="0">
                <a:latin typeface="Kalinga" pitchFamily="34" charset="0"/>
                <a:cs typeface="Kalinga" pitchFamily="34" charset="0"/>
              </a:rPr>
              <a:t> </a:t>
            </a:r>
            <a:r>
              <a:rPr lang="es-CO" sz="1800" i="1" dirty="0" err="1">
                <a:latin typeface="Kalinga" pitchFamily="34" charset="0"/>
                <a:cs typeface="Kalinga" pitchFamily="34" charset="0"/>
              </a:rPr>
              <a:t>approaches</a:t>
            </a:r>
            <a:r>
              <a:rPr lang="es-CO" sz="1800" i="1" dirty="0">
                <a:latin typeface="Kalinga" pitchFamily="34" charset="0"/>
                <a:cs typeface="Kalinga" pitchFamily="34" charset="0"/>
              </a:rPr>
              <a:t> (9a. ed.)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 (32-51). Nueva York, NY, EE. UU.: Oxford </a:t>
            </a:r>
            <a:r>
              <a:rPr lang="es-CO" sz="1800" dirty="0" err="1">
                <a:latin typeface="Kalinga" pitchFamily="34" charset="0"/>
                <a:cs typeface="Kalinga" pitchFamily="34" charset="0"/>
              </a:rPr>
              <a:t>University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 </a:t>
            </a:r>
            <a:r>
              <a:rPr lang="es-CO" sz="1800" dirty="0" err="1">
                <a:latin typeface="Kalinga" pitchFamily="34" charset="0"/>
                <a:cs typeface="Kalinga" pitchFamily="34" charset="0"/>
              </a:rPr>
              <a:t>Press</a:t>
            </a:r>
            <a:r>
              <a:rPr lang="es-CO" sz="1800" dirty="0">
                <a:latin typeface="Kalinga" pitchFamily="34" charset="0"/>
                <a:cs typeface="Kaling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19715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160957" y="190439"/>
            <a:ext cx="5699744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3200" b="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Enfoque Cuantitativo</a:t>
            </a:r>
            <a:endParaRPr lang="es-VE" sz="3600" b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Rectangle 7"/>
          <p:cNvSpPr txBox="1">
            <a:spLocks noChangeArrowheads="1"/>
          </p:cNvSpPr>
          <p:nvPr/>
        </p:nvSpPr>
        <p:spPr>
          <a:xfrm>
            <a:off x="653372" y="1492705"/>
            <a:ext cx="3420000" cy="317569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t">
            <a:noAutofit/>
          </a:bodyPr>
          <a:lstStyle/>
          <a:p>
            <a:pPr indent="-187325" algn="just">
              <a:spcBef>
                <a:spcPct val="0"/>
              </a:spcBef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Es secuencial y probatorio.</a:t>
            </a: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7256781" y="6343804"/>
            <a:ext cx="4839394" cy="3612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60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(Hernández, Fernández &amp; Baptista, 2014)</a:t>
            </a:r>
            <a:endParaRPr lang="es-VE" sz="1600" dirty="0">
              <a:ln w="0"/>
              <a:solidFill>
                <a:srgbClr val="9C9B9B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 rot="5400000">
            <a:off x="9087556" y="-1580606"/>
            <a:ext cx="28800" cy="5400000"/>
          </a:xfrm>
          <a:prstGeom prst="rect">
            <a:avLst/>
          </a:prstGeom>
          <a:gradFill>
            <a:gsLst>
              <a:gs pos="0">
                <a:srgbClr val="A3213A"/>
              </a:gs>
              <a:gs pos="50000">
                <a:srgbClr val="9C9B9B"/>
              </a:gs>
              <a:gs pos="100000">
                <a:srgbClr val="D7B13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white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244590" y="609205"/>
            <a:ext cx="357235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20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Características:</a:t>
            </a:r>
          </a:p>
        </p:txBody>
      </p:sp>
      <p:sp>
        <p:nvSpPr>
          <p:cNvPr id="20" name="Rectangle 7"/>
          <p:cNvSpPr txBox="1">
            <a:spLocks noChangeArrowheads="1"/>
          </p:cNvSpPr>
          <p:nvPr/>
        </p:nvSpPr>
        <p:spPr>
          <a:xfrm>
            <a:off x="655871" y="2214724"/>
            <a:ext cx="9777284" cy="3661418"/>
          </a:xfrm>
          <a:prstGeom prst="rect">
            <a:avLst/>
          </a:prstGeom>
          <a:solidFill>
            <a:srgbClr val="FFFFFF">
              <a:alpha val="60000"/>
            </a:srgbClr>
          </a:solidFill>
          <a:ln w="9525">
            <a:noFill/>
          </a:ln>
          <a:effectLst>
            <a:softEdge rad="63500"/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Requiere </a:t>
            </a:r>
            <a:r>
              <a:rPr lang="es-CO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medir y estimar </a:t>
            </a:r>
            <a:r>
              <a:rPr lang="es-CO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magnitudes de los fenómenos: </a:t>
            </a:r>
            <a:r>
              <a:rPr lang="es-CO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¿Cada cuanto ocurre y con que magnitud?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El investigador plantea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un problema de estudio delimitado y concreto 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sobre el fenómeno, aunque en evolución.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El investigador debe considerar lo que se ha investigado anteriormente (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revisión de literatura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) y construir un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marco teórico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, del cual deriva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hipótesis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 y las somete a prueba mediante el empleo del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diseño de investigación </a:t>
            </a:r>
            <a:r>
              <a:rPr lang="es-CO" u="sng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apropiado.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Si se refutan las hipótesis, se descartan en busca de mejores explicaciones y nuevas hipótesis. 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Al soportar las hipótesis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se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genera confianza en la teoría que las sustentas, 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sino se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rechaza las hipótesis y la teoría.</a:t>
            </a:r>
            <a:endParaRPr lang="es-CO" b="1" u="sng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endParaRPr lang="es-CO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sp>
        <p:nvSpPr>
          <p:cNvPr id="25" name="Rectangle 7"/>
          <p:cNvSpPr txBox="1">
            <a:spLocks noChangeArrowheads="1"/>
          </p:cNvSpPr>
          <p:nvPr/>
        </p:nvSpPr>
        <p:spPr>
          <a:xfrm>
            <a:off x="4958650" y="1507695"/>
            <a:ext cx="3168000" cy="634237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spcBef>
                <a:spcPct val="0"/>
              </a:spcBef>
              <a:buClr>
                <a:srgbClr val="C0504D"/>
              </a:buClr>
              <a:defRPr/>
            </a:pPr>
            <a:r>
              <a:rPr lang="es-CO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No se puede brincar pasos pero si redefinir fases.</a:t>
            </a:r>
          </a:p>
          <a:p>
            <a:pPr algn="just">
              <a:spcBef>
                <a:spcPct val="0"/>
              </a:spcBef>
              <a:buClr>
                <a:srgbClr val="C0504D"/>
              </a:buClr>
              <a:defRPr/>
            </a:pPr>
            <a:endParaRPr lang="es-CO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  <p:cxnSp>
        <p:nvCxnSpPr>
          <p:cNvPr id="4" name="3 Conector angular"/>
          <p:cNvCxnSpPr>
            <a:stCxn id="6" idx="3"/>
            <a:endCxn id="25" idx="1"/>
          </p:cNvCxnSpPr>
          <p:nvPr/>
        </p:nvCxnSpPr>
        <p:spPr>
          <a:xfrm>
            <a:off x="4073372" y="1651490"/>
            <a:ext cx="885278" cy="173324"/>
          </a:xfrm>
          <a:prstGeom prst="bentConnector3">
            <a:avLst/>
          </a:prstGeom>
          <a:ln w="12700">
            <a:solidFill>
              <a:srgbClr val="D7B139"/>
            </a:solidFill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23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"/>
          <p:cNvSpPr txBox="1">
            <a:spLocks noChangeArrowheads="1"/>
          </p:cNvSpPr>
          <p:nvPr/>
        </p:nvSpPr>
        <p:spPr bwMode="auto">
          <a:xfrm>
            <a:off x="145326" y="2300520"/>
            <a:ext cx="5257946" cy="1754326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5400" b="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Enfoque Cuantitativo</a:t>
            </a:r>
            <a:endParaRPr lang="es-VE" sz="6000" b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592764" y="753529"/>
            <a:ext cx="28800" cy="5400000"/>
          </a:xfrm>
          <a:prstGeom prst="rect">
            <a:avLst/>
          </a:prstGeom>
          <a:gradFill>
            <a:gsLst>
              <a:gs pos="0">
                <a:srgbClr val="A3213A"/>
              </a:gs>
              <a:gs pos="50000">
                <a:srgbClr val="9C9B9B"/>
              </a:gs>
              <a:gs pos="100000">
                <a:srgbClr val="D7B13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white"/>
              </a:solidFill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5850629" y="1172776"/>
            <a:ext cx="4689923" cy="4302716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r>
              <a:rPr lang="es-VE" sz="28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itchFamily="34" charset="0"/>
                <a:cs typeface="Kalinga" pitchFamily="34" charset="0"/>
              </a:rPr>
              <a:t>Utiliza la recolección de datos para probar hipótesis con base en la medición numérica y el análisis estadístico, con el fin de establecer pautas de comportamiento y probar teoría.</a:t>
            </a:r>
          </a:p>
          <a:p>
            <a:endParaRPr lang="es-VE" sz="2800" b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Kalinga" pitchFamily="34" charset="0"/>
              <a:cs typeface="Kalinga" pitchFamily="34" charset="0"/>
            </a:endParaRPr>
          </a:p>
          <a:p>
            <a:pPr lvl="0" algn="r"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8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(Hernández, Fernández &amp; Baptista, 2014)</a:t>
            </a:r>
            <a:endParaRPr lang="es-VE" sz="1800" b="0" dirty="0">
              <a:ln w="0"/>
              <a:solidFill>
                <a:srgbClr val="9C9B9B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479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0" b="50000"/>
          <a:stretch/>
        </p:blipFill>
        <p:spPr bwMode="auto">
          <a:xfrm>
            <a:off x="74951" y="89941"/>
            <a:ext cx="12024000" cy="3416309"/>
          </a:xfrm>
          <a:prstGeom prst="rect">
            <a:avLst/>
          </a:prstGeom>
          <a:noFill/>
          <a:ln w="762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409075" y="2398426"/>
            <a:ext cx="9383843" cy="2234714"/>
          </a:xfrm>
          <a:prstGeom prst="rect">
            <a:avLst/>
          </a:prstGeom>
          <a:solidFill>
            <a:srgbClr val="9C20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s-CO" sz="2800" b="1" dirty="0">
                <a:solidFill>
                  <a:prstClr val="white"/>
                </a:solidFill>
                <a:latin typeface="Kalinga" pitchFamily="34" charset="0"/>
                <a:cs typeface="Kalinga" pitchFamily="34" charset="0"/>
              </a:rPr>
              <a:t>Investigación Cuantitativa</a:t>
            </a:r>
          </a:p>
          <a:p>
            <a:pPr algn="ctr"/>
            <a:r>
              <a:rPr lang="es-CO" sz="2000" dirty="0">
                <a:solidFill>
                  <a:prstClr val="white"/>
                </a:solidFill>
                <a:latin typeface="Kalinga" pitchFamily="34" charset="0"/>
                <a:cs typeface="Kalinga" pitchFamily="34" charset="0"/>
              </a:rPr>
              <a:t>Generalidades</a:t>
            </a:r>
          </a:p>
        </p:txBody>
      </p:sp>
    </p:spTree>
    <p:extLst>
      <p:ext uri="{BB962C8B-B14F-4D97-AF65-F5344CB8AC3E}">
        <p14:creationId xmlns:p14="http://schemas.microsoft.com/office/powerpoint/2010/main" val="291477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160957" y="220419"/>
            <a:ext cx="5699744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3200" b="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Enfoque Cuantitativo</a:t>
            </a:r>
            <a:endParaRPr lang="es-VE" sz="3600" b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7301751" y="6301031"/>
            <a:ext cx="4839394" cy="3612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60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(Hernández, Fernández &amp; Baptista, 2014)</a:t>
            </a:r>
            <a:endParaRPr lang="es-VE" sz="1600" dirty="0">
              <a:ln w="0"/>
              <a:solidFill>
                <a:srgbClr val="9C9B9B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 rot="5400000">
            <a:off x="9079096" y="-1632107"/>
            <a:ext cx="45719" cy="5400000"/>
          </a:xfrm>
          <a:prstGeom prst="rect">
            <a:avLst/>
          </a:prstGeom>
          <a:gradFill>
            <a:gsLst>
              <a:gs pos="0">
                <a:srgbClr val="A3213A"/>
              </a:gs>
              <a:gs pos="50000">
                <a:srgbClr val="9C9B9B"/>
              </a:gs>
              <a:gs pos="100000">
                <a:srgbClr val="D7B13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white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244590" y="639185"/>
            <a:ext cx="357235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20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Características:</a:t>
            </a:r>
          </a:p>
        </p:txBody>
      </p:sp>
      <p:sp>
        <p:nvSpPr>
          <p:cNvPr id="20" name="Rectangle 7"/>
          <p:cNvSpPr txBox="1">
            <a:spLocks noChangeArrowheads="1"/>
          </p:cNvSpPr>
          <p:nvPr/>
        </p:nvSpPr>
        <p:spPr>
          <a:xfrm>
            <a:off x="655870" y="1705061"/>
            <a:ext cx="9882216" cy="4276014"/>
          </a:xfrm>
          <a:prstGeom prst="rect">
            <a:avLst/>
          </a:prstGeom>
          <a:solidFill>
            <a:srgbClr val="FFFFFF">
              <a:alpha val="60000"/>
            </a:srgbClr>
          </a:solidFill>
          <a:ln w="9525">
            <a:noFill/>
          </a:ln>
          <a:effectLst>
            <a:softEdge rad="63500"/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La investigación debe ser lo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objetiva posible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: Los fenómenos que se observan o miden no pueden ser afectados por el investigador </a:t>
            </a:r>
            <a:r>
              <a:rPr lang="es-CO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</a:t>
            </a:r>
            <a:r>
              <a:rPr lang="es-CO" dirty="0" err="1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Unrau</a:t>
            </a:r>
            <a:r>
              <a:rPr lang="es-CO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, Grinnell y Williams, 2011).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La recolección de los datos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se fundamenta en la medición 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con procedimientos y herramientas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estandarizadas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.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Los datos se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representan mediante números 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(cantidades) y se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analizan por métodos estadísticos.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Los datos serán mas confiables dado el grado de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control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 (reduce el error): </a:t>
            </a:r>
            <a:r>
              <a:rPr lang="es-CO" i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Lograr que los datos no respondan a otras posibles explicaciones, rivales a la propuesta de estudio.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 Experimentación y pruebas de causalidad. </a:t>
            </a:r>
            <a:endParaRPr lang="es-CO" i="1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Los análisis cuantitativos se interpretan a la luz de las predicciones iniciales (hipotesis) y estudios previos (antecedente – teoría).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Interpretación ¿Cómo encajan los resultados en el conocimiento existente?: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 ¿Qué significan? ¿En que diverge o converge con otros estudios? ¿Qué aporta?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endParaRPr lang="es-CO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endParaRPr lang="es-CO" b="1" u="sng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Kalinga" panose="020B0502040204020203" pitchFamily="34" charset="0"/>
              <a:cs typeface="Kalinga" panose="020B0502040204020203" pitchFamily="34" charset="0"/>
            </a:endParaRPr>
          </a:p>
          <a:p>
            <a:pPr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endParaRPr lang="es-CO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Kalinga" panose="020B0502040204020203" pitchFamily="34" charset="0"/>
              <a:cs typeface="Kaling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679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6160957" y="220419"/>
            <a:ext cx="5699744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3200" b="0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Enfoque Cuantitativo</a:t>
            </a:r>
            <a:endParaRPr lang="es-VE" sz="3600" b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Rectangle 7"/>
          <p:cNvSpPr txBox="1">
            <a:spLocks noChangeArrowheads="1"/>
          </p:cNvSpPr>
          <p:nvPr/>
        </p:nvSpPr>
        <p:spPr>
          <a:xfrm>
            <a:off x="7301751" y="6301031"/>
            <a:ext cx="4839394" cy="361292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60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(Hernández, Fernández &amp; Baptista, 2014)</a:t>
            </a:r>
            <a:endParaRPr lang="es-VE" sz="1600" dirty="0">
              <a:ln w="0"/>
              <a:solidFill>
                <a:srgbClr val="9C9B9B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7" name="6 Rectángulo"/>
          <p:cNvSpPr/>
          <p:nvPr/>
        </p:nvSpPr>
        <p:spPr>
          <a:xfrm rot="5400000">
            <a:off x="9079096" y="-1632107"/>
            <a:ext cx="45719" cy="5400000"/>
          </a:xfrm>
          <a:prstGeom prst="rect">
            <a:avLst/>
          </a:prstGeom>
          <a:gradFill>
            <a:gsLst>
              <a:gs pos="0">
                <a:srgbClr val="A3213A"/>
              </a:gs>
              <a:gs pos="50000">
                <a:srgbClr val="9C9B9B"/>
              </a:gs>
              <a:gs pos="100000">
                <a:srgbClr val="D7B13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>
              <a:solidFill>
                <a:prstClr val="white"/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8244590" y="639185"/>
            <a:ext cx="3572356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2000" b="0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Copperplate Gothic Light" pitchFamily="34" charset="0"/>
              </a:rPr>
              <a:t>Características:</a:t>
            </a:r>
          </a:p>
        </p:txBody>
      </p:sp>
      <p:sp>
        <p:nvSpPr>
          <p:cNvPr id="20" name="Rectangle 7"/>
          <p:cNvSpPr txBox="1">
            <a:spLocks noChangeArrowheads="1"/>
          </p:cNvSpPr>
          <p:nvPr/>
        </p:nvSpPr>
        <p:spPr>
          <a:xfrm>
            <a:off x="655870" y="1944904"/>
            <a:ext cx="9882216" cy="3436565"/>
          </a:xfrm>
          <a:prstGeom prst="rect">
            <a:avLst/>
          </a:prstGeom>
          <a:solidFill>
            <a:srgbClr val="FFFFFF">
              <a:alpha val="60000"/>
            </a:srgbClr>
          </a:solidFill>
          <a:ln w="9525">
            <a:noFill/>
          </a:ln>
          <a:effectLst>
            <a:softEdge rad="63500"/>
          </a:effectLst>
        </p:spPr>
        <p:txBody>
          <a:bodyPr vert="horz" lIns="91440" tIns="45720" rIns="91440" bIns="45720" rtlCol="0" anchor="t">
            <a:noAutofit/>
          </a:bodyPr>
          <a:lstStyle/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itchFamily="34" charset="0"/>
                <a:cs typeface="Kalinga" panose="020B0502040204020203" pitchFamily="34" charset="0"/>
              </a:rPr>
              <a:t>Se cimentan en la </a:t>
            </a:r>
            <a:r>
              <a:rPr lang="es-CO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lógica </a:t>
            </a:r>
            <a:r>
              <a:rPr lang="es-CO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y la </a:t>
            </a:r>
            <a:r>
              <a:rPr lang="es-CO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deducción</a:t>
            </a:r>
            <a:r>
              <a:rPr lang="es-CO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.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Sigue un patrón predecible y estructurado (el proceso).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Las decisiones criticas sobre el método se toman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antes de recolectar datos.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Busca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generalizar los resultados 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(de la muestra a la población) y que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los estudios sean replicables.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Los datos derivados deben cumplir </a:t>
            </a:r>
            <a:r>
              <a:rPr lang="es-CO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estándares de </a:t>
            </a:r>
            <a:r>
              <a:rPr lang="es-CO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validez y confiabilidad.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Objetivo: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Confirmar teorías 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y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predecir fenómenos </a:t>
            </a:r>
            <a:r>
              <a:rPr lang="es-CO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investigados. Buscando irregularidades y relaciones causales entre elementos: </a:t>
            </a:r>
            <a:r>
              <a:rPr lang="es-CO" b="1" dirty="0">
                <a:ln w="0"/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Formulación de nuevas teorías.</a:t>
            </a:r>
          </a:p>
          <a:p>
            <a:pPr marL="187325" indent="-187325" algn="just">
              <a:spcBef>
                <a:spcPct val="0"/>
              </a:spcBef>
              <a:spcAft>
                <a:spcPts val="1200"/>
              </a:spcAft>
              <a:buClr>
                <a:srgbClr val="C0504D"/>
              </a:buClr>
              <a:buFont typeface="Arial" pitchFamily="34" charset="0"/>
              <a:buChar char="•"/>
              <a:defRPr/>
            </a:pPr>
            <a:r>
              <a:rPr lang="es-CO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Pretende identificar </a:t>
            </a:r>
            <a:r>
              <a:rPr lang="es-CO" b="1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leyes universales y causales </a:t>
            </a:r>
            <a:r>
              <a:rPr lang="es-CO" dirty="0">
                <a:ln w="0"/>
                <a:solidFill>
                  <a:srgbClr val="9C9B9B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(Bergman, 2008).</a:t>
            </a:r>
          </a:p>
        </p:txBody>
      </p:sp>
    </p:spTree>
    <p:extLst>
      <p:ext uri="{BB962C8B-B14F-4D97-AF65-F5344CB8AC3E}">
        <p14:creationId xmlns:p14="http://schemas.microsoft.com/office/powerpoint/2010/main" val="3956387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6809589"/>
              </p:ext>
            </p:extLst>
          </p:nvPr>
        </p:nvGraphicFramePr>
        <p:xfrm>
          <a:off x="764770" y="1355763"/>
          <a:ext cx="10405298" cy="514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37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76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000" b="1" dirty="0">
                          <a:solidFill>
                            <a:schemeClr val="bg1"/>
                          </a:solidFill>
                          <a:latin typeface="Kalinga" pitchFamily="34" charset="0"/>
                          <a:cs typeface="Kalinga" pitchFamily="34" charset="0"/>
                        </a:rPr>
                        <a:t>Dimensiones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73B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000" b="1" dirty="0">
                          <a:solidFill>
                            <a:schemeClr val="bg1"/>
                          </a:solidFill>
                          <a:latin typeface="Kalinga" pitchFamily="34" charset="0"/>
                          <a:cs typeface="Kalinga" pitchFamily="34" charset="0"/>
                        </a:rPr>
                        <a:t>Enfoque cuantitativo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73B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Marco</a:t>
                      </a:r>
                      <a:r>
                        <a:rPr lang="es-CO" sz="1600" b="1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epistemológico</a:t>
                      </a:r>
                      <a:endParaRPr lang="es-CO" sz="1600" b="1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Positivismo, neopositivismo y pospositivismo.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Punto de partida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La realidad se conoce a través de la mente.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Realidad a estudiar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Existe</a:t>
                      </a:r>
                      <a:r>
                        <a:rPr lang="es-CO" sz="16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una realidad objetiva, única y externa al investigador.</a:t>
                      </a:r>
                      <a:endParaRPr lang="es-CO" sz="1600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Naturaleza de</a:t>
                      </a:r>
                      <a:r>
                        <a:rPr lang="es-CO" sz="1600" b="1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la realidad</a:t>
                      </a:r>
                      <a:endParaRPr lang="es-CO" sz="1600" b="1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La realidad no cambia por las observaciones</a:t>
                      </a:r>
                      <a:r>
                        <a:rPr lang="es-CO" sz="16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y mediciones realizadas.</a:t>
                      </a:r>
                      <a:endParaRPr lang="es-CO" sz="1600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Objetividad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Busca ser objetivo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Metas</a:t>
                      </a:r>
                      <a:r>
                        <a:rPr lang="es-CO" sz="1600" b="1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de investigación</a:t>
                      </a:r>
                      <a:endParaRPr lang="es-CO" sz="1600" b="1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0650" indent="-12065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Char char="•"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Describir, explicar, comprobar y redecir los fenómenos (Causalidad)</a:t>
                      </a:r>
                    </a:p>
                    <a:p>
                      <a:pPr marL="120650" indent="-12065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Char char="•"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Probar y generar teorías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Lógica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Deductiva,</a:t>
                      </a:r>
                      <a:r>
                        <a:rPr lang="es-CO" sz="1600" b="1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</a:t>
                      </a:r>
                      <a:r>
                        <a:rPr lang="es-CO" sz="16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de lo general (Leyes y teorías) a lo particular (fuente de recolección de datos).</a:t>
                      </a:r>
                      <a:endParaRPr lang="es-CO" sz="1600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Posición</a:t>
                      </a:r>
                      <a:r>
                        <a:rPr lang="es-CO" sz="1600" b="1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del investigador</a:t>
                      </a:r>
                      <a:endParaRPr lang="es-CO" sz="1600" b="1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Neutral</a:t>
                      </a:r>
                      <a:r>
                        <a:rPr lang="es-CO" sz="16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e Imparcial. El investigador reconoce sus valores y segura la objetividad por medio de procedimientos rigurosos.</a:t>
                      </a:r>
                      <a:endParaRPr lang="es-CO" sz="1600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Papel del fenómeno ha estudiar (y los actores)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Pasivo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Relación sujeto y objeto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De independencia y neutralidad, no se afectan.</a:t>
                      </a:r>
                      <a:r>
                        <a:rPr lang="es-CO" sz="16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Se separan.</a:t>
                      </a:r>
                      <a:endParaRPr lang="es-CO" sz="1600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764770" y="220967"/>
            <a:ext cx="10098401" cy="92333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3000" b="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Concretemos las características:</a:t>
            </a:r>
          </a:p>
          <a:p>
            <a:pPr algn="r"/>
            <a:r>
              <a:rPr lang="es-VE" sz="2400" b="0" dirty="0">
                <a:ln w="0"/>
                <a:solidFill>
                  <a:srgbClr val="D7B139"/>
                </a:solidFill>
              </a:rPr>
              <a:t>Desde lo epistemológico</a:t>
            </a:r>
            <a:endParaRPr lang="es-VE" sz="2000" b="0" dirty="0">
              <a:ln w="0"/>
              <a:solidFill>
                <a:srgbClr val="D7B139"/>
              </a:solidFill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7963593" y="6343804"/>
            <a:ext cx="4132582" cy="36129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600" dirty="0">
                <a:ln w="0"/>
                <a:solidFill>
                  <a:srgbClr val="D7B139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(Hernández, Fernández &amp; Baptista, 2014)</a:t>
            </a:r>
            <a:endParaRPr lang="es-VE" sz="1600" dirty="0">
              <a:ln w="0"/>
              <a:solidFill>
                <a:srgbClr val="D7B139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8924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0"/>
    </mc:Choice>
    <mc:Fallback xmlns="">
      <p:transition advClick="0" advTm="6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3995345"/>
              </p:ext>
            </p:extLst>
          </p:nvPr>
        </p:nvGraphicFramePr>
        <p:xfrm>
          <a:off x="440385" y="1623494"/>
          <a:ext cx="11241863" cy="419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2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000" b="1" dirty="0">
                          <a:solidFill>
                            <a:schemeClr val="bg1"/>
                          </a:solidFill>
                          <a:latin typeface="Kalinga" pitchFamily="34" charset="0"/>
                          <a:cs typeface="Kalinga" pitchFamily="34" charset="0"/>
                        </a:rPr>
                        <a:t>Dimensiones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73B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000" b="1" dirty="0">
                          <a:solidFill>
                            <a:schemeClr val="bg1"/>
                          </a:solidFill>
                          <a:latin typeface="Kalinga" pitchFamily="34" charset="0"/>
                          <a:cs typeface="Kalinga" pitchFamily="34" charset="0"/>
                        </a:rPr>
                        <a:t>Características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73B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Papel de la teoría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Se emplea para ajustar los postulados al «mundo empírico».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Generación de teoría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A partir de la comparación de los resultados con investigaciones y teorías previas.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Papel de la revisión de la literatura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0650" indent="-12065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Char char="•"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Es crucial. Orienta toda la investigación.</a:t>
                      </a:r>
                    </a:p>
                    <a:p>
                      <a:pPr marL="120650" indent="-12065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Char char="•"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Permite identificar las variables significativas.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Hipótesis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Se ponen a prueban. Se aceptan o rechazan acorde al</a:t>
                      </a:r>
                      <a:r>
                        <a:rPr lang="es-CO" sz="16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grado de certeza.</a:t>
                      </a:r>
                      <a:endParaRPr lang="es-CO" sz="1600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Diseño de Investigación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0650" indent="-12065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Char char="•"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Estructurado, predeterminado.</a:t>
                      </a:r>
                    </a:p>
                    <a:p>
                      <a:pPr marL="120650" indent="-12065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Char char="•"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Precede la recolección de datos.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Población-muestra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None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Se busca generalizar los datos de una muestra a una población.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Muestra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Se involucran muchos casos para darle solidez estadística a los resultados.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Naturaleza de los datos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Datos confiables</a:t>
                      </a:r>
                      <a:r>
                        <a:rPr lang="es-CO" sz="16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</a:t>
                      </a:r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y duros.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7897093" y="6296158"/>
            <a:ext cx="4132582" cy="36129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600" dirty="0">
                <a:ln w="0"/>
                <a:solidFill>
                  <a:srgbClr val="D7B139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(Hernández, Fernández &amp; Baptista, 2014)</a:t>
            </a:r>
            <a:endParaRPr lang="es-VE" sz="1600" dirty="0">
              <a:ln w="0"/>
              <a:solidFill>
                <a:srgbClr val="D7B139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995448" y="220967"/>
            <a:ext cx="7867723" cy="92333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3000" b="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Concretemos las características:</a:t>
            </a:r>
          </a:p>
          <a:p>
            <a:pPr algn="r"/>
            <a:r>
              <a:rPr lang="es-VE" sz="2400" b="0" dirty="0">
                <a:ln w="0"/>
                <a:solidFill>
                  <a:srgbClr val="D7B139"/>
                </a:solidFill>
              </a:rPr>
              <a:t>Desde lo metodológico</a:t>
            </a:r>
            <a:endParaRPr lang="es-VE" sz="2000" b="0" dirty="0">
              <a:ln w="0"/>
              <a:solidFill>
                <a:srgbClr val="D7B1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8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0"/>
    </mc:Choice>
    <mc:Fallback xmlns="">
      <p:transition advClick="0" advTm="6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760672"/>
              </p:ext>
            </p:extLst>
          </p:nvPr>
        </p:nvGraphicFramePr>
        <p:xfrm>
          <a:off x="566510" y="1746930"/>
          <a:ext cx="11005379" cy="400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1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3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CO" sz="2000" b="1" dirty="0">
                          <a:solidFill>
                            <a:schemeClr val="bg1"/>
                          </a:solidFill>
                          <a:latin typeface="Kalinga" pitchFamily="34" charset="0"/>
                          <a:cs typeface="Kalinga" pitchFamily="34" charset="0"/>
                        </a:rPr>
                        <a:t>Dimensiones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73B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000" b="1" dirty="0">
                          <a:solidFill>
                            <a:schemeClr val="bg1"/>
                          </a:solidFill>
                          <a:latin typeface="Kalinga" pitchFamily="34" charset="0"/>
                          <a:cs typeface="Kalinga" pitchFamily="34" charset="0"/>
                        </a:rPr>
                        <a:t>Características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273B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Representación de los datos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E</a:t>
                      </a:r>
                      <a:r>
                        <a:rPr lang="es-CO" sz="16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n forma de números.</a:t>
                      </a:r>
                      <a:endParaRPr lang="es-CO" sz="1600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Recolección de los datos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Se obtienen por observación, medición y documentación,</a:t>
                      </a:r>
                      <a:r>
                        <a:rPr lang="es-CO" sz="1600" b="0" kern="12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 preconcebidos.</a:t>
                      </a:r>
                      <a:endParaRPr lang="es-CO" sz="1600" b="0" kern="1200" dirty="0">
                        <a:solidFill>
                          <a:sysClr val="windowText" lastClr="000000"/>
                        </a:solidFill>
                        <a:latin typeface="Kalinga" pitchFamily="34" charset="0"/>
                        <a:ea typeface="+mn-ea"/>
                        <a:cs typeface="Kalinga" pitchFamily="34" charset="0"/>
                      </a:endParaRPr>
                    </a:p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Es uniforme para todos los casos.</a:t>
                      </a:r>
                    </a:p>
                    <a:p>
                      <a:pPr marL="120650" indent="-12065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Char char="•"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Se basa en instrumentos estandarizados (validos y confiables), empleados en otros estudios o generados por requerimiento del estudio (basados en la literatura).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Finalidad del análisis de datos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Clr>
                          <a:srgbClr val="D7B139"/>
                        </a:buClr>
                        <a:buFont typeface="Arial" pitchFamily="34" charset="0"/>
                        <a:buNone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Describir las variables y explicar sus cambios y movimientos.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Características del análisis de datos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Sistemático y estandarizado.</a:t>
                      </a:r>
                    </a:p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b="0" kern="12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Utilización intensiva de la estadística</a:t>
                      </a:r>
                      <a:r>
                        <a:rPr lang="es-CO" sz="1600" b="0" kern="12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 (descriptiva e inferencial).</a:t>
                      </a:r>
                    </a:p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b="0" kern="12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ea typeface="+mn-ea"/>
                          <a:cs typeface="Kalinga" pitchFamily="34" charset="0"/>
                        </a:rPr>
                        <a:t>Basado en variables y casos (Base de datos).</a:t>
                      </a:r>
                    </a:p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Impersonal.</a:t>
                      </a:r>
                    </a:p>
                    <a:p>
                      <a:pPr marL="120650" marR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D7B139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s-CO" sz="160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Posterior a la recolección</a:t>
                      </a:r>
                      <a:r>
                        <a:rPr lang="es-CO" sz="1600" baseline="0" dirty="0">
                          <a:solidFill>
                            <a:sysClr val="windowText" lastClr="000000"/>
                          </a:solidFill>
                          <a:latin typeface="Kalinga" pitchFamily="34" charset="0"/>
                          <a:cs typeface="Kalinga" pitchFamily="34" charset="0"/>
                        </a:rPr>
                        <a:t> de datos.</a:t>
                      </a:r>
                      <a:endParaRPr lang="es-CO" sz="1600" dirty="0">
                        <a:solidFill>
                          <a:sysClr val="windowText" lastClr="000000"/>
                        </a:solidFill>
                        <a:latin typeface="Kalinga" pitchFamily="34" charset="0"/>
                        <a:cs typeface="Kalinga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203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alpha val="8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7916296" y="6391101"/>
            <a:ext cx="4132582" cy="361292"/>
          </a:xfrm>
          <a:prstGeom prst="rect">
            <a:avLst/>
          </a:prstGeom>
          <a:solidFill>
            <a:srgbClr val="FFFFFF">
              <a:alpha val="80000"/>
            </a:srgbClr>
          </a:solidFill>
          <a:ln>
            <a:noFill/>
          </a:ln>
          <a:effectLst>
            <a:softEdge rad="63500"/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algn="r">
              <a:lnSpc>
                <a:spcPct val="120000"/>
              </a:lnSpc>
              <a:spcBef>
                <a:spcPct val="0"/>
              </a:spcBef>
              <a:buClr>
                <a:srgbClr val="C0504D"/>
              </a:buClr>
              <a:defRPr/>
            </a:pPr>
            <a:r>
              <a:rPr lang="es-CO" sz="1600" dirty="0">
                <a:ln w="0"/>
                <a:solidFill>
                  <a:srgbClr val="D7B139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Kalinga" panose="020B0502040204020203" pitchFamily="34" charset="0"/>
                <a:cs typeface="Kalinga" panose="020B0502040204020203" pitchFamily="34" charset="0"/>
              </a:rPr>
              <a:t>(Hernández, Fernández &amp; Baptista, 2014)</a:t>
            </a:r>
            <a:endParaRPr lang="es-VE" sz="1600" dirty="0">
              <a:ln w="0"/>
              <a:solidFill>
                <a:srgbClr val="D7B139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Copperplate Gothic Light" pitchFamily="34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995448" y="220967"/>
            <a:ext cx="7867723" cy="923330"/>
          </a:xfrm>
          <a:prstGeom prst="rect">
            <a:avLst/>
          </a:prstGeom>
          <a:solidFill>
            <a:srgbClr val="FFFFFF">
              <a:alpha val="80000"/>
            </a:srgbClr>
          </a:solidFill>
        </p:spPr>
        <p:txBody>
          <a:bodyPr wrap="square">
            <a:spAutoFit/>
          </a:bodyPr>
          <a:lstStyle>
            <a:defPPr>
              <a:defRPr lang="es-CO"/>
            </a:defPPr>
            <a:lvl1pPr>
              <a:defRPr sz="4000" b="1">
                <a:solidFill>
                  <a:srgbClr val="AB273B"/>
                </a:solidFill>
                <a:latin typeface="Copperplate Gothic Bold" panose="020E0705020206020404" pitchFamily="34" charset="0"/>
              </a:defRPr>
            </a:lvl1pPr>
          </a:lstStyle>
          <a:p>
            <a:pPr algn="r"/>
            <a:r>
              <a:rPr lang="es-VE" sz="3000" b="0" dirty="0">
                <a:ln w="0"/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Concretemos las características:</a:t>
            </a:r>
          </a:p>
          <a:p>
            <a:pPr algn="r"/>
            <a:r>
              <a:rPr lang="es-VE" sz="2400" b="0" dirty="0">
                <a:ln w="0"/>
                <a:solidFill>
                  <a:srgbClr val="D7B139"/>
                </a:solidFill>
              </a:rPr>
              <a:t>Desde lo metodológico</a:t>
            </a:r>
            <a:endParaRPr lang="es-VE" sz="2000" b="0" dirty="0">
              <a:ln w="0"/>
              <a:solidFill>
                <a:srgbClr val="D7B13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36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60000"/>
    </mc:Choice>
    <mc:Fallback xmlns="">
      <p:transition advClick="0" advTm="60000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3396</TotalTime>
  <Words>2897</Words>
  <Application>Microsoft Office PowerPoint</Application>
  <PresentationFormat>Panorámica</PresentationFormat>
  <Paragraphs>351</Paragraphs>
  <Slides>18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Copperplate Gothic Bold</vt:lpstr>
      <vt:lpstr>Copperplate Gothic Light</vt:lpstr>
      <vt:lpstr>Kalinga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Company>CUC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Evento</dc:creator>
  <cp:lastModifiedBy>Usuario</cp:lastModifiedBy>
  <cp:revision>338</cp:revision>
  <dcterms:created xsi:type="dcterms:W3CDTF">2014-02-06T20:50:28Z</dcterms:created>
  <dcterms:modified xsi:type="dcterms:W3CDTF">2023-06-02T22:37:18Z</dcterms:modified>
</cp:coreProperties>
</file>