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99094-CF91-45AA-89DB-F06F6CA2C9B1}" type="datetimeFigureOut">
              <a:rPr lang="es-ES" smtClean="0"/>
              <a:t>23/01/2023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33BA2-506A-4C4F-841C-4CFE0952CF56}" type="slidenum">
              <a:rPr lang="es-ES" smtClean="0"/>
              <a:t>‹Nº›</a:t>
            </a:fld>
            <a:endParaRPr lang="es-E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1341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99094-CF91-45AA-89DB-F06F6CA2C9B1}" type="datetimeFigureOut">
              <a:rPr lang="es-ES" smtClean="0"/>
              <a:t>23/01/2023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33BA2-506A-4C4F-841C-4CFE0952CF5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80246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99094-CF91-45AA-89DB-F06F6CA2C9B1}" type="datetimeFigureOut">
              <a:rPr lang="es-ES" smtClean="0"/>
              <a:t>23/01/2023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33BA2-506A-4C4F-841C-4CFE0952CF5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28097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99094-CF91-45AA-89DB-F06F6CA2C9B1}" type="datetimeFigureOut">
              <a:rPr lang="es-ES" smtClean="0"/>
              <a:t>23/01/2023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33BA2-506A-4C4F-841C-4CFE0952CF5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93698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99094-CF91-45AA-89DB-F06F6CA2C9B1}" type="datetimeFigureOut">
              <a:rPr lang="es-ES" smtClean="0"/>
              <a:t>23/01/2023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33BA2-506A-4C4F-841C-4CFE0952CF56}" type="slidenum">
              <a:rPr lang="es-ES" smtClean="0"/>
              <a:t>‹Nº›</a:t>
            </a:fld>
            <a:endParaRPr lang="es-E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8614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99094-CF91-45AA-89DB-F06F6CA2C9B1}" type="datetimeFigureOut">
              <a:rPr lang="es-ES" smtClean="0"/>
              <a:t>23/01/2023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33BA2-506A-4C4F-841C-4CFE0952CF5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02622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99094-CF91-45AA-89DB-F06F6CA2C9B1}" type="datetimeFigureOut">
              <a:rPr lang="es-ES" smtClean="0"/>
              <a:t>23/01/2023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33BA2-506A-4C4F-841C-4CFE0952CF5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70041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99094-CF91-45AA-89DB-F06F6CA2C9B1}" type="datetimeFigureOut">
              <a:rPr lang="es-ES" smtClean="0"/>
              <a:t>23/01/2023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33BA2-506A-4C4F-841C-4CFE0952CF5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55867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99094-CF91-45AA-89DB-F06F6CA2C9B1}" type="datetimeFigureOut">
              <a:rPr lang="es-ES" smtClean="0"/>
              <a:t>23/01/2023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33BA2-506A-4C4F-841C-4CFE0952CF5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80480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D499094-CF91-45AA-89DB-F06F6CA2C9B1}" type="datetimeFigureOut">
              <a:rPr lang="es-ES" smtClean="0"/>
              <a:t>23/01/2023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DC33BA2-506A-4C4F-841C-4CFE0952CF5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87490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99094-CF91-45AA-89DB-F06F6CA2C9B1}" type="datetimeFigureOut">
              <a:rPr lang="es-ES" smtClean="0"/>
              <a:t>23/01/2023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33BA2-506A-4C4F-841C-4CFE0952CF5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30193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D499094-CF91-45AA-89DB-F06F6CA2C9B1}" type="datetimeFigureOut">
              <a:rPr lang="es-ES" smtClean="0"/>
              <a:t>23/01/2023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FDC33BA2-506A-4C4F-841C-4CFE0952CF56}" type="slidenum">
              <a:rPr lang="es-ES" smtClean="0"/>
              <a:t>‹Nº›</a:t>
            </a:fld>
            <a:endParaRPr lang="es-E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5215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8F67C2E-2E81-4605-B0FF-97F5C2F7A7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98846" y="4249665"/>
            <a:ext cx="8394306" cy="1920824"/>
          </a:xfrm>
        </p:spPr>
        <p:txBody>
          <a:bodyPr anchor="b">
            <a:normAutofit/>
          </a:bodyPr>
          <a:lstStyle/>
          <a:p>
            <a:r>
              <a:rPr lang="es-ES" sz="4800" b="1" dirty="0"/>
              <a:t>Sistema óseo</a:t>
            </a:r>
            <a:br>
              <a:rPr lang="es-ES" sz="4700" dirty="0"/>
            </a:br>
            <a:endParaRPr lang="es-ES" sz="4700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9B152A71-754C-4A3A-B5FF-623CE300EE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85206" y="687511"/>
            <a:ext cx="4621587" cy="3081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8123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EDEF4EC5-DD11-4B88-8968-42D95329EE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8088" y="865164"/>
            <a:ext cx="11115823" cy="5557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57623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Diagrama&#10;&#10;Descripción generada automáticamente">
            <a:extLst>
              <a:ext uri="{FF2B5EF4-FFF2-40B4-BE49-F238E27FC236}">
                <a16:creationId xmlns:a16="http://schemas.microsoft.com/office/drawing/2014/main" id="{61AA24ED-FA10-4EEA-97D7-ADAFA116F69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4104"/>
          <a:stretch/>
        </p:blipFill>
        <p:spPr>
          <a:xfrm>
            <a:off x="2210938" y="1347665"/>
            <a:ext cx="7560860" cy="40603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99369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C4F61A7E-0613-4C12-81E9-F3C1FAED0E8A}"/>
              </a:ext>
            </a:extLst>
          </p:cNvPr>
          <p:cNvSpPr txBox="1"/>
          <p:nvPr/>
        </p:nvSpPr>
        <p:spPr>
          <a:xfrm>
            <a:off x="198781" y="1262703"/>
            <a:ext cx="11555896" cy="49552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3200" dirty="0"/>
              <a:t>1: sostén: los huesos son el soporte de los tejidos blandos, y el punto de apoyo de la mayoría de los músculos esqueléticos.</a:t>
            </a:r>
          </a:p>
          <a:p>
            <a:r>
              <a:rPr lang="es-ES" sz="3200" dirty="0"/>
              <a:t>2: protección: los huesos protegen a los órganos internos, por ejemplo el cráneo protege al encéfalo, la caja torácica al corazón y pulmones. </a:t>
            </a:r>
          </a:p>
          <a:p>
            <a:r>
              <a:rPr lang="es-ES" sz="3200" dirty="0"/>
              <a:t>3: movimientos: en  conjunto con los músculos.</a:t>
            </a:r>
          </a:p>
          <a:p>
            <a:r>
              <a:rPr lang="es-ES" sz="3200" dirty="0"/>
              <a:t>4: homeostasis de minerales: el tejido óseo almacena calcio y fósforo para dar resistencia a los huesos, y también los libera a la sangre para mantener en equilibrio su concentración.</a:t>
            </a:r>
          </a:p>
          <a:p>
            <a:endParaRPr lang="es-ES" sz="2800" dirty="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018595B5-7FE6-4C41-B62E-37F65FBF7439}"/>
              </a:ext>
            </a:extLst>
          </p:cNvPr>
          <p:cNvSpPr/>
          <p:nvPr/>
        </p:nvSpPr>
        <p:spPr>
          <a:xfrm>
            <a:off x="3856383" y="344557"/>
            <a:ext cx="4492487" cy="5956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600" dirty="0"/>
              <a:t>Función de los huesos</a:t>
            </a:r>
          </a:p>
        </p:txBody>
      </p:sp>
    </p:spTree>
    <p:extLst>
      <p:ext uri="{BB962C8B-B14F-4D97-AF65-F5344CB8AC3E}">
        <p14:creationId xmlns:p14="http://schemas.microsoft.com/office/powerpoint/2010/main" val="24757351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4978BBE8-364D-9E36-EB18-DDD4CED520B9}"/>
              </a:ext>
            </a:extLst>
          </p:cNvPr>
          <p:cNvSpPr txBox="1"/>
          <p:nvPr/>
        </p:nvSpPr>
        <p:spPr>
          <a:xfrm>
            <a:off x="569843" y="1550504"/>
            <a:ext cx="11304105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3600" dirty="0"/>
              <a:t>5: producción de células sanguíneas: en la médula ósea roja (tejido conectivo especializado)se produce la hemopoyesis para producir glóbulos rojos, blancos y plaquetas.</a:t>
            </a:r>
          </a:p>
          <a:p>
            <a:r>
              <a:rPr lang="es-ES" sz="3600" dirty="0"/>
              <a:t>6: almacenamiento de triglicéridos: la médula ósea roja es reemplazada paulatinamente en los adultos por médula ósea amarilla, que contiene adipocitos.</a:t>
            </a:r>
          </a:p>
        </p:txBody>
      </p:sp>
    </p:spTree>
    <p:extLst>
      <p:ext uri="{BB962C8B-B14F-4D97-AF65-F5344CB8AC3E}">
        <p14:creationId xmlns:p14="http://schemas.microsoft.com/office/powerpoint/2010/main" val="242667384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ción">
  <a:themeElements>
    <a:clrScheme name="Retrospección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ció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33</TotalTime>
  <Words>161</Words>
  <Application>Microsoft Office PowerPoint</Application>
  <PresentationFormat>Panorámica</PresentationFormat>
  <Paragraphs>8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8" baseType="lpstr">
      <vt:lpstr>Calibri</vt:lpstr>
      <vt:lpstr>Calibri Light</vt:lpstr>
      <vt:lpstr>Retrospección</vt:lpstr>
      <vt:lpstr>Sistema óseo 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Sistema óseo </dc:title>
  <dc:creator>Sonia Alexandra Alvarez Carrion</dc:creator>
  <cp:lastModifiedBy>Sonia Alexandra Alvarez Carrion</cp:lastModifiedBy>
  <cp:revision>3</cp:revision>
  <dcterms:created xsi:type="dcterms:W3CDTF">2021-11-16T15:14:03Z</dcterms:created>
  <dcterms:modified xsi:type="dcterms:W3CDTF">2023-01-23T15:42:44Z</dcterms:modified>
</cp:coreProperties>
</file>