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70" r:id="rId15"/>
    <p:sldId id="277" r:id="rId16"/>
    <p:sldId id="274" r:id="rId17"/>
    <p:sldId id="271" r:id="rId18"/>
    <p:sldId id="278" r:id="rId19"/>
    <p:sldId id="273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1A36-4B4D-4347-AFD6-EAB13578994B}" type="datetimeFigureOut">
              <a:rPr lang="es-ES" smtClean="0"/>
              <a:t>23/01/2023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133E0DA-9ABC-48B7-BE36-D590686ADE3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86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1A36-4B4D-4347-AFD6-EAB13578994B}" type="datetimeFigureOut">
              <a:rPr lang="es-ES" smtClean="0"/>
              <a:t>23/01/2023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E0DA-9ABC-48B7-BE36-D590686ADE38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92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1A36-4B4D-4347-AFD6-EAB13578994B}" type="datetimeFigureOut">
              <a:rPr lang="es-ES" smtClean="0"/>
              <a:t>23/01/2023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E0DA-9ABC-48B7-BE36-D590686ADE3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68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1A36-4B4D-4347-AFD6-EAB13578994B}" type="datetimeFigureOut">
              <a:rPr lang="es-ES" smtClean="0"/>
              <a:t>23/01/2023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E0DA-9ABC-48B7-BE36-D590686ADE38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65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1A36-4B4D-4347-AFD6-EAB13578994B}" type="datetimeFigureOut">
              <a:rPr lang="es-ES" smtClean="0"/>
              <a:t>23/01/2023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E0DA-9ABC-48B7-BE36-D590686ADE3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96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1A36-4B4D-4347-AFD6-EAB13578994B}" type="datetimeFigureOut">
              <a:rPr lang="es-ES" smtClean="0"/>
              <a:t>23/01/2023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E0DA-9ABC-48B7-BE36-D590686ADE38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37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1A36-4B4D-4347-AFD6-EAB13578994B}" type="datetimeFigureOut">
              <a:rPr lang="es-ES" smtClean="0"/>
              <a:t>23/01/2023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E0DA-9ABC-48B7-BE36-D590686ADE38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01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1A36-4B4D-4347-AFD6-EAB13578994B}" type="datetimeFigureOut">
              <a:rPr lang="es-ES" smtClean="0"/>
              <a:t>23/01/2023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E0DA-9ABC-48B7-BE36-D590686ADE38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11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1A36-4B4D-4347-AFD6-EAB13578994B}" type="datetimeFigureOut">
              <a:rPr lang="es-ES" smtClean="0"/>
              <a:t>23/01/2023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E0DA-9ABC-48B7-BE36-D590686AD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76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1A36-4B4D-4347-AFD6-EAB13578994B}" type="datetimeFigureOut">
              <a:rPr lang="es-ES" smtClean="0"/>
              <a:t>23/01/2023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E0DA-9ABC-48B7-BE36-D590686ADE3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34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0EA1A36-4B4D-4347-AFD6-EAB13578994B}" type="datetimeFigureOut">
              <a:rPr lang="es-ES" smtClean="0"/>
              <a:t>23/01/2023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E0DA-9ABC-48B7-BE36-D590686ADE38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01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A1A36-4B4D-4347-AFD6-EAB13578994B}" type="datetimeFigureOut">
              <a:rPr lang="es-ES" smtClean="0"/>
              <a:t>23/01/2023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133E0DA-9ABC-48B7-BE36-D590686ADE3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10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6E808-5425-4BE1-83A7-2C379B3783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Sistema Muscular y tendinoso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DE85E7-1F06-4AD1-A120-AE1A1A95DA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S" dirty="0"/>
              <a:t>FLM 6TO</a:t>
            </a:r>
          </a:p>
        </p:txBody>
      </p:sp>
    </p:spTree>
    <p:extLst>
      <p:ext uri="{BB962C8B-B14F-4D97-AF65-F5344CB8AC3E}">
        <p14:creationId xmlns:p14="http://schemas.microsoft.com/office/powerpoint/2010/main" val="4076103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A91CF99-B926-4C5A-8802-37FBD1B58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8" y="305842"/>
            <a:ext cx="11732455" cy="651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2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C9D10-2723-4332-A39A-6005E7ABB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070" y="2239616"/>
            <a:ext cx="5085580" cy="94349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LESIONES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C3085E-A128-4563-AAE8-761BAC035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51" r="20717" b="1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5585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025C94C-E9DD-4082-BF3B-422336B19F7C}"/>
              </a:ext>
            </a:extLst>
          </p:cNvPr>
          <p:cNvSpPr txBox="1"/>
          <p:nvPr/>
        </p:nvSpPr>
        <p:spPr>
          <a:xfrm>
            <a:off x="159026" y="250505"/>
            <a:ext cx="1183419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1. Balance muscular no adecuado</a:t>
            </a:r>
          </a:p>
          <a:p>
            <a:r>
              <a:rPr lang="es-ES" dirty="0"/>
              <a:t>Todos los grupos musculares comprenden músculos de funciones contrarias (agonistas y antagonistas, pe. Bíceps y tríceps, cuádriceps e isquiotibiales…). Cuándo existe un desequilibrio entre ambos, aumenta el riesgo de lesión.</a:t>
            </a:r>
          </a:p>
          <a:p>
            <a:endParaRPr lang="es-ES" dirty="0"/>
          </a:p>
          <a:p>
            <a:r>
              <a:rPr lang="es-ES" b="1" dirty="0"/>
              <a:t>2. Déficit de elasticidad</a:t>
            </a:r>
          </a:p>
          <a:p>
            <a:r>
              <a:rPr lang="es-ES" dirty="0"/>
              <a:t>La falta de elasticidad entre las fibras musculares hace que el músculo sea más rígido, aumentando así el riesgo de rotura.</a:t>
            </a:r>
          </a:p>
          <a:p>
            <a:endParaRPr lang="es-ES" b="1" dirty="0"/>
          </a:p>
          <a:p>
            <a:r>
              <a:rPr lang="es-ES" b="1" dirty="0"/>
              <a:t>3. Alteración higiénico-dietética</a:t>
            </a:r>
          </a:p>
          <a:p>
            <a:r>
              <a:rPr lang="es-ES" dirty="0"/>
              <a:t>Cuando hablamos de alteración higiénico-dietética nos referimos a una deshidratación antes, durante y post deporte. El músculo deshidratado está más expuesto a lesiones. El abuso de alcohol, drogas o corticoesteroides (dopaje) son prácticas que pueden provocar una deshidratación grave y por lo tanto favorecer la rotura muscular.</a:t>
            </a:r>
          </a:p>
          <a:p>
            <a:endParaRPr lang="es-ES" dirty="0"/>
          </a:p>
          <a:p>
            <a:r>
              <a:rPr lang="es-ES" b="1" dirty="0"/>
              <a:t>4. Desórdenes </a:t>
            </a:r>
            <a:r>
              <a:rPr lang="es-ES" b="1" dirty="0" err="1"/>
              <a:t>histo</a:t>
            </a:r>
            <a:r>
              <a:rPr lang="es-ES" b="1" dirty="0"/>
              <a:t>-químicos</a:t>
            </a:r>
          </a:p>
          <a:p>
            <a:r>
              <a:rPr lang="es-ES" dirty="0"/>
              <a:t>Las alteraciones de los oligoelementos (calcio, potasio…) necesarios para el metabolismo muscular pueden facilitar este tipo de lesiones. Por eso es importante respetar los periodos de recuperación y aportar éste tipo de nutrientes.</a:t>
            </a:r>
          </a:p>
          <a:p>
            <a:endParaRPr lang="es-ES" dirty="0"/>
          </a:p>
          <a:p>
            <a:r>
              <a:rPr lang="es-ES" b="1" dirty="0"/>
              <a:t>5. Mal apoyo, tipo de zapatillas, gestos deportivos incorrectos</a:t>
            </a:r>
          </a:p>
          <a:p>
            <a:r>
              <a:rPr lang="es-ES" dirty="0"/>
              <a:t>La mala postura al correr o apoyar o unas zapatillas inadecuadas para el deporte que se practica, son algunos condicionantes que pueden conllevar un sobreesfuerzo muscular con la consiguiente sobrecarga.</a:t>
            </a:r>
          </a:p>
          <a:p>
            <a:endParaRPr lang="es-ES" dirty="0"/>
          </a:p>
          <a:p>
            <a:r>
              <a:rPr lang="es-ES" b="1" dirty="0"/>
              <a:t>6. Descanso insuficiente, dormir pocas horas</a:t>
            </a:r>
          </a:p>
          <a:p>
            <a:r>
              <a:rPr lang="es-ES" dirty="0"/>
              <a:t>La falta de sueño, el exceso de entrenamiento afectan a la recuperación y a la tensión muscular.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465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4747C88-CB52-40CC-8973-D00603A93816}"/>
              </a:ext>
            </a:extLst>
          </p:cNvPr>
          <p:cNvSpPr txBox="1"/>
          <p:nvPr/>
        </p:nvSpPr>
        <p:spPr>
          <a:xfrm>
            <a:off x="278295" y="1169364"/>
            <a:ext cx="1152468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7. Calentamiento insuficiente</a:t>
            </a:r>
          </a:p>
          <a:p>
            <a:r>
              <a:rPr lang="es-ES" dirty="0"/>
              <a:t>Un calentamiento corto, de poca intensidad o inadecuado puede, no solo no ayudar a prevenir lesiones musculares, sino incluso favorecerlas.</a:t>
            </a:r>
          </a:p>
          <a:p>
            <a:endParaRPr lang="es-ES" dirty="0"/>
          </a:p>
          <a:p>
            <a:r>
              <a:rPr lang="es-ES" b="1" dirty="0"/>
              <a:t>8</a:t>
            </a:r>
            <a:r>
              <a:rPr lang="es-ES" b="1" dirty="0">
                <a:highlight>
                  <a:srgbClr val="FFFF00"/>
                </a:highlight>
              </a:rPr>
              <a:t>. Condiciones atmosféricas, clima</a:t>
            </a:r>
          </a:p>
          <a:p>
            <a:r>
              <a:rPr lang="es-ES" dirty="0">
                <a:highlight>
                  <a:srgbClr val="FFFF00"/>
                </a:highlight>
              </a:rPr>
              <a:t>En un clima frío y húmedo la tensión muscular es mayor, se hace más difícil el calentamiento y la recuperación y se reduce la elasticidad, favoreciendo la aparición de lesiones musculares.</a:t>
            </a:r>
          </a:p>
          <a:p>
            <a:endParaRPr lang="es-ES" dirty="0"/>
          </a:p>
          <a:p>
            <a:r>
              <a:rPr lang="es-ES" b="1" dirty="0"/>
              <a:t>9. Condiciones propias de cada deportista</a:t>
            </a:r>
          </a:p>
          <a:p>
            <a:r>
              <a:rPr lang="es-ES" dirty="0"/>
              <a:t>La raza, el sexo o las condiciones genéticas (cada vez ésta más demostrada la predisposición genética) pueden condicionar significativamente en la aparición de roturas musculares. También cada deportista tiene una diferente capacidad de regeneración o curación.</a:t>
            </a:r>
          </a:p>
          <a:p>
            <a:endParaRPr lang="es-ES" dirty="0">
              <a:highlight>
                <a:srgbClr val="00FFFF"/>
              </a:highlight>
            </a:endParaRPr>
          </a:p>
          <a:p>
            <a:r>
              <a:rPr lang="es-ES" b="1" dirty="0">
                <a:highlight>
                  <a:srgbClr val="00FFFF"/>
                </a:highlight>
              </a:rPr>
              <a:t>10. Debilidad de un músculo dentro de un mismo grupo muscular</a:t>
            </a:r>
          </a:p>
          <a:p>
            <a:r>
              <a:rPr lang="es-ES" dirty="0">
                <a:highlight>
                  <a:srgbClr val="00FFFF"/>
                </a:highlight>
              </a:rPr>
              <a:t>La debilidad de un músculo concreto que forma parte de un grupo muscular implica que unos tendones tengan que trabajar más para complementar la debilidad del resto, provocando una descompensación y facilitando la rotura muscular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0488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BDE0E-370B-4AFF-8E23-7DB7CA9E5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SISTEMA TENDINOSO 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1D11990-2C1B-DB89-5BB6-F12D626CC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2026" cy="435133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15084D-7EF5-4120-8442-078A433D7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30" y="1966418"/>
            <a:ext cx="10779370" cy="473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01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F555E-1BBE-49DF-6AAC-27D27B91C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71893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</a:rPr>
              <a:t>GENERALIDADES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1EE68B2-D5EE-C6DD-A74D-EAAE85C88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13A71C-0A87-0DE9-22AF-73346D348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s-ES" sz="2400" dirty="0"/>
              <a:t>La forma mas densa de tejido </a:t>
            </a:r>
            <a:r>
              <a:rPr lang="es-ES" sz="2400" dirty="0" err="1"/>
              <a:t>colagenoso</a:t>
            </a:r>
            <a:r>
              <a:rPr lang="es-ES" sz="2400" dirty="0"/>
              <a:t> (colágeno tipo 1) muy escasos proteoglicanos y fibras elásticas.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Los </a:t>
            </a:r>
            <a:r>
              <a:rPr lang="es-ES" sz="2400" dirty="0" err="1"/>
              <a:t>tenocitos</a:t>
            </a:r>
            <a:r>
              <a:rPr lang="es-ES" sz="2400" dirty="0"/>
              <a:t> son fibroblastos aplanados</a:t>
            </a:r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72391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943EB8-0948-472D-B6A9-BB1F7DF97D73}"/>
              </a:ext>
            </a:extLst>
          </p:cNvPr>
          <p:cNvSpPr txBox="1"/>
          <p:nvPr/>
        </p:nvSpPr>
        <p:spPr>
          <a:xfrm>
            <a:off x="304801" y="58846"/>
            <a:ext cx="1154264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s-ES" sz="3600" dirty="0"/>
              <a:t>Entesitis: es la llamada tendinitis de inserción, ya que es la lesión del tendón a nivel del su inserción ósea. Las localizaciones mas frecuentes aparecen a nivel del codo (epicondilitis y epitrocleitis), en la pata de ganso, tendón rotuliano y </a:t>
            </a:r>
            <a:r>
              <a:rPr lang="es-ES" sz="3600" dirty="0" err="1"/>
              <a:t>cuadricipital</a:t>
            </a:r>
            <a:r>
              <a:rPr lang="es-ES" sz="3600" dirty="0"/>
              <a:t>, y en el tendón de Aquiles.</a:t>
            </a:r>
          </a:p>
          <a:p>
            <a:endParaRPr lang="es-ES" sz="3600" dirty="0"/>
          </a:p>
          <a:p>
            <a:pPr marL="457200" indent="-457200">
              <a:buFontTx/>
              <a:buChar char="-"/>
            </a:pPr>
            <a:r>
              <a:rPr lang="es-ES" sz="3600" dirty="0"/>
              <a:t>Tendinitis: inflamación del tendón.</a:t>
            </a:r>
          </a:p>
          <a:p>
            <a:endParaRPr lang="es-ES" sz="3600" dirty="0"/>
          </a:p>
          <a:p>
            <a:r>
              <a:rPr lang="es-ES" sz="3600"/>
              <a:t>-  Tendonitis</a:t>
            </a:r>
            <a:r>
              <a:rPr lang="es-ES" sz="3600" dirty="0"/>
              <a:t> y tenosinovitis: inflamación de la zona que rodea el tendón secundario a microtraumatismos de repetición </a:t>
            </a:r>
          </a:p>
        </p:txBody>
      </p:sp>
    </p:spTree>
    <p:extLst>
      <p:ext uri="{BB962C8B-B14F-4D97-AF65-F5344CB8AC3E}">
        <p14:creationId xmlns:p14="http://schemas.microsoft.com/office/powerpoint/2010/main" val="289603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244C84B-DD65-4615-A972-CA18A96165C7}"/>
              </a:ext>
            </a:extLst>
          </p:cNvPr>
          <p:cNvSpPr txBox="1"/>
          <p:nvPr/>
        </p:nvSpPr>
        <p:spPr>
          <a:xfrm>
            <a:off x="357810" y="450576"/>
            <a:ext cx="11383616" cy="5685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</a:rPr>
              <a:t>Síntomas más comunes de la tendinitis. </a:t>
            </a:r>
            <a:r>
              <a:rPr lang="es-ES" sz="3600" dirty="0"/>
              <a:t>Aunque cada persona puede experimentar los síntomas de una forma diferente, pueden incluir:</a:t>
            </a:r>
          </a:p>
          <a:p>
            <a:endParaRPr lang="es-ES" sz="3600" dirty="0"/>
          </a:p>
          <a:p>
            <a:r>
              <a:rPr lang="es-ES" sz="3600" dirty="0"/>
              <a:t>Dolor en el tendón al realizar movimientos.</a:t>
            </a:r>
          </a:p>
          <a:p>
            <a:endParaRPr lang="es-ES" sz="3600" dirty="0"/>
          </a:p>
          <a:p>
            <a:r>
              <a:rPr lang="es-ES" sz="3600" dirty="0"/>
              <a:t>Hinchazón producida por acumulación de fluidos o inflamaciones. </a:t>
            </a:r>
          </a:p>
          <a:p>
            <a:r>
              <a:rPr lang="es-ES" sz="3600" dirty="0"/>
              <a:t>En vez de hinchazón puede sentirse una sensación de fricción.</a:t>
            </a:r>
          </a:p>
        </p:txBody>
      </p:sp>
    </p:spTree>
    <p:extLst>
      <p:ext uri="{BB962C8B-B14F-4D97-AF65-F5344CB8AC3E}">
        <p14:creationId xmlns:p14="http://schemas.microsoft.com/office/powerpoint/2010/main" val="4218494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9DC155B-5BFC-2175-6564-467D2A91D3F5}"/>
              </a:ext>
            </a:extLst>
          </p:cNvPr>
          <p:cNvSpPr txBox="1"/>
          <p:nvPr/>
        </p:nvSpPr>
        <p:spPr>
          <a:xfrm>
            <a:off x="397565" y="503584"/>
            <a:ext cx="1113182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Tratamiento de la tendinitis</a:t>
            </a:r>
          </a:p>
          <a:p>
            <a:pPr algn="ctr"/>
            <a:endParaRPr lang="es-ES" sz="2400" b="1" dirty="0">
              <a:solidFill>
                <a:srgbClr val="FF0000"/>
              </a:solidFill>
            </a:endParaRPr>
          </a:p>
          <a:p>
            <a:r>
              <a:rPr lang="es-ES" sz="2400" dirty="0"/>
              <a:t>El médico determina el tratamiento específico para la tendinitis según:</a:t>
            </a:r>
          </a:p>
          <a:p>
            <a:endParaRPr lang="es-ES" sz="2400" dirty="0"/>
          </a:p>
          <a:p>
            <a:r>
              <a:rPr lang="es-ES" sz="2400" dirty="0"/>
              <a:t>Su edad, estado general de salud e historia médica.</a:t>
            </a:r>
          </a:p>
          <a:p>
            <a:endParaRPr lang="es-ES" sz="2400" dirty="0"/>
          </a:p>
          <a:p>
            <a:r>
              <a:rPr lang="es-ES" sz="2400" dirty="0"/>
              <a:t>Qué tan avanzada se encuentre la enfermedad.</a:t>
            </a:r>
          </a:p>
          <a:p>
            <a:endParaRPr lang="es-ES" sz="2400" dirty="0"/>
          </a:p>
          <a:p>
            <a:r>
              <a:rPr lang="es-ES" sz="2400" dirty="0"/>
              <a:t>Su tolerancia a determinados medicamentos, procedimientos o terapias.</a:t>
            </a:r>
          </a:p>
          <a:p>
            <a:endParaRPr lang="es-ES" sz="2400" dirty="0"/>
          </a:p>
          <a:p>
            <a:r>
              <a:rPr lang="es-ES" sz="2400" dirty="0"/>
              <a:t>Las expectativas para la trayectoria de la enfermedad.</a:t>
            </a:r>
          </a:p>
          <a:p>
            <a:endParaRPr lang="es-ES" sz="2400" dirty="0"/>
          </a:p>
          <a:p>
            <a:r>
              <a:rPr lang="es-ES" sz="2400" dirty="0"/>
              <a:t>Los órganos específicos que puedan verse afectados.</a:t>
            </a:r>
          </a:p>
          <a:p>
            <a:endParaRPr lang="es-ES" sz="2400" dirty="0"/>
          </a:p>
          <a:p>
            <a:r>
              <a:rPr lang="es-ES" sz="2400" dirty="0"/>
              <a:t>Su opinión o preferencia.</a:t>
            </a:r>
          </a:p>
        </p:txBody>
      </p:sp>
    </p:spTree>
    <p:extLst>
      <p:ext uri="{BB962C8B-B14F-4D97-AF65-F5344CB8AC3E}">
        <p14:creationId xmlns:p14="http://schemas.microsoft.com/office/powerpoint/2010/main" val="1085917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C95E4A-9360-4A0E-B43E-26FF5524AD32}"/>
              </a:ext>
            </a:extLst>
          </p:cNvPr>
          <p:cNvSpPr txBox="1"/>
          <p:nvPr/>
        </p:nvSpPr>
        <p:spPr>
          <a:xfrm>
            <a:off x="424070" y="537436"/>
            <a:ext cx="836212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Cambios en la actividad.</a:t>
            </a:r>
          </a:p>
          <a:p>
            <a:endParaRPr lang="es-ES" dirty="0"/>
          </a:p>
          <a:p>
            <a:r>
              <a:rPr lang="es-ES" dirty="0"/>
              <a:t>Hielo.</a:t>
            </a:r>
          </a:p>
          <a:p>
            <a:endParaRPr lang="es-ES" dirty="0"/>
          </a:p>
          <a:p>
            <a:r>
              <a:rPr lang="es-ES" dirty="0"/>
              <a:t>Colocación de una tablilla o inmovilización.</a:t>
            </a:r>
          </a:p>
          <a:p>
            <a:endParaRPr lang="es-ES" dirty="0"/>
          </a:p>
          <a:p>
            <a:r>
              <a:rPr lang="es-ES" dirty="0"/>
              <a:t>Inyecciones de esteroides.</a:t>
            </a:r>
          </a:p>
          <a:p>
            <a:endParaRPr lang="es-ES" dirty="0"/>
          </a:p>
          <a:p>
            <a:r>
              <a:rPr lang="es-ES" dirty="0"/>
              <a:t>Medicamentos antiinflamatorios no esteroideos.</a:t>
            </a:r>
          </a:p>
          <a:p>
            <a:endParaRPr lang="es-ES" dirty="0"/>
          </a:p>
          <a:p>
            <a:r>
              <a:rPr lang="es-ES" dirty="0"/>
              <a:t>Cirugía.</a:t>
            </a:r>
          </a:p>
        </p:txBody>
      </p:sp>
    </p:spTree>
    <p:extLst>
      <p:ext uri="{BB962C8B-B14F-4D97-AF65-F5344CB8AC3E}">
        <p14:creationId xmlns:p14="http://schemas.microsoft.com/office/powerpoint/2010/main" val="308317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5E1023B-AFF6-4215-8399-831328157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111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EB795F-F1A9-4D06-AEAE-0C023F90A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SISTEMA MUSCULAR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4B18AF-B1DF-432C-B9D3-9E9A1B5C9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Generalidades </a:t>
            </a:r>
          </a:p>
        </p:txBody>
      </p:sp>
    </p:spTree>
    <p:extLst>
      <p:ext uri="{BB962C8B-B14F-4D97-AF65-F5344CB8AC3E}">
        <p14:creationId xmlns:p14="http://schemas.microsoft.com/office/powerpoint/2010/main" val="3168045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2CA3B1A-876F-47BA-996B-4F7225438138}"/>
              </a:ext>
            </a:extLst>
          </p:cNvPr>
          <p:cNvSpPr txBox="1"/>
          <p:nvPr/>
        </p:nvSpPr>
        <p:spPr>
          <a:xfrm>
            <a:off x="3048000" y="3247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https://youtu.be/exHsqNrpoww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EE4393B-DA28-4859-BF72-75258E8C553A}"/>
              </a:ext>
            </a:extLst>
          </p:cNvPr>
          <p:cNvSpPr/>
          <p:nvPr/>
        </p:nvSpPr>
        <p:spPr>
          <a:xfrm>
            <a:off x="4505739" y="1855304"/>
            <a:ext cx="4121426" cy="503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VIDEO </a:t>
            </a:r>
          </a:p>
        </p:txBody>
      </p:sp>
    </p:spTree>
    <p:extLst>
      <p:ext uri="{BB962C8B-B14F-4D97-AF65-F5344CB8AC3E}">
        <p14:creationId xmlns:p14="http://schemas.microsoft.com/office/powerpoint/2010/main" val="165734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FDA3EE-A8F1-433F-A4F3-5837E6658AF4}"/>
              </a:ext>
            </a:extLst>
          </p:cNvPr>
          <p:cNvSpPr txBox="1"/>
          <p:nvPr/>
        </p:nvSpPr>
        <p:spPr>
          <a:xfrm>
            <a:off x="3949148" y="795131"/>
            <a:ext cx="754048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- Los músculos esqueléticos están conectados a los huesos y producen  movimiento en las articulaciones.</a:t>
            </a:r>
          </a:p>
          <a:p>
            <a:pPr marL="285750" indent="-285750">
              <a:buFontTx/>
              <a:buChar char="-"/>
            </a:pPr>
            <a:r>
              <a:rPr lang="es-ES" sz="2800" dirty="0"/>
              <a:t>Es el único tipo muscular voluntario ( esta bajo el control consciente).</a:t>
            </a:r>
          </a:p>
          <a:p>
            <a:pPr marL="285750" indent="-285750">
              <a:buFontTx/>
              <a:buChar char="-"/>
            </a:pPr>
            <a:r>
              <a:rPr lang="es-ES" sz="2800" dirty="0"/>
              <a:t>Son frágiles y vulnerables al daño.</a:t>
            </a:r>
          </a:p>
          <a:p>
            <a:pPr marL="285750" indent="-285750">
              <a:buFontTx/>
              <a:buChar char="-"/>
            </a:pPr>
            <a:r>
              <a:rPr lang="es-ES" sz="2800" dirty="0"/>
              <a:t>Poseen limitada capacidad de regenerarse por sí solos tras la lesión.</a:t>
            </a:r>
          </a:p>
          <a:p>
            <a:pPr marL="285750" indent="-285750">
              <a:buFontTx/>
              <a:buChar char="-"/>
            </a:pPr>
            <a:r>
              <a:rPr lang="es-ES" sz="2800" dirty="0"/>
              <a:t>Están reunidos y reforzados por tejido conectivo, este tejido converge</a:t>
            </a:r>
          </a:p>
          <a:p>
            <a:r>
              <a:rPr lang="es-ES" sz="2800" dirty="0"/>
              <a:t>formando tendones que fijan los músculos esqueléticos a los huesos.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3F46C6-9C00-4E28-82C3-7F1A09357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" y="145775"/>
            <a:ext cx="3405808" cy="64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69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F84F70-FE2B-4E99-9418-DF21B5C9B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5" y="1233879"/>
            <a:ext cx="8719930" cy="5034399"/>
          </a:xfrm>
          <a:prstGeom prst="rect">
            <a:avLst/>
          </a:prstGeom>
        </p:spPr>
      </p:pic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D0D91C77-FDEC-4B57-A2EC-69AEECC31FAA}"/>
              </a:ext>
            </a:extLst>
          </p:cNvPr>
          <p:cNvSpPr/>
          <p:nvPr/>
        </p:nvSpPr>
        <p:spPr>
          <a:xfrm>
            <a:off x="8322365" y="147506"/>
            <a:ext cx="3538330" cy="1986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FUNCIONES </a:t>
            </a:r>
          </a:p>
        </p:txBody>
      </p:sp>
    </p:spTree>
    <p:extLst>
      <p:ext uri="{BB962C8B-B14F-4D97-AF65-F5344CB8AC3E}">
        <p14:creationId xmlns:p14="http://schemas.microsoft.com/office/powerpoint/2010/main" val="41911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04B9E-D17D-4875-92DB-F4A51F27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13101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dirty="0">
                <a:solidFill>
                  <a:schemeClr val="accent1">
                    <a:lumMod val="75000"/>
                  </a:schemeClr>
                </a:solidFill>
              </a:rPr>
              <a:t>PROPIEDADES DE LOS MÚSCULOS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E4B23E-AC8F-4ABE-A684-4E3C1201F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EXCITABILIDAD</a:t>
            </a:r>
            <a:endParaRPr lang="es-ES" sz="2400" dirty="0">
              <a:latin typeface="Century Gothic"/>
              <a:cs typeface="Century Gothic"/>
            </a:endParaRPr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2A764C-430B-47C3-9559-72BFF5C227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12700" marR="5080">
              <a:lnSpc>
                <a:spcPct val="100000"/>
              </a:lnSpc>
              <a:spcBef>
                <a:spcPts val="980"/>
              </a:spcBef>
            </a:pPr>
            <a:r>
              <a:rPr lang="es-ES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El </a:t>
            </a:r>
            <a:r>
              <a:rPr lang="es-ES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tejido </a:t>
            </a:r>
            <a:r>
              <a:rPr lang="es-ES" sz="2800" dirty="0">
                <a:solidFill>
                  <a:srgbClr val="404040"/>
                </a:solidFill>
                <a:latin typeface="Century Gothic"/>
                <a:cs typeface="Century Gothic"/>
              </a:rPr>
              <a:t>muscular </a:t>
            </a:r>
            <a:r>
              <a:rPr lang="es-ES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puede </a:t>
            </a:r>
            <a:r>
              <a:rPr lang="es-ES" sz="2800" dirty="0">
                <a:solidFill>
                  <a:srgbClr val="404040"/>
                </a:solidFill>
                <a:latin typeface="Century Gothic"/>
                <a:cs typeface="Century Gothic"/>
              </a:rPr>
              <a:t>responder a un  estímulo </a:t>
            </a:r>
            <a:r>
              <a:rPr lang="es-ES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mediante </a:t>
            </a:r>
            <a:r>
              <a:rPr lang="es-ES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la </a:t>
            </a:r>
            <a:r>
              <a:rPr lang="es-ES" sz="2800" dirty="0">
                <a:solidFill>
                  <a:srgbClr val="404040"/>
                </a:solidFill>
                <a:latin typeface="Century Gothic"/>
                <a:cs typeface="Century Gothic"/>
              </a:rPr>
              <a:t>producción </a:t>
            </a:r>
            <a:r>
              <a:rPr lang="es-ES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de  </a:t>
            </a:r>
            <a:r>
              <a:rPr lang="es-ES" sz="2800" dirty="0">
                <a:solidFill>
                  <a:srgbClr val="404040"/>
                </a:solidFill>
                <a:latin typeface="Century Gothic"/>
                <a:cs typeface="Century Gothic"/>
              </a:rPr>
              <a:t>señales </a:t>
            </a:r>
            <a:r>
              <a:rPr lang="es-ES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eléctricas.</a:t>
            </a:r>
            <a:r>
              <a:rPr lang="es-ES" sz="2800" spc="-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s-ES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(neurotransmisores).</a:t>
            </a:r>
            <a:endParaRPr lang="es-ES" sz="2800" dirty="0">
              <a:latin typeface="Century Gothic"/>
              <a:cs typeface="Century Gothic"/>
            </a:endParaRPr>
          </a:p>
          <a:p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372B81F-CA00-4267-A60A-254D2B3E4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sz="24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CONTRACTILIDAD</a:t>
            </a:r>
            <a:endParaRPr lang="es-ES" sz="2400" dirty="0">
              <a:latin typeface="Century Gothic"/>
              <a:cs typeface="Century Gothic"/>
            </a:endParaRPr>
          </a:p>
          <a:p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5A4F6B-36D4-4E2B-AD49-089422059E2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12700" marR="689610">
              <a:lnSpc>
                <a:spcPct val="100000"/>
              </a:lnSpc>
              <a:spcBef>
                <a:spcPts val="980"/>
              </a:spcBef>
            </a:pPr>
            <a:r>
              <a:rPr lang="es-ES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Es </a:t>
            </a:r>
            <a:r>
              <a:rPr lang="es-ES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la </a:t>
            </a:r>
            <a:r>
              <a:rPr lang="es-ES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capacidad de </a:t>
            </a:r>
            <a:r>
              <a:rPr lang="es-ES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acortarse </a:t>
            </a:r>
            <a:r>
              <a:rPr lang="es-ES" sz="2800" dirty="0">
                <a:solidFill>
                  <a:srgbClr val="404040"/>
                </a:solidFill>
                <a:latin typeface="Century Gothic"/>
                <a:cs typeface="Century Gothic"/>
              </a:rPr>
              <a:t>y  engrosarse </a:t>
            </a:r>
            <a:r>
              <a:rPr lang="es-ES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para producir </a:t>
            </a:r>
            <a:r>
              <a:rPr lang="es-ES" sz="2800" dirty="0">
                <a:solidFill>
                  <a:srgbClr val="404040"/>
                </a:solidFill>
                <a:latin typeface="Century Gothic"/>
                <a:cs typeface="Century Gothic"/>
              </a:rPr>
              <a:t>fuerza, en  </a:t>
            </a:r>
            <a:r>
              <a:rPr lang="es-ES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respuesta </a:t>
            </a:r>
            <a:r>
              <a:rPr lang="es-ES" sz="2800" dirty="0">
                <a:solidFill>
                  <a:srgbClr val="404040"/>
                </a:solidFill>
                <a:latin typeface="Century Gothic"/>
                <a:cs typeface="Century Gothic"/>
              </a:rPr>
              <a:t>a un estímulo</a:t>
            </a:r>
            <a:r>
              <a:rPr lang="es-ES" sz="28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s-ES" sz="2800" dirty="0">
                <a:solidFill>
                  <a:srgbClr val="404040"/>
                </a:solidFill>
                <a:latin typeface="Century Gothic"/>
                <a:cs typeface="Century Gothic"/>
              </a:rPr>
              <a:t>específico.</a:t>
            </a:r>
            <a:endParaRPr lang="es-ES" sz="28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23159F3-063C-4312-AE71-E4A82259A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827" y="5358254"/>
            <a:ext cx="3066554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60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3EFE49-819F-4158-BF3D-2C04CCC0C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130" y="1109628"/>
            <a:ext cx="3708884" cy="823912"/>
          </a:xfrm>
        </p:spPr>
        <p:txBody>
          <a:bodyPr/>
          <a:lstStyle/>
          <a:p>
            <a:r>
              <a:rPr lang="es-ES" sz="3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ELASTICIDAD</a:t>
            </a:r>
            <a:endParaRPr lang="es-ES" sz="3200" dirty="0">
              <a:latin typeface="Century Gothic"/>
              <a:cs typeface="Century Gothic"/>
            </a:endParaRPr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9C359-1DF6-4A62-9A58-CFFDB3BEB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3760" y="2226779"/>
            <a:ext cx="5157787" cy="3684588"/>
          </a:xfrm>
        </p:spPr>
        <p:txBody>
          <a:bodyPr>
            <a:normAutofit fontScale="92500" lnSpcReduction="10000"/>
          </a:bodyPr>
          <a:lstStyle/>
          <a:p>
            <a:pPr marL="12700" algn="just">
              <a:lnSpc>
                <a:spcPct val="100000"/>
              </a:lnSpc>
              <a:spcBef>
                <a:spcPts val="980"/>
              </a:spcBef>
            </a:pPr>
            <a:r>
              <a:rPr lang="es-ES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Es </a:t>
            </a:r>
            <a:r>
              <a:rPr lang="es-ES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la </a:t>
            </a:r>
            <a:r>
              <a:rPr lang="es-ES" sz="2800" dirty="0">
                <a:solidFill>
                  <a:srgbClr val="404040"/>
                </a:solidFill>
                <a:latin typeface="Century Gothic"/>
                <a:cs typeface="Century Gothic"/>
              </a:rPr>
              <a:t>capacidad </a:t>
            </a:r>
            <a:r>
              <a:rPr lang="es-ES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de retornar </a:t>
            </a:r>
            <a:r>
              <a:rPr lang="es-ES" sz="2800" dirty="0">
                <a:solidFill>
                  <a:srgbClr val="404040"/>
                </a:solidFill>
                <a:latin typeface="Century Gothic"/>
                <a:cs typeface="Century Gothic"/>
              </a:rPr>
              <a:t>a </a:t>
            </a:r>
            <a:r>
              <a:rPr lang="es-ES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la </a:t>
            </a:r>
            <a:r>
              <a:rPr lang="es-ES" sz="2800" dirty="0">
                <a:solidFill>
                  <a:srgbClr val="404040"/>
                </a:solidFill>
                <a:latin typeface="Century Gothic"/>
                <a:cs typeface="Century Gothic"/>
              </a:rPr>
              <a:t>forma</a:t>
            </a:r>
            <a:r>
              <a:rPr lang="es-ES" sz="2800" spc="-114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s-ES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original</a:t>
            </a:r>
            <a:endParaRPr lang="es-ES" sz="2800" dirty="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</a:pPr>
            <a:r>
              <a:rPr lang="es-ES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después del alargamiento </a:t>
            </a:r>
            <a:r>
              <a:rPr lang="es-ES" sz="2800" dirty="0">
                <a:solidFill>
                  <a:srgbClr val="404040"/>
                </a:solidFill>
                <a:latin typeface="Century Gothic"/>
                <a:cs typeface="Century Gothic"/>
              </a:rPr>
              <a:t>o el</a:t>
            </a:r>
            <a:r>
              <a:rPr lang="es-ES" sz="28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s-ES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acortamiento</a:t>
            </a:r>
            <a:endParaRPr lang="es-ES" sz="2800" dirty="0">
              <a:latin typeface="Century Gothic"/>
              <a:cs typeface="Century Gothic"/>
            </a:endParaRPr>
          </a:p>
          <a:p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46B682-285D-4F60-AA6A-5175CACF1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25140" y="697672"/>
            <a:ext cx="4071730" cy="823912"/>
          </a:xfrm>
        </p:spPr>
        <p:txBody>
          <a:bodyPr>
            <a:normAutofit/>
          </a:bodyPr>
          <a:lstStyle/>
          <a:p>
            <a:r>
              <a:rPr lang="es-ES" sz="3200" b="1" spc="-5" dirty="0">
                <a:solidFill>
                  <a:srgbClr val="404040"/>
                </a:solidFill>
                <a:latin typeface="Century Gothic"/>
                <a:cs typeface="Century Gothic"/>
              </a:rPr>
              <a:t>EXTENSIBILIDAD</a:t>
            </a:r>
            <a:endParaRPr lang="es-ES" sz="28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54BB068-0E09-4F9C-85BD-81D9B4DA6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3748" y="2063784"/>
            <a:ext cx="5183188" cy="3684588"/>
          </a:xfrm>
        </p:spPr>
        <p:txBody>
          <a:bodyPr>
            <a:normAutofit fontScale="92500" lnSpcReduction="10000"/>
          </a:bodyPr>
          <a:lstStyle/>
          <a:p>
            <a:pPr marL="12700" marR="5080" algn="just">
              <a:lnSpc>
                <a:spcPct val="100000"/>
              </a:lnSpc>
              <a:spcBef>
                <a:spcPts val="980"/>
              </a:spcBef>
            </a:pPr>
            <a:r>
              <a:rPr lang="es-ES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Es </a:t>
            </a:r>
            <a:r>
              <a:rPr lang="es-ES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la </a:t>
            </a:r>
            <a:r>
              <a:rPr lang="es-ES" sz="2800" dirty="0">
                <a:solidFill>
                  <a:srgbClr val="404040"/>
                </a:solidFill>
                <a:latin typeface="Century Gothic"/>
                <a:cs typeface="Century Gothic"/>
              </a:rPr>
              <a:t>capacidad </a:t>
            </a:r>
            <a:r>
              <a:rPr lang="es-ES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de estiramiento, </a:t>
            </a:r>
            <a:r>
              <a:rPr lang="es-ES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sin </a:t>
            </a:r>
            <a:r>
              <a:rPr lang="es-ES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manifestar  daño. Permite </a:t>
            </a:r>
            <a:r>
              <a:rPr lang="es-ES" sz="2800" dirty="0">
                <a:solidFill>
                  <a:srgbClr val="404040"/>
                </a:solidFill>
                <a:latin typeface="Century Gothic"/>
                <a:cs typeface="Century Gothic"/>
              </a:rPr>
              <a:t>a </a:t>
            </a:r>
            <a:r>
              <a:rPr lang="es-ES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los músculos </a:t>
            </a:r>
            <a:r>
              <a:rPr lang="es-ES" sz="2800" dirty="0">
                <a:solidFill>
                  <a:srgbClr val="404040"/>
                </a:solidFill>
                <a:latin typeface="Century Gothic"/>
                <a:cs typeface="Century Gothic"/>
              </a:rPr>
              <a:t>alargarse</a:t>
            </a:r>
            <a:r>
              <a:rPr lang="es-ES" sz="2800" spc="-16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s-ES" sz="2800" dirty="0">
                <a:solidFill>
                  <a:srgbClr val="404040"/>
                </a:solidFill>
                <a:latin typeface="Century Gothic"/>
                <a:cs typeface="Century Gothic"/>
              </a:rPr>
              <a:t>cuando  </a:t>
            </a:r>
            <a:r>
              <a:rPr lang="es-ES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están</a:t>
            </a:r>
            <a:r>
              <a:rPr lang="es-ES" sz="2800" spc="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s-ES" sz="2800" dirty="0">
                <a:solidFill>
                  <a:srgbClr val="404040"/>
                </a:solidFill>
                <a:latin typeface="Century Gothic"/>
                <a:cs typeface="Century Gothic"/>
              </a:rPr>
              <a:t>relajados.</a:t>
            </a:r>
            <a:endParaRPr lang="es-ES" sz="2800" dirty="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  <a:spcBef>
                <a:spcPts val="1005"/>
              </a:spcBef>
            </a:pPr>
            <a:r>
              <a:rPr lang="es-ES" sz="2800" dirty="0">
                <a:solidFill>
                  <a:srgbClr val="404040"/>
                </a:solidFill>
                <a:latin typeface="Century Gothic"/>
                <a:cs typeface="Century Gothic"/>
              </a:rPr>
              <a:t>Siempre y cuando no </a:t>
            </a:r>
            <a:r>
              <a:rPr lang="es-ES" sz="2800" spc="-10" dirty="0">
                <a:solidFill>
                  <a:srgbClr val="404040"/>
                </a:solidFill>
                <a:latin typeface="Century Gothic"/>
                <a:cs typeface="Century Gothic"/>
              </a:rPr>
              <a:t>haya </a:t>
            </a:r>
            <a:r>
              <a:rPr lang="es-ES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daño </a:t>
            </a:r>
            <a:r>
              <a:rPr lang="es-ES" sz="2800" dirty="0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lang="es-ES" sz="2800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s-ES" sz="2800" dirty="0">
                <a:solidFill>
                  <a:srgbClr val="404040"/>
                </a:solidFill>
                <a:latin typeface="Century Gothic"/>
                <a:cs typeface="Century Gothic"/>
              </a:rPr>
              <a:t>en</a:t>
            </a:r>
            <a:endParaRPr lang="es-ES" sz="2800" dirty="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</a:pPr>
            <a:r>
              <a:rPr lang="es-ES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coordinación </a:t>
            </a:r>
            <a:r>
              <a:rPr lang="es-ES" sz="2800" dirty="0">
                <a:solidFill>
                  <a:srgbClr val="404040"/>
                </a:solidFill>
                <a:latin typeface="Century Gothic"/>
                <a:cs typeface="Century Gothic"/>
              </a:rPr>
              <a:t>con un </a:t>
            </a:r>
            <a:r>
              <a:rPr lang="es-ES" sz="2800" spc="5" dirty="0">
                <a:solidFill>
                  <a:srgbClr val="404040"/>
                </a:solidFill>
                <a:latin typeface="Century Gothic"/>
                <a:cs typeface="Century Gothic"/>
              </a:rPr>
              <a:t>músculo</a:t>
            </a:r>
            <a:r>
              <a:rPr lang="es-ES" sz="2800" spc="-1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s-ES" sz="2800" spc="-5" dirty="0">
                <a:solidFill>
                  <a:srgbClr val="404040"/>
                </a:solidFill>
                <a:latin typeface="Century Gothic"/>
                <a:cs typeface="Century Gothic"/>
              </a:rPr>
              <a:t>par.</a:t>
            </a:r>
            <a:endParaRPr lang="es-ES" sz="2800" dirty="0">
              <a:latin typeface="Century Gothic"/>
              <a:cs typeface="Century Gothic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781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05000CA7-2350-4BE9-ABAC-D2AB64D1C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3" y="643466"/>
            <a:ext cx="9904114" cy="57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65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C5BAE58-18EA-478C-9C50-291F7E47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457200"/>
            <a:ext cx="1088003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7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CB9C31FB-D75B-4C0D-88AF-4036287E9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33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88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132</TotalTime>
  <Words>836</Words>
  <Application>Microsoft Office PowerPoint</Application>
  <PresentationFormat>Panorámica</PresentationFormat>
  <Paragraphs>98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Gill Sans MT</vt:lpstr>
      <vt:lpstr>Galería</vt:lpstr>
      <vt:lpstr>Sistema Muscular y tendinoso </vt:lpstr>
      <vt:lpstr>SISTEMA MUSCULAR </vt:lpstr>
      <vt:lpstr>Presentación de PowerPoint</vt:lpstr>
      <vt:lpstr>Presentación de PowerPoint</vt:lpstr>
      <vt:lpstr>PROPIEDADES DE LOS MÚSCULOS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LESIONES </vt:lpstr>
      <vt:lpstr>Presentación de PowerPoint</vt:lpstr>
      <vt:lpstr>Presentación de PowerPoint</vt:lpstr>
      <vt:lpstr>SISTEMA TENDINOSO </vt:lpstr>
      <vt:lpstr>GENERALIDADES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Muscular y tendinoso </dc:title>
  <dc:creator>Sonia Alexandra Alvarez Carrion</dc:creator>
  <cp:lastModifiedBy>Sonia Alexandra Alvarez Carrion</cp:lastModifiedBy>
  <cp:revision>7</cp:revision>
  <dcterms:created xsi:type="dcterms:W3CDTF">2021-12-06T13:26:03Z</dcterms:created>
  <dcterms:modified xsi:type="dcterms:W3CDTF">2023-01-23T15:39:26Z</dcterms:modified>
</cp:coreProperties>
</file>