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6" r:id="rId4"/>
    <p:sldId id="258" r:id="rId5"/>
    <p:sldId id="259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56F8-8D3F-4B37-91A2-C5B5B6200242}" type="datetimeFigureOut">
              <a:rPr lang="es-CO" smtClean="0"/>
              <a:t>11/12/2023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A739-224F-4017-8817-810A0B78E3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23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56F8-8D3F-4B37-91A2-C5B5B6200242}" type="datetimeFigureOut">
              <a:rPr lang="es-CO" smtClean="0"/>
              <a:t>11/12/2023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A739-224F-4017-8817-810A0B78E3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41002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56F8-8D3F-4B37-91A2-C5B5B6200242}" type="datetimeFigureOut">
              <a:rPr lang="es-CO" smtClean="0"/>
              <a:t>11/12/2023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A739-224F-4017-8817-810A0B78E3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496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56F8-8D3F-4B37-91A2-C5B5B6200242}" type="datetimeFigureOut">
              <a:rPr lang="es-CO" smtClean="0"/>
              <a:t>11/12/2023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A739-224F-4017-8817-810A0B78E3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957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56F8-8D3F-4B37-91A2-C5B5B6200242}" type="datetimeFigureOut">
              <a:rPr lang="es-CO" smtClean="0"/>
              <a:t>11/12/2023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A739-224F-4017-8817-810A0B78E3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15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56F8-8D3F-4B37-91A2-C5B5B6200242}" type="datetimeFigureOut">
              <a:rPr lang="es-CO" smtClean="0"/>
              <a:t>11/12/2023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A739-224F-4017-8817-810A0B78E3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040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56F8-8D3F-4B37-91A2-C5B5B6200242}" type="datetimeFigureOut">
              <a:rPr lang="es-CO" smtClean="0"/>
              <a:t>11/12/2023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A739-224F-4017-8817-810A0B78E3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492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56F8-8D3F-4B37-91A2-C5B5B6200242}" type="datetimeFigureOut">
              <a:rPr lang="es-CO" smtClean="0"/>
              <a:t>11/12/2023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A739-224F-4017-8817-810A0B78E3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802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56F8-8D3F-4B37-91A2-C5B5B6200242}" type="datetimeFigureOut">
              <a:rPr lang="es-CO" smtClean="0"/>
              <a:t>11/12/2023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A739-224F-4017-8817-810A0B78E3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1872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56F8-8D3F-4B37-91A2-C5B5B6200242}" type="datetimeFigureOut">
              <a:rPr lang="es-CO" smtClean="0"/>
              <a:t>11/12/2023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A739-224F-4017-8817-810A0B78E3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7184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056F8-8D3F-4B37-91A2-C5B5B6200242}" type="datetimeFigureOut">
              <a:rPr lang="es-CO" smtClean="0"/>
              <a:t>11/12/2023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DA739-224F-4017-8817-810A0B78E3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108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056F8-8D3F-4B37-91A2-C5B5B6200242}" type="datetimeFigureOut">
              <a:rPr lang="es-CO" smtClean="0"/>
              <a:t>11/12/2023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DA739-224F-4017-8817-810A0B78E3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925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GxVCIzHS4jY?feature=oembe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9DB7E9E-283F-445F-AC81-8F799A542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809" y="919815"/>
            <a:ext cx="10860104" cy="593818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B3DB502-E06C-4E9C-A44B-4C9C4EB00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85649"/>
          </a:xfrm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chemeClr val="accent2">
                    <a:lumMod val="75000"/>
                  </a:schemeClr>
                </a:solidFill>
              </a:rPr>
              <a:t>CONTRACCIÓN MUSCULAR </a:t>
            </a:r>
            <a:endParaRPr lang="es-EC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D753EFB-56B5-46A2-B6D9-582C5E163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5042" y="3602038"/>
            <a:ext cx="2782957" cy="585649"/>
          </a:xfrm>
        </p:spPr>
        <p:txBody>
          <a:bodyPr/>
          <a:lstStyle/>
          <a:p>
            <a:r>
              <a:rPr lang="es-ES" dirty="0">
                <a:solidFill>
                  <a:schemeClr val="accent2">
                    <a:lumMod val="75000"/>
                  </a:schemeClr>
                </a:solidFill>
              </a:rPr>
              <a:t>Biomecánica Básica </a:t>
            </a:r>
            <a:endParaRPr lang="es-EC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81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926" y="613954"/>
            <a:ext cx="8268788" cy="591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63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337" y="940527"/>
            <a:ext cx="10403457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37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2674" y="287383"/>
            <a:ext cx="7602583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343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026ED-99E2-4729-8882-A036C52E6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19809"/>
          </a:xfrm>
        </p:spPr>
        <p:txBody>
          <a:bodyPr/>
          <a:lstStyle/>
          <a:p>
            <a:pPr algn="ctr"/>
            <a:r>
              <a:rPr lang="es-ES" b="1" dirty="0">
                <a:solidFill>
                  <a:schemeClr val="accent1">
                    <a:lumMod val="75000"/>
                  </a:schemeClr>
                </a:solidFill>
              </a:rPr>
              <a:t>CONTRACCIÓN MUSCULAR</a:t>
            </a:r>
            <a:endParaRPr lang="es-EC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Elementos multimedia en línea 4" title="Contracciￃﾳn Muscular - Ciclo de Puentes Cruzados. Alila Medical Media Espaￃﾱol.">
            <a:hlinkClick r:id="" action="ppaction://media"/>
            <a:extLst>
              <a:ext uri="{FF2B5EF4-FFF2-40B4-BE49-F238E27FC236}">
                <a16:creationId xmlns:a16="http://schemas.microsoft.com/office/drawing/2014/main" id="{E1357A68-4424-472E-BB08-D524A06A59F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83188" y="1681163"/>
            <a:ext cx="6172200" cy="3487737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5F8BAC-BAD8-434F-B9CD-1C12886BB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800" dirty="0"/>
              <a:t>El músculo esta formado por el solapamiento de dos conjuntos de filamentos, los filamentos </a:t>
            </a:r>
            <a:r>
              <a:rPr lang="es-ES" sz="2800" dirty="0">
                <a:solidFill>
                  <a:schemeClr val="accent1"/>
                </a:solidFill>
              </a:rPr>
              <a:t>delgados</a:t>
            </a:r>
            <a:r>
              <a:rPr lang="es-ES" sz="2800" dirty="0"/>
              <a:t> que contienen </a:t>
            </a:r>
            <a:r>
              <a:rPr lang="es-ES" sz="2800" dirty="0">
                <a:solidFill>
                  <a:schemeClr val="accent1"/>
                </a:solidFill>
              </a:rPr>
              <a:t>actina</a:t>
            </a:r>
            <a:r>
              <a:rPr lang="es-ES" sz="2800" dirty="0"/>
              <a:t> y los filamentos 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gruesos</a:t>
            </a:r>
            <a:r>
              <a:rPr lang="es-ES" sz="2800" dirty="0"/>
              <a:t> que contienen 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</a:rPr>
              <a:t>miosina</a:t>
            </a:r>
            <a:endParaRPr lang="es-EC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81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1043D8-D5F4-42A2-863B-CC262FA46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25896"/>
            <a:ext cx="3932237" cy="530225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Acetilcolina </a:t>
            </a:r>
            <a:endParaRPr lang="es-EC" b="1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CCF1D63-A347-45F1-9F78-BFB026CE17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61113" y="987425"/>
            <a:ext cx="6347791" cy="4873625"/>
          </a:xfrm>
          <a:prstGeom prst="rect">
            <a:avLst/>
          </a:prstGeom>
          <a:solidFill>
            <a:srgbClr val="0070C0"/>
          </a:solidFill>
          <a:ln w="76200">
            <a:solidFill>
              <a:schemeClr val="tx1"/>
            </a:solidFill>
          </a:ln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44ED56-5B35-40E7-8F5C-775F171E0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4800" y="781878"/>
            <a:ext cx="4598504" cy="5950226"/>
          </a:xfrm>
        </p:spPr>
        <p:txBody>
          <a:bodyPr>
            <a:normAutofit/>
          </a:bodyPr>
          <a:lstStyle/>
          <a:p>
            <a:pPr algn="just"/>
            <a:r>
              <a:rPr lang="es-ES" sz="1800" dirty="0">
                <a:latin typeface="Abadi" panose="020B0604020104020204" pitchFamily="34" charset="0"/>
              </a:rPr>
              <a:t>La </a:t>
            </a:r>
            <a:r>
              <a:rPr lang="es-ES" sz="1800" b="1" dirty="0">
                <a:latin typeface="Abadi" panose="020B0604020104020204" pitchFamily="34" charset="0"/>
              </a:rPr>
              <a:t>acetilcolina</a:t>
            </a:r>
            <a:r>
              <a:rPr lang="es-ES" sz="1800" dirty="0">
                <a:latin typeface="Abadi" panose="020B0604020104020204" pitchFamily="34" charset="0"/>
              </a:rPr>
              <a:t> es un </a:t>
            </a:r>
            <a:r>
              <a:rPr lang="es-ES" sz="1800" b="1" dirty="0">
                <a:latin typeface="Abadi" panose="020B0604020104020204" pitchFamily="34" charset="0"/>
              </a:rPr>
              <a:t>neurotransmisor</a:t>
            </a:r>
            <a:r>
              <a:rPr lang="es-ES" sz="1800" dirty="0">
                <a:latin typeface="Abadi" panose="020B0604020104020204" pitchFamily="34" charset="0"/>
              </a:rPr>
              <a:t>, por lo cual es capaz de intervenir durante la sinapsis neuronal.</a:t>
            </a:r>
          </a:p>
          <a:p>
            <a:pPr algn="just"/>
            <a:r>
              <a:rPr lang="es-ES" sz="1800" dirty="0">
                <a:latin typeface="Abadi" panose="020B0604020104020204" pitchFamily="34" charset="0"/>
              </a:rPr>
              <a:t>un </a:t>
            </a:r>
            <a:r>
              <a:rPr lang="es-ES" sz="1800" b="1" dirty="0">
                <a:latin typeface="Abadi" panose="020B0604020104020204" pitchFamily="34" charset="0"/>
              </a:rPr>
              <a:t>neurotransmisor</a:t>
            </a:r>
            <a:r>
              <a:rPr lang="es-ES" sz="1800" dirty="0">
                <a:latin typeface="Abadi" panose="020B0604020104020204" pitchFamily="34" charset="0"/>
              </a:rPr>
              <a:t> que se localiza en el espacio sináptico, pero en concreto es producido y liberado por un sistema que está compuesto de estructuras como el </a:t>
            </a:r>
            <a:r>
              <a:rPr lang="es-ES" sz="1800" b="1" dirty="0">
                <a:solidFill>
                  <a:schemeClr val="accent2">
                    <a:lumMod val="75000"/>
                  </a:schemeClr>
                </a:solidFill>
                <a:latin typeface="Abadi" panose="020B0604020104020204" pitchFamily="34" charset="0"/>
              </a:rPr>
              <a:t>tronco encéfalo y ciertas zonas del sistema nervioso simpático.</a:t>
            </a:r>
          </a:p>
          <a:p>
            <a:pPr algn="just"/>
            <a:r>
              <a:rPr lang="es-ES" sz="1800" dirty="0">
                <a:latin typeface="Abadi" panose="020B0604020104020204" pitchFamily="34" charset="0"/>
              </a:rPr>
              <a:t>Es decir, estas partes mencionadas son capaces de intervenir en la acción que ejerce la acetilcolina.</a:t>
            </a:r>
          </a:p>
          <a:p>
            <a:pPr algn="just"/>
            <a:r>
              <a:rPr lang="es-ES" sz="1800" dirty="0">
                <a:latin typeface="Abadi" panose="020B0604020104020204" pitchFamily="34" charset="0"/>
              </a:rPr>
              <a:t>Pero para poder ser producida correctamente, necesita de las siguientes sustancias:</a:t>
            </a:r>
          </a:p>
          <a:p>
            <a:pPr algn="just"/>
            <a:r>
              <a:rPr lang="es-ES" sz="1800" b="1" dirty="0">
                <a:latin typeface="Abadi" panose="020B0604020104020204" pitchFamily="34" charset="0"/>
              </a:rPr>
              <a:t>-Acetil COA.</a:t>
            </a:r>
            <a:endParaRPr lang="es-ES" sz="1800" dirty="0">
              <a:latin typeface="Abadi" panose="020B0604020104020204" pitchFamily="34" charset="0"/>
            </a:endParaRPr>
          </a:p>
          <a:p>
            <a:pPr algn="just"/>
            <a:r>
              <a:rPr lang="es-ES" sz="1800" b="1" dirty="0">
                <a:latin typeface="Abadi" panose="020B0604020104020204" pitchFamily="34" charset="0"/>
              </a:rPr>
              <a:t>-Enzima </a:t>
            </a:r>
            <a:r>
              <a:rPr lang="es-ES" sz="1800" b="1" dirty="0" err="1">
                <a:latin typeface="Abadi" panose="020B0604020104020204" pitchFamily="34" charset="0"/>
              </a:rPr>
              <a:t>colinoacetilasa</a:t>
            </a:r>
            <a:r>
              <a:rPr lang="es-ES" sz="1800" b="1" dirty="0">
                <a:latin typeface="Abadi" panose="020B0604020104020204" pitchFamily="34" charset="0"/>
              </a:rPr>
              <a:t>.</a:t>
            </a:r>
            <a:endParaRPr lang="es-ES" sz="1800" dirty="0">
              <a:latin typeface="Abadi" panose="020B0604020104020204" pitchFamily="34" charset="0"/>
            </a:endParaRPr>
          </a:p>
          <a:p>
            <a:pPr algn="just"/>
            <a:r>
              <a:rPr lang="es-ES" sz="1800" b="1" dirty="0">
                <a:latin typeface="Abadi" panose="020B0604020104020204" pitchFamily="34" charset="0"/>
              </a:rPr>
              <a:t>-Colina.</a:t>
            </a:r>
            <a:endParaRPr lang="es-ES" sz="1800" dirty="0">
              <a:latin typeface="Abadi" panose="020B0604020104020204" pitchFamily="34" charset="0"/>
            </a:endParaRPr>
          </a:p>
          <a:p>
            <a:pPr algn="just"/>
            <a:endParaRPr lang="es-EC" sz="20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909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C00329-323C-4FAB-A818-B1FADB5E2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6591"/>
            <a:ext cx="10515600" cy="5620372"/>
          </a:xfrm>
        </p:spPr>
        <p:txBody>
          <a:bodyPr>
            <a:normAutofit/>
          </a:bodyPr>
          <a:lstStyle/>
          <a:p>
            <a:pPr algn="just"/>
            <a:r>
              <a:rPr lang="es-ES" sz="4000" dirty="0"/>
              <a:t>La estimulación a través de los nervios causa la liberación de cationes calcio del retículo sarcoplásmico. </a:t>
            </a:r>
          </a:p>
          <a:p>
            <a:pPr algn="just"/>
            <a:r>
              <a:rPr lang="es-ES" sz="4000" dirty="0"/>
              <a:t>Los cationes calcio pueden controlar la iniciación de la contracción muscular bien actuando en los filamentos delgados (regulación ligada a actina) y/o actuando en los filamentos gruesos (regulación ligada a miosina).</a:t>
            </a:r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413562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FE4CD3D-C46E-4BAD-8A9E-DA073949B604}"/>
              </a:ext>
            </a:extLst>
          </p:cNvPr>
          <p:cNvSpPr/>
          <p:nvPr/>
        </p:nvSpPr>
        <p:spPr>
          <a:xfrm>
            <a:off x="728871" y="827758"/>
            <a:ext cx="102770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/>
              <a:t>El </a:t>
            </a: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</a:rPr>
              <a:t>GABA, </a:t>
            </a:r>
            <a:r>
              <a:rPr lang="es-ES" sz="3600" dirty="0"/>
              <a:t>o ácido gamma-aminobutírico, es un aminoácido y neurotransmisor que regula la excitabilidad cerebral. Es el principal neurotransmisor </a:t>
            </a:r>
            <a:r>
              <a:rPr lang="es-ES" sz="4800" dirty="0"/>
              <a:t>inhibidor</a:t>
            </a:r>
            <a:r>
              <a:rPr lang="es-ES" sz="3600" dirty="0"/>
              <a:t>, que evita que un impulso nervioso no se dispare e induce a la calma.</a:t>
            </a:r>
          </a:p>
          <a:p>
            <a:r>
              <a:rPr lang="es-ES" sz="3600" dirty="0"/>
              <a:t>La GABA-</a:t>
            </a:r>
            <a:r>
              <a:rPr lang="es-ES" sz="3600" dirty="0" err="1"/>
              <a:t>modulina</a:t>
            </a:r>
            <a:r>
              <a:rPr lang="es-ES" sz="3600" dirty="0"/>
              <a:t> </a:t>
            </a:r>
            <a:r>
              <a:rPr lang="es-ES" sz="3600" b="1" dirty="0">
                <a:solidFill>
                  <a:schemeClr val="accent1">
                    <a:lumMod val="75000"/>
                  </a:schemeClr>
                </a:solidFill>
              </a:rPr>
              <a:t>bloquea inicialmente a los receptores </a:t>
            </a:r>
            <a:r>
              <a:rPr lang="es-ES" sz="3600" dirty="0"/>
              <a:t>e inhibe el canal iónico de Cl-; cuando esta proteína deja de actuar, ambos receptores se complementan abriendo el canal del Cl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2993468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158</Words>
  <Application>Microsoft Office PowerPoint</Application>
  <PresentationFormat>Panorámica</PresentationFormat>
  <Paragraphs>16</Paragraphs>
  <Slides>8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Abadi</vt:lpstr>
      <vt:lpstr>Arial</vt:lpstr>
      <vt:lpstr>Calibri</vt:lpstr>
      <vt:lpstr>Calibri Light</vt:lpstr>
      <vt:lpstr>Tema de Office</vt:lpstr>
      <vt:lpstr>CONTRACCIÓN MUSCULAR </vt:lpstr>
      <vt:lpstr>Presentación de PowerPoint</vt:lpstr>
      <vt:lpstr>Presentación de PowerPoint</vt:lpstr>
      <vt:lpstr>Presentación de PowerPoint</vt:lpstr>
      <vt:lpstr>CONTRACCIÓN MUSCULAR</vt:lpstr>
      <vt:lpstr>Acetilcolina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7</cp:revision>
  <dcterms:created xsi:type="dcterms:W3CDTF">2018-05-28T17:25:16Z</dcterms:created>
  <dcterms:modified xsi:type="dcterms:W3CDTF">2023-12-11T14:41:55Z</dcterms:modified>
</cp:coreProperties>
</file>