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3E192-5660-4D39-9669-B3F03F402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1B274D-A92E-441F-8CF3-A16B5EE3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FBA8F-D32D-45E2-AC96-F4C1B703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C8E08D-96B6-4960-A542-698884F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8E5F8-0AF4-4FDD-A991-B7F1E7AA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69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B2C32-20D7-4B1A-A7E1-4595C695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754513-DDFB-4E35-8E11-219ECF04D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7C91F-B300-412E-8714-E153BEB3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5F616-2F58-407C-9164-BA5D790B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281036-94D1-4A40-A871-A7BD9A52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7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34C65C-5720-45AD-9E4B-EBED62FD4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84EC45-723D-4AF1-94A9-C1DF1D53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34070-6830-4B6D-BB1C-DAB409B0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178DA-88EF-4082-A041-BA654338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12727-9CAE-462F-ABAD-38B864A9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9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12677-4D88-417F-8E94-8437AEEE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8C82E4-8FA7-45F1-9AED-B38221BD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29EA5-470B-4B0E-8456-DD4F883C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84146-A3BB-4536-9DC6-9283E45A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15E79-2909-4420-ADCC-CF1A2823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68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CA50E-324A-4681-9290-7850DC7C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07DF5A-0BE1-4B8F-8190-06EAE3532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2A3E9-75B6-4FCA-A83C-D553B819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39493-4C1C-4BC8-9F45-07BDE332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B2EE0-2604-4332-B4D2-8FDAF2D5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5127F-CA5D-4BA0-A67C-888E7237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B801ED-E931-4DBE-8F89-7F1BABC38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7EEEE9-EB29-43B5-BCB7-B5F0B2F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CAB7E6-E7D4-48E8-86C4-54C63F31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4D4D8-FAC5-492F-99FA-A34F7CFB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A9D6B3-1DB0-4C8B-9F4B-8FD539CC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05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BE6DA-B21F-40C1-BBDB-4B5543C5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7ACA4-FA06-44A5-A904-33DFF6B66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AC54F2-FA60-4319-9696-4F4ACFC3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4341D8-AB7C-4FD5-96BA-7621CA170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773906-0E13-445F-8D96-B2544453F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9C1812-868F-460E-91DA-B46CC99A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AFA1D6-DC68-4BD6-9BD2-C5F02BAF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C1535D-5465-4620-AE2D-72458FBB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20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4111-BDE6-4E5A-AD2F-EFD2B282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3D22F7-E790-4705-B41A-D23F56B4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672D48-415B-4867-A99D-DB3CD866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A36ECF-8DBC-4ADE-BF78-6A7C2FA9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43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45C0D0-541D-4F30-A253-FC8E9F79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5FDF18-56FD-4EB2-8F1E-0E933468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2DF00E-C8F2-4A2A-85B6-031D94F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62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99CA0-D8AA-414D-91DF-BCDA95B1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E149B-A000-481D-8CFB-B6650A11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18406-52DF-4246-81AF-045C584D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3C8D54-D167-47C3-915F-60F7192A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1520FB-F76C-4BE1-A57D-FD298DFD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CBFC95-691E-4E6A-B6B0-854941A1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77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6DF64-83EC-48A9-8A6A-7D7073A3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7512B5-C457-4A58-838F-63E20174C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B46AC6-B16E-4429-83AB-D27B6969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C9FD43-3ECF-4823-AF5F-370653CE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6847D4-2061-4866-AB81-010A681A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2AF7B0-71D1-4A41-8E85-53F5B44D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9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A4988F-AA32-4CA5-A15B-89968DC2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B911DA-B229-44EB-B943-55AE8E2F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AA78A-5D39-4324-8188-5FD0CD91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3D70-F948-40E5-8418-91E28B51A063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1AFBF-5A2C-477F-8823-53A1C5791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3EA348-6A76-4B1B-870A-FF934477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A698-C923-4EFA-8CF2-EBEDD27E0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4B405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D85A9E-5422-458E-A559-0D1539A70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2144338"/>
            <a:ext cx="4214190" cy="1284661"/>
          </a:xfrm>
        </p:spPr>
        <p:txBody>
          <a:bodyPr>
            <a:normAutofit/>
          </a:bodyPr>
          <a:lstStyle/>
          <a:p>
            <a:r>
              <a:rPr lang="es-ES" sz="7200" b="1" dirty="0">
                <a:solidFill>
                  <a:srgbClr val="FFFFFF"/>
                </a:solidFill>
              </a:rPr>
              <a:t>ENERGÍA</a:t>
            </a:r>
            <a:r>
              <a:rPr lang="es-ES" sz="7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D6E647-6D05-4FA8-9E71-395E1932B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687" y="4866870"/>
            <a:ext cx="3862161" cy="447252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BIOMECÁNICA BÁSICA  2DO 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Ciudad iluminada de noche&#10;&#10;Descripción generada automáticamente">
            <a:extLst>
              <a:ext uri="{FF2B5EF4-FFF2-40B4-BE49-F238E27FC236}">
                <a16:creationId xmlns:a16="http://schemas.microsoft.com/office/drawing/2014/main" id="{A34EF970-10EB-4D55-94DE-265516156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9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E67264-B687-433A-AEB3-751779A7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FF"/>
                </a:solidFill>
              </a:rPr>
              <a:t>Como se pierde energía Calor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EB2702-9366-4FB1-BF21-74E3CE05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19" y="2660287"/>
            <a:ext cx="4004759" cy="3646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1FF5-89EB-4AB8-97A2-38C8490C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Conducción</a:t>
            </a:r>
          </a:p>
          <a:p>
            <a:r>
              <a:rPr lang="es-ES" sz="4800" dirty="0">
                <a:solidFill>
                  <a:srgbClr val="FFFFFF"/>
                </a:solidFill>
              </a:rPr>
              <a:t>Radiación</a:t>
            </a:r>
          </a:p>
          <a:p>
            <a:r>
              <a:rPr lang="es-ES" sz="4800" dirty="0">
                <a:solidFill>
                  <a:srgbClr val="FFFFFF"/>
                </a:solidFill>
              </a:rPr>
              <a:t>Convección</a:t>
            </a:r>
          </a:p>
          <a:p>
            <a:pPr marL="0" indent="0">
              <a:buNone/>
            </a:pPr>
            <a:endParaRPr lang="es-E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0CE30D-B691-40F0-9895-DA1224E4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82721"/>
            <a:ext cx="4368602" cy="1636656"/>
          </a:xfrm>
        </p:spPr>
        <p:txBody>
          <a:bodyPr anchor="b">
            <a:normAutofit/>
          </a:bodyPr>
          <a:lstStyle/>
          <a:p>
            <a:r>
              <a:rPr lang="es-ES" sz="5400" b="1" dirty="0"/>
              <a:t>DEFINICIÓN</a:t>
            </a:r>
            <a:br>
              <a:rPr lang="es-ES" sz="5400" dirty="0"/>
            </a:br>
            <a:endParaRPr lang="es-E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70EE75-3EA8-4F3F-B45E-0F64987C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“Capacidad de realizar un trabajo”. </a:t>
            </a:r>
          </a:p>
          <a:p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64F35B-FA37-4104-960F-3F99B393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80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970DE-AFEF-4715-8139-12303AB4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¿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Dónde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origina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AD336C-F944-4173-AC24-DC52A4FF0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529" y="2810406"/>
            <a:ext cx="610925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De los </a:t>
            </a:r>
            <a:r>
              <a:rPr lang="en-US" sz="2800" dirty="0" err="1"/>
              <a:t>alimentos</a:t>
            </a:r>
            <a:r>
              <a:rPr lang="en-US" sz="2800" dirty="0"/>
              <a:t>; </a:t>
            </a:r>
            <a:r>
              <a:rPr lang="en-US" sz="2800" dirty="0" err="1"/>
              <a:t>estos</a:t>
            </a:r>
            <a:r>
              <a:rPr lang="en-US" sz="2800" dirty="0"/>
              <a:t> se </a:t>
            </a:r>
            <a:r>
              <a:rPr lang="en-US" sz="2800" dirty="0" err="1"/>
              <a:t>degradan</a:t>
            </a:r>
            <a:r>
              <a:rPr lang="en-US" sz="2800" dirty="0"/>
              <a:t> y </a:t>
            </a:r>
            <a:r>
              <a:rPr lang="en-US" sz="2800" dirty="0" err="1"/>
              <a:t>liberan</a:t>
            </a:r>
            <a:r>
              <a:rPr lang="en-US" sz="2800" dirty="0"/>
              <a:t> </a:t>
            </a:r>
            <a:r>
              <a:rPr lang="en-US" sz="2800" dirty="0" err="1"/>
              <a:t>energía</a:t>
            </a:r>
            <a:r>
              <a:rPr lang="en-US" sz="2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(ATP) = </a:t>
            </a:r>
            <a:r>
              <a:rPr lang="en-US" sz="2800" dirty="0" err="1"/>
              <a:t>energía</a:t>
            </a:r>
            <a:r>
              <a:rPr lang="en-US" sz="2800" dirty="0"/>
              <a:t> </a:t>
            </a:r>
            <a:r>
              <a:rPr lang="en-US" sz="2800" dirty="0" err="1"/>
              <a:t>Química</a:t>
            </a:r>
            <a:r>
              <a:rPr lang="en-US" sz="2800" dirty="0"/>
              <a:t> que se </a:t>
            </a:r>
            <a:r>
              <a:rPr lang="en-US" sz="2800" dirty="0" err="1"/>
              <a:t>transforma</a:t>
            </a:r>
            <a:r>
              <a:rPr lang="en-US" sz="2800" dirty="0"/>
              <a:t> en </a:t>
            </a:r>
            <a:r>
              <a:rPr lang="en-US" sz="2800" dirty="0" err="1"/>
              <a:t>energía</a:t>
            </a:r>
            <a:r>
              <a:rPr lang="en-US" sz="2800" dirty="0"/>
              <a:t> </a:t>
            </a:r>
            <a:r>
              <a:rPr lang="en-US" sz="2800" dirty="0" err="1"/>
              <a:t>Mecánica</a:t>
            </a:r>
            <a:r>
              <a:rPr lang="en-US" sz="2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Almacena</a:t>
            </a:r>
            <a:r>
              <a:rPr lang="en-US" sz="2800" dirty="0"/>
              <a:t> en gran </a:t>
            </a:r>
            <a:r>
              <a:rPr lang="en-US" sz="2800" dirty="0" err="1"/>
              <a:t>parte</a:t>
            </a:r>
            <a:r>
              <a:rPr lang="en-US" sz="2800" dirty="0"/>
              <a:t> en el músculo y </a:t>
            </a:r>
            <a:r>
              <a:rPr lang="en-US" sz="2800" dirty="0" err="1"/>
              <a:t>también</a:t>
            </a:r>
            <a:r>
              <a:rPr lang="en-US" sz="2800" dirty="0"/>
              <a:t> es </a:t>
            </a:r>
            <a:r>
              <a:rPr lang="en-US" sz="2800" dirty="0" err="1"/>
              <a:t>liberada</a:t>
            </a:r>
            <a:r>
              <a:rPr lang="en-US" sz="2800" dirty="0"/>
              <a:t> como </a:t>
            </a:r>
            <a:r>
              <a:rPr lang="en-US" sz="2800" dirty="0" err="1"/>
              <a:t>calor</a:t>
            </a:r>
            <a:endParaRPr lang="en-US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E2CF3C8-00B2-4511-A4C1-21EC5F32F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37" r="19737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551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0628CF4-AFBA-4670-88C0-137590D1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Pueden producir energía necesaria para el trabajo muscular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9539E0-5531-4BC0-8528-37324BD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0704" y="3869742"/>
            <a:ext cx="4053545" cy="154145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Hidratos</a:t>
            </a:r>
            <a:r>
              <a:rPr lang="en-US" sz="2400" dirty="0"/>
              <a:t> de </a:t>
            </a:r>
            <a:r>
              <a:rPr lang="en-US" sz="2400" dirty="0" err="1"/>
              <a:t>Carbono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Grasa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Proteínas</a:t>
            </a:r>
            <a:endParaRPr lang="en-US" sz="2400" dirty="0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B8EAF20-2C32-4E61-B169-EE399FF849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81" r="380" b="-1"/>
          <a:stretch/>
        </p:blipFill>
        <p:spPr>
          <a:xfrm>
            <a:off x="6098892" y="2864751"/>
            <a:ext cx="4802404" cy="28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B9D55-FCDE-4DAF-9797-4AB173B0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5"/>
            <a:ext cx="5576651" cy="1692794"/>
          </a:xfrm>
        </p:spPr>
        <p:txBody>
          <a:bodyPr>
            <a:normAutofit/>
          </a:bodyPr>
          <a:lstStyle/>
          <a:p>
            <a:r>
              <a:rPr lang="es-ES" b="1" dirty="0"/>
              <a:t>¿Tipos de Energía en el Organismo existen?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4789-AAC2-40EB-AE1E-533A116C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1809583" cy="1837939"/>
          </a:xfrm>
        </p:spPr>
        <p:txBody>
          <a:bodyPr>
            <a:normAutofit/>
          </a:bodyPr>
          <a:lstStyle/>
          <a:p>
            <a:r>
              <a:rPr lang="es-ES" sz="2400" dirty="0"/>
              <a:t>Cinética </a:t>
            </a:r>
          </a:p>
          <a:p>
            <a:r>
              <a:rPr lang="es-ES" sz="2400" dirty="0"/>
              <a:t>Potencial</a:t>
            </a:r>
          </a:p>
          <a:p>
            <a:r>
              <a:rPr lang="es-ES" sz="2400" dirty="0"/>
              <a:t>Calórica</a:t>
            </a:r>
          </a:p>
          <a:p>
            <a:r>
              <a:rPr lang="es-ES" sz="2400" dirty="0"/>
              <a:t>Mecánica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5" name="Picture 4" descr="Moléculas">
            <a:extLst>
              <a:ext uri="{FF2B5EF4-FFF2-40B4-BE49-F238E27FC236}">
                <a16:creationId xmlns:a16="http://schemas.microsoft.com/office/drawing/2014/main" id="{CEC089C5-7B9C-4103-9A33-AD127482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0" r="10743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444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B0B04C-EDAB-44AA-A36D-75B0E48A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ES" sz="5400"/>
              <a:t>Energía Potencial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AC0F7A-7638-4AF1-BFB7-7A243223C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Almacenada</a:t>
            </a:r>
            <a:r>
              <a:rPr lang="en-US" sz="2200" dirty="0"/>
              <a:t> en el </a:t>
            </a:r>
            <a:r>
              <a:rPr lang="en-US" sz="2200" dirty="0" err="1"/>
              <a:t>cuerpo</a:t>
            </a:r>
            <a:r>
              <a:rPr lang="en-US" sz="2200" dirty="0"/>
              <a:t>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B38C9ED-D7C7-4D78-A366-155C9B6B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77665"/>
            <a:ext cx="6903720" cy="43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C2033CE8-8C35-44F7-8833-D14E09AA4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50" y="549714"/>
            <a:ext cx="6512298" cy="36468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2F4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17BEE0-E1CA-4534-8F98-DE6DC2EA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Cinética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C0FF22-6225-4805-B34C-CF6AE117B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 </a:t>
            </a:r>
            <a:r>
              <a:rPr lang="en-US" sz="2000" dirty="0" err="1">
                <a:solidFill>
                  <a:srgbClr val="FFFFFF"/>
                </a:solidFill>
              </a:rPr>
              <a:t>encuentra</a:t>
            </a:r>
            <a:r>
              <a:rPr lang="en-US" sz="2000" dirty="0">
                <a:solidFill>
                  <a:srgbClr val="FFFFFF"/>
                </a:solidFill>
              </a:rPr>
              <a:t> en </a:t>
            </a:r>
            <a:r>
              <a:rPr lang="en-US" sz="2000" dirty="0" err="1">
                <a:solidFill>
                  <a:srgbClr val="FFFFFF"/>
                </a:solidFill>
              </a:rPr>
              <a:t>movimiento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15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3E236D-17F0-40FC-9878-1A0496A8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17" y="371061"/>
            <a:ext cx="5153669" cy="1117810"/>
          </a:xfrm>
        </p:spPr>
        <p:txBody>
          <a:bodyPr anchor="b">
            <a:normAutofit/>
          </a:bodyPr>
          <a:lstStyle/>
          <a:p>
            <a:pPr algn="ctr"/>
            <a:r>
              <a:rPr lang="es-ES" b="1" dirty="0"/>
              <a:t>  Energía de Tensión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68FB9-D80A-49DD-9975-9CB9915F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783"/>
            <a:ext cx="6914560" cy="4347425"/>
          </a:xfrm>
        </p:spPr>
        <p:txBody>
          <a:bodyPr anchor="t">
            <a:normAutofit lnSpcReduction="10000"/>
          </a:bodyPr>
          <a:lstStyle/>
          <a:p>
            <a:r>
              <a:rPr lang="es-ES" dirty="0"/>
              <a:t>El organismo es capaz de absorber energía debido a fuerzas externas (elástica-plástica).</a:t>
            </a:r>
          </a:p>
          <a:p>
            <a:r>
              <a:rPr lang="es-ES" dirty="0"/>
              <a:t>Para que el cuerpo recupere su forma original = pierde calor.</a:t>
            </a:r>
          </a:p>
          <a:p>
            <a:pPr marL="0" indent="0">
              <a:buNone/>
            </a:pPr>
            <a:r>
              <a:rPr lang="es-ES" b="1" i="1" dirty="0" err="1"/>
              <a:t>Ejm</a:t>
            </a:r>
            <a:r>
              <a:rPr lang="es-ES" b="1" i="1" dirty="0"/>
              <a:t>: </a:t>
            </a:r>
          </a:p>
          <a:p>
            <a:pPr marL="0" indent="0">
              <a:buNone/>
            </a:pPr>
            <a:r>
              <a:rPr lang="es-ES" dirty="0"/>
              <a:t>- Músculo se distiende hasta cierto punto pero no se rompe.</a:t>
            </a:r>
          </a:p>
          <a:p>
            <a:pPr marL="0" indent="0">
              <a:buNone/>
            </a:pPr>
            <a:r>
              <a:rPr lang="es-ES" dirty="0"/>
              <a:t>- Huesos  </a:t>
            </a:r>
          </a:p>
          <a:p>
            <a:pPr marL="0" indent="0">
              <a:buNone/>
            </a:pPr>
            <a:r>
              <a:rPr lang="es-ES" dirty="0"/>
              <a:t>- Ligamentos</a:t>
            </a:r>
          </a:p>
          <a:p>
            <a:pPr marL="0" indent="0">
              <a:buNone/>
            </a:pPr>
            <a:r>
              <a:rPr lang="es-ES" dirty="0"/>
              <a:t>- Etc. 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Biomecánica del hueso. Dra. Patricia Pérez Sepúlveda - PDF Descargar libre">
            <a:extLst>
              <a:ext uri="{FF2B5EF4-FFF2-40B4-BE49-F238E27FC236}">
                <a16:creationId xmlns:a16="http://schemas.microsoft.com/office/drawing/2014/main" id="{36DB61ED-4A3E-431D-8E61-32BBB8FF3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t="34604" r="14290"/>
          <a:stretch/>
        </p:blipFill>
        <p:spPr bwMode="auto">
          <a:xfrm>
            <a:off x="7395614" y="1882699"/>
            <a:ext cx="3488281" cy="37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FDD60-8F93-4370-83B3-45EEB39B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621333"/>
            <a:ext cx="3932237" cy="73218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Pérdida de Energía 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6252C1DC-4C19-4056-87CD-0047CDF0EF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5938606" y="1509090"/>
            <a:ext cx="5416781" cy="427714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D2B34-D08A-4837-9BDB-68515F2A1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044" y="2057399"/>
            <a:ext cx="5062330" cy="4277139"/>
          </a:xfrm>
        </p:spPr>
        <p:txBody>
          <a:bodyPr>
            <a:normAutofit/>
          </a:bodyPr>
          <a:lstStyle/>
          <a:p>
            <a:endParaRPr lang="es-ES" sz="2800" dirty="0"/>
          </a:p>
          <a:p>
            <a:r>
              <a:rPr lang="es-ES" sz="2800" dirty="0"/>
              <a:t>Se manifiesta por = disminución de la glucosa</a:t>
            </a:r>
          </a:p>
          <a:p>
            <a:endParaRPr lang="es-ES" sz="2800" dirty="0"/>
          </a:p>
          <a:p>
            <a:r>
              <a:rPr lang="es-ES" sz="2800" dirty="0"/>
              <a:t>Aburrimiento</a:t>
            </a:r>
          </a:p>
          <a:p>
            <a:r>
              <a:rPr lang="es-ES" sz="2800" dirty="0"/>
              <a:t>Cansancio</a:t>
            </a:r>
          </a:p>
          <a:p>
            <a:r>
              <a:rPr lang="es-ES" sz="2800" dirty="0"/>
              <a:t>Debilidad</a:t>
            </a:r>
          </a:p>
        </p:txBody>
      </p:sp>
    </p:spTree>
    <p:extLst>
      <p:ext uri="{BB962C8B-B14F-4D97-AF65-F5344CB8AC3E}">
        <p14:creationId xmlns:p14="http://schemas.microsoft.com/office/powerpoint/2010/main" val="1718993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164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ENERGÍA </vt:lpstr>
      <vt:lpstr>DEFINICIÓN </vt:lpstr>
      <vt:lpstr>¿Dónde se origina?</vt:lpstr>
      <vt:lpstr>Pueden producir energía necesaria para el trabajo muscular </vt:lpstr>
      <vt:lpstr>¿Tipos de Energía en el Organismo existen?</vt:lpstr>
      <vt:lpstr>Energía Potencial</vt:lpstr>
      <vt:lpstr>Cinética</vt:lpstr>
      <vt:lpstr>  Energía de Tensión </vt:lpstr>
      <vt:lpstr>Pérdida de Energía </vt:lpstr>
      <vt:lpstr>Como se pierde energía Calor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ENERGÍA</dc:title>
  <dc:creator>SONIA ALEXANDRA ALVAREZ CARRION</dc:creator>
  <cp:lastModifiedBy>Sonia Alexandra Alvarez Carrion</cp:lastModifiedBy>
  <cp:revision>9</cp:revision>
  <dcterms:created xsi:type="dcterms:W3CDTF">2021-07-07T16:59:17Z</dcterms:created>
  <dcterms:modified xsi:type="dcterms:W3CDTF">2022-01-05T17:20:32Z</dcterms:modified>
</cp:coreProperties>
</file>