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71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7" r:id="rId20"/>
    <p:sldId id="274" r:id="rId21"/>
    <p:sldId id="276" r:id="rId22"/>
    <p:sldId id="278" r:id="rId23"/>
    <p:sldId id="279" r:id="rId24"/>
    <p:sldId id="280" r:id="rId25"/>
    <p:sldId id="275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CD2DF-1D82-4B84-914B-3FF7D2F6F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FE3D69-48F8-43CC-ADDB-9BA90FF67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77F33-60BD-4A02-BBCF-A2F9F813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5DC9EF-00A0-44A1-852A-D07A8317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2D2F8-C477-4688-8548-4362A7B1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419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A6693-DE28-4632-93C8-6F389C51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FA6D7-FC7F-4FFE-98C6-72C52142A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F307B-D219-4A57-B504-6FA6C5A6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DC6732-1D57-4AD0-B44A-86B87A5F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31264-64A8-40D4-99EB-D9B05BFF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275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92B14-B8EE-4DE8-A142-19BDDD845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947B07-E9D2-4E5F-9059-20BE6B0F6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436EF-85F2-4B88-9115-D63D0097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019AD1-F829-45F6-9F92-6DEF762A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A4D1A8-5330-4D32-BD82-2F77C196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505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0EDE5-7BAC-4CB9-99E1-9BA80254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E86435-F553-4C12-8C17-02F0A9136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577156-048D-4D73-9775-06DB400B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102C23-2981-4605-B8D9-8687F9E1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7A8C2-F4C7-4C5A-AD67-AAD70C82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072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34CCC-52C4-4235-A4E8-64477748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90D30F-C053-4602-A791-B436B524C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332763-4772-4228-96E9-54310456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BB4C7F-82C0-4DD4-83AF-DBE2B85E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E8E8A8-648E-4573-938F-557A00A5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084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BEA0C-9244-4053-B7A8-499D9AAEF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6EE85B-DE44-4403-83F9-D36643016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B58BBD-E768-41B7-B643-052F2AB49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66EAF3-F5B4-4DCA-9EF6-E4EB2C06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2AE381-3948-4435-A019-7A17ADB6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ECF7F0-C401-43CE-8D50-0CC0FE27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739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3C4CA-35E2-4828-9DF5-25596AC6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ADAB47-3B2E-4E59-9CE7-B0DD8EA1F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4F8B85-2B0F-4AFA-ACE9-E6CF1CC0C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1E0D5E-3071-43FB-A411-412895F4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E9615B-91B3-4196-8999-0BE5EAFFE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C6CBC6-CF4D-4A0B-BA0C-AD4309F4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71D434-18FB-49DD-AA48-E38B993D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7B634E-700D-45F7-AEE8-FD3F74A1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513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60D57-9615-46DA-821D-470237B4C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340245-1311-45FB-97D2-FE4D9CC5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CBE7EF-4A6F-4F06-8A76-3763FE1C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0993F7-6059-4EEB-9116-E72827EA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51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3A1AB3-E1A6-4AD9-8661-8484E536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44EFB6-D93C-412F-A730-DB56F99A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56CBD4-9F4D-45DD-A1EF-E3A17122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24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32600-4725-462A-8906-8C951FE9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FF3F0-D455-4724-AEB3-BB60577D8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F3129D-6DAA-4FA5-9633-52977707D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4FC2E4-73B3-4E24-8061-C4368CA6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9BBF0A-9456-4768-842E-1A05055E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730384-27CB-45B5-8B75-995F518A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352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F1780-2663-4376-872F-C58DCD85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C8482B-9B4F-4D79-BE4C-918E0538D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2ECE1E-3BD1-479E-A70E-568203500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369AD5-0952-45A3-B0FA-F6CCC10E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398BA4-EA0C-42FA-B745-F9656EEA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8F5705-C1B3-4FDD-82BD-D0CA5795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809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3BAA97-C65C-4767-B3BB-3A275775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16BE35-3F1B-4450-927E-E81E33B7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685D0-A86E-44EE-AD46-BF6F4C95D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7D79-5467-4FFC-91D0-0182415BEE6C}" type="datetimeFigureOut">
              <a:rPr lang="es-EC" smtClean="0"/>
              <a:t>16/12/2024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9DEB0-601C-4A91-99A4-C703757F5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715F1A-97DE-403F-BD5F-02BD2795E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1A0B-21FA-48E6-9C23-6CFA620971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15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envenida la Universidad Nacional de Chimborazo (UNACH) del Ecuador – RIED">
            <a:extLst>
              <a:ext uri="{FF2B5EF4-FFF2-40B4-BE49-F238E27FC236}">
                <a16:creationId xmlns:a16="http://schemas.microsoft.com/office/drawing/2014/main" id="{6FE9F733-C5BA-419B-BCB6-9E71AAC4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05" y="781223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nicio » Universidad Nacional de Chimborazo">
            <a:extLst>
              <a:ext uri="{FF2B5EF4-FFF2-40B4-BE49-F238E27FC236}">
                <a16:creationId xmlns:a16="http://schemas.microsoft.com/office/drawing/2014/main" id="{461BF960-1998-4C5D-AD38-75C3B9A8A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80" y="965834"/>
            <a:ext cx="3717907" cy="17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6C23EE9-509B-4A8D-A5C0-4A13DAB08B3B}"/>
              </a:ext>
            </a:extLst>
          </p:cNvPr>
          <p:cNvSpPr txBox="1"/>
          <p:nvPr/>
        </p:nvSpPr>
        <p:spPr>
          <a:xfrm>
            <a:off x="3207887" y="3335897"/>
            <a:ext cx="6097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latin typeface="Algerian" panose="04020705040A02060702" pitchFamily="82" charset="0"/>
              </a:rPr>
              <a:t>PRÁCTICAS LABORALES </a:t>
            </a:r>
            <a:endParaRPr lang="es-EC" sz="4000" b="1" dirty="0">
              <a:latin typeface="Algerian" panose="04020705040A02060702" pitchFamily="8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CF66BD-81CD-4EC8-8A28-E5E48C5F680E}"/>
              </a:ext>
            </a:extLst>
          </p:cNvPr>
          <p:cNvSpPr txBox="1"/>
          <p:nvPr/>
        </p:nvSpPr>
        <p:spPr>
          <a:xfrm>
            <a:off x="3207887" y="4589997"/>
            <a:ext cx="6097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Algerian" panose="04020705040A02060702" pitchFamily="82" charset="0"/>
              </a:rPr>
              <a:t>LINFOMAS </a:t>
            </a:r>
          </a:p>
          <a:p>
            <a:pPr algn="ctr"/>
            <a:endParaRPr lang="es-EC" sz="40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31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E095AE-0B47-48DA-8078-80F7344F3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0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D3E9EE-9190-4433-AA0D-288EC28906BE}"/>
              </a:ext>
            </a:extLst>
          </p:cNvPr>
          <p:cNvSpPr txBox="1"/>
          <p:nvPr/>
        </p:nvSpPr>
        <p:spPr>
          <a:xfrm>
            <a:off x="683172" y="220718"/>
            <a:ext cx="98797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lgerian" panose="04020705040A02060702" pitchFamily="82" charset="0"/>
              </a:rPr>
              <a:t>CLASIFICACIÓN HISTOLÓGICA </a:t>
            </a:r>
          </a:p>
          <a:p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entury Gothic" panose="020B0502020202020204" pitchFamily="34" charset="0"/>
              </a:rPr>
              <a:t>Predominio linfocítico :</a:t>
            </a: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Desestructuración de la forma ganglionar en la que se observa escasas células de reed Sternberg con pocos eosinófilos y abundantes linfocitos. </a:t>
            </a: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entury Gothic" panose="020B0502020202020204" pitchFamily="34" charset="0"/>
              </a:rPr>
              <a:t>Esclereosis Nuclear :</a:t>
            </a: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Las lesiones de Hodgkin se encuentran rodeadas por extensas fibrosis.</a:t>
            </a: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entury Gothic" panose="020B0502020202020204" pitchFamily="34" charset="0"/>
              </a:rPr>
              <a:t>Celularidad Mixta: </a:t>
            </a: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Celularidad poliforma que da lugar al granuloma típico : células de RE, linfocitos, eosinófilos, células plasmáticas.</a:t>
            </a: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entury Gothic" panose="020B0502020202020204" pitchFamily="34" charset="0"/>
              </a:rPr>
              <a:t>Depleción Linfocitaria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entury Gothic" panose="020B0502020202020204" pitchFamily="34" charset="0"/>
            </a:endParaRP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Predominan células RE , junto con histocitos atípicos y escasos linfocitos residuales.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entury Gothic" panose="020B0502020202020204" pitchFamily="34" charset="0"/>
            </a:endParaRP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234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84E726-177C-4E8D-B5C3-45FFC45D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4" y="517647"/>
            <a:ext cx="9680027" cy="60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2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77EA8A-44E1-473F-B035-571F83C60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8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DB67A75-6366-4A60-8AC5-0BD18089B147}"/>
              </a:ext>
            </a:extLst>
          </p:cNvPr>
          <p:cNvSpPr txBox="1"/>
          <p:nvPr/>
        </p:nvSpPr>
        <p:spPr>
          <a:xfrm>
            <a:off x="903890" y="1156138"/>
            <a:ext cx="7672551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Algerian" panose="04020705040A02060702" pitchFamily="82" charset="0"/>
              </a:rPr>
              <a:t>CUADRO CLÍNICO </a:t>
            </a: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Adenopatías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Afectación Hepática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Pulmón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Esqueleto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Afectación esplénica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Complicaciones neurológicas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Alteraciones de la inmunidad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Inflamación de los ganglios linfáticos pero sin dolor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Pequeños bultos en la piel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Amígdalas inflamadas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Fiebre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Escalofríos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Pérdida de peso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Sudor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Picazón en todo el cuerpo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endParaRPr lang="es-ES" sz="2000" dirty="0">
              <a:latin typeface="Century Gothic" panose="020B0502020202020204" pitchFamily="34" charset="0"/>
            </a:endParaRP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4801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DE24491-0C64-4800-B4B0-C1E29E4BECDD}"/>
              </a:ext>
            </a:extLst>
          </p:cNvPr>
          <p:cNvSpPr/>
          <p:nvPr/>
        </p:nvSpPr>
        <p:spPr>
          <a:xfrm>
            <a:off x="2280745" y="672662"/>
            <a:ext cx="6989379" cy="15660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55739E-3506-4C86-9698-C305C7AD624A}"/>
              </a:ext>
            </a:extLst>
          </p:cNvPr>
          <p:cNvSpPr txBox="1"/>
          <p:nvPr/>
        </p:nvSpPr>
        <p:spPr>
          <a:xfrm>
            <a:off x="2606566" y="914400"/>
            <a:ext cx="6316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Algerian" panose="04020705040A02060702" pitchFamily="82" charset="0"/>
              </a:rPr>
              <a:t>LINFOMA NO HODGKIN </a:t>
            </a:r>
            <a:endParaRPr lang="es-EC" sz="4400" dirty="0">
              <a:latin typeface="Algerian" panose="04020705040A02060702" pitchFamily="8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FAD8DF-B1BA-4AD9-8BD6-5FB03F52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8" y="2840092"/>
            <a:ext cx="4876800" cy="30956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9EA04A-A224-4628-9C95-7C8094DA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773" y="2779986"/>
            <a:ext cx="5549462" cy="34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3B76815-5DC4-4664-BB8E-CF0AF56B81CE}"/>
              </a:ext>
            </a:extLst>
          </p:cNvPr>
          <p:cNvSpPr txBox="1"/>
          <p:nvPr/>
        </p:nvSpPr>
        <p:spPr>
          <a:xfrm>
            <a:off x="283779" y="956441"/>
            <a:ext cx="11361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entury Gothic" panose="020B0502020202020204" pitchFamily="34" charset="0"/>
              </a:rPr>
              <a:t>Son un grupo heterogéneo de neoplasias de linfocitos B, pero a veces T. Que proliferan en los ganglios linfáticos  (adenopatías) y órganos linfoides( esplenomegalia).Y también pueden infiltrar la médula ósea apareciendo en la sangre y otros tejidos. </a:t>
            </a:r>
            <a:endParaRPr lang="es-EC" sz="2000" dirty="0">
              <a:latin typeface="Century Gothic" panose="020B0502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1E6577-71E3-4A52-A4BA-F5C4A4C78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40" y="2136063"/>
            <a:ext cx="9540273" cy="46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5692A-552E-4BF3-AC75-778CF7E89AC0}"/>
              </a:ext>
            </a:extLst>
          </p:cNvPr>
          <p:cNvSpPr txBox="1"/>
          <p:nvPr/>
        </p:nvSpPr>
        <p:spPr>
          <a:xfrm>
            <a:off x="1797269" y="609600"/>
            <a:ext cx="842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Algerian" panose="04020705040A02060702" pitchFamily="82" charset="0"/>
              </a:rPr>
              <a:t>LINFOMA DE NO HODGKIN</a:t>
            </a:r>
            <a:endParaRPr lang="es-EC" sz="4000" dirty="0">
              <a:latin typeface="Algerian" panose="04020705040A02060702" pitchFamily="8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C4031F-043C-4645-BA8D-91A6E6F6D5BC}"/>
              </a:ext>
            </a:extLst>
          </p:cNvPr>
          <p:cNvSpPr txBox="1"/>
          <p:nvPr/>
        </p:nvSpPr>
        <p:spPr>
          <a:xfrm>
            <a:off x="966952" y="1797269"/>
            <a:ext cx="10468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entury Gothic" panose="020B0502020202020204" pitchFamily="34" charset="0"/>
              </a:rPr>
              <a:t>Es un grupo heterogéneo de neoplasias de linfocitos B , a veces T o de los natural </a:t>
            </a:r>
            <a:r>
              <a:rPr lang="es-ES" sz="2400" dirty="0" err="1">
                <a:latin typeface="Century Gothic" panose="020B0502020202020204" pitchFamily="34" charset="0"/>
              </a:rPr>
              <a:t>killers</a:t>
            </a:r>
            <a:r>
              <a:rPr lang="es-ES" sz="2400" dirty="0">
                <a:latin typeface="Century Gothic" panose="020B0502020202020204" pitchFamily="34" charset="0"/>
              </a:rPr>
              <a:t> que proliferan en los ganglios linfáticos y otros órganos linfoides . También pueden infiltrar la médula ósea apareciendo en la sangre y otros tejidos.  </a:t>
            </a:r>
            <a:endParaRPr lang="es-EC" sz="2400" dirty="0"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DBCCD0-850F-4C0F-A57F-67C100087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038" y="3480779"/>
            <a:ext cx="5327923" cy="29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D31D0F8-223B-4A7E-9725-885BB1702FD2}"/>
              </a:ext>
            </a:extLst>
          </p:cNvPr>
          <p:cNvSpPr/>
          <p:nvPr/>
        </p:nvSpPr>
        <p:spPr>
          <a:xfrm>
            <a:off x="3384331" y="1210825"/>
            <a:ext cx="4361793" cy="764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900B63-994D-4F6C-8743-0D18AFE3B5BD}"/>
              </a:ext>
            </a:extLst>
          </p:cNvPr>
          <p:cNvSpPr txBox="1"/>
          <p:nvPr/>
        </p:nvSpPr>
        <p:spPr>
          <a:xfrm>
            <a:off x="3626068" y="1331380"/>
            <a:ext cx="364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lgerian" panose="04020705040A02060702" pitchFamily="82" charset="0"/>
              </a:rPr>
              <a:t>ETIOLOGÍA </a:t>
            </a:r>
            <a:endParaRPr lang="es-EC" sz="2800" dirty="0">
              <a:latin typeface="Algerian" panose="04020705040A02060702" pitchFamily="8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FC9DF6-25D2-48BB-B6EC-85D0AC345DF7}"/>
              </a:ext>
            </a:extLst>
          </p:cNvPr>
          <p:cNvSpPr txBox="1"/>
          <p:nvPr/>
        </p:nvSpPr>
        <p:spPr>
          <a:xfrm>
            <a:off x="1397875" y="2564524"/>
            <a:ext cx="10279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Una célula linfoide que no ha completado su proceso de maduración , se multiplica sin control y los linfocitos que cumplieron su ciclo mueren.</a:t>
            </a:r>
          </a:p>
          <a:p>
            <a:r>
              <a:rPr lang="es-EC" sz="2000" dirty="0">
                <a:latin typeface="Century Gothic" panose="020B0502020202020204" pitchFamily="34" charset="0"/>
              </a:rPr>
              <a:t>Se relaciona: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>
                <a:latin typeface="Century Gothic" panose="020B0502020202020204" pitchFamily="34" charset="0"/>
              </a:rPr>
              <a:t>Estado de inmunodepresión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>
                <a:latin typeface="Century Gothic" panose="020B0502020202020204" pitchFamily="34" charset="0"/>
              </a:rPr>
              <a:t>Virus de Epstein Barr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>
                <a:latin typeface="Century Gothic" panose="020B0502020202020204" pitchFamily="34" charset="0"/>
              </a:rPr>
              <a:t>Helicobacter pylori</a:t>
            </a:r>
            <a:endParaRPr lang="es-E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5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D04E2A-6B15-4978-8797-8C20B2FCF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9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182BC2-C65B-4534-ABF8-EFB4560EC20B}"/>
              </a:ext>
            </a:extLst>
          </p:cNvPr>
          <p:cNvSpPr txBox="1"/>
          <p:nvPr/>
        </p:nvSpPr>
        <p:spPr>
          <a:xfrm>
            <a:off x="1734207" y="830317"/>
            <a:ext cx="86395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Es un cáncer del sistema linfático que es parte del sistema inmunológico.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Los linfomas son producidos por un fallo en la manera que actúan los linfocitos que son un tipo de glóbulo blanco y desempeña un papel importante frente contra las infecciones.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El sistema linfático comprende los ganglios linfáticos , el baso el timo y la médula ósea. 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 Es el tumor más maligno frecuente en los Estados Unidos y el tercero más común en los niños.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Ocurre a cualquier edad inclusive en la infancia </a:t>
            </a:r>
            <a:endParaRPr lang="es-EC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92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D29832-8731-48BD-8C8D-187DE6B79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13"/>
          <a:stretch/>
        </p:blipFill>
        <p:spPr>
          <a:xfrm>
            <a:off x="-73572" y="-73572"/>
            <a:ext cx="12381186" cy="69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2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E79B0F-4BF4-442E-8919-8B885D736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186" y="0"/>
            <a:ext cx="4687120" cy="20934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83F9B6-4A2E-44E4-8E05-0F52EFA5C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28"/>
          <a:stretch/>
        </p:blipFill>
        <p:spPr>
          <a:xfrm>
            <a:off x="1965435" y="2333298"/>
            <a:ext cx="7703918" cy="40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97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4E555B5-CFAB-4EB4-8B33-3BE47A719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7" b="4128"/>
          <a:stretch/>
        </p:blipFill>
        <p:spPr>
          <a:xfrm>
            <a:off x="1225276" y="548014"/>
            <a:ext cx="9253538" cy="57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31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97A8C6-B796-498E-8C89-821BF24E1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45" y="746562"/>
            <a:ext cx="10044114" cy="55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3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F51E8B-E0C3-40C4-B857-8FD3D15F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56" y="599581"/>
            <a:ext cx="10035409" cy="56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1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6AC69E-FA0F-42C0-8383-4181C3BEA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6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A1FB42E-FE18-4084-9D9D-5275D7E6EDE5}"/>
              </a:ext>
            </a:extLst>
          </p:cNvPr>
          <p:cNvSpPr/>
          <p:nvPr/>
        </p:nvSpPr>
        <p:spPr>
          <a:xfrm>
            <a:off x="3636580" y="814496"/>
            <a:ext cx="4141076" cy="113511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F4F2F1-BFF0-47D0-B2AA-CA6EDA9958FB}"/>
              </a:ext>
            </a:extLst>
          </p:cNvPr>
          <p:cNvSpPr txBox="1"/>
          <p:nvPr/>
        </p:nvSpPr>
        <p:spPr>
          <a:xfrm>
            <a:off x="2585544" y="914400"/>
            <a:ext cx="654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ETIOLOGÍA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F301BA6-FAE8-4136-AA74-ADED4B2634FF}"/>
              </a:ext>
            </a:extLst>
          </p:cNvPr>
          <p:cNvSpPr/>
          <p:nvPr/>
        </p:nvSpPr>
        <p:spPr>
          <a:xfrm>
            <a:off x="3310759" y="2050207"/>
            <a:ext cx="4466897" cy="4807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1B7477-A9C2-4CB6-B9F7-7F2F1BD769AD}"/>
              </a:ext>
            </a:extLst>
          </p:cNvPr>
          <p:cNvSpPr txBox="1"/>
          <p:nvPr/>
        </p:nvSpPr>
        <p:spPr>
          <a:xfrm>
            <a:off x="3405352" y="2246551"/>
            <a:ext cx="40885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Infecciones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Inmunosupresión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Exposición a productos tóxicos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Genéticos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Radioterapia o quimioterapia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Grupo étnico y geografía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Deficiencias del sistema inmunológico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Peso corporal y alimentación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AC7502-D28D-47A0-8564-05C822890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68" y="729723"/>
            <a:ext cx="2969830" cy="16620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1CE3F2-964D-4C50-8A18-C1F856C68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2" y="3429000"/>
            <a:ext cx="3056540" cy="17514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BEA01B-BC06-44BD-8573-3818101C9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569" y="1047750"/>
            <a:ext cx="3276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7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B7A9961-6720-4D07-9F3A-1233F4C7E632}"/>
              </a:ext>
            </a:extLst>
          </p:cNvPr>
          <p:cNvSpPr/>
          <p:nvPr/>
        </p:nvSpPr>
        <p:spPr>
          <a:xfrm>
            <a:off x="1077310" y="506344"/>
            <a:ext cx="5570483" cy="122971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10E72A-330E-46ED-8DC7-5A6760D7ABB3}"/>
              </a:ext>
            </a:extLst>
          </p:cNvPr>
          <p:cNvSpPr txBox="1"/>
          <p:nvPr/>
        </p:nvSpPr>
        <p:spPr>
          <a:xfrm>
            <a:off x="698936" y="796017"/>
            <a:ext cx="656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FISIOPATOLOGÍA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74D62CF-663F-4090-B568-BB352473D680}"/>
              </a:ext>
            </a:extLst>
          </p:cNvPr>
          <p:cNvSpPr/>
          <p:nvPr/>
        </p:nvSpPr>
        <p:spPr>
          <a:xfrm>
            <a:off x="888122" y="1819554"/>
            <a:ext cx="5948857" cy="40785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8BE405-541F-4C05-B8C1-EA6A2C5A3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14" y="1503903"/>
            <a:ext cx="4352050" cy="27895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494E884-1079-46B1-B7FE-BACC89EE869B}"/>
              </a:ext>
            </a:extLst>
          </p:cNvPr>
          <p:cNvSpPr txBox="1"/>
          <p:nvPr/>
        </p:nvSpPr>
        <p:spPr>
          <a:xfrm>
            <a:off x="1629103" y="1990831"/>
            <a:ext cx="49293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1.- Por el linfoma las células del sistema linfático se dividen y crecen sin orden ni control y  no mueren cuando deberían hacerlo.</a:t>
            </a: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2.- El tumor puede manifestarse en cualquier lugar del organismo , puede afectar a un solo ganglio linfático o a varios.</a:t>
            </a: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3.- Es capaz de diseminarse a cualquier lugar del cuerpo incluyendo el hígado o la médula ósea.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34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91C977-89DA-47F5-BA11-E13FCE5B5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1" y="632986"/>
            <a:ext cx="4119562" cy="483042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5AA4267-503E-4C7F-ABC7-6C16336DA19C}"/>
              </a:ext>
            </a:extLst>
          </p:cNvPr>
          <p:cNvSpPr txBox="1"/>
          <p:nvPr/>
        </p:nvSpPr>
        <p:spPr>
          <a:xfrm>
            <a:off x="5349766" y="483476"/>
            <a:ext cx="564405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lgerian" panose="04020705040A02060702" pitchFamily="82" charset="0"/>
              </a:rPr>
              <a:t>SINTOMAS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Dificultad para respirar o tos </a:t>
            </a:r>
          </a:p>
          <a:p>
            <a:endParaRPr lang="es-ES" sz="2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Inflamación de los ganglios linfáticos </a:t>
            </a:r>
          </a:p>
          <a:p>
            <a:endParaRPr lang="es-ES" sz="2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Dolor o presión en el pecho</a:t>
            </a:r>
          </a:p>
          <a:p>
            <a:endParaRPr lang="es-ES" sz="2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Sensación de llenura después de comer poco </a:t>
            </a:r>
          </a:p>
          <a:p>
            <a:endParaRPr lang="es-ES" sz="2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Inflamación del abdomen </a:t>
            </a:r>
          </a:p>
          <a:p>
            <a:endParaRPr lang="es-ES" sz="2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Pérdida de peso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Fiebre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Sudores nocturnos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Cansancio extremo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C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4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0CEADE1-D38B-4AA7-8EF5-94E4CC974E1C}"/>
              </a:ext>
            </a:extLst>
          </p:cNvPr>
          <p:cNvSpPr txBox="1"/>
          <p:nvPr/>
        </p:nvSpPr>
        <p:spPr>
          <a:xfrm>
            <a:off x="1303283" y="609600"/>
            <a:ext cx="815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lgerian" panose="04020705040A02060702" pitchFamily="82" charset="0"/>
              </a:rPr>
              <a:t>CLASIFICACIÓN </a:t>
            </a:r>
            <a:endParaRPr lang="es-EC" sz="3600" dirty="0">
              <a:latin typeface="Algerian" panose="04020705040A02060702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65A477-0485-4184-98B6-4B54AD8DF071}"/>
              </a:ext>
            </a:extLst>
          </p:cNvPr>
          <p:cNvSpPr txBox="1"/>
          <p:nvPr/>
        </p:nvSpPr>
        <p:spPr>
          <a:xfrm>
            <a:off x="1860331" y="1755228"/>
            <a:ext cx="91650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entury Gothic" panose="020B0502020202020204" pitchFamily="34" charset="0"/>
              </a:rPr>
              <a:t>Se dividen en dos grandes categorías en función al aspecto de las células cancerosas.</a:t>
            </a:r>
          </a:p>
          <a:p>
            <a:endParaRPr lang="es-ES" dirty="0">
              <a:latin typeface="Century Gothic" panose="020B0502020202020204" pitchFamily="34" charset="0"/>
            </a:endParaRPr>
          </a:p>
          <a:p>
            <a:endParaRPr lang="es-EC" dirty="0">
              <a:latin typeface="Century Gothic" panose="020B0502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989FBEA-77AE-4F4C-83D7-EA02C94C01E3}"/>
              </a:ext>
            </a:extLst>
          </p:cNvPr>
          <p:cNvSpPr/>
          <p:nvPr/>
        </p:nvSpPr>
        <p:spPr>
          <a:xfrm>
            <a:off x="966952" y="3331779"/>
            <a:ext cx="4078014" cy="18813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EEDFB42-19DE-4CCF-A10F-68861F13EABF}"/>
              </a:ext>
            </a:extLst>
          </p:cNvPr>
          <p:cNvSpPr/>
          <p:nvPr/>
        </p:nvSpPr>
        <p:spPr>
          <a:xfrm>
            <a:off x="6216870" y="3331779"/>
            <a:ext cx="4078014" cy="18813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74912D5-B160-4E81-B618-478519164C7C}"/>
              </a:ext>
            </a:extLst>
          </p:cNvPr>
          <p:cNvSpPr txBox="1"/>
          <p:nvPr/>
        </p:nvSpPr>
        <p:spPr>
          <a:xfrm>
            <a:off x="1597572" y="3699641"/>
            <a:ext cx="2953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entury Gothic" panose="020B0502020202020204" pitchFamily="34" charset="0"/>
              </a:rPr>
              <a:t>LINFOMA DE HODGKIN </a:t>
            </a:r>
            <a:endParaRPr lang="es-EC" sz="2800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8218B3-2892-4588-87A8-21685F9B21DA}"/>
              </a:ext>
            </a:extLst>
          </p:cNvPr>
          <p:cNvSpPr txBox="1"/>
          <p:nvPr/>
        </p:nvSpPr>
        <p:spPr>
          <a:xfrm>
            <a:off x="6674069" y="3699641"/>
            <a:ext cx="3195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entury Gothic" panose="020B0502020202020204" pitchFamily="34" charset="0"/>
              </a:rPr>
              <a:t>LINFOMA DE  NO HODGKIN </a:t>
            </a:r>
            <a:endParaRPr lang="es-EC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6D8EE22-BFC8-4AD0-9B63-1C1B860A52F6}"/>
              </a:ext>
            </a:extLst>
          </p:cNvPr>
          <p:cNvSpPr/>
          <p:nvPr/>
        </p:nvSpPr>
        <p:spPr>
          <a:xfrm>
            <a:off x="2480441" y="367862"/>
            <a:ext cx="5465379" cy="14609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8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11CED4-866B-497D-A442-C83A0B70BFFE}"/>
              </a:ext>
            </a:extLst>
          </p:cNvPr>
          <p:cNvSpPr txBox="1"/>
          <p:nvPr/>
        </p:nvSpPr>
        <p:spPr>
          <a:xfrm>
            <a:off x="2732690" y="641131"/>
            <a:ext cx="5023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Century Gothic" panose="020B0502020202020204" pitchFamily="34" charset="0"/>
              </a:rPr>
              <a:t>LINFOMA DE HODGKIN </a:t>
            </a:r>
            <a:endParaRPr lang="es-EC" sz="3600" dirty="0">
              <a:latin typeface="Century Gothic" panose="020B0502020202020204" pitchFamily="34" charset="0"/>
            </a:endParaRPr>
          </a:p>
          <a:p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D87830-D768-4233-A04B-23CE201FE2D6}"/>
              </a:ext>
            </a:extLst>
          </p:cNvPr>
          <p:cNvSpPr txBox="1"/>
          <p:nvPr/>
        </p:nvSpPr>
        <p:spPr>
          <a:xfrm>
            <a:off x="1040524" y="2118459"/>
            <a:ext cx="7514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Neoplasia monoclonal de las células B, caracterizado por la presencia de células anormales gigantes llamadas células de reed Sternberg.</a:t>
            </a:r>
            <a:endParaRPr lang="es-EC" sz="2400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156221C-1AE2-490C-8FED-4253E4CFD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458" y="898470"/>
            <a:ext cx="2943225" cy="40100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12DAFA8-3BB6-4519-B233-EA957A8DE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17" y="3904205"/>
            <a:ext cx="3972910" cy="27065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F740B22-EE1A-4595-B78A-646576C0F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275" y="3933940"/>
            <a:ext cx="2943224" cy="261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6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A73F5C-515F-465B-836C-CC4CA6D8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3" y="675496"/>
            <a:ext cx="8229600" cy="52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20DD0D-963F-4F2E-A021-9E708813608F}"/>
              </a:ext>
            </a:extLst>
          </p:cNvPr>
          <p:cNvSpPr txBox="1"/>
          <p:nvPr/>
        </p:nvSpPr>
        <p:spPr>
          <a:xfrm>
            <a:off x="1229710" y="58857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lgerian" panose="04020705040A02060702" pitchFamily="82" charset="0"/>
              </a:rPr>
              <a:t>ETIOLOGIA</a:t>
            </a:r>
            <a:r>
              <a:rPr lang="es-ES" dirty="0"/>
              <a:t>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4A241B-8B3D-459F-B5A0-98A609E5E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58" y="2063967"/>
            <a:ext cx="5162832" cy="34749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98B8628-32C0-4973-9FC4-6C890C9D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835" y="816192"/>
            <a:ext cx="2124075" cy="24955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8905B3-1FBF-4670-984A-9A932045A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202" y="3801458"/>
            <a:ext cx="30765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3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521</Words>
  <Application>Microsoft Office PowerPoint</Application>
  <PresentationFormat>Panorámica</PresentationFormat>
  <Paragraphs>101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Norma Susana Chavez Villagomez</dc:creator>
  <cp:lastModifiedBy>Norma Susana Chavez Villagomez</cp:lastModifiedBy>
  <cp:revision>96</cp:revision>
  <dcterms:created xsi:type="dcterms:W3CDTF">2024-12-09T00:46:00Z</dcterms:created>
  <dcterms:modified xsi:type="dcterms:W3CDTF">2024-12-16T14:04:56Z</dcterms:modified>
</cp:coreProperties>
</file>