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06B7-F1CD-47D6-8996-74B20B9CB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D127BE-5D73-4A0D-B2BD-05A3DEFE0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6B25B4-3D3F-46F1-A5FE-101BFDBD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DCF23D-38EB-4DF4-B9E6-59A3C769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B3CDBE-5832-434C-9474-322B5D41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541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562F2-FDA0-41FC-9A95-A286D19C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4253E5-9B3E-4B91-B0E1-068BC6BBE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9399E0-0E34-402F-9D7F-F316CCF4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C9313-FFDD-4F41-A704-C9254001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4AB470-E90D-4591-8CBC-A3B09C0A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100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8E1A43-292F-47B9-AAD3-1BC10C64A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B1A65F-75D7-403D-94C0-8A5B1D64B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E75D5F-2719-4AB2-83E3-E66E9F8F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FC3EB-5E6E-4AB3-A2BA-22960751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B498B-5235-4036-B329-A7AC92FA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538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DAE87-6555-4F41-BC66-BA7CAC0D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206B25-1912-4AB9-B838-F95F47D3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2667B-4D53-4CFF-867C-73EBBFA0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8F08D-B592-4F73-AD06-D02369E9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11CA71-02B5-4235-A45F-4F47390C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551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C1496-CEC2-4C74-BB37-EA5CF7D1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F64461-545D-4FE6-B1B9-1DEE3FE45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649A7D-F7A1-4C0B-A8EF-867C6339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DD6DC4-884F-418E-8E7E-49962800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C641E1-D4FE-4E52-A29C-35EBD23E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510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C5AB2-7C63-4CF4-8510-5BC06182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BCF7B8-F900-4D2F-9AA1-0E88655F0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DB2976-ADB5-41BD-8E21-5EE51682D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2F4096-9A4B-4EF0-9F4B-043520BE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121394-6576-47C1-88CD-9794C1DF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64F135-1D84-45D2-ACC2-F2071532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758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AFFC8-8A2C-47C6-A92C-0673645D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1E7B7C-CEAC-4273-BF1C-AC374AB48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445109-14CE-4561-B713-8AB944016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64A618-B6D4-46ED-ACC1-A812360CB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690B7E-19C9-4CED-93D9-4176F0B8E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CCB200-E7A0-47B7-9624-FB9B2C3E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991B56-D006-453C-8E70-C6066EFB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F5C244-AF1A-4D6D-862F-6666C434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117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2885C-FFDA-4CBE-B014-0D02720A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59CC8D-50F7-4BAF-AD80-5F683F78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4E319A-FF0B-483E-A3ED-6DBB1CEC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833B3C-5BAF-491D-AD73-18E8FC81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462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CB81D5-5F89-472F-9A58-D38037E2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ED91D2-A1E4-4722-9D3F-F9BE0A60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EC7D11-4BC1-4875-9EE3-10CB34BE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760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CE9C9-F477-4583-8247-8CFEA823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9DD8E7-5B83-44A5-A3B5-53361A101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9DC618-9E2D-4A98-8A31-36348603D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FD2D-120E-4BD5-AD2C-F41A57E3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C4BD0D-E9E1-474E-8F90-05A6B754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DEC36A-6DCE-4E47-8BB6-65DC659A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8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D52A0-BF75-40A5-973C-199A29A1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B4E6C1-898E-4312-97CE-50BC0CEF6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2F9F57-7B52-4134-B643-035FD7A66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AAA86D-BB39-4032-BD81-36CF344C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C5073E-A6C2-4EA2-BFD7-338B94F7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A1E6DB-D18A-46BA-8F5D-DAA67598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349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4AB765-D206-4FAC-879D-F7130695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9C8D4F-5519-4130-A480-8970BBD59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1ED51A-2549-449B-A0E7-D18B993DA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8595-92EB-49B5-8602-2347957F2DD8}" type="datetimeFigureOut">
              <a:rPr lang="es-EC" smtClean="0"/>
              <a:t>3/12/2024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380883-8A26-4B06-8F60-0A2AC7EC7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C876CD-0400-40BF-AC19-AD9E5279E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943E8-AD0D-464A-A866-BFA27226DC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5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envenida la Universidad Nacional de Chimborazo (UNACH) del Ecuador – RIED">
            <a:extLst>
              <a:ext uri="{FF2B5EF4-FFF2-40B4-BE49-F238E27FC236}">
                <a16:creationId xmlns:a16="http://schemas.microsoft.com/office/drawing/2014/main" id="{B3BA2342-3A67-4374-B6A4-68EE7BBD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05" y="781223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icio » Universidad Nacional de Chimborazo">
            <a:extLst>
              <a:ext uri="{FF2B5EF4-FFF2-40B4-BE49-F238E27FC236}">
                <a16:creationId xmlns:a16="http://schemas.microsoft.com/office/drawing/2014/main" id="{5ADA98A7-6A9D-4A5E-9F90-E3E2C1FC1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18" y="1150446"/>
            <a:ext cx="3717907" cy="17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4742C5B-FBA7-4F81-9FA2-AE2AC7DC1ECB}"/>
              </a:ext>
            </a:extLst>
          </p:cNvPr>
          <p:cNvSpPr txBox="1"/>
          <p:nvPr/>
        </p:nvSpPr>
        <p:spPr>
          <a:xfrm>
            <a:off x="3207887" y="3335897"/>
            <a:ext cx="6097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latin typeface="Algerian" panose="04020705040A02060702" pitchFamily="82" charset="0"/>
              </a:rPr>
              <a:t>PRÁCTICAS LABORALES </a:t>
            </a:r>
            <a:endParaRPr lang="es-EC" sz="4000" b="1" dirty="0">
              <a:latin typeface="Algerian" panose="04020705040A02060702" pitchFamily="8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BBAEB2-99D4-4CE6-B586-45CEBEE3724A}"/>
              </a:ext>
            </a:extLst>
          </p:cNvPr>
          <p:cNvSpPr txBox="1"/>
          <p:nvPr/>
        </p:nvSpPr>
        <p:spPr>
          <a:xfrm>
            <a:off x="3207887" y="4589997"/>
            <a:ext cx="6097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Algerian" panose="04020705040A02060702" pitchFamily="82" charset="0"/>
              </a:rPr>
              <a:t>LEUCEMIAS </a:t>
            </a:r>
            <a:endParaRPr lang="es-EC" sz="40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4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76671F-98CC-4C24-9F6E-D445E5AD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" y="83590"/>
            <a:ext cx="4276725" cy="2886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4C39E4-EB1B-4DBD-B72F-306CDE623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04" t="2098" b="66422"/>
          <a:stretch/>
        </p:blipFill>
        <p:spPr>
          <a:xfrm>
            <a:off x="4656082" y="935420"/>
            <a:ext cx="6606735" cy="15765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E297FA-1977-4B69-AA72-747B0EFD20D8}"/>
              </a:ext>
            </a:extLst>
          </p:cNvPr>
          <p:cNvSpPr txBox="1"/>
          <p:nvPr/>
        </p:nvSpPr>
        <p:spPr>
          <a:xfrm>
            <a:off x="4939862" y="283779"/>
            <a:ext cx="5822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lgerian" panose="04020705040A02060702" pitchFamily="82" charset="0"/>
              </a:rPr>
              <a:t>FACTORES DE RIESGO </a:t>
            </a:r>
            <a:endParaRPr lang="es-EC" sz="3200" b="1" dirty="0">
              <a:latin typeface="Algerian" panose="04020705040A02060702" pitchFamily="8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DB48A83-CEB8-4EBF-89E5-A7DB51D61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65"/>
          <a:stretch/>
        </p:blipFill>
        <p:spPr>
          <a:xfrm>
            <a:off x="4366555" y="2781232"/>
            <a:ext cx="7505653" cy="17382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0A59E9-DDDC-43D6-BC41-348B1D47ED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8" r="796" b="1429"/>
          <a:stretch/>
        </p:blipFill>
        <p:spPr>
          <a:xfrm>
            <a:off x="2738718" y="4717339"/>
            <a:ext cx="9133490" cy="21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8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EAFF23-B1E2-4EFA-B949-065574BD1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511" y="142875"/>
            <a:ext cx="76676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189DEB-4392-4B87-8785-82043DA9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2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12A192-0E05-40AA-85B2-61DB4EEAF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5"/>
            <a:ext cx="12192000" cy="67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4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2A8FEC-7127-480D-B2D1-7595611D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27212" cy="6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A93BF7-F353-45B9-8461-37D1C4AC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B2275AC-3DAB-442E-A2A7-601EF3C51615}"/>
              </a:ext>
            </a:extLst>
          </p:cNvPr>
          <p:cNvSpPr txBox="1"/>
          <p:nvPr/>
        </p:nvSpPr>
        <p:spPr>
          <a:xfrm>
            <a:off x="2785241" y="578069"/>
            <a:ext cx="536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Algerian" panose="04020705040A02060702" pitchFamily="82" charset="0"/>
              </a:rPr>
              <a:t>LEUCEMIAS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935F7D-3035-4373-BE50-2811A4D7C586}"/>
              </a:ext>
            </a:extLst>
          </p:cNvPr>
          <p:cNvSpPr txBox="1"/>
          <p:nvPr/>
        </p:nvSpPr>
        <p:spPr>
          <a:xfrm>
            <a:off x="378373" y="1195628"/>
            <a:ext cx="6369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Son neoplasias  de células hematopoyéticas por lo  cuál la médula ósea produce glóbulos blancos anormales denominadas células blásticas , leucémicas o células de leucemia.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Las células leucémicas también infiltran el hígado, bazo, ganglios linfáticos, y otros tejidos de todo el cuerpo ocasionando su crecimiento. </a:t>
            </a:r>
            <a:endParaRPr lang="es-EC" sz="2800" dirty="0"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6E78DE-8C2E-483A-9D4D-BBEE2C73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128" y="2522154"/>
            <a:ext cx="38862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9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2A7CBFB-D510-4403-8657-479C792970E8}"/>
              </a:ext>
            </a:extLst>
          </p:cNvPr>
          <p:cNvSpPr/>
          <p:nvPr/>
        </p:nvSpPr>
        <p:spPr>
          <a:xfrm>
            <a:off x="3174124" y="882869"/>
            <a:ext cx="5034456" cy="10300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386BCC-1556-4E68-8374-342A65BB2162}"/>
              </a:ext>
            </a:extLst>
          </p:cNvPr>
          <p:cNvSpPr txBox="1"/>
          <p:nvPr/>
        </p:nvSpPr>
        <p:spPr>
          <a:xfrm>
            <a:off x="2995447" y="1059698"/>
            <a:ext cx="541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Algerian" panose="04020705040A02060702" pitchFamily="82" charset="0"/>
              </a:rPr>
              <a:t>ETIOLOGÍA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1BE959-F2F4-4BCC-9D91-23FEB6A6A48D}"/>
              </a:ext>
            </a:extLst>
          </p:cNvPr>
          <p:cNvSpPr txBox="1"/>
          <p:nvPr/>
        </p:nvSpPr>
        <p:spPr>
          <a:xfrm>
            <a:off x="2995446" y="2091559"/>
            <a:ext cx="6211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Se desconoce las causas de la leucemia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Century Gothic" panose="020B0502020202020204" pitchFamily="34" charset="0"/>
            </a:endParaRPr>
          </a:p>
          <a:p>
            <a:endParaRPr lang="es-ES" sz="2400" dirty="0">
              <a:latin typeface="Century Gothic" panose="020B0502020202020204" pitchFamily="34" charset="0"/>
            </a:endParaRPr>
          </a:p>
          <a:p>
            <a:r>
              <a:rPr lang="es-ES" sz="2400" dirty="0">
                <a:latin typeface="Century Gothic" panose="020B0502020202020204" pitchFamily="34" charset="0"/>
              </a:rPr>
              <a:t> </a:t>
            </a:r>
            <a:endParaRPr lang="es-EC" sz="2400" dirty="0">
              <a:latin typeface="Century Gothic" panose="020B0502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FE52E33-FB79-46ED-AA29-35F28F8B7A5D}"/>
              </a:ext>
            </a:extLst>
          </p:cNvPr>
          <p:cNvSpPr/>
          <p:nvPr/>
        </p:nvSpPr>
        <p:spPr>
          <a:xfrm>
            <a:off x="3174124" y="3079531"/>
            <a:ext cx="5234151" cy="10510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95C5C5-571E-4F36-8F0A-6FA913264F89}"/>
              </a:ext>
            </a:extLst>
          </p:cNvPr>
          <p:cNvSpPr txBox="1"/>
          <p:nvPr/>
        </p:nvSpPr>
        <p:spPr>
          <a:xfrm>
            <a:off x="3699641" y="3300248"/>
            <a:ext cx="430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Algerian" panose="04020705040A02060702" pitchFamily="82" charset="0"/>
              </a:rPr>
              <a:t>INCIDENCIA</a:t>
            </a:r>
            <a:r>
              <a:rPr lang="es-ES" sz="2800" dirty="0">
                <a:latin typeface="Algerian" panose="04020705040A02060702" pitchFamily="82" charset="0"/>
              </a:rPr>
              <a:t> </a:t>
            </a:r>
            <a:endParaRPr lang="es-EC" sz="2800" dirty="0">
              <a:latin typeface="Algerian" panose="04020705040A02060702" pitchFamily="8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3A3F12-83D5-4704-AD87-EEB3003F244F}"/>
              </a:ext>
            </a:extLst>
          </p:cNvPr>
          <p:cNvSpPr txBox="1"/>
          <p:nvPr/>
        </p:nvSpPr>
        <p:spPr>
          <a:xfrm>
            <a:off x="2648607" y="4372303"/>
            <a:ext cx="67266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Personas expuestas radiación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Exposición a bencenos, pesticidas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Productos químicos, fármacos, gases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155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ABDAC4-9279-4BFB-9202-AAFA5252617A}"/>
              </a:ext>
            </a:extLst>
          </p:cNvPr>
          <p:cNvSpPr txBox="1"/>
          <p:nvPr/>
        </p:nvSpPr>
        <p:spPr>
          <a:xfrm>
            <a:off x="725214" y="987972"/>
            <a:ext cx="8261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Factores genéticos, ambientales e inmunológicos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Hallazgos moleculares :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        - Alteraciones genéticas en las células progenitoras adquiridas en el útero.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        -Exposición tardía a ciertos antígenos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        - Respuesta inmune alterada 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Agentes alquilantes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Tratamiento de radiación o quimioterapia para otro tipo de cáncer 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  </a:t>
            </a:r>
            <a:endParaRPr lang="es-EC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9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CD6EE48-DFDC-4F28-9979-011A4A4B7971}"/>
              </a:ext>
            </a:extLst>
          </p:cNvPr>
          <p:cNvSpPr/>
          <p:nvPr/>
        </p:nvSpPr>
        <p:spPr>
          <a:xfrm>
            <a:off x="588579" y="679009"/>
            <a:ext cx="6011918" cy="12612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CF2BB0-C210-45BC-B67B-EFA890D36BA2}"/>
              </a:ext>
            </a:extLst>
          </p:cNvPr>
          <p:cNvSpPr txBox="1"/>
          <p:nvPr/>
        </p:nvSpPr>
        <p:spPr>
          <a:xfrm>
            <a:off x="1203434" y="924908"/>
            <a:ext cx="5339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Algerian" panose="04020705040A02060702" pitchFamily="82" charset="0"/>
              </a:rPr>
              <a:t>SIGNOS Y SÍNTOMAS </a:t>
            </a:r>
            <a:endParaRPr lang="es-EC" sz="4400" dirty="0">
              <a:latin typeface="Algerian" panose="04020705040A02060702" pitchFamily="82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1A250B4-BB11-4547-B201-E289B9B0E8E0}"/>
              </a:ext>
            </a:extLst>
          </p:cNvPr>
          <p:cNvSpPr/>
          <p:nvPr/>
        </p:nvSpPr>
        <p:spPr>
          <a:xfrm>
            <a:off x="462455" y="2186149"/>
            <a:ext cx="6568966" cy="41200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C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74F9965-1CD1-4D49-8409-E1EC64440B1E}"/>
              </a:ext>
            </a:extLst>
          </p:cNvPr>
          <p:cNvSpPr/>
          <p:nvPr/>
        </p:nvSpPr>
        <p:spPr>
          <a:xfrm>
            <a:off x="7346567" y="2793920"/>
            <a:ext cx="3899338" cy="18077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470F7C-2172-4E6F-A143-A38E17B56A60}"/>
              </a:ext>
            </a:extLst>
          </p:cNvPr>
          <p:cNvSpPr txBox="1"/>
          <p:nvPr/>
        </p:nvSpPr>
        <p:spPr>
          <a:xfrm>
            <a:off x="7588305" y="3220755"/>
            <a:ext cx="3415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Century Gothic" panose="020B0502020202020204" pitchFamily="34" charset="0"/>
              </a:rPr>
              <a:t>Depende del tipo de leucemia </a:t>
            </a:r>
            <a:endParaRPr lang="es-EC" sz="28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5DADF6-FA63-4423-9533-DD6FAAB108C7}"/>
              </a:ext>
            </a:extLst>
          </p:cNvPr>
          <p:cNvSpPr txBox="1"/>
          <p:nvPr/>
        </p:nvSpPr>
        <p:spPr>
          <a:xfrm>
            <a:off x="1019503" y="2511972"/>
            <a:ext cx="55231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Fiebre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Fatiga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Debilidad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Sangrado excesivo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Marcas amoratadas (petequias)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Piel pálida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Dificultad para respirar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Dolores de huesos y articulaciones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Pérdida de peso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Hiperhidrosis (sudoración excesiva)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08C722-2E65-46EF-99E5-3F228762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78" b="-8678"/>
          <a:stretch/>
        </p:blipFill>
        <p:spPr>
          <a:xfrm>
            <a:off x="6847654" y="263635"/>
            <a:ext cx="2448582" cy="167661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DC2300F-AEA0-4138-A52F-B0A580D36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292" y="5013434"/>
            <a:ext cx="2965888" cy="15831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EA2D4AA-0CDF-4B18-96E2-E3AE64705F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20"/>
          <a:stretch/>
        </p:blipFill>
        <p:spPr>
          <a:xfrm>
            <a:off x="9428026" y="924908"/>
            <a:ext cx="2702308" cy="18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6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001B949-42D6-4471-B84B-A3A037DFF836}"/>
              </a:ext>
            </a:extLst>
          </p:cNvPr>
          <p:cNvSpPr/>
          <p:nvPr/>
        </p:nvSpPr>
        <p:spPr>
          <a:xfrm>
            <a:off x="1608083" y="599090"/>
            <a:ext cx="8092965" cy="10720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E05B15-3C7C-41E1-8534-C10EF3C4770C}"/>
              </a:ext>
            </a:extLst>
          </p:cNvPr>
          <p:cNvSpPr txBox="1"/>
          <p:nvPr/>
        </p:nvSpPr>
        <p:spPr>
          <a:xfrm>
            <a:off x="2039007" y="798786"/>
            <a:ext cx="811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lgerian" panose="04020705040A02060702" pitchFamily="82" charset="0"/>
              </a:rPr>
              <a:t>PATOGENIA </a:t>
            </a:r>
            <a:endParaRPr lang="es-EC" sz="3600" dirty="0">
              <a:latin typeface="Algerian" panose="04020705040A02060702" pitchFamily="82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56A19AC-69A5-4F52-B346-4168C3947B58}"/>
              </a:ext>
            </a:extLst>
          </p:cNvPr>
          <p:cNvSpPr/>
          <p:nvPr/>
        </p:nvSpPr>
        <p:spPr>
          <a:xfrm>
            <a:off x="1524000" y="1996965"/>
            <a:ext cx="9574924" cy="37627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8CFA34-DE2E-4CD9-A91A-FA4AB59DE603}"/>
              </a:ext>
            </a:extLst>
          </p:cNvPr>
          <p:cNvSpPr txBox="1"/>
          <p:nvPr/>
        </p:nvSpPr>
        <p:spPr>
          <a:xfrm>
            <a:off x="2228193" y="2385848"/>
            <a:ext cx="85449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entury Gothic" panose="020B0502020202020204" pitchFamily="34" charset="0"/>
              </a:rPr>
              <a:t>El fenómeno que causas los trastornos  ejercen sus efectos  a través de la alteración en la regulación de genes que de manera normal regulan  el desarrollo de los elementos formes de la sangre y la homeostasis.</a:t>
            </a:r>
          </a:p>
          <a:p>
            <a:pPr algn="just"/>
            <a:endParaRPr lang="es-ES" sz="2000" dirty="0">
              <a:latin typeface="Century Gothic" panose="020B0502020202020204" pitchFamily="34" charset="0"/>
            </a:endParaRP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Las alteraciones son los cambios estructurales clasificados como traslocaciones , en que una parte del cromosoma esta sobre otro cromosoma y visiversa.  </a:t>
            </a:r>
          </a:p>
          <a:p>
            <a:pPr algn="just"/>
            <a:endParaRPr lang="es-ES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417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AA0BBE8-350C-4CFA-9D2A-9B9CB0AB3FA2}"/>
              </a:ext>
            </a:extLst>
          </p:cNvPr>
          <p:cNvSpPr/>
          <p:nvPr/>
        </p:nvSpPr>
        <p:spPr>
          <a:xfrm>
            <a:off x="1418897" y="683172"/>
            <a:ext cx="8534400" cy="115613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A7EE93-E615-4055-BF4D-768CE2685217}"/>
              </a:ext>
            </a:extLst>
          </p:cNvPr>
          <p:cNvSpPr txBox="1"/>
          <p:nvPr/>
        </p:nvSpPr>
        <p:spPr>
          <a:xfrm>
            <a:off x="1933903" y="935421"/>
            <a:ext cx="801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lgerian" panose="04020705040A02060702" pitchFamily="82" charset="0"/>
              </a:rPr>
              <a:t>Clasificación de las leucemias </a:t>
            </a:r>
            <a:endParaRPr lang="es-EC" sz="3600" dirty="0">
              <a:latin typeface="Algerian" panose="04020705040A02060702" pitchFamily="82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6E443FE-513F-4C1E-87F2-BF68706D8A38}"/>
              </a:ext>
            </a:extLst>
          </p:cNvPr>
          <p:cNvSpPr/>
          <p:nvPr/>
        </p:nvSpPr>
        <p:spPr>
          <a:xfrm>
            <a:off x="1292773" y="2370083"/>
            <a:ext cx="3447393" cy="22439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853A04C-6311-43DD-B456-28D8C7343A27}"/>
              </a:ext>
            </a:extLst>
          </p:cNvPr>
          <p:cNvSpPr/>
          <p:nvPr/>
        </p:nvSpPr>
        <p:spPr>
          <a:xfrm>
            <a:off x="6285186" y="2370082"/>
            <a:ext cx="3447393" cy="22439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EB8773-EFB3-4994-BA6A-F156309E5E63}"/>
              </a:ext>
            </a:extLst>
          </p:cNvPr>
          <p:cNvSpPr txBox="1"/>
          <p:nvPr/>
        </p:nvSpPr>
        <p:spPr>
          <a:xfrm>
            <a:off x="1933903" y="2764221"/>
            <a:ext cx="2532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Por su evolución </a:t>
            </a:r>
          </a:p>
          <a:p>
            <a:endParaRPr lang="es-ES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Aguda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Crónica </a:t>
            </a:r>
            <a:endParaRPr lang="es-EC" sz="2000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D15026-B096-4BFB-A241-5A7CC876C123}"/>
              </a:ext>
            </a:extLst>
          </p:cNvPr>
          <p:cNvSpPr txBox="1"/>
          <p:nvPr/>
        </p:nvSpPr>
        <p:spPr>
          <a:xfrm>
            <a:off x="6884276" y="2627586"/>
            <a:ext cx="25329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De acuerdo al origen celular</a:t>
            </a:r>
          </a:p>
          <a:p>
            <a:endParaRPr lang="es-ES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Linfocítica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Granulocítica </a:t>
            </a:r>
            <a:endParaRPr lang="es-EC" sz="2000" dirty="0">
              <a:latin typeface="Century Gothic" panose="020B0502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3ECA56-5323-41C2-9287-1A121C0B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49" y="5144814"/>
            <a:ext cx="4037729" cy="13029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8003205-E8F0-4E43-903B-001A74C0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20" y="5144813"/>
            <a:ext cx="3644903" cy="14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3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15FC466-0ECC-4104-8AA3-E345FFDCC203}"/>
              </a:ext>
            </a:extLst>
          </p:cNvPr>
          <p:cNvSpPr/>
          <p:nvPr/>
        </p:nvSpPr>
        <p:spPr>
          <a:xfrm>
            <a:off x="3825765" y="630621"/>
            <a:ext cx="4540469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3A99E-D079-4BFD-BEE8-0D78A7870938}"/>
              </a:ext>
            </a:extLst>
          </p:cNvPr>
          <p:cNvSpPr txBox="1"/>
          <p:nvPr/>
        </p:nvSpPr>
        <p:spPr>
          <a:xfrm>
            <a:off x="2532993" y="826211"/>
            <a:ext cx="693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lgerian" panose="04020705040A02060702" pitchFamily="82" charset="0"/>
              </a:rPr>
              <a:t>LEUCEMIA AGUDA </a:t>
            </a:r>
            <a:endParaRPr lang="es-EC" sz="2800" dirty="0">
              <a:latin typeface="Algerian" panose="04020705040A02060702" pitchFamily="82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5B402AC-1939-4A33-8FC3-BAAEB50ED422}"/>
              </a:ext>
            </a:extLst>
          </p:cNvPr>
          <p:cNvSpPr/>
          <p:nvPr/>
        </p:nvSpPr>
        <p:spPr>
          <a:xfrm>
            <a:off x="557048" y="2380225"/>
            <a:ext cx="4340772" cy="77997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5179E3C-C480-4783-AF9E-F8043F41EA5B}"/>
              </a:ext>
            </a:extLst>
          </p:cNvPr>
          <p:cNvSpPr/>
          <p:nvPr/>
        </p:nvSpPr>
        <p:spPr>
          <a:xfrm>
            <a:off x="6211613" y="2380225"/>
            <a:ext cx="3783725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71FB46-B74F-43B4-850D-B5C3A43B90F6}"/>
              </a:ext>
            </a:extLst>
          </p:cNvPr>
          <p:cNvSpPr txBox="1"/>
          <p:nvPr/>
        </p:nvSpPr>
        <p:spPr>
          <a:xfrm>
            <a:off x="756745" y="2585545"/>
            <a:ext cx="441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Leucemia linfoide  aguda </a:t>
            </a:r>
            <a:endParaRPr lang="es-EC" sz="20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2E1B80-8D90-41EF-8F4C-E342BA44B9DF}"/>
              </a:ext>
            </a:extLst>
          </p:cNvPr>
          <p:cNvSpPr txBox="1"/>
          <p:nvPr/>
        </p:nvSpPr>
        <p:spPr>
          <a:xfrm>
            <a:off x="6484883" y="2585545"/>
            <a:ext cx="441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Leucemia mieloide aguda </a:t>
            </a:r>
            <a:endParaRPr lang="es-EC" sz="2000" dirty="0">
              <a:latin typeface="Century Gothic" panose="020B0502020202020204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774765D-8548-471E-83D4-2EE85D59348B}"/>
              </a:ext>
            </a:extLst>
          </p:cNvPr>
          <p:cNvCxnSpPr/>
          <p:nvPr/>
        </p:nvCxnSpPr>
        <p:spPr>
          <a:xfrm flipH="1">
            <a:off x="3258207" y="1650124"/>
            <a:ext cx="1156138" cy="54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5D296E0-9E5D-4FBD-A44B-A72D8949EAFD}"/>
              </a:ext>
            </a:extLst>
          </p:cNvPr>
          <p:cNvCxnSpPr>
            <a:cxnSpLocks/>
          </p:cNvCxnSpPr>
          <p:nvPr/>
        </p:nvCxnSpPr>
        <p:spPr>
          <a:xfrm>
            <a:off x="7567446" y="1627799"/>
            <a:ext cx="735725" cy="66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2DD9760-4DEA-453A-8466-28897B80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30" y="3622575"/>
            <a:ext cx="2542405" cy="199269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C0040C2-881D-459A-A221-10003E73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55" y="3622575"/>
            <a:ext cx="2504910" cy="20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0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AA8FCF3-F3CD-440D-8D8B-E7EDDA19E774}"/>
              </a:ext>
            </a:extLst>
          </p:cNvPr>
          <p:cNvSpPr txBox="1"/>
          <p:nvPr/>
        </p:nvSpPr>
        <p:spPr>
          <a:xfrm>
            <a:off x="777765" y="472965"/>
            <a:ext cx="10636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lgerian" panose="04020705040A02060702" pitchFamily="82" charset="0"/>
              </a:rPr>
              <a:t>LEUCEMIA LINFOIDE AGUDA  </a:t>
            </a:r>
            <a:endParaRPr lang="es-EC" sz="4400" dirty="0">
              <a:latin typeface="Algerian" panose="04020705040A02060702" pitchFamily="8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C5CAA-C9A7-4429-BCEF-AE17470CB2AC}"/>
              </a:ext>
            </a:extLst>
          </p:cNvPr>
          <p:cNvSpPr txBox="1"/>
          <p:nvPr/>
        </p:nvSpPr>
        <p:spPr>
          <a:xfrm>
            <a:off x="536028" y="1723697"/>
            <a:ext cx="402546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Se caracteriza por la producción excesiva de linfocitos anormales que expresan marcadores de los linfocitos B o T. 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200AA9-D1B7-4A28-B120-23629DADF99F}"/>
              </a:ext>
            </a:extLst>
          </p:cNvPr>
          <p:cNvSpPr txBox="1"/>
          <p:nvPr/>
        </p:nvSpPr>
        <p:spPr>
          <a:xfrm>
            <a:off x="5906814" y="1723697"/>
            <a:ext cx="4204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Es un proceso de la infancia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75- 85% de las leucemias pediátricas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25% de los tumores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Pico de incidencia de 2 -45 años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Edad puberal </a:t>
            </a:r>
            <a:endParaRPr lang="es-EC" sz="2000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B6E371-6612-4B20-97D8-1F955EA75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3" y="4138169"/>
            <a:ext cx="8902262" cy="24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33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298</Words>
  <Application>Microsoft Office PowerPoint</Application>
  <PresentationFormat>Panorámica</PresentationFormat>
  <Paragraphs>64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Norma Susana Chavez Villagomez</dc:creator>
  <cp:lastModifiedBy>Norma Susana Chavez Villagomez</cp:lastModifiedBy>
  <cp:revision>65</cp:revision>
  <dcterms:created xsi:type="dcterms:W3CDTF">2024-12-03T13:03:59Z</dcterms:created>
  <dcterms:modified xsi:type="dcterms:W3CDTF">2024-12-03T15:00:42Z</dcterms:modified>
</cp:coreProperties>
</file>