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9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9685-E02A-47F8-B297-1CAC09922C20}" type="datetimeFigureOut">
              <a:rPr lang="es-EC" smtClean="0"/>
              <a:t>25/11/2024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AEAFA71-12BB-4370-8372-173C55650BC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17637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9685-E02A-47F8-B297-1CAC09922C20}" type="datetimeFigureOut">
              <a:rPr lang="es-EC" smtClean="0"/>
              <a:t>25/11/2024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AEAFA71-12BB-4370-8372-173C55650BC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12223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9685-E02A-47F8-B297-1CAC09922C20}" type="datetimeFigureOut">
              <a:rPr lang="es-EC" smtClean="0"/>
              <a:t>25/11/2024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AEAFA71-12BB-4370-8372-173C55650BCB}" type="slidenum">
              <a:rPr lang="es-EC" smtClean="0"/>
              <a:t>‹Nº›</a:t>
            </a:fld>
            <a:endParaRPr lang="es-EC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1562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9685-E02A-47F8-B297-1CAC09922C20}" type="datetimeFigureOut">
              <a:rPr lang="es-EC" smtClean="0"/>
              <a:t>25/11/2024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EAFA71-12BB-4370-8372-173C55650BC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25660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9685-E02A-47F8-B297-1CAC09922C20}" type="datetimeFigureOut">
              <a:rPr lang="es-EC" smtClean="0"/>
              <a:t>25/11/2024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EAFA71-12BB-4370-8372-173C55650BCB}" type="slidenum">
              <a:rPr lang="es-EC" smtClean="0"/>
              <a:t>‹Nº›</a:t>
            </a:fld>
            <a:endParaRPr lang="es-EC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296111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9685-E02A-47F8-B297-1CAC09922C20}" type="datetimeFigureOut">
              <a:rPr lang="es-EC" smtClean="0"/>
              <a:t>25/11/2024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EAFA71-12BB-4370-8372-173C55650BC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901529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9685-E02A-47F8-B297-1CAC09922C20}" type="datetimeFigureOut">
              <a:rPr lang="es-EC" smtClean="0"/>
              <a:t>25/11/2024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FA71-12BB-4370-8372-173C55650BC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312532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9685-E02A-47F8-B297-1CAC09922C20}" type="datetimeFigureOut">
              <a:rPr lang="es-EC" smtClean="0"/>
              <a:t>25/11/2024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FA71-12BB-4370-8372-173C55650BC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97226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9685-E02A-47F8-B297-1CAC09922C20}" type="datetimeFigureOut">
              <a:rPr lang="es-EC" smtClean="0"/>
              <a:t>25/11/2024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FA71-12BB-4370-8372-173C55650BC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24448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9685-E02A-47F8-B297-1CAC09922C20}" type="datetimeFigureOut">
              <a:rPr lang="es-EC" smtClean="0"/>
              <a:t>25/11/2024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AEAFA71-12BB-4370-8372-173C55650BC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67287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9685-E02A-47F8-B297-1CAC09922C20}" type="datetimeFigureOut">
              <a:rPr lang="es-EC" smtClean="0"/>
              <a:t>25/11/2024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AEAFA71-12BB-4370-8372-173C55650BC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51371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9685-E02A-47F8-B297-1CAC09922C20}" type="datetimeFigureOut">
              <a:rPr lang="es-EC" smtClean="0"/>
              <a:t>25/11/2024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AEAFA71-12BB-4370-8372-173C55650BC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8329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9685-E02A-47F8-B297-1CAC09922C20}" type="datetimeFigureOut">
              <a:rPr lang="es-EC" smtClean="0"/>
              <a:t>25/11/2024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FA71-12BB-4370-8372-173C55650BC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241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9685-E02A-47F8-B297-1CAC09922C20}" type="datetimeFigureOut">
              <a:rPr lang="es-EC" smtClean="0"/>
              <a:t>25/11/2024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FA71-12BB-4370-8372-173C55650BC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18900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9685-E02A-47F8-B297-1CAC09922C20}" type="datetimeFigureOut">
              <a:rPr lang="es-EC" smtClean="0"/>
              <a:t>25/11/2024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FA71-12BB-4370-8372-173C55650BC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73079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9685-E02A-47F8-B297-1CAC09922C20}" type="datetimeFigureOut">
              <a:rPr lang="es-EC" smtClean="0"/>
              <a:t>25/11/2024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EAFA71-12BB-4370-8372-173C55650BC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6864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29685-E02A-47F8-B297-1CAC09922C20}" type="datetimeFigureOut">
              <a:rPr lang="es-EC" smtClean="0"/>
              <a:t>25/11/2024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AEAFA71-12BB-4370-8372-173C55650BC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08362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Bienvenida la Universidad Nacional de Chimborazo (UNACH) del Ecuador – RIED">
            <a:extLst>
              <a:ext uri="{FF2B5EF4-FFF2-40B4-BE49-F238E27FC236}">
                <a16:creationId xmlns:a16="http://schemas.microsoft.com/office/drawing/2014/main" id="{0B9BA5D4-4D3D-4D82-B794-7D79B468A1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279" y="972416"/>
            <a:ext cx="2152650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Inicio » Universidad Nacional de Chimborazo">
            <a:extLst>
              <a:ext uri="{FF2B5EF4-FFF2-40B4-BE49-F238E27FC236}">
                <a16:creationId xmlns:a16="http://schemas.microsoft.com/office/drawing/2014/main" id="{FABE4B43-3B3A-4E6B-A931-21688F51A7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5124" y="1058404"/>
            <a:ext cx="3717907" cy="1754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09B86A4E-5A9E-4DCE-9DD3-3A54E88115A8}"/>
              </a:ext>
            </a:extLst>
          </p:cNvPr>
          <p:cNvSpPr txBox="1"/>
          <p:nvPr/>
        </p:nvSpPr>
        <p:spPr>
          <a:xfrm>
            <a:off x="2967644" y="3332768"/>
            <a:ext cx="685176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600" b="1" dirty="0"/>
              <a:t>PRÁCTICAS LABORALES </a:t>
            </a:r>
            <a:endParaRPr lang="es-EC" sz="3600" b="1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25D2CCF-35AB-480E-B3CC-65B85725E9BA}"/>
              </a:ext>
            </a:extLst>
          </p:cNvPr>
          <p:cNvSpPr txBox="1"/>
          <p:nvPr/>
        </p:nvSpPr>
        <p:spPr>
          <a:xfrm>
            <a:off x="2793076" y="4231178"/>
            <a:ext cx="5943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/>
              <a:t>ANEMIAS </a:t>
            </a:r>
          </a:p>
          <a:p>
            <a:pPr algn="ctr"/>
            <a:r>
              <a:rPr lang="es-ES" sz="4400" b="1" dirty="0"/>
              <a:t> </a:t>
            </a:r>
            <a:r>
              <a:rPr lang="es-ES" sz="4400" dirty="0"/>
              <a:t> </a:t>
            </a:r>
            <a:endParaRPr lang="es-EC" sz="4400" dirty="0"/>
          </a:p>
        </p:txBody>
      </p:sp>
    </p:spTree>
    <p:extLst>
      <p:ext uri="{BB962C8B-B14F-4D97-AF65-F5344CB8AC3E}">
        <p14:creationId xmlns:p14="http://schemas.microsoft.com/office/powerpoint/2010/main" val="3565722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50F0A2AB-30B7-45A9-ACF7-3FFC7AAB6C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6976" y="1083425"/>
            <a:ext cx="7694912" cy="489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882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6A8E0E7-943A-41D3-8D72-7CB74D29FD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3672" y="780276"/>
            <a:ext cx="2553637" cy="3101766"/>
          </a:xfrm>
          <a:prstGeom prst="rect">
            <a:avLst/>
          </a:prstGeom>
        </p:spPr>
      </p:pic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EEE15C73-E63E-4924-9B0D-58093F7DCE20}"/>
              </a:ext>
            </a:extLst>
          </p:cNvPr>
          <p:cNvSpPr/>
          <p:nvPr/>
        </p:nvSpPr>
        <p:spPr>
          <a:xfrm>
            <a:off x="2236123" y="958438"/>
            <a:ext cx="5694219" cy="535092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FEBE591-2BCE-450E-BD20-BD4427DD6BB5}"/>
              </a:ext>
            </a:extLst>
          </p:cNvPr>
          <p:cNvSpPr txBox="1"/>
          <p:nvPr/>
        </p:nvSpPr>
        <p:spPr>
          <a:xfrm>
            <a:off x="2668385" y="1147156"/>
            <a:ext cx="507076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latin typeface="+mj-lt"/>
              </a:rPr>
              <a:t>Disminución de la cantidad de glóbulos rojos, del hematocrito, hemoglobina.</a:t>
            </a:r>
          </a:p>
          <a:p>
            <a:pPr algn="just"/>
            <a:endParaRPr lang="es-ES" dirty="0"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latin typeface="+mj-lt"/>
              </a:rPr>
              <a:t>La Organización mundial de la salud acepta que existe anemia cuando los valores de la hemoglobina son inferiores a los valores normales.</a:t>
            </a:r>
          </a:p>
          <a:p>
            <a:pPr algn="just"/>
            <a:r>
              <a:rPr lang="es-ES" dirty="0">
                <a:latin typeface="+mj-lt"/>
              </a:rPr>
              <a:t>Mujeres   : Menor a 12 g/dl </a:t>
            </a:r>
          </a:p>
          <a:p>
            <a:pPr algn="just"/>
            <a:r>
              <a:rPr lang="es-ES" dirty="0">
                <a:latin typeface="+mj-lt"/>
              </a:rPr>
              <a:t>Hombres : Menor a 13 g/dl </a:t>
            </a:r>
          </a:p>
          <a:p>
            <a:pPr algn="just"/>
            <a:endParaRPr lang="es-ES" dirty="0"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latin typeface="+mj-lt"/>
              </a:rPr>
              <a:t>En salud  pública la Anemia se define como una concentración de hemoglobina por debajo del rango.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>
              <a:latin typeface="+mj-lt"/>
            </a:endParaRPr>
          </a:p>
          <a:p>
            <a:pPr algn="just"/>
            <a:endParaRPr lang="es-ES" dirty="0">
              <a:latin typeface="+mj-lt"/>
            </a:endParaRPr>
          </a:p>
          <a:p>
            <a:pPr algn="just"/>
            <a:endParaRPr lang="es-EC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97531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DDA40AEB-D051-42EE-8EC9-1CBF2429E5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2512" y="676448"/>
            <a:ext cx="5695950" cy="537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074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D6F618D5-CD4F-454A-B3E5-2677406CB9AF}"/>
              </a:ext>
            </a:extLst>
          </p:cNvPr>
          <p:cNvSpPr txBox="1"/>
          <p:nvPr/>
        </p:nvSpPr>
        <p:spPr>
          <a:xfrm>
            <a:off x="2202873" y="872837"/>
            <a:ext cx="65254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/>
              <a:t>EPIDEMIOLOGÍA</a:t>
            </a:r>
            <a:r>
              <a:rPr lang="es-ES" dirty="0"/>
              <a:t> </a:t>
            </a:r>
            <a:endParaRPr lang="es-EC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F16E1E3-21E7-4997-8B14-844D81B79395}"/>
              </a:ext>
            </a:extLst>
          </p:cNvPr>
          <p:cNvSpPr txBox="1"/>
          <p:nvPr/>
        </p:nvSpPr>
        <p:spPr>
          <a:xfrm>
            <a:off x="2202872" y="2211184"/>
            <a:ext cx="68663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La prevalencia mundial de la anemia en la población general es el 24.8%  y se calcula que 1620 millones de personas  presentan anemia.</a:t>
            </a:r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 </a:t>
            </a:r>
            <a:endParaRPr lang="es-EC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9D2FF29A-4794-47AB-B538-B3B5456122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3941" y="3724796"/>
            <a:ext cx="3361633" cy="1988572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D9594863-B301-4771-BFE3-7D1C254844F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031"/>
          <a:stretch/>
        </p:blipFill>
        <p:spPr>
          <a:xfrm>
            <a:off x="7579303" y="3724796"/>
            <a:ext cx="2409825" cy="1754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578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F90545DD-D314-47D6-A556-C49C8DF4F9BE}"/>
              </a:ext>
            </a:extLst>
          </p:cNvPr>
          <p:cNvSpPr txBox="1"/>
          <p:nvPr/>
        </p:nvSpPr>
        <p:spPr>
          <a:xfrm>
            <a:off x="2377440" y="1039090"/>
            <a:ext cx="65005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latin typeface="Algerian" panose="04020705040A02060702" pitchFamily="82" charset="0"/>
              </a:rPr>
              <a:t>SINTOMATOLOGÍA</a:t>
            </a:r>
            <a:r>
              <a:rPr lang="es-ES" dirty="0"/>
              <a:t> </a:t>
            </a:r>
            <a:endParaRPr lang="es-EC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4ED30F5-3865-470F-80D9-A58505BF6CFD}"/>
              </a:ext>
            </a:extLst>
          </p:cNvPr>
          <p:cNvSpPr txBox="1"/>
          <p:nvPr/>
        </p:nvSpPr>
        <p:spPr>
          <a:xfrm>
            <a:off x="1579418" y="1803862"/>
            <a:ext cx="206986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b="1" dirty="0"/>
          </a:p>
          <a:p>
            <a:r>
              <a:rPr lang="es-ES" b="1" dirty="0"/>
              <a:t>ANEMIA AGUDA</a:t>
            </a:r>
          </a:p>
          <a:p>
            <a:r>
              <a:rPr lang="es-ES" b="1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Palidez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Astenia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Adinamia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Palpitaciones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Disnea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C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DFBC8D2-F29E-48E5-B899-FB319BCAC754}"/>
              </a:ext>
            </a:extLst>
          </p:cNvPr>
          <p:cNvSpPr txBox="1"/>
          <p:nvPr/>
        </p:nvSpPr>
        <p:spPr>
          <a:xfrm>
            <a:off x="4538750" y="2061557"/>
            <a:ext cx="29759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ANEMIA SEVERAS</a:t>
            </a:r>
          </a:p>
          <a:p>
            <a:endParaRPr lang="es-E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Esplenomegalias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Petequias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Equimosis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Ictericia</a:t>
            </a:r>
          </a:p>
          <a:p>
            <a:r>
              <a:rPr lang="es-E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b="1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6752B711-2D8B-4640-84B1-95933CE5DF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0591" y="1466596"/>
            <a:ext cx="3186630" cy="1670740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7436212A-6D01-48EF-A770-E5EA26BD06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3775" y="4368927"/>
            <a:ext cx="2710988" cy="2004135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2F370BEA-E76B-41A0-87B1-9022DD3AE0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02131" y="4712362"/>
            <a:ext cx="2710988" cy="1629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265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499400EF-0DA2-4D01-8F3A-AA4C243517B6}"/>
              </a:ext>
            </a:extLst>
          </p:cNvPr>
          <p:cNvSpPr txBox="1"/>
          <p:nvPr/>
        </p:nvSpPr>
        <p:spPr>
          <a:xfrm>
            <a:off x="2867891" y="2630670"/>
            <a:ext cx="550302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Morfológicas </a:t>
            </a:r>
            <a:r>
              <a:rPr lang="es-ES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Anemia Normocítica - Normocrómica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Anemias Microcíticas – Hipocrómicas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r>
              <a:rPr lang="es-ES" b="1" dirty="0"/>
              <a:t>Fisiopatológicas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Regenerativas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Arregenerativas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endParaRPr lang="es-ES" dirty="0"/>
          </a:p>
          <a:p>
            <a:endParaRPr lang="es-EC" dirty="0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BEE41E8D-6FB6-4A3D-BFB0-6F39A8EA355F}"/>
              </a:ext>
            </a:extLst>
          </p:cNvPr>
          <p:cNvSpPr/>
          <p:nvPr/>
        </p:nvSpPr>
        <p:spPr>
          <a:xfrm>
            <a:off x="2676698" y="357447"/>
            <a:ext cx="5935287" cy="111390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533F4A84-CD78-4DB3-947C-AB28D5BA9AE7}"/>
              </a:ext>
            </a:extLst>
          </p:cNvPr>
          <p:cNvSpPr txBox="1"/>
          <p:nvPr/>
        </p:nvSpPr>
        <p:spPr>
          <a:xfrm>
            <a:off x="3100646" y="683567"/>
            <a:ext cx="5087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lgerian" panose="04020705040A02060702" pitchFamily="82" charset="0"/>
              </a:rPr>
              <a:t>CLASIFICACIÓN DE LAS ANEMIAS </a:t>
            </a:r>
            <a:endParaRPr lang="es-EC" sz="24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842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84266D1C-F8AA-441E-8620-74DCD3DE5B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7934" y="1259494"/>
            <a:ext cx="6733309" cy="4339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454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A93EDA13-2EE4-41FA-B312-E9ECAF50947A}"/>
              </a:ext>
            </a:extLst>
          </p:cNvPr>
          <p:cNvSpPr txBox="1"/>
          <p:nvPr/>
        </p:nvSpPr>
        <p:spPr>
          <a:xfrm>
            <a:off x="2768138" y="864524"/>
            <a:ext cx="6542117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latin typeface="Algerian" panose="04020705040A02060702" pitchFamily="82" charset="0"/>
              </a:rPr>
              <a:t>ANEMIAS POR FALTA DE PRODUCCIÓN</a:t>
            </a:r>
          </a:p>
          <a:p>
            <a:endParaRPr lang="es-ES" dirty="0"/>
          </a:p>
          <a:p>
            <a:r>
              <a:rPr lang="es-ES" dirty="0"/>
              <a:t>Las anemias carenciales forman parte de este grupo por lo que existe una menor producción de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Deficiencia de hierro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 Ácido fólico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 Vitamina B12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 Vitamina 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C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93CA818-993F-4D91-B0FA-1E62B16BB117}"/>
              </a:ext>
            </a:extLst>
          </p:cNvPr>
          <p:cNvSpPr txBox="1"/>
          <p:nvPr/>
        </p:nvSpPr>
        <p:spPr>
          <a:xfrm>
            <a:off x="2593571" y="3819179"/>
            <a:ext cx="60017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Anemias por deficiencia de hierro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Anemia por deficiencia de folatos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Anemia por deficiencia de vitamina B12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136097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BB5AEF9-4739-4175-AB35-5B949882846D}"/>
              </a:ext>
            </a:extLst>
          </p:cNvPr>
          <p:cNvSpPr txBox="1"/>
          <p:nvPr/>
        </p:nvSpPr>
        <p:spPr>
          <a:xfrm>
            <a:off x="2493819" y="2151727"/>
            <a:ext cx="79802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latin typeface="Algerian" panose="04020705040A02060702" pitchFamily="82" charset="0"/>
              </a:rPr>
              <a:t>ANEMIAS POR EXCESO DE DESTRUCCIÓN</a:t>
            </a:r>
          </a:p>
          <a:p>
            <a:endParaRPr lang="es-ES" sz="2000" dirty="0">
              <a:latin typeface="Algerian" panose="04020705040A02060702" pitchFamily="82" charset="0"/>
            </a:endParaRPr>
          </a:p>
          <a:p>
            <a:r>
              <a:rPr lang="es-ES" sz="2000" dirty="0">
                <a:latin typeface="+mj-lt"/>
              </a:rPr>
              <a:t>Se</a:t>
            </a:r>
            <a:r>
              <a:rPr lang="es-ES" sz="2000" dirty="0">
                <a:latin typeface="Algerian" panose="04020705040A02060702" pitchFamily="82" charset="0"/>
              </a:rPr>
              <a:t> </a:t>
            </a:r>
            <a:r>
              <a:rPr lang="es-ES" sz="2000" dirty="0"/>
              <a:t>originan por el aumento de destrucción  se subdividen en dos grupos: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/>
              <a:t>Hemólisis causados por mecanismos hereditarios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/>
              <a:t>Hemólisis causadas por mecanismos adquiridos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/>
          </a:p>
          <a:p>
            <a:endParaRPr lang="es-EC" sz="2000" dirty="0"/>
          </a:p>
        </p:txBody>
      </p:sp>
    </p:spTree>
    <p:extLst>
      <p:ext uri="{BB962C8B-B14F-4D97-AF65-F5344CB8AC3E}">
        <p14:creationId xmlns:p14="http://schemas.microsoft.com/office/powerpoint/2010/main" val="3502118370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111</TotalTime>
  <Words>212</Words>
  <Application>Microsoft Office PowerPoint</Application>
  <PresentationFormat>Panorámica</PresentationFormat>
  <Paragraphs>57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Algerian</vt:lpstr>
      <vt:lpstr>Arial</vt:lpstr>
      <vt:lpstr>Century Gothic</vt:lpstr>
      <vt:lpstr>Wingdings 3</vt:lpstr>
      <vt:lpstr>Espiral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Norma Susana Chavez Villagomez</dc:creator>
  <cp:lastModifiedBy>Norma Susana Chavez Villagomez</cp:lastModifiedBy>
  <cp:revision>53</cp:revision>
  <dcterms:created xsi:type="dcterms:W3CDTF">2024-11-25T13:17:09Z</dcterms:created>
  <dcterms:modified xsi:type="dcterms:W3CDTF">2024-11-25T15:08:51Z</dcterms:modified>
</cp:coreProperties>
</file>