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1D1D3-0E9C-4172-A992-2DAD054DF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5FA54CD-39FF-452F-8014-A6D03EE20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84DE23-044B-4C04-BCFA-E6468936A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2CAB-38C7-4C7D-8A76-BF22D0E73341}" type="datetimeFigureOut">
              <a:rPr lang="es-EC" smtClean="0"/>
              <a:t>12/11/2024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277329-DD8D-430B-B174-80D6E14BB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D65B71-3865-4445-9825-F5EEB68D9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B1E1-3B25-48AC-B6B0-947C8C9207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926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92802-39D3-497F-9179-D010DC09D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CFE1A7-8989-4D67-B9B0-E524D0ED3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C69013-347C-40B5-B2CE-5D7A87823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2CAB-38C7-4C7D-8A76-BF22D0E73341}" type="datetimeFigureOut">
              <a:rPr lang="es-EC" smtClean="0"/>
              <a:t>12/11/2024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D1590F-FDCA-4ECE-A37D-4C058306A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77805F-F267-411C-BBC6-66A98C06F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B1E1-3B25-48AC-B6B0-947C8C9207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21374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9B61181-9ABB-4C0D-9567-A5E1CE253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7A296D-B427-4523-AE5D-F927C982C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C656EB-6B1E-4B0E-9F01-B7B74CFDC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2CAB-38C7-4C7D-8A76-BF22D0E73341}" type="datetimeFigureOut">
              <a:rPr lang="es-EC" smtClean="0"/>
              <a:t>12/11/2024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C07C48-943B-4225-A4F3-C57102A41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18E372-539E-4DEE-889F-A075757B2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B1E1-3B25-48AC-B6B0-947C8C9207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0310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530DF-3918-409D-A959-FCF6ECFAF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53C726-DF97-414C-8ABE-F8654B1B2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5E093B-5C80-481A-8EF0-EB48B174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2CAB-38C7-4C7D-8A76-BF22D0E73341}" type="datetimeFigureOut">
              <a:rPr lang="es-EC" smtClean="0"/>
              <a:t>12/11/2024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389EF-CFC4-434A-980C-7F63F73C1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72C665-AA40-4291-841C-71505B1CA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B1E1-3B25-48AC-B6B0-947C8C9207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253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DBDC54-03AC-43AF-8771-0088AB614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CADAB9-2C93-4D24-862C-538C247EE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A5FF58-8E4C-462C-94BF-15C9565B5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2CAB-38C7-4C7D-8A76-BF22D0E73341}" type="datetimeFigureOut">
              <a:rPr lang="es-EC" smtClean="0"/>
              <a:t>12/11/2024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F46B33-0381-49E0-8C0A-A40FD7908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499E6D-ABAD-4DC1-BA7A-191FCBD8D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B1E1-3B25-48AC-B6B0-947C8C9207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011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9896D6-8B9E-45D4-8146-C4080F961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244D44-43A3-4E6F-92FF-356A983333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AE4C39-1784-457B-ADD5-09ECCFB37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24A0CA-0C96-4378-AA6A-FACAB9E53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2CAB-38C7-4C7D-8A76-BF22D0E73341}" type="datetimeFigureOut">
              <a:rPr lang="es-EC" smtClean="0"/>
              <a:t>12/11/2024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49787D-97FE-4235-802A-B17653874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97A796-1441-4820-AF01-C0C3B25A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B1E1-3B25-48AC-B6B0-947C8C9207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7069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EA9ECA-2629-4FE0-B37E-64FA7F0A6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EF0845-BF48-409B-B3CC-D54F8A674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159B6D-0C80-4CD4-9018-1D37DA209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2A0FEF1-72BC-4BCA-A334-01F452C32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034490-0552-49B5-B3CF-8E321EBE3A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FA60CB8-BDB6-4C0F-B4C0-CED478584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2CAB-38C7-4C7D-8A76-BF22D0E73341}" type="datetimeFigureOut">
              <a:rPr lang="es-EC" smtClean="0"/>
              <a:t>12/11/2024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4D8E1CE-3999-47E3-AB15-5A7DE056B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8135532-CF40-4B93-9C95-9300CACFF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B1E1-3B25-48AC-B6B0-947C8C9207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088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F84F6-FE87-4A90-AD6C-7BBD0B29B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AAA75C7-9F38-4522-80FD-8ED6A5531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2CAB-38C7-4C7D-8A76-BF22D0E73341}" type="datetimeFigureOut">
              <a:rPr lang="es-EC" smtClean="0"/>
              <a:t>12/11/2024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8235A6-97F7-461E-B83C-D926C016C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A1497B-D4BE-4D2D-85F4-D4C2B3ACE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B1E1-3B25-48AC-B6B0-947C8C9207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73830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664237E-C55F-436C-B900-682B25983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2CAB-38C7-4C7D-8A76-BF22D0E73341}" type="datetimeFigureOut">
              <a:rPr lang="es-EC" smtClean="0"/>
              <a:t>12/11/2024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8020A39-464D-46FC-8195-77F457870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BB9070A-5346-4482-BA66-CEEEA4D27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B1E1-3B25-48AC-B6B0-947C8C9207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1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CF173F-5FD8-4782-859E-A069A987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9D4F99-619F-4ECB-A67C-A78F2809D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17A95C-A578-487F-9F6E-AF4302DDE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1E5A33-BB60-4036-AC3A-EBA5827A1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2CAB-38C7-4C7D-8A76-BF22D0E73341}" type="datetimeFigureOut">
              <a:rPr lang="es-EC" smtClean="0"/>
              <a:t>12/11/2024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E08D07-64D7-4770-A2DD-305A79F07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DE3AB4-E8E8-47BD-A7A2-E06A93233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B1E1-3B25-48AC-B6B0-947C8C9207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07597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3811C-33D2-4385-8880-D8F0E4267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2579A63-52F7-4C6A-9994-9E9A1B4A34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D039227-4D1C-43BD-8FE2-407A13267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96F0B8-4835-4D9E-B3CD-CBAF6188B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2CAB-38C7-4C7D-8A76-BF22D0E73341}" type="datetimeFigureOut">
              <a:rPr lang="es-EC" smtClean="0"/>
              <a:t>12/11/2024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B1AD9B-BF0B-4F04-84A6-D92A809A7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211BEE-B609-411D-B94A-E20B720C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B1E1-3B25-48AC-B6B0-947C8C9207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96829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DA6744A-8BE6-4892-8CB6-CFCB020EA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72DB4E-6E5C-4E89-AC8C-12A63A2DF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B5E2A0-9107-4EF3-80D7-ED1E2108A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22CAB-38C7-4C7D-8A76-BF22D0E73341}" type="datetimeFigureOut">
              <a:rPr lang="es-EC" smtClean="0"/>
              <a:t>12/11/2024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BBC00B-FDD4-4546-8570-4C881A159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19D9DF-C166-4220-9B48-E57F733BEF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FB1E1-3B25-48AC-B6B0-947C8C9207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7523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ienvenida la Universidad Nacional de Chimborazo (UNACH) del Ecuador – RIED">
            <a:extLst>
              <a:ext uri="{FF2B5EF4-FFF2-40B4-BE49-F238E27FC236}">
                <a16:creationId xmlns:a16="http://schemas.microsoft.com/office/drawing/2014/main" id="{575D4866-2FF4-45AC-B6BF-557D4D284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35" y="228911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nicio » Universidad Nacional de Chimborazo">
            <a:extLst>
              <a:ext uri="{FF2B5EF4-FFF2-40B4-BE49-F238E27FC236}">
                <a16:creationId xmlns:a16="http://schemas.microsoft.com/office/drawing/2014/main" id="{3DB1A737-1E0C-4198-9249-9E224F92A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849" y="598134"/>
            <a:ext cx="3717907" cy="175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82C761A-DA16-486F-B855-0A3D8DAE19CC}"/>
              </a:ext>
            </a:extLst>
          </p:cNvPr>
          <p:cNvSpPr txBox="1"/>
          <p:nvPr/>
        </p:nvSpPr>
        <p:spPr>
          <a:xfrm>
            <a:off x="3469933" y="2668712"/>
            <a:ext cx="6097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/>
              <a:t>PRÁCTICAS LABORALES </a:t>
            </a:r>
            <a:endParaRPr lang="es-EC" sz="36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80C7E00-63E1-448A-8068-3F5B30215879}"/>
              </a:ext>
            </a:extLst>
          </p:cNvPr>
          <p:cNvSpPr txBox="1"/>
          <p:nvPr/>
        </p:nvSpPr>
        <p:spPr>
          <a:xfrm>
            <a:off x="3469933" y="3714105"/>
            <a:ext cx="60973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dirty="0"/>
              <a:t>NOVENO SEMESTRE </a:t>
            </a:r>
            <a:endParaRPr lang="es-EC" sz="4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29B50CF-49E4-4FBD-B82C-DA9E077B8F56}"/>
              </a:ext>
            </a:extLst>
          </p:cNvPr>
          <p:cNvSpPr txBox="1"/>
          <p:nvPr/>
        </p:nvSpPr>
        <p:spPr>
          <a:xfrm>
            <a:off x="3469933" y="5099404"/>
            <a:ext cx="60973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dirty="0"/>
              <a:t>ARTRITIS REUMATOIDE </a:t>
            </a:r>
            <a:endParaRPr lang="es-EC" sz="4000" b="1" dirty="0"/>
          </a:p>
        </p:txBody>
      </p:sp>
    </p:spTree>
    <p:extLst>
      <p:ext uri="{BB962C8B-B14F-4D97-AF65-F5344CB8AC3E}">
        <p14:creationId xmlns:p14="http://schemas.microsoft.com/office/powerpoint/2010/main" val="1517181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3E14B14-B2B6-4A5F-90BA-00C569E15A04}"/>
              </a:ext>
            </a:extLst>
          </p:cNvPr>
          <p:cNvSpPr txBox="1"/>
          <p:nvPr/>
        </p:nvSpPr>
        <p:spPr>
          <a:xfrm>
            <a:off x="2352782" y="996593"/>
            <a:ext cx="6945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Century Gothic" panose="020B0502020202020204" pitchFamily="34" charset="0"/>
              </a:rPr>
              <a:t>MANIFESTACIONES CARDIÁCAS  </a:t>
            </a:r>
            <a:endParaRPr lang="es-EC" sz="2400" b="1" dirty="0">
              <a:latin typeface="Century Gothic" panose="020B0502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AB7BB3-2BA8-4863-975B-B2456CEAE7AE}"/>
              </a:ext>
            </a:extLst>
          </p:cNvPr>
          <p:cNvSpPr txBox="1"/>
          <p:nvPr/>
        </p:nvSpPr>
        <p:spPr>
          <a:xfrm>
            <a:off x="1664413" y="2342508"/>
            <a:ext cx="5280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Century Gothic" panose="020B0502020202020204" pitchFamily="34" charset="0"/>
              </a:rPr>
              <a:t>Pericarditis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Century Gothic" panose="020B0502020202020204" pitchFamily="34" charset="0"/>
              </a:rPr>
              <a:t>Miocarditis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Century Gothic" panose="020B0502020202020204" pitchFamily="34" charset="0"/>
              </a:rPr>
              <a:t>Nódulos Valvulares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Century Gothic" panose="020B0502020202020204" pitchFamily="34" charset="0"/>
              </a:rPr>
              <a:t>Vulvolopatías </a:t>
            </a:r>
            <a:endParaRPr lang="es-EC" sz="24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Cómo funciona tu corazón – Comisión Honoraria para la Salud Cardiovascular">
            <a:extLst>
              <a:ext uri="{FF2B5EF4-FFF2-40B4-BE49-F238E27FC236}">
                <a16:creationId xmlns:a16="http://schemas.microsoft.com/office/drawing/2014/main" id="{8EBEEC41-8CA1-4D3F-9C49-D6EA0C6E7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447" y="1593927"/>
            <a:ext cx="5563777" cy="463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604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E9FB34E-5722-4137-8723-AB32DB27C2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44" r="2574"/>
          <a:stretch/>
        </p:blipFill>
        <p:spPr>
          <a:xfrm>
            <a:off x="1366462" y="667820"/>
            <a:ext cx="9359757" cy="528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44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AD1A952-25DE-409D-A395-9EA5C2C5F3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9" r="3334"/>
          <a:stretch/>
        </p:blipFill>
        <p:spPr>
          <a:xfrm>
            <a:off x="657546" y="1140271"/>
            <a:ext cx="4006922" cy="517504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1F1B4B3-EF28-4623-B254-9CD8C9E70D3D}"/>
              </a:ext>
            </a:extLst>
          </p:cNvPr>
          <p:cNvSpPr txBox="1"/>
          <p:nvPr/>
        </p:nvSpPr>
        <p:spPr>
          <a:xfrm>
            <a:off x="5020639" y="647874"/>
            <a:ext cx="6513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entury Gothic" panose="020B0502020202020204" pitchFamily="34" charset="0"/>
              </a:rPr>
              <a:t>EXÁMENES DE LABORATORIO </a:t>
            </a:r>
            <a:endParaRPr lang="es-EC" sz="2800" b="1" dirty="0">
              <a:latin typeface="Century Gothic" panose="020B0502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1B6F5AB-EB1B-4FEE-9C17-F71C976E4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745" y="1181227"/>
            <a:ext cx="3005673" cy="513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D6E67B4-9D1D-4EAC-BB1E-E8042CF79464}"/>
              </a:ext>
            </a:extLst>
          </p:cNvPr>
          <p:cNvSpPr txBox="1"/>
          <p:nvPr/>
        </p:nvSpPr>
        <p:spPr>
          <a:xfrm>
            <a:off x="801385" y="1298941"/>
            <a:ext cx="872275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Century Gothic" panose="020B0502020202020204" pitchFamily="34" charset="0"/>
              </a:rPr>
              <a:t>Se le conoce como inflamación de las articulaciones</a:t>
            </a:r>
          </a:p>
          <a:p>
            <a:pPr algn="just"/>
            <a:r>
              <a:rPr lang="es-ES" sz="2400" dirty="0"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es-ES" sz="2400" dirty="0">
                <a:latin typeface="Century Gothic" panose="020B0502020202020204" pitchFamily="34" charset="0"/>
              </a:rPr>
              <a:t>Es una enfermedad crónica, inflamatoria,autoinmune y sistémica de etiología desconocida   que se manifiesta primordialmente en la membrana sinovial de articulaciones diartrodiales originando una inflamación crónica con : </a:t>
            </a:r>
          </a:p>
          <a:p>
            <a:pPr algn="just"/>
            <a:endParaRPr lang="es-ES" sz="24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Century Gothic" panose="020B0502020202020204" pitchFamily="34" charset="0"/>
              </a:rPr>
              <a:t>Hiperplasia e hipertrofia de sinoviocitos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Century Gothic" panose="020B0502020202020204" pitchFamily="34" charset="0"/>
              </a:rPr>
              <a:t>Daño estructural en el cartílago articular , hueso y ligamentos.</a:t>
            </a:r>
          </a:p>
          <a:p>
            <a:pPr algn="just"/>
            <a:endParaRPr lang="es-ES" sz="24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dirty="0">
              <a:latin typeface="Century Gothic" panose="020B0502020202020204" pitchFamily="34" charset="0"/>
            </a:endParaRPr>
          </a:p>
          <a:p>
            <a:endParaRPr lang="es-ES" dirty="0"/>
          </a:p>
          <a:p>
            <a:endParaRPr lang="es-EC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43C74CD-1880-429F-A592-B559024085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57"/>
          <a:stretch/>
        </p:blipFill>
        <p:spPr>
          <a:xfrm>
            <a:off x="9657708" y="544530"/>
            <a:ext cx="2037226" cy="213972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DB8A330-E7BE-4C1A-83D2-C2A8A082B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329" y="5166633"/>
            <a:ext cx="2433638" cy="157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9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D840CBE-7561-4EE4-BD6C-8ACCCEC59993}"/>
              </a:ext>
            </a:extLst>
          </p:cNvPr>
          <p:cNvSpPr txBox="1"/>
          <p:nvPr/>
        </p:nvSpPr>
        <p:spPr>
          <a:xfrm>
            <a:off x="2186683" y="719712"/>
            <a:ext cx="7818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Century Gothic" panose="020B0502020202020204" pitchFamily="34" charset="0"/>
              </a:rPr>
              <a:t>EPIDEMIOLOGÍA</a:t>
            </a:r>
            <a:r>
              <a:rPr lang="es-ES" dirty="0"/>
              <a:t> </a:t>
            </a:r>
            <a:endParaRPr lang="es-EC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8AD8B97F-F65B-434E-B574-9EACA8695544}"/>
              </a:ext>
            </a:extLst>
          </p:cNvPr>
          <p:cNvSpPr/>
          <p:nvPr/>
        </p:nvSpPr>
        <p:spPr>
          <a:xfrm>
            <a:off x="842481" y="1510301"/>
            <a:ext cx="5024063" cy="534769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31773E-0483-4E71-9E5A-6F13325E955C}"/>
              </a:ext>
            </a:extLst>
          </p:cNvPr>
          <p:cNvSpPr txBox="1"/>
          <p:nvPr/>
        </p:nvSpPr>
        <p:spPr>
          <a:xfrm>
            <a:off x="1268859" y="2897312"/>
            <a:ext cx="40634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Es un problema de salud pública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Afecta al 0.2 -2 % de la población mundial.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Invalidez permanente de 2.5%.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Edad promedio 40-60años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0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0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2000" dirty="0">
              <a:latin typeface="Century Gothic" panose="020B0502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4D71844-A8C9-4E3C-9B37-7107192E01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52"/>
          <a:stretch/>
        </p:blipFill>
        <p:spPr>
          <a:xfrm>
            <a:off x="6801490" y="3013594"/>
            <a:ext cx="3359651" cy="241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56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EFB7BE2-6C0B-4157-8107-286548187BB8}"/>
              </a:ext>
            </a:extLst>
          </p:cNvPr>
          <p:cNvSpPr/>
          <p:nvPr/>
        </p:nvSpPr>
        <p:spPr>
          <a:xfrm>
            <a:off x="554804" y="1309297"/>
            <a:ext cx="4592548" cy="28562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highlight>
                <a:srgbClr val="808080"/>
              </a:highligh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BA9FA0E-59E3-4089-AE7F-D7DAEB4E7551}"/>
              </a:ext>
            </a:extLst>
          </p:cNvPr>
          <p:cNvSpPr txBox="1"/>
          <p:nvPr/>
        </p:nvSpPr>
        <p:spPr>
          <a:xfrm>
            <a:off x="2414427" y="575353"/>
            <a:ext cx="6236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Century Gothic" panose="020B0502020202020204" pitchFamily="34" charset="0"/>
              </a:rPr>
              <a:t>CARACTERÍSTICAS CLÍNICAS </a:t>
            </a:r>
            <a:endParaRPr lang="es-EC" sz="2400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64311A8-D115-4415-9A85-F94FD793A089}"/>
              </a:ext>
            </a:extLst>
          </p:cNvPr>
          <p:cNvSpPr txBox="1"/>
          <p:nvPr/>
        </p:nvSpPr>
        <p:spPr>
          <a:xfrm>
            <a:off x="1191801" y="1583243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INICIO INSIDIOSO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Varios semanas a varios meses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Dolor músculo esquelético difuso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Fatiga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Febrícula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Pérdida de peso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Afección simétrica  </a:t>
            </a:r>
            <a:endParaRPr lang="es-EC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4DF1781-BC22-4E44-BED9-38433B6E07A0}"/>
              </a:ext>
            </a:extLst>
          </p:cNvPr>
          <p:cNvSpPr/>
          <p:nvPr/>
        </p:nvSpPr>
        <p:spPr>
          <a:xfrm>
            <a:off x="5739829" y="1309297"/>
            <a:ext cx="4592548" cy="28562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highlight>
                <a:srgbClr val="808080"/>
              </a:highligh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324A5CB-5013-4F96-B6C6-E6500CE025C0}"/>
              </a:ext>
            </a:extLst>
          </p:cNvPr>
          <p:cNvSpPr txBox="1"/>
          <p:nvPr/>
        </p:nvSpPr>
        <p:spPr>
          <a:xfrm>
            <a:off x="6095999" y="1674674"/>
            <a:ext cx="38802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INICIO AGUDO </a:t>
            </a:r>
          </a:p>
          <a:p>
            <a:endParaRPr lang="es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Algunos días a pocas semanas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Dolor muscular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Simetría menos común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Afección articular Severa </a:t>
            </a:r>
            <a:endParaRPr lang="es-EC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372C30F-4589-4CCB-BD1F-2F840A0B1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917" y="4353315"/>
            <a:ext cx="3343275" cy="239077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9DFD29D-176F-4C70-A5D6-A599CCFE6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015" y="4251399"/>
            <a:ext cx="3141590" cy="237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9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9CF4151E-9707-471B-B078-0F7859178FA1}"/>
              </a:ext>
            </a:extLst>
          </p:cNvPr>
          <p:cNvSpPr/>
          <p:nvPr/>
        </p:nvSpPr>
        <p:spPr>
          <a:xfrm>
            <a:off x="4017195" y="970250"/>
            <a:ext cx="4592548" cy="28562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highlight>
                <a:srgbClr val="808080"/>
              </a:highligh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C0381C9-F9B8-4F53-AD7E-A91D03BE74D4}"/>
              </a:ext>
            </a:extLst>
          </p:cNvPr>
          <p:cNvSpPr txBox="1"/>
          <p:nvPr/>
        </p:nvSpPr>
        <p:spPr>
          <a:xfrm>
            <a:off x="4705564" y="1241143"/>
            <a:ext cx="36678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Century Gothic" panose="020B0502020202020204" pitchFamily="34" charset="0"/>
              </a:rPr>
              <a:t>INICIO INTERMEDIO</a:t>
            </a:r>
          </a:p>
          <a:p>
            <a:endParaRPr lang="es-ES" b="1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entury Gothic" panose="020B0502020202020204" pitchFamily="34" charset="0"/>
              </a:rPr>
              <a:t>Se desarrolla en 2 - 3 semanas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entury Gothic" panose="020B0502020202020204" pitchFamily="34" charset="0"/>
              </a:rPr>
              <a:t>Las manifestaciones son más severas que el inicio insidioso.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entury Gothic" panose="020B0502020202020204" pitchFamily="34" charset="0"/>
              </a:rPr>
              <a:t>Generalmente es simétrico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>
              <a:latin typeface="Century Gothic" panose="020B0502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656871E-F2E4-45E1-92A5-90EB797E3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768" y="4316323"/>
            <a:ext cx="26098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57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881CA3C-D74E-42EE-ABF3-78CEE7788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365" y="1843141"/>
            <a:ext cx="7008474" cy="41518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E09357E-F432-48E1-A281-7CBEFB7429A6}"/>
              </a:ext>
            </a:extLst>
          </p:cNvPr>
          <p:cNvSpPr txBox="1"/>
          <p:nvPr/>
        </p:nvSpPr>
        <p:spPr>
          <a:xfrm>
            <a:off x="2496621" y="863029"/>
            <a:ext cx="6226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Century Gothic" panose="020B0502020202020204" pitchFamily="34" charset="0"/>
              </a:rPr>
              <a:t>DEFORMIDADES ARTICULARES </a:t>
            </a:r>
            <a:endParaRPr lang="es-EC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910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283E063-9C0C-4AEB-9593-E95BD4A0E826}"/>
              </a:ext>
            </a:extLst>
          </p:cNvPr>
          <p:cNvSpPr txBox="1"/>
          <p:nvPr/>
        </p:nvSpPr>
        <p:spPr>
          <a:xfrm>
            <a:off x="2047982" y="832206"/>
            <a:ext cx="8096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Century Gothic" panose="020B0502020202020204" pitchFamily="34" charset="0"/>
              </a:rPr>
              <a:t>MANIFESTACIONES EXTRAARTICULARES </a:t>
            </a:r>
            <a:endParaRPr lang="es-EC" sz="2800" b="1" dirty="0">
              <a:latin typeface="Century Gothic" panose="020B0502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336E058-8D53-4971-BACF-DFB37562E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27" y="1698768"/>
            <a:ext cx="5715000" cy="48577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0314828-EE1A-42D0-AA55-DC4F7FFE9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146" y="1355426"/>
            <a:ext cx="3784315" cy="519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31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5C8F355-9E65-4669-A549-6C4276B98878}"/>
              </a:ext>
            </a:extLst>
          </p:cNvPr>
          <p:cNvSpPr txBox="1"/>
          <p:nvPr/>
        </p:nvSpPr>
        <p:spPr>
          <a:xfrm>
            <a:off x="1243173" y="626724"/>
            <a:ext cx="8784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Century Gothic" panose="020B0502020202020204" pitchFamily="34" charset="0"/>
              </a:rPr>
              <a:t>MANIFESTACIONES PULMONARES </a:t>
            </a:r>
            <a:endParaRPr lang="es-EC" sz="2400" b="1" dirty="0">
              <a:latin typeface="Century Gothic" panose="020B0502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4C00B10-D8F2-4F51-BA87-D66CC3FC4F7A}"/>
              </a:ext>
            </a:extLst>
          </p:cNvPr>
          <p:cNvSpPr txBox="1"/>
          <p:nvPr/>
        </p:nvSpPr>
        <p:spPr>
          <a:xfrm>
            <a:off x="893852" y="2527443"/>
            <a:ext cx="626723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latin typeface="Century Gothic" panose="020B0502020202020204" pitchFamily="34" charset="0"/>
              </a:rPr>
              <a:t>Enfermedad Pleural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latin typeface="Century Gothic" panose="020B0502020202020204" pitchFamily="34" charset="0"/>
              </a:rPr>
              <a:t>Fibrosis Pulmonar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latin typeface="Century Gothic" panose="020B0502020202020204" pitchFamily="34" charset="0"/>
              </a:rPr>
              <a:t>Bronquiolitis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latin typeface="Century Gothic" panose="020B0502020202020204" pitchFamily="34" charset="0"/>
              </a:rPr>
              <a:t>Enfermedad Nodular Pulmonar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latin typeface="Century Gothic" panose="020B0502020202020204" pitchFamily="34" charset="0"/>
              </a:rPr>
              <a:t>Arteritis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latin typeface="Century Gothic" panose="020B0502020202020204" pitchFamily="34" charset="0"/>
              </a:rPr>
              <a:t>Enfermedad de vía respiratoria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E90AEF5-1E28-4432-AF11-B4F808E80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632" y="1088389"/>
            <a:ext cx="2362200" cy="18002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6458D24-CA1A-40C6-A7E8-030702B64B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58" t="4372" b="12955"/>
          <a:stretch/>
        </p:blipFill>
        <p:spPr>
          <a:xfrm>
            <a:off x="8662828" y="3503489"/>
            <a:ext cx="1441807" cy="18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4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DEB66D3-5856-4401-9B11-21907C5A635B}"/>
              </a:ext>
            </a:extLst>
          </p:cNvPr>
          <p:cNvSpPr txBox="1"/>
          <p:nvPr/>
        </p:nvSpPr>
        <p:spPr>
          <a:xfrm>
            <a:off x="2352782" y="996593"/>
            <a:ext cx="6945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Century Gothic" panose="020B0502020202020204" pitchFamily="34" charset="0"/>
              </a:rPr>
              <a:t>MANIFESTACIONES CERVICALES </a:t>
            </a:r>
            <a:endParaRPr lang="es-EC" sz="2400" b="1" dirty="0">
              <a:latin typeface="Century Gothic" panose="020B0502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00BD3CC-3BFE-4AE6-B793-BDF24F743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95" y="1740024"/>
            <a:ext cx="2486025" cy="18573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290052-74FC-4716-B94D-631CC3245D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8" t="6133" r="-1348" b="-2358"/>
          <a:stretch/>
        </p:blipFill>
        <p:spPr>
          <a:xfrm>
            <a:off x="994720" y="4052834"/>
            <a:ext cx="2286000" cy="167725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C8547BE-0B43-40F9-8DE6-D034C9E818AC}"/>
              </a:ext>
            </a:extLst>
          </p:cNvPr>
          <p:cNvSpPr txBox="1"/>
          <p:nvPr/>
        </p:nvSpPr>
        <p:spPr>
          <a:xfrm>
            <a:off x="4685016" y="2760172"/>
            <a:ext cx="57638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Century Gothic" panose="020B0502020202020204" pitchFamily="34" charset="0"/>
              </a:rPr>
              <a:t>Afección de la cadera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Century Gothic" panose="020B0502020202020204" pitchFamily="34" charset="0"/>
              </a:rPr>
              <a:t>Articulaciones temporomandibulares (mucho dolo)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Century Gothic" panose="020B0502020202020204" pitchFamily="34" charset="0"/>
              </a:rPr>
              <a:t>Columna Cervical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Century Gothic" panose="020B0502020202020204" pitchFamily="34" charset="0"/>
              </a:rPr>
              <a:t>Luxación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583404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188</Words>
  <Application>Microsoft Office PowerPoint</Application>
  <PresentationFormat>Panorámica</PresentationFormat>
  <Paragraphs>57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Norma Susana Chavez Villagomez</dc:creator>
  <cp:lastModifiedBy>Norma Susana Chavez Villagomez</cp:lastModifiedBy>
  <cp:revision>51</cp:revision>
  <dcterms:created xsi:type="dcterms:W3CDTF">2024-11-12T16:25:18Z</dcterms:created>
  <dcterms:modified xsi:type="dcterms:W3CDTF">2024-11-12T17:42:15Z</dcterms:modified>
</cp:coreProperties>
</file>