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317" r:id="rId5"/>
    <p:sldId id="318" r:id="rId6"/>
    <p:sldId id="321" r:id="rId7"/>
    <p:sldId id="319" r:id="rId8"/>
    <p:sldId id="322" r:id="rId9"/>
    <p:sldId id="323" r:id="rId10"/>
    <p:sldId id="324" r:id="rId11"/>
    <p:sldId id="325" r:id="rId12"/>
    <p:sldId id="326" r:id="rId13"/>
    <p:sldId id="327" r:id="rId14"/>
    <p:sldId id="307" r:id="rId15"/>
    <p:sldId id="328" r:id="rId16"/>
    <p:sldId id="329" r:id="rId17"/>
    <p:sldId id="330" r:id="rId18"/>
    <p:sldId id="331" r:id="rId19"/>
    <p:sldId id="308" r:id="rId20"/>
    <p:sldId id="320" r:id="rId21"/>
    <p:sldId id="332" r:id="rId22"/>
    <p:sldId id="339" r:id="rId23"/>
    <p:sldId id="333" r:id="rId24"/>
    <p:sldId id="334" r:id="rId25"/>
    <p:sldId id="335" r:id="rId26"/>
    <p:sldId id="304" r:id="rId27"/>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05" autoAdjust="0"/>
  </p:normalViewPr>
  <p:slideViewPr>
    <p:cSldViewPr snapToGrid="0">
      <p:cViewPr varScale="1">
        <p:scale>
          <a:sx n="74" d="100"/>
          <a:sy n="74" d="100"/>
        </p:scale>
        <p:origin x="376" y="56"/>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97" d="100"/>
          <a:sy n="97" d="100"/>
        </p:scale>
        <p:origin x="286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A970A34E-C9A1-4D6D-B964-CB39DA57C2B9}" type="datetime1">
              <a:rPr lang="es-ES" smtClean="0"/>
              <a:t>09/04/2025</a:t>
            </a:fld>
            <a:endParaRPr lang="es-ES" dirty="0"/>
          </a:p>
        </p:txBody>
      </p:sp>
      <p:sp>
        <p:nvSpPr>
          <p:cNvPr id="4" name="Marcador de pie de página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5" name="Marcador de número de diapositiva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49E357A0-8177-46BC-BFCE-19D99E3453CC}" type="slidenum">
              <a:rPr lang="es-ES" smtClean="0"/>
              <a:t>‹Nº›</a:t>
            </a:fld>
            <a:endParaRPr lang="es-E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32A8C509-4362-4F8A-B958-A6C4E6AF78CB}" type="datetime1">
              <a:rPr lang="es-ES" noProof="0" smtClean="0"/>
              <a:t>09/04/2025</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7C366290-4595-5745-A50F-D5EC13BAC604}" type="slidenum">
              <a:rPr lang="es-ES" noProof="0" smtClean="0"/>
              <a:t>‹Nº›</a:t>
            </a:fld>
            <a:endParaRPr lang="es-E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8704D6B-CA75-C920-89B4-EA8B79E6D4DB}"/>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rtlCol="0"/>
          <a:lstStyle>
            <a:defPPr>
              <a:defRPr lang="es-ES"/>
            </a:defPPr>
          </a:lstStyle>
          <a:p>
            <a:pPr rtl="0"/>
            <a:fld id="{7C366290-4595-5745-A50F-D5EC13BAC604}" type="slidenum">
              <a:rPr lang="es-ES" noProof="0" smtClean="0"/>
              <a:t>1</a:t>
            </a:fld>
            <a:endParaRPr lang="es-E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7C366290-4595-5745-A50F-D5EC13BAC604}" type="slidenum">
              <a:rPr lang="es-ES" noProof="0" smtClean="0"/>
              <a:t>11</a:t>
            </a:fld>
            <a:endParaRPr lang="es-E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7C366290-4595-5745-A50F-D5EC13BAC604}" type="slidenum">
              <a:rPr lang="es-ES" noProof="0" smtClean="0"/>
              <a:t>16</a:t>
            </a:fld>
            <a:endParaRPr lang="es-ES" noProof="0" dirty="0"/>
          </a:p>
        </p:txBody>
      </p:sp>
    </p:spTree>
    <p:extLst>
      <p:ext uri="{BB962C8B-B14F-4D97-AF65-F5344CB8AC3E}">
        <p14:creationId xmlns:p14="http://schemas.microsoft.com/office/powerpoint/2010/main" val="147372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7C366290-4595-5745-A50F-D5EC13BAC604}" type="slidenum">
              <a:rPr lang="es-ES" noProof="0" smtClean="0"/>
              <a:t>23</a:t>
            </a:fld>
            <a:endParaRPr lang="es-ES" noProof="0" dirty="0"/>
          </a:p>
        </p:txBody>
      </p:sp>
    </p:spTree>
    <p:extLst>
      <p:ext uri="{BB962C8B-B14F-4D97-AF65-F5344CB8AC3E}">
        <p14:creationId xmlns:p14="http://schemas.microsoft.com/office/powerpoint/2010/main" val="41055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2">
    <p:bg>
      <p:bgPr>
        <a:solidFill>
          <a:schemeClr val="bg2"/>
        </a:solidFill>
        <a:effectLst/>
      </p:bgPr>
    </p:bg>
    <p:spTree>
      <p:nvGrpSpPr>
        <p:cNvPr id="1" name=""/>
        <p:cNvGrpSpPr/>
        <p:nvPr/>
      </p:nvGrpSpPr>
      <p:grpSpPr>
        <a:xfrm>
          <a:off x="0" y="0"/>
          <a:ext cx="0" cy="0"/>
          <a:chOff x="0" y="0"/>
          <a:chExt cx="0" cy="0"/>
        </a:xfrm>
      </p:grpSpPr>
      <p:sp>
        <p:nvSpPr>
          <p:cNvPr id="29" name="Forma libre: Forma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 name="Forma libre: Forma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34" name="Forma libre: Forma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3" name="Forma libre: Forma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rtlCol="0" anchor="ctr"/>
          <a:lstStyle>
            <a:lvl1pPr algn="ctr">
              <a:defRPr lang="es-ES" sz="4800"/>
            </a:lvl1pPr>
          </a:lstStyle>
          <a:p>
            <a:pPr rtl="0"/>
            <a:r>
              <a:rPr lang="es-ES"/>
              <a:t>haga clic para agregar un título</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ítulo y dos contenidos 2">
    <p:bg>
      <p:bgPr>
        <a:solidFill>
          <a:schemeClr val="bg2"/>
        </a:solidFill>
        <a:effectLst/>
      </p:bgPr>
    </p:bg>
    <p:spTree>
      <p:nvGrpSpPr>
        <p:cNvPr id="1" name=""/>
        <p:cNvGrpSpPr/>
        <p:nvPr/>
      </p:nvGrpSpPr>
      <p:grpSpPr>
        <a:xfrm>
          <a:off x="0" y="0"/>
          <a:ext cx="0" cy="0"/>
          <a:chOff x="0" y="0"/>
          <a:chExt cx="0" cy="0"/>
        </a:xfrm>
      </p:grpSpPr>
      <p:sp>
        <p:nvSpPr>
          <p:cNvPr id="17" name="Forma libre: Forma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24" name="Forma libre: Forma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6" name="Forma libre: Forma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cxnSp>
        <p:nvCxnSpPr>
          <p:cNvPr id="18" name="Conector recto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ítulo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rtlCol="0" anchor="b" anchorCtr="0"/>
          <a:lstStyle>
            <a:lvl1pPr>
              <a:defRPr lang="es-ES" sz="3200"/>
            </a:lvl1pPr>
          </a:lstStyle>
          <a:p>
            <a:pPr rtl="0"/>
            <a:r>
              <a:rPr lang="es-ES"/>
              <a:t>Haga clic para modificar el estilo de título del patrón</a:t>
            </a:r>
            <a:endParaRPr lang="es-ES" dirty="0"/>
          </a:p>
        </p:txBody>
      </p:sp>
      <p:sp>
        <p:nvSpPr>
          <p:cNvPr id="3" name="Marcador de contenido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rtlCol="0">
            <a:normAutofit/>
          </a:bodyPr>
          <a:lstStyle>
            <a:lvl1pPr marL="0" indent="0">
              <a:buNone/>
              <a:defRPr lang="es-ES" sz="2000"/>
            </a:lvl1pPr>
            <a:lvl2pPr marL="228600" indent="-228600">
              <a:spcBef>
                <a:spcPts val="1000"/>
              </a:spcBef>
              <a:buFont typeface="Courier New" panose="02070309020205020404" pitchFamily="49" charset="0"/>
              <a:buChar char="o"/>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contenido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rtlCol="0">
            <a:normAutofit/>
          </a:bodyPr>
          <a:lstStyle>
            <a:lvl1pPr marL="228600" indent="-228600">
              <a:buFont typeface="Courier New" panose="02070309020205020404" pitchFamily="49" charset="0"/>
              <a:buChar char="o"/>
              <a:defRPr lang="es-ES" sz="2000"/>
            </a:lvl1pPr>
            <a:lvl2pPr marL="685800" indent="-228600">
              <a:spcBef>
                <a:spcPts val="1000"/>
              </a:spcBef>
              <a:buFont typeface="Courier New" panose="02070309020205020404" pitchFamily="49" charset="0"/>
              <a:buChar char="o"/>
              <a:defRPr lang="es-ES" sz="2000"/>
            </a:lvl2pPr>
            <a:lvl3pPr marL="1143000" indent="-228600">
              <a:spcBef>
                <a:spcPts val="1000"/>
              </a:spcBef>
              <a:buFont typeface="Courier New" panose="02070309020205020404" pitchFamily="49" charset="0"/>
              <a:buChar char="o"/>
              <a:defRPr lang="es-ES" sz="2000"/>
            </a:lvl3pPr>
            <a:lvl4pPr marL="1600200" indent="-228600">
              <a:spcBef>
                <a:spcPts val="1000"/>
              </a:spcBef>
              <a:buFont typeface="Courier New" panose="02070309020205020404" pitchFamily="49" charset="0"/>
              <a:buChar char="o"/>
              <a:defRPr lang="es-ES" sz="2000"/>
            </a:lvl4pPr>
            <a:lvl5pPr marL="20574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número de diapositiva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bg2"/>
        </a:solidFill>
        <a:effectLst/>
      </p:bgPr>
    </p:bg>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9" name="Forma libre: Forma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0" name="Título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rtlCol="0" anchor="b" anchorCtr="0"/>
          <a:lstStyle>
            <a:lvl1pPr>
              <a:defRPr lang="es-ES" sz="3200"/>
            </a:lvl1pPr>
          </a:lstStyle>
          <a:p>
            <a:pPr rtl="0"/>
            <a:r>
              <a:rPr lang="es-ES"/>
              <a:t>haga clic para agregar un título</a:t>
            </a:r>
          </a:p>
        </p:txBody>
      </p:sp>
      <p:sp>
        <p:nvSpPr>
          <p:cNvPr id="6" name="Marcador de contenido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rtlCol="0">
            <a:normAutofit/>
          </a:bodyPr>
          <a:lstStyle>
            <a:lvl1pPr marL="228600" indent="-228600">
              <a:buFont typeface="Courier New" panose="02070309020205020404" pitchFamily="49" charset="0"/>
              <a:buChar char="o"/>
              <a:defRPr lang="es-ES" sz="2000" cap="all" baseline="0"/>
            </a:lvl1pPr>
            <a:lvl2pPr marL="685800" indent="-228600">
              <a:spcBef>
                <a:spcPts val="1000"/>
              </a:spcBef>
              <a:buFont typeface="Courier New" panose="02070309020205020404" pitchFamily="49" charset="0"/>
              <a:buChar char="o"/>
              <a:defRPr lang="es-ES" sz="2000"/>
            </a:lvl2pPr>
            <a:lvl3pPr marL="1143000" indent="-228600">
              <a:spcBef>
                <a:spcPts val="1000"/>
              </a:spcBef>
              <a:buFont typeface="Courier New" panose="02070309020205020404" pitchFamily="49" charset="0"/>
              <a:buChar char="o"/>
              <a:defRPr lang="es-ES" sz="2000"/>
            </a:lvl3pPr>
            <a:lvl4pPr marL="1600200" indent="-228600">
              <a:spcBef>
                <a:spcPts val="1000"/>
              </a:spcBef>
              <a:buFont typeface="Courier New" panose="02070309020205020404" pitchFamily="49" charset="0"/>
              <a:buChar char="o"/>
              <a:defRPr lang="es-ES" sz="2000"/>
            </a:lvl4pPr>
            <a:lvl5pPr marL="20574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2" name="Marcador de contenido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rtlCol="0">
            <a:normAutofit/>
          </a:bodyPr>
          <a:lstStyle>
            <a:lvl1pPr marL="0" indent="0">
              <a:buNone/>
              <a:defRPr lang="es-ES" sz="2000"/>
            </a:lvl1pPr>
            <a:lvl2pPr marL="228600" indent="-228600">
              <a:spcBef>
                <a:spcPts val="1000"/>
              </a:spcBef>
              <a:buFont typeface="Courier New" panose="02070309020205020404" pitchFamily="49" charset="0"/>
              <a:buChar char="o"/>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número de diapositiva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contenido 5">
    <p:bg>
      <p:bgPr>
        <a:solidFill>
          <a:schemeClr val="bg2"/>
        </a:solidFill>
        <a:effectLst/>
      </p:bgPr>
    </p:bg>
    <p:spTree>
      <p:nvGrpSpPr>
        <p:cNvPr id="1" name=""/>
        <p:cNvGrpSpPr/>
        <p:nvPr/>
      </p:nvGrpSpPr>
      <p:grpSpPr>
        <a:xfrm>
          <a:off x="0" y="0"/>
          <a:ext cx="0" cy="0"/>
          <a:chOff x="0" y="0"/>
          <a:chExt cx="0" cy="0"/>
        </a:xfrm>
      </p:grpSpPr>
      <p:sp>
        <p:nvSpPr>
          <p:cNvPr id="6" name="Forma libre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8" name="Forma libre: Forma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45" name="Título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rtlCol="0" anchor="b" anchorCtr="0"/>
          <a:lstStyle>
            <a:lvl1pPr>
              <a:defRPr lang="es-ES" sz="3200"/>
            </a:lvl1pPr>
          </a:lstStyle>
          <a:p>
            <a:pPr rtl="0"/>
            <a:r>
              <a:rPr lang="es-ES"/>
              <a:t>haga clic para agregar un título</a:t>
            </a:r>
          </a:p>
        </p:txBody>
      </p:sp>
      <p:sp>
        <p:nvSpPr>
          <p:cNvPr id="7" name="Marcador de posición de tabla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rtlCol="0"/>
          <a:lstStyle>
            <a:defPPr>
              <a:defRPr lang="es-ES"/>
            </a:defPPr>
          </a:lstStyle>
          <a:p>
            <a:pPr rtl="0"/>
            <a:r>
              <a:rPr lang="es-ES"/>
              <a:t>Haga clic en el icono para agregar una tabla</a:t>
            </a:r>
          </a:p>
        </p:txBody>
      </p:sp>
      <p:sp>
        <p:nvSpPr>
          <p:cNvPr id="3" name="Marcador de número de diapositiva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erre">
    <p:bg>
      <p:bgPr>
        <a:solidFill>
          <a:schemeClr val="bg2"/>
        </a:solidFill>
        <a:effectLst/>
      </p:bgPr>
    </p:bg>
    <p:spTree>
      <p:nvGrpSpPr>
        <p:cNvPr id="1" name=""/>
        <p:cNvGrpSpPr/>
        <p:nvPr/>
      </p:nvGrpSpPr>
      <p:grpSpPr>
        <a:xfrm>
          <a:off x="0" y="0"/>
          <a:ext cx="0" cy="0"/>
          <a:chOff x="0" y="0"/>
          <a:chExt cx="0" cy="0"/>
        </a:xfrm>
      </p:grpSpPr>
      <p:sp>
        <p:nvSpPr>
          <p:cNvPr id="8" name="Forma libre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25" name="Forma libre: Forma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3" name="Forma libre: Forma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rtlCol="0" anchor="ctr"/>
          <a:lstStyle>
            <a:lvl1pPr algn="l">
              <a:defRPr lang="es-ES" sz="4800"/>
            </a:lvl1pPr>
          </a:lstStyle>
          <a:p>
            <a:pPr rtl="0"/>
            <a:r>
              <a:rPr lang="es-ES"/>
              <a:t>haga clic para agregar un título</a:t>
            </a:r>
          </a:p>
        </p:txBody>
      </p:sp>
      <p:sp>
        <p:nvSpPr>
          <p:cNvPr id="3" name="Marcador de contenido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rtlCol="0" anchor="ctr">
            <a:normAutofit/>
          </a:bodyPr>
          <a:lstStyle>
            <a:lvl1pPr marL="0" indent="0">
              <a:buFont typeface="Courier New" panose="02070309020205020404" pitchFamily="49" charset="0"/>
              <a:buNone/>
              <a:defRPr lang="es-ES" sz="2000" cap="all" baseline="0"/>
            </a:lvl1pPr>
            <a:lvl2pPr marL="0" indent="0">
              <a:spcBef>
                <a:spcPts val="1000"/>
              </a:spcBef>
              <a:buFont typeface="Courier New" panose="02070309020205020404" pitchFamily="49" charset="0"/>
              <a:buNone/>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bg>
      <p:bgPr>
        <a:solidFill>
          <a:schemeClr val="bg2"/>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orma libre: Forma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5" name="Forma libre: Forma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grpSp>
      <p:sp>
        <p:nvSpPr>
          <p:cNvPr id="6" name="Forma libre: Forma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7" name="Marcador de número de diapositiva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5" name="Forma libre: Forma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2" name="Forma libre: Forma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6" name="Forma libre: Forma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rtlCol="0" anchor="ctr" anchorCtr="0"/>
          <a:lstStyle>
            <a:lvl1pPr algn="l">
              <a:defRPr lang="es-ES" sz="3200">
                <a:solidFill>
                  <a:schemeClr val="accent1"/>
                </a:solidFill>
              </a:defRPr>
            </a:lvl1pPr>
          </a:lstStyle>
          <a:p>
            <a:pPr rtl="0"/>
            <a:r>
              <a:rPr lang="es-ES"/>
              <a:t>haga clic para agregar un título</a:t>
            </a:r>
          </a:p>
        </p:txBody>
      </p:sp>
      <p:sp>
        <p:nvSpPr>
          <p:cNvPr id="3" name="Marcador de contenido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rtlCol="0"/>
          <a:lstStyle>
            <a:lvl1pPr marL="0" indent="0" algn="r">
              <a:buNone/>
              <a:defRPr lang="es-ES" sz="2400" cap="all" baseline="0"/>
            </a:lvl1pPr>
            <a:lvl2pPr marL="457200" indent="0" algn="r">
              <a:buNone/>
              <a:defRPr lang="es-ES" sz="1800">
                <a:latin typeface="+mj-lt"/>
              </a:defRPr>
            </a:lvl2pPr>
            <a:lvl3pPr marL="914400" indent="0" algn="r">
              <a:buNone/>
              <a:defRPr lang="es-ES"/>
            </a:lvl3pPr>
            <a:lvl4pPr marL="1371600" indent="0" algn="r">
              <a:buNone/>
              <a:defRPr lang="es-ES"/>
            </a:lvl4pPr>
            <a:lvl5pPr marL="1828800" indent="0" algn="r">
              <a:buNone/>
              <a:defRPr lang="es-ES"/>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2">
    <p:bg>
      <p:bgPr>
        <a:solidFill>
          <a:schemeClr val="bg2"/>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rtlCol="0" anchor="ctr"/>
          <a:lstStyle>
            <a:lvl1pPr>
              <a:lnSpc>
                <a:spcPct val="75000"/>
              </a:lnSpc>
              <a:defRPr lang="es-ES" sz="4800"/>
            </a:lvl1pPr>
          </a:lstStyle>
          <a:p>
            <a:pPr rtl="0"/>
            <a:r>
              <a:rPr lang="es-ES"/>
              <a:t>haga clic para agregar un título</a:t>
            </a:r>
          </a:p>
        </p:txBody>
      </p:sp>
      <p:pic>
        <p:nvPicPr>
          <p:cNvPr id="9" name="Imagen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orma libre: Forma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1" name="Marcador de posición de imagen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t">
            <a:noAutofit/>
          </a:bodyPr>
          <a:lstStyle>
            <a:lvl1pPr marL="0" indent="0" algn="r">
              <a:buNone/>
              <a:defRPr lang="es-ES" sz="18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pPr rtl="0"/>
            <a:r>
              <a:rPr lang="es-ES"/>
              <a:t>Haga clic en el icono para agregar una imagen</a:t>
            </a:r>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1">
    <p:bg>
      <p:bgPr>
        <a:solidFill>
          <a:schemeClr val="bg2"/>
        </a:solidFill>
        <a:effectLst/>
      </p:bgPr>
    </p:bg>
    <p:spTree>
      <p:nvGrpSpPr>
        <p:cNvPr id="1" name=""/>
        <p:cNvGrpSpPr/>
        <p:nvPr/>
      </p:nvGrpSpPr>
      <p:grpSpPr>
        <a:xfrm>
          <a:off x="0" y="0"/>
          <a:ext cx="0" cy="0"/>
          <a:chOff x="0" y="0"/>
          <a:chExt cx="0" cy="0"/>
        </a:xfrm>
      </p:grpSpPr>
      <p:sp>
        <p:nvSpPr>
          <p:cNvPr id="3" name="Forma libre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8" name="Forma libre: Forma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30" name="Forma libre: Forma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8" name="Título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rtlCol="0" anchor="b"/>
          <a:lstStyle>
            <a:lvl1pPr>
              <a:lnSpc>
                <a:spcPct val="75000"/>
              </a:lnSpc>
              <a:defRPr lang="es-ES" sz="4800">
                <a:solidFill>
                  <a:schemeClr val="tx1"/>
                </a:solidFill>
              </a:defRPr>
            </a:lvl1pPr>
          </a:lstStyle>
          <a:p>
            <a:pPr rtl="0"/>
            <a:r>
              <a:rPr lang="es-ES"/>
              <a:t>haga clic para agregar un título</a:t>
            </a:r>
          </a:p>
        </p:txBody>
      </p:sp>
      <p:sp>
        <p:nvSpPr>
          <p:cNvPr id="5" name="Marcador de posición de imagen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rtlCol="0">
            <a:noAutofit/>
          </a:bodyPr>
          <a:lstStyle>
            <a:lvl1pPr marL="0" indent="0">
              <a:buNone/>
              <a:defRPr lang="es-ES" sz="2000">
                <a:solidFill>
                  <a:schemeClr val="tx1"/>
                </a:solidFill>
              </a:defRPr>
            </a:lvl1pPr>
          </a:lstStyle>
          <a:p>
            <a:pPr rtl="0"/>
            <a:r>
              <a:rPr lang="es-ES"/>
              <a:t>Haga clic en el icono para agregar una imagen</a:t>
            </a:r>
          </a:p>
        </p:txBody>
      </p:sp>
      <p:sp>
        <p:nvSpPr>
          <p:cNvPr id="9" name="Marcador de contenido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rtlCol="0">
            <a:noAutofit/>
          </a:bodyPr>
          <a:lstStyle>
            <a:lvl1pPr marL="0" indent="0">
              <a:buFont typeface="Courier New" panose="02070309020205020404" pitchFamily="49" charset="0"/>
              <a:buNone/>
              <a:defRPr lang="es-ES" sz="2400" b="0" cap="all" baseline="0"/>
            </a:lvl1pPr>
            <a:lvl2pPr>
              <a:defRPr lang="es-ES" sz="2400"/>
            </a:lvl2pPr>
            <a:lvl3pPr>
              <a:defRPr lang="es-ES" sz="2400"/>
            </a:lvl3pPr>
            <a:lvl4pPr>
              <a:defRPr lang="es-ES" sz="2400"/>
            </a:lvl4pPr>
            <a:lvl5pPr>
              <a:defRPr lang="es-ES" sz="2400"/>
            </a:lvl5pPr>
          </a:lstStyle>
          <a:p>
            <a:pPr lvl="0" rtl="0"/>
            <a:r>
              <a:rPr lang="es-ES"/>
              <a:t>Haga clic para agregar texto</a:t>
            </a:r>
          </a:p>
          <a:p>
            <a:pPr lvl="1" rtl="0"/>
            <a:r>
              <a:rPr lang="es-ES"/>
              <a:t>Segundo nivel</a:t>
            </a:r>
          </a:p>
          <a:p>
            <a:pPr lvl="2" rtl="0"/>
            <a:r>
              <a:rPr lang="es-ES"/>
              <a:t>Tercer nivel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7">
    <p:bg>
      <p:bgPr>
        <a:solidFill>
          <a:schemeClr val="bg2"/>
        </a:solidFill>
        <a:effectLst/>
      </p:bgPr>
    </p:bg>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orma libre: Forma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0" name="Forma libre: Forma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grpSp>
      <p:sp>
        <p:nvSpPr>
          <p:cNvPr id="6" name="Título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rtlCol="0" anchor="b" anchorCtr="0"/>
          <a:lstStyle>
            <a:lvl1pPr>
              <a:defRPr lang="es-ES" sz="3200"/>
            </a:lvl1pPr>
          </a:lstStyle>
          <a:p>
            <a:pPr rtl="0"/>
            <a:r>
              <a:rPr lang="es-ES"/>
              <a:t>haga clic para agregar un título</a:t>
            </a:r>
          </a:p>
        </p:txBody>
      </p:sp>
      <p:sp>
        <p:nvSpPr>
          <p:cNvPr id="12" name="Forma libre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5" name="Forma libre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3" name="Forma libre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7" name="Marcador de contenido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rtlCol="0">
            <a:normAutofit/>
          </a:bodyPr>
          <a:lstStyle>
            <a:lvl1pPr>
              <a:defRPr lang="es-ES" sz="2000"/>
            </a:lvl1pPr>
            <a:lvl2pPr>
              <a:defRPr lang="es-ES" sz="1800"/>
            </a:lvl2pPr>
            <a:lvl3pPr>
              <a:defRPr lang="es-ES" sz="1600"/>
            </a:lvl3pPr>
            <a:lvl4pPr>
              <a:defRPr lang="es-ES" sz="1400"/>
            </a:lvl4pPr>
            <a:lvl5pPr>
              <a:defRPr lang="es-ES" sz="14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3" name="Marcador de número de diapositiva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ita">
    <p:bg>
      <p:bgPr>
        <a:solidFill>
          <a:schemeClr val="bg2"/>
        </a:solidFill>
        <a:effectLst/>
      </p:bgPr>
    </p:bg>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4" name="Forma libre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pic>
        <p:nvPicPr>
          <p:cNvPr id="6" name="Gráfico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orma libre: Forma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rtlCol="0" anchor="b" anchorCtr="0"/>
          <a:lstStyle>
            <a:lvl1pPr algn="ctr">
              <a:defRPr lang="es-ES" sz="4800" cap="none" baseline="0">
                <a:latin typeface="+mj-lt"/>
              </a:defRPr>
            </a:lvl1pPr>
          </a:lstStyle>
          <a:p>
            <a:pPr rtl="0"/>
            <a:r>
              <a:rPr lang="es-ES"/>
              <a:t>haga clic para agregar un título</a:t>
            </a:r>
          </a:p>
        </p:txBody>
      </p:sp>
      <p:sp>
        <p:nvSpPr>
          <p:cNvPr id="32" name="Marcador de texto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rtlCol="0">
            <a:normAutofit/>
          </a:bodyPr>
          <a:lstStyle>
            <a:lvl1pPr marL="0" indent="0" algn="ctr">
              <a:lnSpc>
                <a:spcPct val="100000"/>
              </a:lnSpc>
              <a:spcBef>
                <a:spcPts val="0"/>
              </a:spcBef>
              <a:buNone/>
              <a:defRPr lang="es-ES" sz="2400" cap="all" baseline="0"/>
            </a:lvl1pPr>
          </a:lstStyle>
          <a:p>
            <a:pPr lvl="0" rtl="0"/>
            <a:r>
              <a:rPr lang="es-ES"/>
              <a:t>Haga clic para agregar texto</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a 1">
    <p:bg>
      <p:bgPr>
        <a:solidFill>
          <a:schemeClr val="bg2"/>
        </a:soli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rtlCol="0" anchor="b" anchorCtr="0"/>
          <a:lstStyle>
            <a:lvl1pPr>
              <a:defRPr lang="es-ES" sz="3200"/>
            </a:lvl1pPr>
          </a:lstStyle>
          <a:p>
            <a:pPr rtl="0"/>
            <a:r>
              <a:rPr lang="es-ES"/>
              <a:t>haga clic para agregar un título</a:t>
            </a:r>
          </a:p>
        </p:txBody>
      </p:sp>
      <p:sp>
        <p:nvSpPr>
          <p:cNvPr id="2" name="Marcador de contenido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rtlCol="0">
            <a:normAutofit/>
          </a:bodyPr>
          <a:lstStyle>
            <a:lvl1pPr marL="0" indent="0">
              <a:buNone/>
              <a:defRPr lang="es-ES" sz="2000"/>
            </a:lvl1pPr>
            <a:lvl2pPr marL="228600" indent="-228600">
              <a:spcBef>
                <a:spcPts val="1000"/>
              </a:spcBef>
              <a:buFont typeface="Courier New" panose="02070309020205020404" pitchFamily="49" charset="0"/>
              <a:buChar char="o"/>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contenido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rtlCol="0">
            <a:normAutofit/>
          </a:bodyPr>
          <a:lstStyle>
            <a:lvl1pPr marL="0" indent="0">
              <a:buNone/>
              <a:defRPr lang="es-ES" sz="2000"/>
            </a:lvl1pPr>
            <a:lvl2pPr marL="228600" indent="-228600">
              <a:spcBef>
                <a:spcPts val="1000"/>
              </a:spcBef>
              <a:buFont typeface="Courier New" panose="02070309020205020404" pitchFamily="49" charset="0"/>
              <a:buChar char="o"/>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Forma libre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2" name="Forma libre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5" name="Marcador de número de diapositiva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ntenidos 2">
    <p:bg>
      <p:bgPr>
        <a:solidFill>
          <a:schemeClr val="bg2"/>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orma libre: Forma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1" name="Forma libre: Forma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grpSp>
      <p:sp>
        <p:nvSpPr>
          <p:cNvPr id="8" name="Título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rtlCol="0" anchor="b"/>
          <a:lstStyle>
            <a:lvl1pPr>
              <a:defRPr lang="es-ES" sz="3200"/>
            </a:lvl1pPr>
          </a:lstStyle>
          <a:p>
            <a:pPr rtl="0"/>
            <a:r>
              <a:rPr lang="es-ES"/>
              <a:t>haga clic para agregar un título</a:t>
            </a:r>
          </a:p>
        </p:txBody>
      </p:sp>
      <p:sp>
        <p:nvSpPr>
          <p:cNvPr id="10" name="Marcador de contenido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rtlCol="0">
            <a:normAutofit/>
          </a:bodyPr>
          <a:lstStyle>
            <a:lvl1pPr marL="228600" indent="-228600">
              <a:buFont typeface="+mj-lt"/>
              <a:buAutoNum type="arabicPeriod"/>
              <a:defRPr lang="es-ES" sz="2000"/>
            </a:lvl1pPr>
            <a:lvl2pPr marL="685800" indent="-457200">
              <a:spcBef>
                <a:spcPts val="1000"/>
              </a:spcBef>
              <a:buFont typeface="+mj-lt"/>
              <a:buAutoNum type="alphaLcPeriod"/>
              <a:defRPr lang="es-ES" sz="2000"/>
            </a:lvl2pPr>
            <a:lvl3pPr marL="914400" indent="-457200">
              <a:spcBef>
                <a:spcPts val="1000"/>
              </a:spcBef>
              <a:buFont typeface="+mj-lt"/>
              <a:buAutoNum type="arabicParenR"/>
              <a:defRPr lang="es-ES" sz="2000"/>
            </a:lvl3pPr>
            <a:lvl4pPr marL="1143000" indent="-457200">
              <a:spcBef>
                <a:spcPts val="1000"/>
              </a:spcBef>
              <a:buFont typeface="+mj-lt"/>
              <a:buAutoNum type="alphaLcParenR"/>
              <a:defRPr lang="es-ES" sz="2000"/>
            </a:lvl4pPr>
            <a:lvl5pPr marL="11430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p:txBody>
      </p:sp>
      <p:sp>
        <p:nvSpPr>
          <p:cNvPr id="6" name="Marcador de contenido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rtlCol="0">
            <a:normAutofit/>
          </a:bodyPr>
          <a:lstStyle>
            <a:lvl1pPr marL="0" indent="0">
              <a:buNone/>
              <a:defRPr lang="es-ES" sz="2000"/>
            </a:lvl1pPr>
            <a:lvl2pPr marL="228600" indent="-228600">
              <a:spcBef>
                <a:spcPts val="1000"/>
              </a:spcBef>
              <a:buFont typeface="Courier New" panose="02070309020205020404" pitchFamily="49" charset="0"/>
              <a:buChar char="o"/>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número de diapositiva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ido e imagen del título">
    <p:bg>
      <p:bgPr>
        <a:solidFill>
          <a:schemeClr val="bg2"/>
        </a:soli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30" name="Forma libre: Forma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0" name="Título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rtlCol="0" anchor="b" anchorCtr="0"/>
          <a:lstStyle>
            <a:lvl1pPr>
              <a:defRPr lang="es-ES" sz="3200"/>
            </a:lvl1pPr>
          </a:lstStyle>
          <a:p>
            <a:pPr rtl="0"/>
            <a:r>
              <a:rPr lang="es-ES"/>
              <a:t>Haga clic para modificar el estilo de título del patrón</a:t>
            </a:r>
            <a:endParaRPr lang="es-ES" dirty="0"/>
          </a:p>
        </p:txBody>
      </p:sp>
      <p:sp>
        <p:nvSpPr>
          <p:cNvPr id="3" name="Marcador de contenido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rtlCol="0">
            <a:normAutofit/>
          </a:bodyPr>
          <a:lstStyle>
            <a:lvl1pPr marL="0" indent="0">
              <a:buNone/>
              <a:defRPr lang="es-ES" sz="2000"/>
            </a:lvl1pPr>
            <a:lvl2pPr marL="228600" indent="-228600">
              <a:spcBef>
                <a:spcPts val="1000"/>
              </a:spcBef>
              <a:buFont typeface="Courier New" panose="02070309020205020404" pitchFamily="49" charset="0"/>
              <a:buChar char="o"/>
              <a:defRPr lang="es-ES" sz="2000"/>
            </a:lvl2pPr>
            <a:lvl3pPr marL="685800" indent="-228600">
              <a:spcBef>
                <a:spcPts val="1000"/>
              </a:spcBef>
              <a:buFont typeface="Courier New" panose="02070309020205020404" pitchFamily="49" charset="0"/>
              <a:buChar char="o"/>
              <a:defRPr lang="es-ES" sz="2000"/>
            </a:lvl3pPr>
            <a:lvl4pPr marL="1143000" indent="-228600">
              <a:spcBef>
                <a:spcPts val="1000"/>
              </a:spcBef>
              <a:buFont typeface="Courier New" panose="02070309020205020404" pitchFamily="49" charset="0"/>
              <a:buChar char="o"/>
              <a:defRPr lang="es-ES" sz="2000"/>
            </a:lvl4pPr>
            <a:lvl5pPr marL="1600200" indent="-228600">
              <a:spcBef>
                <a:spcPts val="1000"/>
              </a:spcBef>
              <a:buFont typeface="Courier New" panose="02070309020205020404" pitchFamily="49" charset="0"/>
              <a:buChar char="o"/>
              <a:defRPr lang="es-ES" sz="20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posición de imagen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rtlCol="0">
            <a:normAutofit/>
          </a:bodyPr>
          <a:lstStyle>
            <a:lvl1pPr marL="0" indent="0" algn="r">
              <a:buNone/>
              <a:defRPr lang="es-ES" sz="2000"/>
            </a:lvl1pPr>
          </a:lstStyle>
          <a:p>
            <a:pPr rtl="0"/>
            <a:r>
              <a:rPr lang="es-ES"/>
              <a:t>Haga clic en el icono para agregar una imagen</a:t>
            </a:r>
          </a:p>
        </p:txBody>
      </p:sp>
      <p:sp>
        <p:nvSpPr>
          <p:cNvPr id="6" name="Marcador de número de diapositiva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s-ES"/>
            </a:def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s-ES" sz="1400">
                <a:solidFill>
                  <a:schemeClr val="tx1"/>
                </a:solidFill>
              </a:defRPr>
            </a:lvl1pPr>
          </a:lstStyle>
          <a:p>
            <a:pPr rtl="0"/>
            <a:endParaRPr lang="es-ES" dirty="0"/>
          </a:p>
        </p:txBody>
      </p:sp>
      <p:sp>
        <p:nvSpPr>
          <p:cNvPr id="5" name="Marcador de pie de página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s-ES" sz="1400">
                <a:solidFill>
                  <a:schemeClr val="tx1"/>
                </a:solidFill>
              </a:defRPr>
            </a:lvl1pPr>
          </a:lstStyle>
          <a:p>
            <a:pPr rtl="0"/>
            <a:endParaRPr lang="es-ES" dirty="0"/>
          </a:p>
        </p:txBody>
      </p:sp>
      <p:sp>
        <p:nvSpPr>
          <p:cNvPr id="6" name="Marcador de número de diapositiva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lang="es-ES" sz="2400" b="0" i="0">
                <a:solidFill>
                  <a:schemeClr val="tx1"/>
                </a:solidFill>
                <a:latin typeface="Sagona Book" panose="02020503050505020204" pitchFamily="18" charset="0"/>
              </a:defRPr>
            </a:lvl1pPr>
          </a:lstStyle>
          <a:p>
            <a:pPr rtl="0"/>
            <a:fld id="{58FB4751-880F-D840-AAA9-3A15815CC996}" type="slidenum">
              <a:rPr lang="es-ES" smtClean="0"/>
              <a:pPr rtl="0"/>
              <a:t>‹Nº›</a:t>
            </a:fld>
            <a:endParaRPr lang="es-ES" dirty="0"/>
          </a:p>
        </p:txBody>
      </p:sp>
      <p:cxnSp>
        <p:nvCxnSpPr>
          <p:cNvPr id="8" name="Conector recto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lang="es-ES"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rtlCol="0" anchor="ctr"/>
          <a:lstStyle>
            <a:defPPr>
              <a:defRPr lang="es-ES"/>
            </a:defPPr>
          </a:lstStyle>
          <a:p>
            <a:pPr rtl="0"/>
            <a:r>
              <a:rPr lang="es-ES" dirty="0"/>
              <a:t>BIOÉTICA E INTERCULTURALIDAD </a:t>
            </a:r>
          </a:p>
        </p:txBody>
      </p:sp>
      <p:pic>
        <p:nvPicPr>
          <p:cNvPr id="4" name="Picture 4" descr="Bienvenida la Universidad Nacional de Chimborazo (UNACH) del Ecuador – RIED">
            <a:extLst>
              <a:ext uri="{FF2B5EF4-FFF2-40B4-BE49-F238E27FC236}">
                <a16:creationId xmlns:a16="http://schemas.microsoft.com/office/drawing/2014/main" id="{3ABF1AD7-772A-4EC1-9FBC-6FDFD956A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44" y="329410"/>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nicio » Universidad Nacional de Chimborazo">
            <a:extLst>
              <a:ext uri="{FF2B5EF4-FFF2-40B4-BE49-F238E27FC236}">
                <a16:creationId xmlns:a16="http://schemas.microsoft.com/office/drawing/2014/main" id="{DD1D79C5-2176-429E-9BA2-93A701762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374" y="339097"/>
            <a:ext cx="3717907" cy="175485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B2768F4-F4F3-4145-9286-047AD78D6434}"/>
              </a:ext>
            </a:extLst>
          </p:cNvPr>
          <p:cNvSpPr txBox="1"/>
          <p:nvPr/>
        </p:nvSpPr>
        <p:spPr>
          <a:xfrm>
            <a:off x="2987615" y="4951406"/>
            <a:ext cx="6096000" cy="769441"/>
          </a:xfrm>
          <a:prstGeom prst="rect">
            <a:avLst/>
          </a:prstGeom>
          <a:noFill/>
        </p:spPr>
        <p:txBody>
          <a:bodyPr wrap="square">
            <a:spAutoFit/>
          </a:bodyPr>
          <a:lstStyle/>
          <a:p>
            <a:pPr algn="ctr"/>
            <a:r>
              <a:rPr lang="es-ES" sz="4400" b="1" dirty="0">
                <a:latin typeface="Algerian" panose="04020705040A02060702" pitchFamily="82" charset="0"/>
              </a:rPr>
              <a:t>SEXTO SEMESTRE </a:t>
            </a:r>
            <a:endParaRPr lang="es-EC" sz="4400" b="1" dirty="0">
              <a:latin typeface="Algerian" panose="04020705040A02060702" pitchFamily="82" charset="0"/>
            </a:endParaRPr>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94237B0-C375-4BD8-BAFF-328B26F0652C}"/>
              </a:ext>
            </a:extLst>
          </p:cNvPr>
          <p:cNvSpPr txBox="1"/>
          <p:nvPr/>
        </p:nvSpPr>
        <p:spPr>
          <a:xfrm>
            <a:off x="914400" y="508000"/>
            <a:ext cx="9334500" cy="2616101"/>
          </a:xfrm>
          <a:prstGeom prst="rect">
            <a:avLst/>
          </a:prstGeom>
          <a:noFill/>
        </p:spPr>
        <p:txBody>
          <a:bodyPr wrap="square" rtlCol="0">
            <a:spAutoFit/>
          </a:bodyPr>
          <a:lstStyle/>
          <a:p>
            <a:pPr algn="just"/>
            <a:r>
              <a:rPr lang="es-ES" sz="2400" b="1" dirty="0">
                <a:latin typeface="Century Gothic" panose="020B0502020202020204" pitchFamily="34" charset="0"/>
              </a:rPr>
              <a:t>La ética y la virtud: </a:t>
            </a:r>
            <a:r>
              <a:rPr lang="es-ES" sz="2000" dirty="0">
                <a:latin typeface="Century Gothic" panose="020B0502020202020204" pitchFamily="34" charset="0"/>
              </a:rPr>
              <a:t>Complementa aquella filosofía que tiene que ver con la búsqueda de vivir una vida moral de las personas, y la adquirimos a través de la práctica, al practicar la honestidad , valentía,  justicia y generosidad . Las personas desarrollan un carácter moral y honorable. </a:t>
            </a:r>
          </a:p>
          <a:p>
            <a:pPr algn="just"/>
            <a:endParaRPr lang="es-ES" sz="2000" dirty="0">
              <a:latin typeface="Century Gothic" panose="020B0502020202020204" pitchFamily="34" charset="0"/>
            </a:endParaRPr>
          </a:p>
          <a:p>
            <a:pPr algn="just"/>
            <a:r>
              <a:rPr lang="es-ES" sz="2000" dirty="0">
                <a:latin typeface="Century Gothic" panose="020B0502020202020204" pitchFamily="34" charset="0"/>
              </a:rPr>
              <a:t>Según Aristóteles las personas al desarrollar ciertos hábitos virtuosos, el individuo podrá tomas decisiones correctas cuando enfrenten retos éticos. </a:t>
            </a:r>
            <a:endParaRPr lang="es-EC" sz="2000" dirty="0">
              <a:latin typeface="Century Gothic" panose="020B0502020202020204" pitchFamily="34" charset="0"/>
            </a:endParaRPr>
          </a:p>
        </p:txBody>
      </p:sp>
      <p:pic>
        <p:nvPicPr>
          <p:cNvPr id="10" name="Imagen 9">
            <a:extLst>
              <a:ext uri="{FF2B5EF4-FFF2-40B4-BE49-F238E27FC236}">
                <a16:creationId xmlns:a16="http://schemas.microsoft.com/office/drawing/2014/main" id="{57CC0C63-B842-493F-AA6A-CDB6CBC725E0}"/>
              </a:ext>
            </a:extLst>
          </p:cNvPr>
          <p:cNvPicPr>
            <a:picLocks noChangeAspect="1"/>
          </p:cNvPicPr>
          <p:nvPr/>
        </p:nvPicPr>
        <p:blipFill>
          <a:blip r:embed="rId2"/>
          <a:stretch>
            <a:fillRect/>
          </a:stretch>
        </p:blipFill>
        <p:spPr>
          <a:xfrm>
            <a:off x="3999800" y="3302000"/>
            <a:ext cx="4192399" cy="2921000"/>
          </a:xfrm>
          <a:prstGeom prst="rect">
            <a:avLst/>
          </a:prstGeom>
        </p:spPr>
      </p:pic>
    </p:spTree>
    <p:extLst>
      <p:ext uri="{BB962C8B-B14F-4D97-AF65-F5344CB8AC3E}">
        <p14:creationId xmlns:p14="http://schemas.microsoft.com/office/powerpoint/2010/main" val="357541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979318B-20F0-41B7-8B07-4BF6BEFD2A90}"/>
              </a:ext>
            </a:extLst>
          </p:cNvPr>
          <p:cNvSpPr txBox="1"/>
          <p:nvPr/>
        </p:nvSpPr>
        <p:spPr>
          <a:xfrm>
            <a:off x="1863306" y="1190445"/>
            <a:ext cx="8583283" cy="1200329"/>
          </a:xfrm>
          <a:prstGeom prst="rect">
            <a:avLst/>
          </a:prstGeom>
          <a:noFill/>
        </p:spPr>
        <p:txBody>
          <a:bodyPr wrap="square" rtlCol="0">
            <a:spAutoFit/>
          </a:bodyPr>
          <a:lstStyle/>
          <a:p>
            <a:pPr algn="ctr"/>
            <a:r>
              <a:rPr lang="es-ES" sz="3600" b="1" dirty="0">
                <a:latin typeface="Algerian" panose="04020705040A02060702" pitchFamily="82" charset="0"/>
              </a:rPr>
              <a:t>CIENCIAS RELACIONADAS CON LA ÉTICA </a:t>
            </a:r>
            <a:endParaRPr lang="es-EC" sz="3600" b="1" dirty="0">
              <a:latin typeface="Algerian" panose="04020705040A02060702" pitchFamily="82" charset="0"/>
            </a:endParaRPr>
          </a:p>
        </p:txBody>
      </p:sp>
      <p:sp>
        <p:nvSpPr>
          <p:cNvPr id="2" name="CuadroTexto 1">
            <a:extLst>
              <a:ext uri="{FF2B5EF4-FFF2-40B4-BE49-F238E27FC236}">
                <a16:creationId xmlns:a16="http://schemas.microsoft.com/office/drawing/2014/main" id="{F3EF97AC-6BAF-4EE4-8461-C12407023055}"/>
              </a:ext>
            </a:extLst>
          </p:cNvPr>
          <p:cNvSpPr txBox="1"/>
          <p:nvPr/>
        </p:nvSpPr>
        <p:spPr>
          <a:xfrm>
            <a:off x="1041400" y="2819400"/>
            <a:ext cx="9677400" cy="3970318"/>
          </a:xfrm>
          <a:prstGeom prst="rect">
            <a:avLst/>
          </a:prstGeom>
          <a:noFill/>
        </p:spPr>
        <p:txBody>
          <a:bodyPr wrap="square" rtlCol="0">
            <a:spAutoFit/>
          </a:bodyPr>
          <a:lstStyle/>
          <a:p>
            <a:pPr algn="just" rtl="0"/>
            <a:r>
              <a:rPr lang="es-ES" sz="2000" b="1" dirty="0">
                <a:latin typeface="Century Gothic" panose="020B0502020202020204" pitchFamily="34" charset="0"/>
              </a:rPr>
              <a:t>Psicología : </a:t>
            </a:r>
            <a:r>
              <a:rPr lang="es-ES" dirty="0">
                <a:latin typeface="Century Gothic" panose="020B0502020202020204" pitchFamily="34" charset="0"/>
              </a:rPr>
              <a:t>La ética en la psicología </a:t>
            </a:r>
            <a:r>
              <a:rPr lang="es-ES" b="1" dirty="0">
                <a:effectLst/>
                <a:latin typeface="Century Gothic" panose="020B0502020202020204" pitchFamily="34" charset="0"/>
              </a:rPr>
              <a:t>se extiende más allá de los códigos profesionales, ya que es un compromiso intrínseco con el bienestar de los demás</a:t>
            </a:r>
            <a:r>
              <a:rPr lang="es-ES" dirty="0">
                <a:latin typeface="Century Gothic" panose="020B0502020202020204" pitchFamily="34" charset="0"/>
              </a:rPr>
              <a:t>. Los psicólogos se enfrentan a situaciones delicadas donde la confidencialidad, el respeto y la imparcialidad son esenciales. Por ello, </a:t>
            </a:r>
            <a:r>
              <a:rPr lang="es-ES" b="1" dirty="0">
                <a:effectLst/>
                <a:latin typeface="Century Gothic" panose="020B0502020202020204" pitchFamily="34" charset="0"/>
              </a:rPr>
              <a:t>la deontología de la psicología, que establece las obligaciones éticas del psicólogo, sirve como guía para asegurar un desempeño ético y responsable</a:t>
            </a:r>
            <a:r>
              <a:rPr lang="es-ES" dirty="0">
                <a:latin typeface="Century Gothic" panose="020B0502020202020204" pitchFamily="34" charset="0"/>
              </a:rPr>
              <a:t>.</a:t>
            </a:r>
          </a:p>
          <a:p>
            <a:pPr algn="just" rtl="0"/>
            <a:r>
              <a:rPr lang="es-ES" dirty="0">
                <a:latin typeface="Century Gothic" panose="020B0502020202020204" pitchFamily="34" charset="0"/>
              </a:rPr>
              <a:t>Por una parte, la ética aporta a la psicología los fundamentos y los criterios para evaluar la moralidad de las acciones y las decisiones que se toman en el ejercicio profesional, así como para resolver los conflictos que puedan surgir en la relación con los colegas, la sociedad y la ciencia. Por otra parte, la psicología aporta a la ética los conocimientos y las herramientas para comprender los factores psicológicos que influyen en el desarrollo moral, las motivaciones, las emociones, los valores, las actitudes y las conductas de las personas.</a:t>
            </a:r>
          </a:p>
          <a:p>
            <a:endParaRPr lang="es-EC" dirty="0"/>
          </a:p>
        </p:txBody>
      </p:sp>
    </p:spTree>
    <p:extLst>
      <p:ext uri="{BB962C8B-B14F-4D97-AF65-F5344CB8AC3E}">
        <p14:creationId xmlns:p14="http://schemas.microsoft.com/office/powerpoint/2010/main" val="58647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4C6B365-2809-4F4B-9280-5C1F569175D9}"/>
              </a:ext>
            </a:extLst>
          </p:cNvPr>
          <p:cNvPicPr>
            <a:picLocks noChangeAspect="1"/>
          </p:cNvPicPr>
          <p:nvPr/>
        </p:nvPicPr>
        <p:blipFill>
          <a:blip r:embed="rId2"/>
          <a:stretch>
            <a:fillRect/>
          </a:stretch>
        </p:blipFill>
        <p:spPr>
          <a:xfrm>
            <a:off x="1214062" y="391064"/>
            <a:ext cx="9763875" cy="5571704"/>
          </a:xfrm>
          <a:prstGeom prst="rect">
            <a:avLst/>
          </a:prstGeom>
        </p:spPr>
      </p:pic>
    </p:spTree>
    <p:extLst>
      <p:ext uri="{BB962C8B-B14F-4D97-AF65-F5344CB8AC3E}">
        <p14:creationId xmlns:p14="http://schemas.microsoft.com/office/powerpoint/2010/main" val="330367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C420DB-C626-437D-97FC-69B0527C40AE}"/>
              </a:ext>
            </a:extLst>
          </p:cNvPr>
          <p:cNvSpPr txBox="1"/>
          <p:nvPr/>
        </p:nvSpPr>
        <p:spPr>
          <a:xfrm>
            <a:off x="914400" y="914400"/>
            <a:ext cx="10360152" cy="914400"/>
          </a:xfrm>
          <a:prstGeom prst="rect">
            <a:avLst/>
          </a:prstGeom>
        </p:spPr>
        <p:txBody>
          <a:bodyPr vert="horz" lIns="91440" tIns="45720" rIns="91440" bIns="45720" rtlCol="0" anchor="b" anchorCtr="0">
            <a:normAutofit/>
          </a:bodyPr>
          <a:lstStyle/>
          <a:p>
            <a:pPr>
              <a:lnSpc>
                <a:spcPct val="90000"/>
              </a:lnSpc>
              <a:spcBef>
                <a:spcPct val="0"/>
              </a:spcBef>
              <a:spcAft>
                <a:spcPts val="600"/>
              </a:spcAft>
            </a:pPr>
            <a:r>
              <a:rPr lang="es-ES" sz="3200" b="1" kern="1200">
                <a:latin typeface="+mj-lt"/>
                <a:ea typeface="+mj-ea"/>
                <a:cs typeface="+mj-cs"/>
              </a:rPr>
              <a:t>Sociología :  </a:t>
            </a:r>
          </a:p>
        </p:txBody>
      </p:sp>
      <p:pic>
        <p:nvPicPr>
          <p:cNvPr id="6" name="Imagen 5" descr="Texto&#10;&#10;El contenido generado por IA puede ser incorrecto.">
            <a:extLst>
              <a:ext uri="{FF2B5EF4-FFF2-40B4-BE49-F238E27FC236}">
                <a16:creationId xmlns:a16="http://schemas.microsoft.com/office/drawing/2014/main" id="{B42E5CE6-1B71-407A-8805-1576E8ED3BA4}"/>
              </a:ext>
            </a:extLst>
          </p:cNvPr>
          <p:cNvPicPr>
            <a:picLocks noChangeAspect="1"/>
          </p:cNvPicPr>
          <p:nvPr/>
        </p:nvPicPr>
        <p:blipFill>
          <a:blip r:embed="rId2"/>
          <a:stretch>
            <a:fillRect/>
          </a:stretch>
        </p:blipFill>
        <p:spPr>
          <a:xfrm>
            <a:off x="3186684" y="1729177"/>
            <a:ext cx="6553200" cy="4849368"/>
          </a:xfrm>
          <a:prstGeom prst="rect">
            <a:avLst/>
          </a:prstGeom>
          <a:noFill/>
        </p:spPr>
      </p:pic>
      <p:sp>
        <p:nvSpPr>
          <p:cNvPr id="13" name="Slide Number Placeholder 4">
            <a:extLst>
              <a:ext uri="{FF2B5EF4-FFF2-40B4-BE49-F238E27FC236}">
                <a16:creationId xmlns:a16="http://schemas.microsoft.com/office/drawing/2014/main" id="{4ACD236E-05EC-8AD9-FF94-8B97028A6C0B}"/>
              </a:ext>
            </a:extLst>
          </p:cNvPr>
          <p:cNvSpPr>
            <a:spLocks noGrp="1"/>
          </p:cNvSpPr>
          <p:nvPr>
            <p:ph type="sldNum" sz="quarter" idx="4"/>
          </p:nvPr>
        </p:nvSpPr>
        <p:spPr>
          <a:xfrm>
            <a:off x="11353800" y="5879804"/>
            <a:ext cx="661416" cy="895899"/>
          </a:xfrm>
        </p:spPr>
        <p:txBody>
          <a:bodyPr/>
          <a:lstStyle/>
          <a:p>
            <a:pPr rtl="0">
              <a:spcAft>
                <a:spcPts val="600"/>
              </a:spcAft>
            </a:pPr>
            <a:fld id="{58FB4751-880F-D840-AAA9-3A15815CC996}" type="slidenum">
              <a:rPr lang="es-ES" smtClean="0"/>
              <a:pPr rtl="0">
                <a:spcAft>
                  <a:spcPts val="600"/>
                </a:spcAft>
              </a:pPr>
              <a:t>13</a:t>
            </a:fld>
            <a:endParaRPr lang="es-ES"/>
          </a:p>
        </p:txBody>
      </p:sp>
    </p:spTree>
    <p:extLst>
      <p:ext uri="{BB962C8B-B14F-4D97-AF65-F5344CB8AC3E}">
        <p14:creationId xmlns:p14="http://schemas.microsoft.com/office/powerpoint/2010/main" val="63630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B0DEE40-8827-45B7-83B4-74E9392CB8AF}"/>
              </a:ext>
            </a:extLst>
          </p:cNvPr>
          <p:cNvPicPr>
            <a:picLocks noChangeAspect="1"/>
          </p:cNvPicPr>
          <p:nvPr/>
        </p:nvPicPr>
        <p:blipFill>
          <a:blip r:embed="rId2"/>
          <a:stretch>
            <a:fillRect/>
          </a:stretch>
        </p:blipFill>
        <p:spPr>
          <a:xfrm>
            <a:off x="1781174" y="593429"/>
            <a:ext cx="8362285" cy="6288710"/>
          </a:xfrm>
          <a:prstGeom prst="rect">
            <a:avLst/>
          </a:prstGeom>
        </p:spPr>
      </p:pic>
    </p:spTree>
    <p:extLst>
      <p:ext uri="{BB962C8B-B14F-4D97-AF65-F5344CB8AC3E}">
        <p14:creationId xmlns:p14="http://schemas.microsoft.com/office/powerpoint/2010/main" val="17414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994AA452-D531-4EBE-9514-D11865782AEF}"/>
              </a:ext>
            </a:extLst>
          </p:cNvPr>
          <p:cNvSpPr>
            <a:spLocks noGrp="1"/>
          </p:cNvSpPr>
          <p:nvPr>
            <p:ph type="sldNum" sz="quarter" idx="4"/>
          </p:nvPr>
        </p:nvSpPr>
        <p:spPr/>
        <p:txBody>
          <a:bodyPr/>
          <a:lstStyle/>
          <a:p>
            <a:pPr rtl="0"/>
            <a:fld id="{58FB4751-880F-D840-AAA9-3A15815CC996}" type="slidenum">
              <a:rPr lang="es-ES" smtClean="0"/>
              <a:pPr rtl="0"/>
              <a:t>15</a:t>
            </a:fld>
            <a:endParaRPr lang="es-ES" dirty="0"/>
          </a:p>
        </p:txBody>
      </p:sp>
      <p:pic>
        <p:nvPicPr>
          <p:cNvPr id="7" name="Imagen 6">
            <a:extLst>
              <a:ext uri="{FF2B5EF4-FFF2-40B4-BE49-F238E27FC236}">
                <a16:creationId xmlns:a16="http://schemas.microsoft.com/office/drawing/2014/main" id="{CDFAF5F1-CCA5-4A0D-8D46-196605A224F0}"/>
              </a:ext>
            </a:extLst>
          </p:cNvPr>
          <p:cNvPicPr>
            <a:picLocks noChangeAspect="1"/>
          </p:cNvPicPr>
          <p:nvPr/>
        </p:nvPicPr>
        <p:blipFill>
          <a:blip r:embed="rId2"/>
          <a:stretch>
            <a:fillRect/>
          </a:stretch>
        </p:blipFill>
        <p:spPr>
          <a:xfrm>
            <a:off x="416615" y="540684"/>
            <a:ext cx="10441885" cy="5787069"/>
          </a:xfrm>
          <a:prstGeom prst="rect">
            <a:avLst/>
          </a:prstGeom>
        </p:spPr>
      </p:pic>
    </p:spTree>
    <p:extLst>
      <p:ext uri="{BB962C8B-B14F-4D97-AF65-F5344CB8AC3E}">
        <p14:creationId xmlns:p14="http://schemas.microsoft.com/office/powerpoint/2010/main" val="278699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B710518-8765-4161-90E5-98EC7A3875C2}"/>
              </a:ext>
            </a:extLst>
          </p:cNvPr>
          <p:cNvPicPr>
            <a:picLocks noChangeAspect="1"/>
          </p:cNvPicPr>
          <p:nvPr/>
        </p:nvPicPr>
        <p:blipFill rotWithShape="1">
          <a:blip r:embed="rId3"/>
          <a:srcRect l="59241" t="26932"/>
          <a:stretch/>
        </p:blipFill>
        <p:spPr>
          <a:xfrm>
            <a:off x="6258560" y="386078"/>
            <a:ext cx="5346604" cy="5078313"/>
          </a:xfrm>
          <a:prstGeom prst="rect">
            <a:avLst/>
          </a:prstGeom>
        </p:spPr>
      </p:pic>
      <p:sp>
        <p:nvSpPr>
          <p:cNvPr id="10" name="CuadroTexto 9">
            <a:extLst>
              <a:ext uri="{FF2B5EF4-FFF2-40B4-BE49-F238E27FC236}">
                <a16:creationId xmlns:a16="http://schemas.microsoft.com/office/drawing/2014/main" id="{7F6E69E0-A9D6-4A0F-9411-6A28D50FD118}"/>
              </a:ext>
            </a:extLst>
          </p:cNvPr>
          <p:cNvSpPr txBox="1"/>
          <p:nvPr/>
        </p:nvSpPr>
        <p:spPr>
          <a:xfrm>
            <a:off x="944880" y="751839"/>
            <a:ext cx="4572000" cy="5078313"/>
          </a:xfrm>
          <a:prstGeom prst="rect">
            <a:avLst/>
          </a:prstGeom>
          <a:noFill/>
        </p:spPr>
        <p:txBody>
          <a:bodyPr wrap="square" rtlCol="0">
            <a:spAutoFit/>
          </a:bodyPr>
          <a:lstStyle/>
          <a:p>
            <a:pPr algn="just"/>
            <a:r>
              <a:rPr lang="es-ES" sz="2400" b="1" dirty="0">
                <a:latin typeface="Century Gothic" panose="020B0502020202020204" pitchFamily="34" charset="0"/>
              </a:rPr>
              <a:t>ÉTICA CON LA ECONOMÍA</a:t>
            </a:r>
          </a:p>
          <a:p>
            <a:pPr algn="just"/>
            <a:r>
              <a:rPr lang="es-ES" sz="2400" dirty="0">
                <a:latin typeface="Century Gothic" panose="020B0502020202020204" pitchFamily="34" charset="0"/>
              </a:rPr>
              <a:t>No es solo ganar dinero, sino el como gana el dinero. La economía reconoce cuando se piensa con un horizonte a medio y a largo plazo que se tiene una serie de restricciones, que se tiene que autoimponer en limitaciones que muchas veces se interpreta como una clave de sostenibilidad.   </a:t>
            </a:r>
          </a:p>
          <a:p>
            <a:pPr algn="just"/>
            <a:endParaRPr lang="es-ES" dirty="0">
              <a:latin typeface="Century Gothic" panose="020B0502020202020204" pitchFamily="34" charset="0"/>
            </a:endParaRPr>
          </a:p>
          <a:p>
            <a:endParaRPr lang="es-EC" dirty="0"/>
          </a:p>
        </p:txBody>
      </p:sp>
    </p:spTree>
    <p:extLst>
      <p:ext uri="{BB962C8B-B14F-4D97-AF65-F5344CB8AC3E}">
        <p14:creationId xmlns:p14="http://schemas.microsoft.com/office/powerpoint/2010/main" val="222232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7B9364A-5CD7-4120-84D4-6522BD618F21}"/>
              </a:ext>
            </a:extLst>
          </p:cNvPr>
          <p:cNvPicPr>
            <a:picLocks noChangeAspect="1"/>
          </p:cNvPicPr>
          <p:nvPr/>
        </p:nvPicPr>
        <p:blipFill rotWithShape="1">
          <a:blip r:embed="rId2"/>
          <a:srcRect l="19976" t="5844" r="10965" b="2"/>
          <a:stretch/>
        </p:blipFill>
        <p:spPr>
          <a:xfrm>
            <a:off x="305731" y="1470364"/>
            <a:ext cx="5528523" cy="4409440"/>
          </a:xfrm>
          <a:prstGeom prst="rect">
            <a:avLst/>
          </a:prstGeom>
          <a:noFill/>
        </p:spPr>
      </p:pic>
      <p:sp>
        <p:nvSpPr>
          <p:cNvPr id="4" name="CuadroTexto 3">
            <a:extLst>
              <a:ext uri="{FF2B5EF4-FFF2-40B4-BE49-F238E27FC236}">
                <a16:creationId xmlns:a16="http://schemas.microsoft.com/office/drawing/2014/main" id="{05A9897A-1184-464E-8ABA-DF4E50A7FB8C}"/>
              </a:ext>
            </a:extLst>
          </p:cNvPr>
          <p:cNvSpPr txBox="1"/>
          <p:nvPr/>
        </p:nvSpPr>
        <p:spPr>
          <a:xfrm>
            <a:off x="6029945" y="984832"/>
            <a:ext cx="4761700" cy="4967394"/>
          </a:xfrm>
          <a:prstGeom prst="rect">
            <a:avLst/>
          </a:prstGeom>
        </p:spPr>
        <p:txBody>
          <a:bodyPr vert="horz" lIns="91440" tIns="45720" rIns="91440" bIns="45720" rtlCol="0">
            <a:normAutofit fontScale="62500" lnSpcReduction="20000"/>
          </a:bodyPr>
          <a:lstStyle/>
          <a:p>
            <a:pPr algn="just">
              <a:lnSpc>
                <a:spcPct val="90000"/>
              </a:lnSpc>
              <a:spcBef>
                <a:spcPts val="1000"/>
              </a:spcBef>
            </a:pPr>
            <a:r>
              <a:rPr lang="es-ES" sz="3400" b="1" dirty="0">
                <a:latin typeface="Century Gothic" panose="020B0502020202020204" pitchFamily="34" charset="0"/>
              </a:rPr>
              <a:t>ÉTICA Y EL DERECHO</a:t>
            </a:r>
          </a:p>
          <a:p>
            <a:pPr algn="just">
              <a:lnSpc>
                <a:spcPct val="90000"/>
              </a:lnSpc>
              <a:spcBef>
                <a:spcPts val="1000"/>
              </a:spcBef>
            </a:pPr>
            <a:endParaRPr lang="es-ES" sz="2200" b="1" dirty="0">
              <a:latin typeface="Century Gothic" panose="020B0502020202020204" pitchFamily="34" charset="0"/>
            </a:endParaRPr>
          </a:p>
          <a:p>
            <a:pPr algn="just">
              <a:lnSpc>
                <a:spcPct val="90000"/>
              </a:lnSpc>
              <a:spcBef>
                <a:spcPts val="1000"/>
              </a:spcBef>
            </a:pPr>
            <a:r>
              <a:rPr lang="es-ES" sz="2900" dirty="0">
                <a:latin typeface="Century Gothic" panose="020B0502020202020204" pitchFamily="34" charset="0"/>
              </a:rPr>
              <a:t>El derecho es un conjunto de normas que rigen la conducta humana en eso se parece a la ética , sin embargo difieren entre las normas propias de cada una. Se diferencian de :</a:t>
            </a:r>
          </a:p>
          <a:p>
            <a:pPr algn="just">
              <a:lnSpc>
                <a:spcPct val="90000"/>
              </a:lnSpc>
              <a:spcBef>
                <a:spcPts val="1000"/>
              </a:spcBef>
            </a:pPr>
            <a:r>
              <a:rPr lang="es-ES" sz="2900" dirty="0">
                <a:latin typeface="Century Gothic" panose="020B0502020202020204" pitchFamily="34" charset="0"/>
              </a:rPr>
              <a:t>Las normas de la ética son autónomas y las del derecho son heterónomas (las normas provienen de una autoridad diferente al individuo)</a:t>
            </a:r>
          </a:p>
          <a:p>
            <a:pPr algn="just">
              <a:lnSpc>
                <a:spcPct val="90000"/>
              </a:lnSpc>
              <a:spcBef>
                <a:spcPts val="1000"/>
              </a:spcBef>
            </a:pPr>
            <a:r>
              <a:rPr lang="es-ES" sz="2900" dirty="0">
                <a:latin typeface="Century Gothic" panose="020B0502020202020204" pitchFamily="34" charset="0"/>
              </a:rPr>
              <a:t>Las normas de la ética rigen aspectos internos y los del derecho aspectos externos.</a:t>
            </a:r>
          </a:p>
          <a:p>
            <a:pPr algn="just">
              <a:lnSpc>
                <a:spcPct val="90000"/>
              </a:lnSpc>
              <a:spcBef>
                <a:spcPts val="1000"/>
              </a:spcBef>
            </a:pPr>
            <a:r>
              <a:rPr lang="es-ES" sz="2900" dirty="0">
                <a:latin typeface="Century Gothic" panose="020B0502020202020204" pitchFamily="34" charset="0"/>
              </a:rPr>
              <a:t>Las normas de la ética son unilaterales(el cumplir una norma no implica un derecho) y las del derecho son bilaterales (una obligación implica un derecho)  </a:t>
            </a:r>
          </a:p>
          <a:p>
            <a:pPr>
              <a:lnSpc>
                <a:spcPct val="90000"/>
              </a:lnSpc>
              <a:spcBef>
                <a:spcPts val="1000"/>
              </a:spcBef>
            </a:pPr>
            <a:endParaRPr lang="es-ES" sz="1600" dirty="0">
              <a:latin typeface="Century Gothic" panose="020B0502020202020204" pitchFamily="34" charset="0"/>
            </a:endParaRPr>
          </a:p>
          <a:p>
            <a:pPr>
              <a:lnSpc>
                <a:spcPct val="90000"/>
              </a:lnSpc>
              <a:spcBef>
                <a:spcPts val="1000"/>
              </a:spcBef>
            </a:pPr>
            <a:endParaRPr lang="es-ES" sz="1600" dirty="0"/>
          </a:p>
        </p:txBody>
      </p:sp>
      <p:sp>
        <p:nvSpPr>
          <p:cNvPr id="16" name="Slide Number Placeholder 4">
            <a:extLst>
              <a:ext uri="{FF2B5EF4-FFF2-40B4-BE49-F238E27FC236}">
                <a16:creationId xmlns:a16="http://schemas.microsoft.com/office/drawing/2014/main" id="{31B48BE8-A9C7-97A9-342C-4B19E9E510E3}"/>
              </a:ext>
            </a:extLst>
          </p:cNvPr>
          <p:cNvSpPr>
            <a:spLocks noGrp="1"/>
          </p:cNvSpPr>
          <p:nvPr>
            <p:ph type="sldNum" sz="quarter" idx="4"/>
          </p:nvPr>
        </p:nvSpPr>
        <p:spPr>
          <a:xfrm>
            <a:off x="11353800" y="5879804"/>
            <a:ext cx="661416" cy="895899"/>
          </a:xfrm>
        </p:spPr>
        <p:txBody>
          <a:bodyPr/>
          <a:lstStyle/>
          <a:p>
            <a:pPr rtl="0">
              <a:spcAft>
                <a:spcPts val="600"/>
              </a:spcAft>
            </a:pPr>
            <a:fld id="{58FB4751-880F-D840-AAA9-3A15815CC996}" type="slidenum">
              <a:rPr lang="es-ES" smtClean="0"/>
              <a:pPr rtl="0">
                <a:spcAft>
                  <a:spcPts val="600"/>
                </a:spcAft>
              </a:pPr>
              <a:t>17</a:t>
            </a:fld>
            <a:endParaRPr lang="es-ES"/>
          </a:p>
        </p:txBody>
      </p:sp>
    </p:spTree>
    <p:extLst>
      <p:ext uri="{BB962C8B-B14F-4D97-AF65-F5344CB8AC3E}">
        <p14:creationId xmlns:p14="http://schemas.microsoft.com/office/powerpoint/2010/main" val="407022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4ABD43D-2FAD-480D-B0B1-A51645BA8247}"/>
              </a:ext>
            </a:extLst>
          </p:cNvPr>
          <p:cNvSpPr txBox="1"/>
          <p:nvPr/>
        </p:nvSpPr>
        <p:spPr>
          <a:xfrm>
            <a:off x="1621766" y="980026"/>
            <a:ext cx="8764438" cy="2523768"/>
          </a:xfrm>
          <a:prstGeom prst="rect">
            <a:avLst/>
          </a:prstGeom>
          <a:noFill/>
        </p:spPr>
        <p:txBody>
          <a:bodyPr wrap="square" rtlCol="0">
            <a:spAutoFit/>
          </a:bodyPr>
          <a:lstStyle/>
          <a:p>
            <a:pPr algn="just"/>
            <a:r>
              <a:rPr lang="es-ES" sz="2000" b="1" dirty="0">
                <a:latin typeface="Century Gothic" panose="020B0502020202020204" pitchFamily="34" charset="0"/>
              </a:rPr>
              <a:t>ÉTICA RELACIONADA CON LA POLÍTICA </a:t>
            </a:r>
          </a:p>
          <a:p>
            <a:pPr algn="just"/>
            <a:endParaRPr lang="es-ES" sz="2000" dirty="0">
              <a:latin typeface="Century Gothic" panose="020B0502020202020204" pitchFamily="34" charset="0"/>
            </a:endParaRPr>
          </a:p>
          <a:p>
            <a:pPr algn="just"/>
            <a:r>
              <a:rPr lang="es-ES" sz="2000" dirty="0">
                <a:latin typeface="Century Gothic" panose="020B0502020202020204" pitchFamily="34" charset="0"/>
              </a:rPr>
              <a:t>Tanto la ética como  la política tiene una relación bastante implícita con el origen de la humanidad, el primer término trata del actuar y comportamiento de las personas, y el segundo aparece  como la necesitadad  de dirigir y organizar las sociedades esto debido a que los seres humanos por naturaleza somo seres sociales. </a:t>
            </a:r>
          </a:p>
          <a:p>
            <a:endParaRPr lang="es-EC" dirty="0"/>
          </a:p>
        </p:txBody>
      </p:sp>
      <p:pic>
        <p:nvPicPr>
          <p:cNvPr id="5" name="Imagen 4">
            <a:extLst>
              <a:ext uri="{FF2B5EF4-FFF2-40B4-BE49-F238E27FC236}">
                <a16:creationId xmlns:a16="http://schemas.microsoft.com/office/drawing/2014/main" id="{FCB6FC4E-E6B5-4923-9D92-41FF25B51644}"/>
              </a:ext>
            </a:extLst>
          </p:cNvPr>
          <p:cNvPicPr>
            <a:picLocks noChangeAspect="1"/>
          </p:cNvPicPr>
          <p:nvPr/>
        </p:nvPicPr>
        <p:blipFill>
          <a:blip r:embed="rId2"/>
          <a:stretch>
            <a:fillRect/>
          </a:stretch>
        </p:blipFill>
        <p:spPr>
          <a:xfrm>
            <a:off x="4257040" y="3322119"/>
            <a:ext cx="3342639" cy="3366687"/>
          </a:xfrm>
          <a:prstGeom prst="rect">
            <a:avLst/>
          </a:prstGeom>
        </p:spPr>
      </p:pic>
    </p:spTree>
    <p:extLst>
      <p:ext uri="{BB962C8B-B14F-4D97-AF65-F5344CB8AC3E}">
        <p14:creationId xmlns:p14="http://schemas.microsoft.com/office/powerpoint/2010/main" val="245395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F0922A-8D10-47CE-B8D9-56E44477448E}"/>
              </a:ext>
            </a:extLst>
          </p:cNvPr>
          <p:cNvSpPr txBox="1"/>
          <p:nvPr/>
        </p:nvSpPr>
        <p:spPr>
          <a:xfrm>
            <a:off x="715993" y="785004"/>
            <a:ext cx="10058400" cy="1754326"/>
          </a:xfrm>
          <a:prstGeom prst="rect">
            <a:avLst/>
          </a:prstGeom>
          <a:noFill/>
        </p:spPr>
        <p:txBody>
          <a:bodyPr wrap="square" rtlCol="0">
            <a:spAutoFit/>
          </a:bodyPr>
          <a:lstStyle/>
          <a:p>
            <a:pPr algn="ctr"/>
            <a:r>
              <a:rPr lang="es-ES" b="1" dirty="0">
                <a:latin typeface="Century Gothic" panose="020B0502020202020204" pitchFamily="34" charset="0"/>
              </a:rPr>
              <a:t>DISCUSIÓN</a:t>
            </a:r>
          </a:p>
          <a:p>
            <a:pPr algn="ctr"/>
            <a:endParaRPr lang="es-ES" b="1" dirty="0">
              <a:latin typeface="Century Gothic" panose="020B0502020202020204" pitchFamily="34" charset="0"/>
            </a:endParaRPr>
          </a:p>
          <a:p>
            <a:pPr algn="ctr"/>
            <a:endParaRPr lang="es-ES" b="1" dirty="0">
              <a:latin typeface="Century Gothic" panose="020B0502020202020204" pitchFamily="34" charset="0"/>
            </a:endParaRPr>
          </a:p>
          <a:p>
            <a:pPr algn="ctr"/>
            <a:endParaRPr lang="es-ES" b="1" dirty="0">
              <a:latin typeface="Century Gothic" panose="020B0502020202020204" pitchFamily="34" charset="0"/>
            </a:endParaRPr>
          </a:p>
          <a:p>
            <a:pPr algn="ctr"/>
            <a:endParaRPr lang="es-ES" b="1" dirty="0">
              <a:latin typeface="Century Gothic" panose="020B0502020202020204" pitchFamily="34" charset="0"/>
            </a:endParaRPr>
          </a:p>
          <a:p>
            <a:pPr algn="ctr"/>
            <a:r>
              <a:rPr lang="es-ES" dirty="0"/>
              <a:t> </a:t>
            </a:r>
            <a:endParaRPr lang="es-EC" dirty="0"/>
          </a:p>
        </p:txBody>
      </p:sp>
      <p:sp>
        <p:nvSpPr>
          <p:cNvPr id="5" name="CuadroTexto 4">
            <a:extLst>
              <a:ext uri="{FF2B5EF4-FFF2-40B4-BE49-F238E27FC236}">
                <a16:creationId xmlns:a16="http://schemas.microsoft.com/office/drawing/2014/main" id="{A7A70A41-D9D5-4E83-9C4E-266CDC2C1AA8}"/>
              </a:ext>
            </a:extLst>
          </p:cNvPr>
          <p:cNvSpPr txBox="1"/>
          <p:nvPr/>
        </p:nvSpPr>
        <p:spPr>
          <a:xfrm>
            <a:off x="621102" y="2009955"/>
            <a:ext cx="10558732" cy="400110"/>
          </a:xfrm>
          <a:prstGeom prst="rect">
            <a:avLst/>
          </a:prstGeom>
          <a:noFill/>
        </p:spPr>
        <p:txBody>
          <a:bodyPr wrap="square" rtlCol="0">
            <a:spAutoFit/>
          </a:bodyPr>
          <a:lstStyle/>
          <a:p>
            <a:r>
              <a:rPr lang="es-ES" sz="2000" b="1" dirty="0">
                <a:latin typeface="Century Gothic" panose="020B0502020202020204" pitchFamily="34" charset="0"/>
              </a:rPr>
              <a:t>REFLEXIÓN FILOSÓFICA SOBRE LA ÉTICA Y LA POLÍTICA </a:t>
            </a:r>
            <a:endParaRPr lang="es-EC" sz="2000" b="1" dirty="0">
              <a:latin typeface="Century Gothic" panose="020B0502020202020204" pitchFamily="34" charset="0"/>
            </a:endParaRPr>
          </a:p>
        </p:txBody>
      </p:sp>
      <p:sp>
        <p:nvSpPr>
          <p:cNvPr id="7" name="CuadroTexto 6">
            <a:extLst>
              <a:ext uri="{FF2B5EF4-FFF2-40B4-BE49-F238E27FC236}">
                <a16:creationId xmlns:a16="http://schemas.microsoft.com/office/drawing/2014/main" id="{3376EFEF-E8EE-4939-B912-A6878DB302A3}"/>
              </a:ext>
            </a:extLst>
          </p:cNvPr>
          <p:cNvSpPr txBox="1"/>
          <p:nvPr/>
        </p:nvSpPr>
        <p:spPr>
          <a:xfrm>
            <a:off x="483079" y="2794958"/>
            <a:ext cx="9144000" cy="1384995"/>
          </a:xfrm>
          <a:prstGeom prst="rect">
            <a:avLst/>
          </a:prstGeom>
          <a:noFill/>
        </p:spPr>
        <p:txBody>
          <a:bodyPr wrap="square" rtlCol="0">
            <a:spAutoFit/>
          </a:bodyPr>
          <a:lstStyle/>
          <a:p>
            <a:pPr marL="285750" indent="-285750">
              <a:buFont typeface="Arial" panose="020B0604020202020204" pitchFamily="34" charset="0"/>
              <a:buChar char="•"/>
            </a:pPr>
            <a:r>
              <a:rPr lang="es-ES" sz="2800" dirty="0">
                <a:latin typeface="Century Gothic" panose="020B0502020202020204" pitchFamily="34" charset="0"/>
              </a:rPr>
              <a:t>Política </a:t>
            </a:r>
          </a:p>
          <a:p>
            <a:pPr marL="285750" indent="-285750">
              <a:buFont typeface="Arial" panose="020B0604020202020204" pitchFamily="34" charset="0"/>
              <a:buChar char="•"/>
            </a:pPr>
            <a:r>
              <a:rPr lang="es-ES" sz="2800" dirty="0">
                <a:latin typeface="Century Gothic" panose="020B0502020202020204" pitchFamily="34" charset="0"/>
              </a:rPr>
              <a:t>Ética y Política </a:t>
            </a:r>
          </a:p>
          <a:p>
            <a:pPr marL="285750" indent="-285750">
              <a:buFont typeface="Arial" panose="020B0604020202020204" pitchFamily="34" charset="0"/>
              <a:buChar char="•"/>
            </a:pPr>
            <a:r>
              <a:rPr lang="es-ES" sz="2800" dirty="0">
                <a:latin typeface="Century Gothic" panose="020B0502020202020204" pitchFamily="34" charset="0"/>
              </a:rPr>
              <a:t>Corrupción </a:t>
            </a:r>
            <a:endParaRPr lang="es-EC" sz="2800" dirty="0">
              <a:latin typeface="Century Gothic" panose="020B0502020202020204" pitchFamily="34" charset="0"/>
            </a:endParaRPr>
          </a:p>
        </p:txBody>
      </p:sp>
    </p:spTree>
    <p:extLst>
      <p:ext uri="{BB962C8B-B14F-4D97-AF65-F5344CB8AC3E}">
        <p14:creationId xmlns:p14="http://schemas.microsoft.com/office/powerpoint/2010/main" val="41384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97D9C8-DA20-4739-B2F9-55AEBDDB5F29}"/>
              </a:ext>
            </a:extLst>
          </p:cNvPr>
          <p:cNvSpPr txBox="1"/>
          <p:nvPr/>
        </p:nvSpPr>
        <p:spPr>
          <a:xfrm>
            <a:off x="2296064" y="333137"/>
            <a:ext cx="7599871" cy="6524863"/>
          </a:xfrm>
          <a:prstGeom prst="rect">
            <a:avLst/>
          </a:prstGeom>
          <a:noFill/>
        </p:spPr>
        <p:txBody>
          <a:bodyPr wrap="square" rtlCol="0">
            <a:spAutoFit/>
          </a:bodyPr>
          <a:lstStyle/>
          <a:p>
            <a:pPr algn="ctr"/>
            <a:endParaRPr lang="es-ES" sz="3200" b="1" dirty="0">
              <a:latin typeface="Century Gothic" panose="020B0502020202020204" pitchFamily="34" charset="0"/>
            </a:endParaRPr>
          </a:p>
          <a:p>
            <a:pPr algn="ctr"/>
            <a:r>
              <a:rPr lang="es-ES" sz="3200" b="1" dirty="0">
                <a:latin typeface="Century Gothic" panose="020B0502020202020204" pitchFamily="34" charset="0"/>
              </a:rPr>
              <a:t>ÉTICA</a:t>
            </a:r>
          </a:p>
          <a:p>
            <a:pPr marL="342900" indent="-342900">
              <a:buFont typeface="Arial" panose="020B0604020202020204" pitchFamily="34" charset="0"/>
              <a:buChar char="•"/>
            </a:pPr>
            <a:r>
              <a:rPr lang="es-ES" sz="2400" dirty="0">
                <a:latin typeface="Century Gothic" panose="020B0502020202020204" pitchFamily="34" charset="0"/>
              </a:rPr>
              <a:t>La ética es fundamental para comprender al ser humano como persona.</a:t>
            </a:r>
          </a:p>
          <a:p>
            <a:pPr marL="342900" indent="-342900">
              <a:buFont typeface="Arial" panose="020B0604020202020204" pitchFamily="34" charset="0"/>
              <a:buChar char="•"/>
            </a:pPr>
            <a:endParaRPr lang="es-ES" sz="2400" dirty="0">
              <a:latin typeface="Century Gothic" panose="020B0502020202020204" pitchFamily="34" charset="0"/>
            </a:endParaRPr>
          </a:p>
          <a:p>
            <a:pPr marL="342900" indent="-342900">
              <a:buFont typeface="Arial" panose="020B0604020202020204" pitchFamily="34" charset="0"/>
              <a:buChar char="•"/>
            </a:pPr>
            <a:r>
              <a:rPr lang="es-ES" sz="2400" dirty="0">
                <a:latin typeface="Century Gothic" panose="020B0502020202020204" pitchFamily="34" charset="0"/>
              </a:rPr>
              <a:t>La ética en lo que respecta al pensamiento sobre el mundo de los valores, es tan antigua como el hombre.</a:t>
            </a:r>
          </a:p>
          <a:p>
            <a:pPr marL="342900" indent="-342900">
              <a:buFont typeface="Arial" panose="020B0604020202020204" pitchFamily="34" charset="0"/>
              <a:buChar char="•"/>
            </a:pPr>
            <a:endParaRPr lang="es-ES" sz="2400" dirty="0">
              <a:latin typeface="Century Gothic" panose="020B0502020202020204" pitchFamily="34" charset="0"/>
            </a:endParaRPr>
          </a:p>
          <a:p>
            <a:pPr marL="342900" indent="-342900">
              <a:buFont typeface="Arial" panose="020B0604020202020204" pitchFamily="34" charset="0"/>
              <a:buChar char="•"/>
            </a:pPr>
            <a:r>
              <a:rPr lang="es-ES" sz="2400" dirty="0">
                <a:latin typeface="Century Gothic" panose="020B0502020202020204" pitchFamily="34" charset="0"/>
              </a:rPr>
              <a:t>La ética es una rama de la filosofía el cual se encarga del estudio del comportamiento humano típico, orienta a cada persona en lo que es bueno, lo que es correcto, lo que se debe hacer.</a:t>
            </a:r>
          </a:p>
          <a:p>
            <a:pPr marL="342900" indent="-342900">
              <a:buFont typeface="Arial" panose="020B0604020202020204" pitchFamily="34" charset="0"/>
              <a:buChar char="•"/>
            </a:pPr>
            <a:endParaRPr lang="es-ES" sz="2400" dirty="0">
              <a:latin typeface="Century Gothic" panose="020B0502020202020204" pitchFamily="34" charset="0"/>
            </a:endParaRPr>
          </a:p>
          <a:p>
            <a:r>
              <a:rPr lang="es-ES" sz="2400" dirty="0">
                <a:latin typeface="Century Gothic" panose="020B0502020202020204" pitchFamily="34" charset="0"/>
              </a:rPr>
              <a:t> </a:t>
            </a:r>
          </a:p>
          <a:p>
            <a:r>
              <a:rPr lang="es-ES" dirty="0"/>
              <a:t> </a:t>
            </a:r>
            <a:endParaRPr lang="es-EC" dirty="0"/>
          </a:p>
        </p:txBody>
      </p:sp>
    </p:spTree>
    <p:extLst>
      <p:ext uri="{BB962C8B-B14F-4D97-AF65-F5344CB8AC3E}">
        <p14:creationId xmlns:p14="http://schemas.microsoft.com/office/powerpoint/2010/main" val="38647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4247243-7318-48FD-88BE-062115D0E91F}"/>
              </a:ext>
            </a:extLst>
          </p:cNvPr>
          <p:cNvSpPr txBox="1"/>
          <p:nvPr/>
        </p:nvSpPr>
        <p:spPr>
          <a:xfrm>
            <a:off x="388189" y="690113"/>
            <a:ext cx="11326483" cy="461665"/>
          </a:xfrm>
          <a:prstGeom prst="rect">
            <a:avLst/>
          </a:prstGeom>
          <a:noFill/>
        </p:spPr>
        <p:txBody>
          <a:bodyPr wrap="square" rtlCol="0">
            <a:spAutoFit/>
          </a:bodyPr>
          <a:lstStyle/>
          <a:p>
            <a:r>
              <a:rPr lang="es-ES" dirty="0"/>
              <a:t> </a:t>
            </a:r>
            <a:r>
              <a:rPr lang="es-ES" sz="2400" b="1" dirty="0">
                <a:latin typeface="Century Gothic" panose="020B0502020202020204" pitchFamily="34" charset="0"/>
              </a:rPr>
              <a:t>ÉTICA  RELACIONADA CON LA AXIOLOGÍA </a:t>
            </a:r>
            <a:endParaRPr lang="es-EC" sz="2400" b="1" dirty="0">
              <a:latin typeface="Century Gothic" panose="020B0502020202020204" pitchFamily="34" charset="0"/>
            </a:endParaRPr>
          </a:p>
        </p:txBody>
      </p:sp>
      <p:sp>
        <p:nvSpPr>
          <p:cNvPr id="7" name="CuadroTexto 6">
            <a:extLst>
              <a:ext uri="{FF2B5EF4-FFF2-40B4-BE49-F238E27FC236}">
                <a16:creationId xmlns:a16="http://schemas.microsoft.com/office/drawing/2014/main" id="{8E718348-1834-4694-AA91-EE95E8667917}"/>
              </a:ext>
            </a:extLst>
          </p:cNvPr>
          <p:cNvSpPr txBox="1"/>
          <p:nvPr/>
        </p:nvSpPr>
        <p:spPr>
          <a:xfrm>
            <a:off x="1296550" y="1706880"/>
            <a:ext cx="9509760" cy="1938992"/>
          </a:xfrm>
          <a:prstGeom prst="rect">
            <a:avLst/>
          </a:prstGeom>
          <a:noFill/>
        </p:spPr>
        <p:txBody>
          <a:bodyPr wrap="square" rtlCol="0">
            <a:spAutoFit/>
          </a:bodyPr>
          <a:lstStyle/>
          <a:p>
            <a:r>
              <a:rPr lang="es-ES" sz="2000" dirty="0">
                <a:latin typeface="Century Gothic" panose="020B0502020202020204" pitchFamily="34" charset="0"/>
              </a:rPr>
              <a:t>La ética es la disciplina que partiendo de la filosofía estudia la moral y el civismo en la persona teniendo como objeto los valores, creencias, costumbres, un individuo único, singular, irrepetible, sociable se relaciona y convive en sociedad que piensa y razona distinguiéndose del resto de los seres vivos.  </a:t>
            </a:r>
          </a:p>
          <a:p>
            <a:r>
              <a:rPr lang="es-ES" sz="2000" dirty="0">
                <a:latin typeface="Century Gothic" panose="020B0502020202020204" pitchFamily="34" charset="0"/>
              </a:rPr>
              <a:t>La axiología estudia los valores.</a:t>
            </a:r>
            <a:endParaRPr lang="es-EC" sz="2000" dirty="0">
              <a:latin typeface="Century Gothic" panose="020B0502020202020204" pitchFamily="34" charset="0"/>
            </a:endParaRPr>
          </a:p>
        </p:txBody>
      </p:sp>
      <p:pic>
        <p:nvPicPr>
          <p:cNvPr id="9" name="Imagen 8">
            <a:extLst>
              <a:ext uri="{FF2B5EF4-FFF2-40B4-BE49-F238E27FC236}">
                <a16:creationId xmlns:a16="http://schemas.microsoft.com/office/drawing/2014/main" id="{B7558449-9EE6-4D76-91AD-2666989AC064}"/>
              </a:ext>
            </a:extLst>
          </p:cNvPr>
          <p:cNvPicPr>
            <a:picLocks noChangeAspect="1"/>
          </p:cNvPicPr>
          <p:nvPr/>
        </p:nvPicPr>
        <p:blipFill>
          <a:blip r:embed="rId2"/>
          <a:stretch>
            <a:fillRect/>
          </a:stretch>
        </p:blipFill>
        <p:spPr>
          <a:xfrm>
            <a:off x="6051430" y="3645872"/>
            <a:ext cx="3387210" cy="2868201"/>
          </a:xfrm>
          <a:prstGeom prst="rect">
            <a:avLst/>
          </a:prstGeom>
        </p:spPr>
      </p:pic>
    </p:spTree>
    <p:extLst>
      <p:ext uri="{BB962C8B-B14F-4D97-AF65-F5344CB8AC3E}">
        <p14:creationId xmlns:p14="http://schemas.microsoft.com/office/powerpoint/2010/main" val="327316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BFD5F99-EC10-472F-9BBD-5A3C7EC27E85}"/>
              </a:ext>
            </a:extLst>
          </p:cNvPr>
          <p:cNvPicPr>
            <a:picLocks noChangeAspect="1"/>
          </p:cNvPicPr>
          <p:nvPr/>
        </p:nvPicPr>
        <p:blipFill rotWithShape="1">
          <a:blip r:embed="rId2"/>
          <a:srcRect l="2828"/>
          <a:stretch/>
        </p:blipFill>
        <p:spPr>
          <a:xfrm>
            <a:off x="1584960" y="566737"/>
            <a:ext cx="7782560" cy="5867487"/>
          </a:xfrm>
          <a:prstGeom prst="rect">
            <a:avLst/>
          </a:prstGeom>
        </p:spPr>
      </p:pic>
    </p:spTree>
    <p:extLst>
      <p:ext uri="{BB962C8B-B14F-4D97-AF65-F5344CB8AC3E}">
        <p14:creationId xmlns:p14="http://schemas.microsoft.com/office/powerpoint/2010/main" val="127291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15C18C7-F5EF-48B0-9E5F-FCE7F271DDCE}"/>
              </a:ext>
            </a:extLst>
          </p:cNvPr>
          <p:cNvSpPr txBox="1"/>
          <p:nvPr/>
        </p:nvSpPr>
        <p:spPr>
          <a:xfrm>
            <a:off x="931653" y="879894"/>
            <a:ext cx="9825487" cy="461665"/>
          </a:xfrm>
          <a:prstGeom prst="rect">
            <a:avLst/>
          </a:prstGeom>
          <a:noFill/>
        </p:spPr>
        <p:txBody>
          <a:bodyPr wrap="square" rtlCol="0">
            <a:spAutoFit/>
          </a:bodyPr>
          <a:lstStyle/>
          <a:p>
            <a:r>
              <a:rPr lang="es-ES" sz="2400" b="1">
                <a:latin typeface="Century Gothic" panose="020B0502020202020204" pitchFamily="34" charset="0"/>
              </a:rPr>
              <a:t>ÉTICA RELACIONADA CON LA PEDAGOGÍA </a:t>
            </a:r>
            <a:endParaRPr lang="es-EC" sz="2400" b="1" dirty="0">
              <a:latin typeface="Century Gothic" panose="020B0502020202020204" pitchFamily="34" charset="0"/>
            </a:endParaRPr>
          </a:p>
        </p:txBody>
      </p:sp>
      <p:pic>
        <p:nvPicPr>
          <p:cNvPr id="8" name="Imagen 7">
            <a:extLst>
              <a:ext uri="{FF2B5EF4-FFF2-40B4-BE49-F238E27FC236}">
                <a16:creationId xmlns:a16="http://schemas.microsoft.com/office/drawing/2014/main" id="{8BFD8CE8-EC74-4F39-87D5-4BEA47F94D1F}"/>
              </a:ext>
            </a:extLst>
          </p:cNvPr>
          <p:cNvPicPr>
            <a:picLocks noChangeAspect="1"/>
          </p:cNvPicPr>
          <p:nvPr/>
        </p:nvPicPr>
        <p:blipFill rotWithShape="1">
          <a:blip r:embed="rId2"/>
          <a:srcRect l="6059" t="19963" r="14401" b="8095"/>
          <a:stretch/>
        </p:blipFill>
        <p:spPr>
          <a:xfrm>
            <a:off x="308811" y="2368101"/>
            <a:ext cx="4048199" cy="2484409"/>
          </a:xfrm>
          <a:prstGeom prst="rect">
            <a:avLst/>
          </a:prstGeom>
        </p:spPr>
      </p:pic>
      <p:sp>
        <p:nvSpPr>
          <p:cNvPr id="12" name="CuadroTexto 11">
            <a:extLst>
              <a:ext uri="{FF2B5EF4-FFF2-40B4-BE49-F238E27FC236}">
                <a16:creationId xmlns:a16="http://schemas.microsoft.com/office/drawing/2014/main" id="{76E3189C-D1B7-4EAD-A52A-317AC13D83CD}"/>
              </a:ext>
            </a:extLst>
          </p:cNvPr>
          <p:cNvSpPr txBox="1"/>
          <p:nvPr/>
        </p:nvSpPr>
        <p:spPr>
          <a:xfrm>
            <a:off x="4978400" y="2725249"/>
            <a:ext cx="6177280" cy="1631216"/>
          </a:xfrm>
          <a:prstGeom prst="rect">
            <a:avLst/>
          </a:prstGeom>
          <a:noFill/>
        </p:spPr>
        <p:txBody>
          <a:bodyPr wrap="square" rtlCol="0">
            <a:spAutoFit/>
          </a:bodyPr>
          <a:lstStyle/>
          <a:p>
            <a:pPr algn="just"/>
            <a:r>
              <a:rPr lang="es-ES" sz="2000" dirty="0">
                <a:latin typeface="Century Gothic" panose="020B0502020202020204" pitchFamily="34" charset="0"/>
              </a:rPr>
              <a:t>La ética y la pedagogía están estrictamente relacionadas ya que es imposible ejercer de una manera óptima la pedagogía sin que </a:t>
            </a:r>
            <a:r>
              <a:rPr lang="es-ES" sz="2000" dirty="0" err="1">
                <a:latin typeface="Century Gothic" panose="020B0502020202020204" pitchFamily="34" charset="0"/>
              </a:rPr>
              <a:t>que</a:t>
            </a:r>
            <a:r>
              <a:rPr lang="es-ES" sz="2000" dirty="0">
                <a:latin typeface="Century Gothic" panose="020B0502020202020204" pitchFamily="34" charset="0"/>
              </a:rPr>
              <a:t> vaya la ética. Están en manos del pedagogo la formación académica del estudiante .</a:t>
            </a:r>
            <a:endParaRPr lang="es-EC" sz="2000" dirty="0">
              <a:latin typeface="Century Gothic" panose="020B0502020202020204" pitchFamily="34" charset="0"/>
            </a:endParaRPr>
          </a:p>
        </p:txBody>
      </p:sp>
    </p:spTree>
    <p:extLst>
      <p:ext uri="{BB962C8B-B14F-4D97-AF65-F5344CB8AC3E}">
        <p14:creationId xmlns:p14="http://schemas.microsoft.com/office/powerpoint/2010/main" val="22433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5DC0028-4150-0F89-E59C-F563C67F6CFD}"/>
              </a:ext>
            </a:extLst>
          </p:cNvPr>
          <p:cNvSpPr>
            <a:spLocks noGrp="1"/>
          </p:cNvSpPr>
          <p:nvPr>
            <p:ph type="ctrTitle"/>
          </p:nvPr>
        </p:nvSpPr>
        <p:spPr>
          <a:xfrm>
            <a:off x="3838754" y="776378"/>
            <a:ext cx="5641848" cy="5029200"/>
          </a:xfrm>
        </p:spPr>
        <p:txBody>
          <a:bodyPr rtlCol="0"/>
          <a:lstStyle>
            <a:defPPr>
              <a:defRPr lang="es-ES"/>
            </a:defPPr>
          </a:lstStyle>
          <a:p>
            <a:pPr rtl="0"/>
            <a:r>
              <a:rPr lang="es-ES" sz="6000" dirty="0">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A67540-495B-421C-9E1F-A3014883FECA}"/>
              </a:ext>
            </a:extLst>
          </p:cNvPr>
          <p:cNvSpPr txBox="1"/>
          <p:nvPr/>
        </p:nvSpPr>
        <p:spPr>
          <a:xfrm>
            <a:off x="1526876" y="1104181"/>
            <a:ext cx="8660921" cy="4401205"/>
          </a:xfrm>
          <a:prstGeom prst="rect">
            <a:avLst/>
          </a:prstGeom>
          <a:noFill/>
        </p:spPr>
        <p:txBody>
          <a:bodyPr wrap="square" rtlCol="0">
            <a:spAutoFit/>
          </a:bodyPr>
          <a:lstStyle/>
          <a:p>
            <a:r>
              <a:rPr lang="es-ES" sz="3200" b="1" dirty="0">
                <a:latin typeface="Century Gothic" panose="020B0502020202020204" pitchFamily="34" charset="0"/>
              </a:rPr>
              <a:t>En el código de ética de la presidencia del Ecuador: </a:t>
            </a:r>
          </a:p>
          <a:p>
            <a:endParaRPr lang="es-ES" sz="2400" dirty="0">
              <a:latin typeface="Century Gothic" panose="020B0502020202020204" pitchFamily="34" charset="0"/>
            </a:endParaRPr>
          </a:p>
          <a:p>
            <a:r>
              <a:rPr lang="es-ES" sz="2400" b="1" dirty="0">
                <a:latin typeface="Century Gothic" panose="020B0502020202020204" pitchFamily="34" charset="0"/>
              </a:rPr>
              <a:t>ÉTICA </a:t>
            </a:r>
            <a:r>
              <a:rPr lang="es-ES" sz="2400" dirty="0">
                <a:latin typeface="Century Gothic" panose="020B0502020202020204" pitchFamily="34" charset="0"/>
              </a:rPr>
              <a:t> es una acción y conducta humana considerada en sus conformidad o disconformidad en su justa razón.</a:t>
            </a:r>
          </a:p>
          <a:p>
            <a:endParaRPr lang="es-ES" sz="2400" dirty="0">
              <a:latin typeface="Century Gothic" panose="020B0502020202020204" pitchFamily="34" charset="0"/>
            </a:endParaRPr>
          </a:p>
          <a:p>
            <a:pPr algn="just"/>
            <a:r>
              <a:rPr lang="es-ES" sz="2400" b="1" dirty="0">
                <a:latin typeface="Century Gothic" panose="020B0502020202020204" pitchFamily="34" charset="0"/>
              </a:rPr>
              <a:t>ÉTICA PÚBLICA </a:t>
            </a:r>
            <a:r>
              <a:rPr lang="es-ES" sz="2400" dirty="0">
                <a:latin typeface="Century Gothic" panose="020B0502020202020204" pitchFamily="34" charset="0"/>
              </a:rPr>
              <a:t>se refiere a los asuntos que como sociedad compete a todos los que forman parte de ellas, los asuntos y negocios públicos. Procura que en la administración pública se imponga la prioridad de transparencia , integridad y el bien común.   </a:t>
            </a:r>
            <a:endParaRPr lang="es-EC" sz="2400" dirty="0">
              <a:latin typeface="Century Gothic" panose="020B0502020202020204" pitchFamily="34" charset="0"/>
            </a:endParaRPr>
          </a:p>
        </p:txBody>
      </p:sp>
    </p:spTree>
    <p:extLst>
      <p:ext uri="{BB962C8B-B14F-4D97-AF65-F5344CB8AC3E}">
        <p14:creationId xmlns:p14="http://schemas.microsoft.com/office/powerpoint/2010/main" val="8919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57655C-3F9D-4258-B39E-A7E18ADD2D3D}"/>
              </a:ext>
            </a:extLst>
          </p:cNvPr>
          <p:cNvPicPr>
            <a:picLocks noChangeAspect="1"/>
          </p:cNvPicPr>
          <p:nvPr/>
        </p:nvPicPr>
        <p:blipFill>
          <a:blip r:embed="rId2"/>
          <a:stretch>
            <a:fillRect/>
          </a:stretch>
        </p:blipFill>
        <p:spPr>
          <a:xfrm>
            <a:off x="1061768" y="546699"/>
            <a:ext cx="9885152" cy="5607124"/>
          </a:xfrm>
          <a:prstGeom prst="rect">
            <a:avLst/>
          </a:prstGeom>
        </p:spPr>
      </p:pic>
    </p:spTree>
    <p:extLst>
      <p:ext uri="{BB962C8B-B14F-4D97-AF65-F5344CB8AC3E}">
        <p14:creationId xmlns:p14="http://schemas.microsoft.com/office/powerpoint/2010/main" val="50270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550EDA-24E8-422C-BB33-E77B436CD52E}"/>
              </a:ext>
            </a:extLst>
          </p:cNvPr>
          <p:cNvSpPr txBox="1"/>
          <p:nvPr/>
        </p:nvSpPr>
        <p:spPr>
          <a:xfrm>
            <a:off x="914400" y="914400"/>
            <a:ext cx="10360152" cy="914400"/>
          </a:xfrm>
          <a:prstGeom prst="rect">
            <a:avLst/>
          </a:prstGeom>
        </p:spPr>
        <p:txBody>
          <a:bodyPr vert="horz" lIns="91440" tIns="45720" rIns="91440" bIns="45720" rtlCol="0" anchor="b" anchorCtr="0">
            <a:normAutofit fontScale="25000" lnSpcReduction="20000"/>
          </a:bodyPr>
          <a:lstStyle/>
          <a:p>
            <a:pPr algn="ctr">
              <a:lnSpc>
                <a:spcPct val="90000"/>
              </a:lnSpc>
              <a:spcBef>
                <a:spcPct val="0"/>
              </a:spcBef>
              <a:spcAft>
                <a:spcPts val="600"/>
              </a:spcAft>
            </a:pPr>
            <a:r>
              <a:rPr lang="es-ES" sz="16000" b="1" kern="1200" dirty="0">
                <a:latin typeface="Century Gothic" panose="020B0502020202020204" pitchFamily="34" charset="0"/>
                <a:ea typeface="+mj-ea"/>
                <a:cs typeface="+mj-cs"/>
              </a:rPr>
              <a:t>FUNDAMENTOS DE LA ÉTICA</a:t>
            </a:r>
          </a:p>
          <a:p>
            <a:pPr>
              <a:lnSpc>
                <a:spcPct val="90000"/>
              </a:lnSpc>
              <a:spcBef>
                <a:spcPct val="0"/>
              </a:spcBef>
              <a:spcAft>
                <a:spcPts val="600"/>
              </a:spcAft>
            </a:pPr>
            <a:endParaRPr lang="es-ES" sz="6000" b="1" kern="1200" dirty="0">
              <a:latin typeface="Century Gothic" panose="020B0502020202020204" pitchFamily="34" charset="0"/>
              <a:ea typeface="+mj-ea"/>
              <a:cs typeface="+mj-cs"/>
            </a:endParaRPr>
          </a:p>
          <a:p>
            <a:pPr>
              <a:lnSpc>
                <a:spcPct val="90000"/>
              </a:lnSpc>
              <a:spcBef>
                <a:spcPct val="0"/>
              </a:spcBef>
              <a:spcAft>
                <a:spcPts val="600"/>
              </a:spcAft>
            </a:pPr>
            <a:endParaRPr lang="es-ES" sz="800" b="1" kern="1200" dirty="0">
              <a:latin typeface="+mj-lt"/>
              <a:ea typeface="+mj-ea"/>
              <a:cs typeface="+mj-cs"/>
            </a:endParaRPr>
          </a:p>
          <a:p>
            <a:pPr>
              <a:lnSpc>
                <a:spcPct val="90000"/>
              </a:lnSpc>
              <a:spcBef>
                <a:spcPct val="0"/>
              </a:spcBef>
              <a:spcAft>
                <a:spcPts val="600"/>
              </a:spcAft>
            </a:pPr>
            <a:endParaRPr lang="es-ES" sz="800" b="1" kern="1200" dirty="0">
              <a:latin typeface="+mj-lt"/>
              <a:ea typeface="+mj-ea"/>
              <a:cs typeface="+mj-cs"/>
            </a:endParaRPr>
          </a:p>
          <a:p>
            <a:pPr>
              <a:lnSpc>
                <a:spcPct val="90000"/>
              </a:lnSpc>
              <a:spcBef>
                <a:spcPct val="0"/>
              </a:spcBef>
              <a:spcAft>
                <a:spcPts val="600"/>
              </a:spcAft>
            </a:pPr>
            <a:endParaRPr lang="es-ES" sz="800" b="1" kern="1200" dirty="0">
              <a:latin typeface="+mj-lt"/>
              <a:ea typeface="+mj-ea"/>
              <a:cs typeface="+mj-cs"/>
            </a:endParaRPr>
          </a:p>
          <a:p>
            <a:pPr>
              <a:lnSpc>
                <a:spcPct val="90000"/>
              </a:lnSpc>
              <a:spcBef>
                <a:spcPct val="0"/>
              </a:spcBef>
              <a:spcAft>
                <a:spcPts val="600"/>
              </a:spcAft>
            </a:pPr>
            <a:r>
              <a:rPr lang="es-ES" sz="800" b="1" kern="1200" dirty="0">
                <a:latin typeface="+mj-lt"/>
                <a:ea typeface="+mj-ea"/>
                <a:cs typeface="+mj-cs"/>
              </a:rPr>
              <a:t> </a:t>
            </a:r>
          </a:p>
        </p:txBody>
      </p:sp>
      <p:sp>
        <p:nvSpPr>
          <p:cNvPr id="5" name="CuadroTexto 4">
            <a:extLst>
              <a:ext uri="{FF2B5EF4-FFF2-40B4-BE49-F238E27FC236}">
                <a16:creationId xmlns:a16="http://schemas.microsoft.com/office/drawing/2014/main" id="{9505A6C8-E090-4F89-B8C7-BF58D1D59016}"/>
              </a:ext>
            </a:extLst>
          </p:cNvPr>
          <p:cNvSpPr txBox="1"/>
          <p:nvPr/>
        </p:nvSpPr>
        <p:spPr>
          <a:xfrm>
            <a:off x="715990" y="1603651"/>
            <a:ext cx="7824159" cy="3840480"/>
          </a:xfrm>
          <a:prstGeom prst="rect">
            <a:avLst/>
          </a:prstGeom>
        </p:spPr>
        <p:txBody>
          <a:bodyPr vert="horz" lIns="91440" tIns="45720" rIns="91440" bIns="45720" rtlCol="0">
            <a:normAutofit fontScale="47500" lnSpcReduction="20000"/>
          </a:bodyPr>
          <a:lstStyle/>
          <a:p>
            <a:pPr algn="just">
              <a:lnSpc>
                <a:spcPct val="90000"/>
              </a:lnSpc>
              <a:spcBef>
                <a:spcPts val="1000"/>
              </a:spcBef>
            </a:pPr>
            <a:r>
              <a:rPr lang="es-ES" sz="5100" b="1" dirty="0">
                <a:latin typeface="Century Gothic" panose="020B0502020202020204" pitchFamily="34" charset="0"/>
              </a:rPr>
              <a:t>Ética y la razón:  </a:t>
            </a:r>
          </a:p>
          <a:p>
            <a:pPr algn="just">
              <a:lnSpc>
                <a:spcPct val="90000"/>
              </a:lnSpc>
              <a:spcBef>
                <a:spcPts val="1000"/>
              </a:spcBef>
            </a:pPr>
            <a:endParaRPr lang="es-ES" sz="7400" dirty="0">
              <a:latin typeface="Century Gothic" panose="020B0502020202020204" pitchFamily="34" charset="0"/>
            </a:endParaRPr>
          </a:p>
          <a:p>
            <a:pPr algn="just">
              <a:lnSpc>
                <a:spcPct val="90000"/>
              </a:lnSpc>
              <a:spcBef>
                <a:spcPts val="1000"/>
              </a:spcBef>
            </a:pPr>
            <a:r>
              <a:rPr lang="es-ES" sz="5000" dirty="0">
                <a:latin typeface="Century Gothic" panose="020B0502020202020204" pitchFamily="34" charset="0"/>
              </a:rPr>
              <a:t>Mediante el uso de la razón y el conocimiento un individuo no solo se forma en un ser capaz de pensar y reflexionar con el fin de realizar una conclusión o un juicio en determinada situación, sino también en alguien suficiente que llevaría a cabo una mejor capacitación sobre los valores éticos mediante la evidencia y consecuencias. </a:t>
            </a:r>
          </a:p>
          <a:p>
            <a:pPr algn="just">
              <a:lnSpc>
                <a:spcPct val="90000"/>
              </a:lnSpc>
              <a:spcBef>
                <a:spcPts val="1000"/>
              </a:spcBef>
            </a:pPr>
            <a:r>
              <a:rPr lang="es-ES" sz="5000" dirty="0">
                <a:latin typeface="Century Gothic" panose="020B0502020202020204" pitchFamily="34" charset="0"/>
              </a:rPr>
              <a:t> </a:t>
            </a:r>
          </a:p>
          <a:p>
            <a:pPr>
              <a:lnSpc>
                <a:spcPct val="90000"/>
              </a:lnSpc>
              <a:spcBef>
                <a:spcPts val="1000"/>
              </a:spcBef>
            </a:pPr>
            <a:endParaRPr lang="es-ES" sz="1700" dirty="0"/>
          </a:p>
        </p:txBody>
      </p:sp>
      <p:pic>
        <p:nvPicPr>
          <p:cNvPr id="7" name="Imagen 6">
            <a:extLst>
              <a:ext uri="{FF2B5EF4-FFF2-40B4-BE49-F238E27FC236}">
                <a16:creationId xmlns:a16="http://schemas.microsoft.com/office/drawing/2014/main" id="{7BB7DB13-6C4C-4086-8A1F-CED6DDC4F613}"/>
              </a:ext>
            </a:extLst>
          </p:cNvPr>
          <p:cNvPicPr>
            <a:picLocks noChangeAspect="1"/>
          </p:cNvPicPr>
          <p:nvPr/>
        </p:nvPicPr>
        <p:blipFill>
          <a:blip r:embed="rId2"/>
          <a:stretch>
            <a:fillRect/>
          </a:stretch>
        </p:blipFill>
        <p:spPr>
          <a:xfrm>
            <a:off x="8264106" y="4696839"/>
            <a:ext cx="2820836" cy="1663746"/>
          </a:xfrm>
          <a:prstGeom prst="rect">
            <a:avLst/>
          </a:prstGeom>
          <a:noFill/>
        </p:spPr>
      </p:pic>
    </p:spTree>
    <p:extLst>
      <p:ext uri="{BB962C8B-B14F-4D97-AF65-F5344CB8AC3E}">
        <p14:creationId xmlns:p14="http://schemas.microsoft.com/office/powerpoint/2010/main" val="128432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6A9F1DE-E03A-464D-AEE9-B2A6C738B0D0}"/>
              </a:ext>
            </a:extLst>
          </p:cNvPr>
          <p:cNvSpPr txBox="1"/>
          <p:nvPr/>
        </p:nvSpPr>
        <p:spPr>
          <a:xfrm>
            <a:off x="799573" y="1024626"/>
            <a:ext cx="10312400" cy="2308324"/>
          </a:xfrm>
          <a:prstGeom prst="rect">
            <a:avLst/>
          </a:prstGeom>
          <a:noFill/>
        </p:spPr>
        <p:txBody>
          <a:bodyPr wrap="square" rtlCol="0">
            <a:spAutoFit/>
          </a:bodyPr>
          <a:lstStyle/>
          <a:p>
            <a:pPr algn="just"/>
            <a:r>
              <a:rPr lang="es-ES" sz="2400" b="1" dirty="0">
                <a:latin typeface="Century Gothic" panose="020B0502020202020204" pitchFamily="34" charset="0"/>
              </a:rPr>
              <a:t>La ética y la responsabilidad: </a:t>
            </a:r>
            <a:r>
              <a:rPr lang="es-ES" sz="2000" dirty="0">
                <a:latin typeface="Century Gothic" panose="020B0502020202020204" pitchFamily="34" charset="0"/>
              </a:rPr>
              <a:t>Es preciso hacer referencia a las acciones de responsabilidad que van más allá de lo que exige  la ley, de modo que aquellos individuos que realizan actividades socialmente responsables actúan haciendo el bien, no porque la ley lo exija o imponga, sino porque existe un profundo sentido ético de lo que es correcto e incorrecto, de las normas que deben guiar su conducta, independientemente de las consecuencias legales o sociales que esto conlleve. </a:t>
            </a:r>
            <a:endParaRPr lang="es-EC" sz="2000" dirty="0">
              <a:latin typeface="Century Gothic" panose="020B0502020202020204" pitchFamily="34" charset="0"/>
            </a:endParaRPr>
          </a:p>
        </p:txBody>
      </p:sp>
      <p:pic>
        <p:nvPicPr>
          <p:cNvPr id="6" name="Imagen 5">
            <a:extLst>
              <a:ext uri="{FF2B5EF4-FFF2-40B4-BE49-F238E27FC236}">
                <a16:creationId xmlns:a16="http://schemas.microsoft.com/office/drawing/2014/main" id="{407E169C-9BD1-4F24-8C17-441E120732F4}"/>
              </a:ext>
            </a:extLst>
          </p:cNvPr>
          <p:cNvPicPr>
            <a:picLocks noChangeAspect="1"/>
          </p:cNvPicPr>
          <p:nvPr/>
        </p:nvPicPr>
        <p:blipFill>
          <a:blip r:embed="rId2"/>
          <a:stretch>
            <a:fillRect/>
          </a:stretch>
        </p:blipFill>
        <p:spPr>
          <a:xfrm>
            <a:off x="5955773" y="3251670"/>
            <a:ext cx="4424003" cy="3139224"/>
          </a:xfrm>
          <a:prstGeom prst="rect">
            <a:avLst/>
          </a:prstGeom>
        </p:spPr>
      </p:pic>
    </p:spTree>
    <p:extLst>
      <p:ext uri="{BB962C8B-B14F-4D97-AF65-F5344CB8AC3E}">
        <p14:creationId xmlns:p14="http://schemas.microsoft.com/office/powerpoint/2010/main" val="381378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BDB5CF5-B6F2-47AC-A334-F68B3F2B18CA}"/>
              </a:ext>
            </a:extLst>
          </p:cNvPr>
          <p:cNvSpPr txBox="1"/>
          <p:nvPr/>
        </p:nvSpPr>
        <p:spPr>
          <a:xfrm>
            <a:off x="845389" y="672860"/>
            <a:ext cx="5641848" cy="5029200"/>
          </a:xfrm>
          <a:prstGeom prst="rect">
            <a:avLst/>
          </a:prstGeom>
        </p:spPr>
        <p:txBody>
          <a:bodyPr vert="horz" lIns="91440" tIns="45720" rIns="91440" bIns="45720" rtlCol="0" anchor="ctr">
            <a:normAutofit/>
          </a:bodyPr>
          <a:lstStyle/>
          <a:p>
            <a:pPr algn="just">
              <a:lnSpc>
                <a:spcPct val="75000"/>
              </a:lnSpc>
              <a:spcBef>
                <a:spcPct val="0"/>
              </a:spcBef>
              <a:spcAft>
                <a:spcPts val="600"/>
              </a:spcAft>
            </a:pPr>
            <a:r>
              <a:rPr lang="es-ES" sz="2400" b="1" kern="1200" dirty="0">
                <a:latin typeface="Century Gothic" panose="020B0502020202020204" pitchFamily="34" charset="0"/>
                <a:ea typeface="+mj-ea"/>
                <a:cs typeface="+mj-cs"/>
              </a:rPr>
              <a:t>Ética y la libertad: </a:t>
            </a:r>
          </a:p>
          <a:p>
            <a:pPr algn="just">
              <a:lnSpc>
                <a:spcPct val="75000"/>
              </a:lnSpc>
              <a:spcBef>
                <a:spcPct val="0"/>
              </a:spcBef>
              <a:spcAft>
                <a:spcPts val="600"/>
              </a:spcAft>
            </a:pPr>
            <a:r>
              <a:rPr lang="es-ES" sz="2400" kern="1200" dirty="0">
                <a:latin typeface="Century Gothic" panose="020B0502020202020204" pitchFamily="34" charset="0"/>
                <a:ea typeface="+mj-ea"/>
                <a:cs typeface="+mj-cs"/>
              </a:rPr>
              <a:t>La ética nace de decisión personal que no puede ser impuesta por nadie, a su vez la libertad es posible como resultado de la práctica de las virtudes que llevan a la excelencia persona y profesional, a través del conocimiento. </a:t>
            </a:r>
          </a:p>
        </p:txBody>
      </p:sp>
      <p:pic>
        <p:nvPicPr>
          <p:cNvPr id="8" name="Imagen 7">
            <a:extLst>
              <a:ext uri="{FF2B5EF4-FFF2-40B4-BE49-F238E27FC236}">
                <a16:creationId xmlns:a16="http://schemas.microsoft.com/office/drawing/2014/main" id="{D77A998B-BB12-4DCF-9081-2829F08E3E4B}"/>
              </a:ext>
            </a:extLst>
          </p:cNvPr>
          <p:cNvPicPr>
            <a:picLocks noChangeAspect="1"/>
          </p:cNvPicPr>
          <p:nvPr/>
        </p:nvPicPr>
        <p:blipFill>
          <a:blip r:embed="rId2"/>
          <a:srcRect l="28595" r="26500" b="-1"/>
          <a:stretch/>
        </p:blipFill>
        <p:spPr>
          <a:xfrm>
            <a:off x="7401941" y="0"/>
            <a:ext cx="4790059" cy="658705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noFill/>
        </p:spPr>
      </p:pic>
    </p:spTree>
    <p:extLst>
      <p:ext uri="{BB962C8B-B14F-4D97-AF65-F5344CB8AC3E}">
        <p14:creationId xmlns:p14="http://schemas.microsoft.com/office/powerpoint/2010/main" val="364475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25D2C46-9D67-4CC5-B62D-3113BEEDA914}"/>
              </a:ext>
            </a:extLst>
          </p:cNvPr>
          <p:cNvPicPr>
            <a:picLocks noChangeAspect="1"/>
          </p:cNvPicPr>
          <p:nvPr/>
        </p:nvPicPr>
        <p:blipFill>
          <a:blip r:embed="rId2"/>
          <a:srcRect r="8398" b="-3"/>
          <a:stretch/>
        </p:blipFill>
        <p:spPr>
          <a:xfrm>
            <a:off x="163902" y="857293"/>
            <a:ext cx="5576789" cy="4723998"/>
          </a:xfrm>
          <a:prstGeom prst="rect">
            <a:avLst/>
          </a:prstGeom>
          <a:noFill/>
        </p:spPr>
      </p:pic>
      <p:sp>
        <p:nvSpPr>
          <p:cNvPr id="5" name="CuadroTexto 4">
            <a:extLst>
              <a:ext uri="{FF2B5EF4-FFF2-40B4-BE49-F238E27FC236}">
                <a16:creationId xmlns:a16="http://schemas.microsoft.com/office/drawing/2014/main" id="{B1EFEFBD-6F28-44B8-AF3D-CF33268E3CF6}"/>
              </a:ext>
            </a:extLst>
          </p:cNvPr>
          <p:cNvSpPr txBox="1"/>
          <p:nvPr/>
        </p:nvSpPr>
        <p:spPr>
          <a:xfrm>
            <a:off x="6357747" y="2039112"/>
            <a:ext cx="4576953" cy="3877055"/>
          </a:xfrm>
          <a:prstGeom prst="rect">
            <a:avLst/>
          </a:prstGeom>
        </p:spPr>
        <p:txBody>
          <a:bodyPr vert="horz" lIns="91440" tIns="45720" rIns="91440" bIns="45720" rtlCol="0">
            <a:normAutofit/>
          </a:bodyPr>
          <a:lstStyle/>
          <a:p>
            <a:pPr algn="just">
              <a:lnSpc>
                <a:spcPct val="90000"/>
              </a:lnSpc>
              <a:spcBef>
                <a:spcPts val="1000"/>
              </a:spcBef>
            </a:pPr>
            <a:r>
              <a:rPr lang="es-ES" sz="2400" b="1" dirty="0">
                <a:latin typeface="Century Gothic" panose="020B0502020202020204" pitchFamily="34" charset="0"/>
              </a:rPr>
              <a:t>La ética y la justicia :</a:t>
            </a:r>
          </a:p>
          <a:p>
            <a:pPr algn="just">
              <a:lnSpc>
                <a:spcPct val="90000"/>
              </a:lnSpc>
              <a:spcBef>
                <a:spcPts val="1000"/>
              </a:spcBef>
            </a:pPr>
            <a:r>
              <a:rPr lang="es-ES" sz="2000" dirty="0">
                <a:latin typeface="Century Gothic" panose="020B0502020202020204" pitchFamily="34" charset="0"/>
              </a:rPr>
              <a:t>La ética y la justicia están íntimamente relacionadas: una sociedad justa necesita ciudadanos éticos, y una persona ética promueve la justicia. Mientras la ética guía nuestras acciones personales, la justicia regula nuestras relaciones con los demás, asegurando respeto, equidad y dignidad para todos. </a:t>
            </a:r>
          </a:p>
          <a:p>
            <a:pPr>
              <a:lnSpc>
                <a:spcPct val="90000"/>
              </a:lnSpc>
              <a:spcBef>
                <a:spcPts val="1000"/>
              </a:spcBef>
            </a:pPr>
            <a:endParaRPr lang="es-ES" sz="2000" dirty="0"/>
          </a:p>
        </p:txBody>
      </p:sp>
    </p:spTree>
    <p:extLst>
      <p:ext uri="{BB962C8B-B14F-4D97-AF65-F5344CB8AC3E}">
        <p14:creationId xmlns:p14="http://schemas.microsoft.com/office/powerpoint/2010/main" val="111700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66293BA-90FF-4B49-8666-4E58A7D2B31C}"/>
              </a:ext>
            </a:extLst>
          </p:cNvPr>
          <p:cNvSpPr txBox="1"/>
          <p:nvPr/>
        </p:nvSpPr>
        <p:spPr>
          <a:xfrm>
            <a:off x="1046922" y="742122"/>
            <a:ext cx="8759687" cy="1692771"/>
          </a:xfrm>
          <a:prstGeom prst="rect">
            <a:avLst/>
          </a:prstGeom>
          <a:noFill/>
        </p:spPr>
        <p:txBody>
          <a:bodyPr wrap="square" rtlCol="0">
            <a:spAutoFit/>
          </a:bodyPr>
          <a:lstStyle/>
          <a:p>
            <a:pPr algn="just"/>
            <a:r>
              <a:rPr lang="es-ES" sz="2400" b="1" dirty="0">
                <a:latin typeface="Century Gothic" panose="020B0502020202020204" pitchFamily="34" charset="0"/>
              </a:rPr>
              <a:t>La ética y el bien común </a:t>
            </a:r>
            <a:r>
              <a:rPr lang="es-ES" sz="2000" b="1" dirty="0">
                <a:latin typeface="Century Gothic" panose="020B0502020202020204" pitchFamily="34" charset="0"/>
              </a:rPr>
              <a:t>: </a:t>
            </a:r>
            <a:r>
              <a:rPr lang="es-ES" sz="2000" dirty="0">
                <a:latin typeface="Century Gothic" panose="020B0502020202020204" pitchFamily="34" charset="0"/>
              </a:rPr>
              <a:t>El bien común se refleja en todas las acciones que realiza el individuo hacia su comunidad con el fin de llevar a cabo una función en la que todos los seres que viven junto a el tengan un beneficio que complete tanto su felicidad como integridad. Por lo que la ética forma parte integral de la cultura .</a:t>
            </a:r>
            <a:endParaRPr lang="es-EC" sz="2000" dirty="0">
              <a:latin typeface="Century Gothic" panose="020B0502020202020204" pitchFamily="34" charset="0"/>
            </a:endParaRPr>
          </a:p>
        </p:txBody>
      </p:sp>
      <p:pic>
        <p:nvPicPr>
          <p:cNvPr id="11" name="Imagen 10">
            <a:extLst>
              <a:ext uri="{FF2B5EF4-FFF2-40B4-BE49-F238E27FC236}">
                <a16:creationId xmlns:a16="http://schemas.microsoft.com/office/drawing/2014/main" id="{42FF35EC-3021-44B3-8D0E-5B15D21E4C52}"/>
              </a:ext>
            </a:extLst>
          </p:cNvPr>
          <p:cNvPicPr>
            <a:picLocks noChangeAspect="1"/>
          </p:cNvPicPr>
          <p:nvPr/>
        </p:nvPicPr>
        <p:blipFill rotWithShape="1">
          <a:blip r:embed="rId2"/>
          <a:srcRect l="3386" t="2858"/>
          <a:stretch/>
        </p:blipFill>
        <p:spPr>
          <a:xfrm>
            <a:off x="3922642" y="2699936"/>
            <a:ext cx="3829880" cy="3173239"/>
          </a:xfrm>
          <a:prstGeom prst="rect">
            <a:avLst/>
          </a:prstGeom>
        </p:spPr>
      </p:pic>
    </p:spTree>
    <p:extLst>
      <p:ext uri="{BB962C8B-B14F-4D97-AF65-F5344CB8AC3E}">
        <p14:creationId xmlns:p14="http://schemas.microsoft.com/office/powerpoint/2010/main" val="3985193804"/>
      </p:ext>
    </p:extLst>
  </p:cSld>
  <p:clrMapOvr>
    <a:masterClrMapping/>
  </p:clrMapOvr>
</p:sld>
</file>

<file path=ppt/theme/theme1.xml><?xml version="1.0" encoding="utf-8"?>
<a:theme xmlns:a="http://schemas.openxmlformats.org/drawingml/2006/main" name="Personalizar">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6589_TF11964407_Win32" id="{684B968C-5941-4CF6-952E-1B668906E207}" vid="{18059592-A625-4B68-8CFC-59A1ED36956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{3D28581E-8C93-4259-8E10-64E9C875DDA0}tf11964407_win32</Template>
  <TotalTime>580</TotalTime>
  <Words>1099</Words>
  <Application>Microsoft Office PowerPoint</Application>
  <PresentationFormat>Panorámica</PresentationFormat>
  <Paragraphs>74</Paragraphs>
  <Slides>23</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Algerian</vt:lpstr>
      <vt:lpstr>Arial</vt:lpstr>
      <vt:lpstr>Calibri</vt:lpstr>
      <vt:lpstr>Century Gothic</vt:lpstr>
      <vt:lpstr>Courier New</vt:lpstr>
      <vt:lpstr>Gill Sans Nova Light</vt:lpstr>
      <vt:lpstr>Sagona Book</vt:lpstr>
      <vt:lpstr>Personalizar</vt:lpstr>
      <vt:lpstr>BIOÉTICA E INTERCULTURALIDAD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BIOÉTICA E IRTRCULTURALIDAD </dc:title>
  <dc:creator>Norma Susana Chavez Villagomez</dc:creator>
  <cp:lastModifiedBy>Norma Susana Chavez Villagomez</cp:lastModifiedBy>
  <cp:revision>57</cp:revision>
  <dcterms:created xsi:type="dcterms:W3CDTF">2025-04-05T20:32:56Z</dcterms:created>
  <dcterms:modified xsi:type="dcterms:W3CDTF">2025-04-09T19:44:21Z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