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/>
    <p:restoredTop sz="94479"/>
  </p:normalViewPr>
  <p:slideViewPr>
    <p:cSldViewPr snapToGrid="0">
      <p:cViewPr varScale="1">
        <p:scale>
          <a:sx n="78" d="100"/>
          <a:sy n="78" d="100"/>
        </p:scale>
        <p:origin x="88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8403" y="945913"/>
            <a:ext cx="8637073" cy="2618554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28404" y="3564467"/>
            <a:ext cx="8637072" cy="1071095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27124" y="329307"/>
            <a:ext cx="5943668" cy="309201"/>
          </a:xfrm>
        </p:spPr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24392" y="134930"/>
            <a:ext cx="811019" cy="503578"/>
          </a:xfrm>
        </p:spPr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72198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5" name="Picture 14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9109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24709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0270" y="798973"/>
            <a:ext cx="7828830" cy="4659889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7" name="Picture 16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59215" b="36435"/>
          <a:stretch/>
        </p:blipFill>
        <p:spPr>
          <a:xfrm rot="5400000">
            <a:off x="8642279" y="3046916"/>
            <a:ext cx="4663440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5255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200"/>
            </a:lvl1pPr>
          </a:lstStyle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z="1200"/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24" name="Picture 2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004462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7" y="1756129"/>
            <a:ext cx="8619060" cy="2050065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3806195"/>
            <a:ext cx="861906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57266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1052" y="958037"/>
            <a:ext cx="9605635" cy="1059305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9166" y="2165621"/>
            <a:ext cx="4645152" cy="329385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606" y="2171769"/>
            <a:ext cx="4645152" cy="3287094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395946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66" y="953336"/>
            <a:ext cx="9607661" cy="1056319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9166" y="2169727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9166" y="2974448"/>
            <a:ext cx="4645152" cy="2493876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4337" y="2173181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800" b="0" cap="none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094337" y="2971669"/>
            <a:ext cx="4645152" cy="2487193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8" name="Picture 17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5204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4" name="Picture 13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91140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8739712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4291" y="952578"/>
            <a:ext cx="3275013" cy="2322176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23334" y="952578"/>
            <a:ext cx="6012470" cy="4505221"/>
          </a:xfrm>
        </p:spPr>
        <p:txBody>
          <a:bodyPr anchor="ctr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4291" y="3274754"/>
            <a:ext cx="3275013" cy="2178918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16" name="Picture 15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5" r="15828" b="36435"/>
          <a:stretch/>
        </p:blipFill>
        <p:spPr>
          <a:xfrm>
            <a:off x="1125460" y="643464"/>
            <a:ext cx="9610344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60775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tx1">
                    <a:lumMod val="85000"/>
                    <a:lumOff val="15000"/>
                  </a:schemeClr>
                </a:gs>
                <a:gs pos="100000">
                  <a:schemeClr val="tx1">
                    <a:lumMod val="95000"/>
                    <a:lumOff val="5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14300" prst="artDeco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9124" y="1129513"/>
            <a:ext cx="5854872" cy="1924208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8247" y="3053721"/>
            <a:ext cx="5846486" cy="2096013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125300" y="5469856"/>
            <a:ext cx="5849605" cy="320123"/>
          </a:xfrm>
        </p:spPr>
        <p:txBody>
          <a:bodyPr/>
          <a:lstStyle>
            <a:lvl1pPr algn="l">
              <a:defRPr/>
            </a:lvl1pPr>
          </a:lstStyle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125300" y="318640"/>
            <a:ext cx="4877818" cy="320931"/>
          </a:xfrm>
        </p:spPr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176794" y="137408"/>
            <a:ext cx="811019" cy="503578"/>
          </a:xfrm>
        </p:spPr>
        <p:txBody>
          <a:bodyPr/>
          <a:lstStyle/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  <p:pic>
        <p:nvPicPr>
          <p:cNvPr id="22" name="Picture 21" descr="RedHashing.emf"/>
          <p:cNvPicPr>
            <a:picLocks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16" t="474" r="48549" b="36564"/>
          <a:stretch/>
        </p:blipFill>
        <p:spPr>
          <a:xfrm>
            <a:off x="1125460" y="643464"/>
            <a:ext cx="5879592" cy="15544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7637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>
          <a:xfrm>
            <a:off x="0" y="6119336"/>
            <a:ext cx="12192000" cy="74295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468769"/>
            <a:ext cx="12192000" cy="56470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  <a:lumMod val="100000"/>
                </a:schemeClr>
              </a:gs>
              <a:gs pos="100000">
                <a:schemeClr val="bg2">
                  <a:lumMod val="95000"/>
                  <a:lumOff val="500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4" name="Straight Connector 13"/>
          <p:cNvCxnSpPr/>
          <p:nvPr/>
        </p:nvCxnSpPr>
        <p:spPr>
          <a:xfrm>
            <a:off x="0" y="6121269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0270" y="953324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0270" y="2171769"/>
            <a:ext cx="9603275" cy="329457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32830" y="330370"/>
            <a:ext cx="251539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63529E-740E-1142-9C9A-4607D7B5C722}" type="datetimeFigureOut">
              <a:rPr lang="es-EC" smtClean="0"/>
              <a:t>6/10/24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30270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18076" y="137408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38DE965-FDE8-C84A-A560-8C94361BA727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70615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4F2F8F-B956-B930-4D74-731E39B3DD6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045177"/>
            <a:ext cx="9144000" cy="2387600"/>
          </a:xfrm>
        </p:spPr>
        <p:txBody>
          <a:bodyPr>
            <a:normAutofit fontScale="90000"/>
          </a:bodyPr>
          <a:lstStyle/>
          <a:p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br>
              <a:rPr lang="es-EC" b="1" dirty="0"/>
            </a:br>
            <a:r>
              <a:rPr lang="es-EC" b="1" dirty="0"/>
              <a:t> </a:t>
            </a:r>
            <a:br>
              <a:rPr lang="es-EC" dirty="0"/>
            </a:br>
            <a:r>
              <a:rPr lang="es-EC" b="1" dirty="0"/>
              <a:t>La Conquista de América: El problema del Otro</a:t>
            </a:r>
            <a:br>
              <a:rPr lang="es-EC" dirty="0"/>
            </a:br>
            <a:r>
              <a:rPr lang="es-EC" sz="4900" i="1" dirty="0"/>
              <a:t>Análisis desde la perspectiva de Tzvetan Todorov</a:t>
            </a:r>
            <a:br>
              <a:rPr lang="es-EC" sz="4900" dirty="0"/>
            </a:b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582553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09330583-8DB7-7FB9-54B6-43258B85D859}"/>
              </a:ext>
            </a:extLst>
          </p:cNvPr>
          <p:cNvSpPr txBox="1"/>
          <p:nvPr/>
        </p:nvSpPr>
        <p:spPr>
          <a:xfrm>
            <a:off x="1175657" y="1469571"/>
            <a:ext cx="10058400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C" sz="3200" b="1" dirty="0"/>
              <a:t>Concepto de Otredad</a:t>
            </a:r>
            <a:endParaRPr lang="es-EC" sz="3200" dirty="0"/>
          </a:p>
          <a:p>
            <a:pPr>
              <a:buFont typeface="Arial" panose="020B0604020202020204" pitchFamily="34" charset="0"/>
              <a:buChar char="•"/>
            </a:pPr>
            <a:r>
              <a:rPr lang="es-EC" sz="3200" b="1" dirty="0"/>
              <a:t>Definición:</a:t>
            </a:r>
            <a:r>
              <a:rPr lang="es-EC" sz="3200" dirty="0"/>
              <a:t> La "otredad" se refiere a la percepción de lo diferente o lo ajeno.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sz="3200" b="1" dirty="0"/>
              <a:t>En el contexto de la Conquista:</a:t>
            </a:r>
            <a:endParaRPr lang="es-EC" sz="3200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3200" dirty="0"/>
              <a:t>Los europeos ven a los indígenas como "otros" inferiores.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sz="3200" dirty="0"/>
              <a:t>Justificación para la asimilación y dominación.</a:t>
            </a:r>
          </a:p>
        </p:txBody>
      </p:sp>
    </p:spTree>
    <p:extLst>
      <p:ext uri="{BB962C8B-B14F-4D97-AF65-F5344CB8AC3E}">
        <p14:creationId xmlns:p14="http://schemas.microsoft.com/office/powerpoint/2010/main" val="37274316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FEC744B-24E5-5D55-8C82-E7DF5447AB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70" y="898071"/>
            <a:ext cx="9630259" cy="4568274"/>
          </a:xfrm>
        </p:spPr>
        <p:txBody>
          <a:bodyPr/>
          <a:lstStyle/>
          <a:p>
            <a:r>
              <a:rPr lang="es-EC" b="1" dirty="0"/>
              <a:t>Motivaciones de la Conquista</a:t>
            </a:r>
            <a:endParaRPr lang="es-EC" dirty="0"/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Económicas: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Búsqueda de oro, plata y recursos naturales.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Expansión de rutas comerciales y mercados.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Religiosas: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Evangelización y difusión del cristianismo.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Misión de convertir a los "paganos".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Personales: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Deseo de gloria y reconocimiento.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Aventura y búsqueda de nuevas historias (ejemplo: Cristóbal Colón).</a:t>
            </a:r>
          </a:p>
          <a:p>
            <a:pPr marL="0" indent="0">
              <a:buNone/>
            </a:pPr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230485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D248D-C844-EF7E-83CE-E3E735AAD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Adaptabilidad y Superioridad Europea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90D2E1-B5BD-4466-2685-FE5EFCE36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C" b="1" dirty="0"/>
              <a:t> </a:t>
            </a:r>
            <a:endParaRPr lang="es-EC" dirty="0"/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Adaptación de los conquistadores: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Capacidad para aprender y utilizar lenguas locales.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Manipulación de signos y símbolos culturales.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Percepción de superioridad: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Tecnología avanzada (armas, barcos).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Creencia en la superioridad cultural y religiosa.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6994772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9479A9B-89FC-B626-48DB-6D53FF648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Relación Amor-Conquista-Conocimiento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0C155A8-84AB-878F-E598-A1D715EA5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0269" y="1781712"/>
            <a:ext cx="9603275" cy="3294576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endParaRPr lang="es-EC" dirty="0"/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Tríada: Amor, Conquista y Conocimiento del Otro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Amor:</a:t>
            </a:r>
            <a:r>
              <a:rPr lang="es-EC" dirty="0"/>
              <a:t> Empatía o falta de ella hacia los indígenas.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Conquista:</a:t>
            </a:r>
            <a:r>
              <a:rPr lang="es-EC" dirty="0"/>
              <a:t> Dominación militar y política.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Conocimiento:</a:t>
            </a:r>
            <a:r>
              <a:rPr lang="es-EC" dirty="0"/>
              <a:t> Interés en entender o explotar al Otro.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Ejemplos: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Hernán Cortés:</a:t>
            </a:r>
            <a:r>
              <a:rPr lang="es-EC" dirty="0"/>
              <a:t> Utilizó alianzas y conocimiento local para conquistar Tenochtitlán.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Juan Ginés de Sepúlveda:</a:t>
            </a:r>
            <a:r>
              <a:rPr lang="es-EC" dirty="0"/>
              <a:t> Defendió la guerra justa y la superioridad europea.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b="1" dirty="0"/>
              <a:t>Bartolomé de las Casas:</a:t>
            </a:r>
            <a:r>
              <a:rPr lang="es-EC" dirty="0"/>
              <a:t> Abogó por los derechos de los indígenas y denunció los abusos.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4113621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E36745-33D2-E350-75F2-C7F92D153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La Conquista como Proceso de Comunicación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630C50-2EBF-2F97-E48E-D9308BA862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EC" dirty="0"/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Estrategia de comunicación: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Uso de intérpretes como Malinche (Doña Marina).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Manipulación de símbolos y señales para influir en los indígenas.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Desigualdad de poder: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Acceso a información y tácticas desconocidas para los indígenas.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Imposición de la lengua y cultura europeas.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929104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4F8651E-10E4-EE79-C321-DC9A2579BB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C" b="1" dirty="0"/>
              <a:t>Crítica y Reflexión</a:t>
            </a:r>
            <a:br>
              <a:rPr lang="es-EC" dirty="0"/>
            </a:br>
            <a:endParaRPr lang="es-EC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3587048-391E-F450-1DF9-371ED56BD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s-EC" dirty="0"/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Visión unilateral: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La historia narrada predominantemente desde la perspectiva europea.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Minimización de las voces y experiencias indígenas.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Impacto duradero: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Formación de estereotipos y prejuicios hacia el Otro.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Persistencia de desigualdades y conflictos culturales.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s-EC" b="1" dirty="0"/>
              <a:t>Reflexión actual:</a:t>
            </a:r>
            <a:endParaRPr lang="es-EC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Necesidad de reexaminar la historia con una perspectiva más inclusiva.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s-EC" dirty="0"/>
              <a:t>Promoción del diálogo intercultural y el respeto a la diversidad.</a:t>
            </a:r>
          </a:p>
          <a:p>
            <a:endParaRPr lang="es-EC" dirty="0"/>
          </a:p>
        </p:txBody>
      </p:sp>
    </p:spTree>
    <p:extLst>
      <p:ext uri="{BB962C8B-B14F-4D97-AF65-F5344CB8AC3E}">
        <p14:creationId xmlns:p14="http://schemas.microsoft.com/office/powerpoint/2010/main" val="1386956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996FB3-2C0E-DC64-0E6C-80C9156F7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51FA41-1268-6AD1-C618-53DF4B23E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3893262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CDCE0"/>
      </a:lt2>
      <a:accent1>
        <a:srgbClr val="415588"/>
      </a:accent1>
      <a:accent2>
        <a:srgbClr val="4294B6"/>
      </a:accent2>
      <a:accent3>
        <a:srgbClr val="087D7C"/>
      </a:accent3>
      <a:accent4>
        <a:srgbClr val="2CB663"/>
      </a:accent4>
      <a:accent5>
        <a:srgbClr val="DF8822"/>
      </a:accent5>
      <a:accent6>
        <a:srgbClr val="BC410A"/>
      </a:accent6>
      <a:hlink>
        <a:srgbClr val="5977C4"/>
      </a:hlink>
      <a:folHlink>
        <a:srgbClr val="A1A9BF"/>
      </a:folHlink>
    </a:clrScheme>
    <a:fontScheme name="Galería">
      <a:majorFont>
        <a:latin typeface="Century Gothic" panose="020B0502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  <a:lumMod val="108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E050AC27-895F-4B90-991D-A6818FC89AB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{DA7B5248-6209-FA43-A4F8-1B1A32DAF0B4}tf10001119</Template>
  <TotalTime>7</TotalTime>
  <Words>391</Words>
  <Application>Microsoft Macintosh PowerPoint</Application>
  <PresentationFormat>Panorámica</PresentationFormat>
  <Paragraphs>53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1" baseType="lpstr">
      <vt:lpstr>Arial</vt:lpstr>
      <vt:lpstr>Century Gothic</vt:lpstr>
      <vt:lpstr>Galería</vt:lpstr>
      <vt:lpstr>                 La Conquista de América: El problema del Otro Análisis desde la perspectiva de Tzvetan Todorov </vt:lpstr>
      <vt:lpstr>Presentación de PowerPoint</vt:lpstr>
      <vt:lpstr>Presentación de PowerPoint</vt:lpstr>
      <vt:lpstr>Adaptabilidad y Superioridad Europea </vt:lpstr>
      <vt:lpstr>Relación Amor-Conquista-Conocimiento </vt:lpstr>
      <vt:lpstr>La Conquista como Proceso de Comunicación </vt:lpstr>
      <vt:lpstr>Crítica y Reflexión 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Amparo</dc:creator>
  <cp:lastModifiedBy>Amparo</cp:lastModifiedBy>
  <cp:revision>1</cp:revision>
  <dcterms:created xsi:type="dcterms:W3CDTF">2024-10-07T03:09:55Z</dcterms:created>
  <dcterms:modified xsi:type="dcterms:W3CDTF">2024-10-07T03:17:54Z</dcterms:modified>
</cp:coreProperties>
</file>