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67" y="3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8799" y="1091190"/>
            <a:ext cx="16563101" cy="138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8001" y="3414751"/>
            <a:ext cx="13504697" cy="256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4703" y="2781795"/>
            <a:ext cx="14958060" cy="386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99900"/>
              </a:lnSpc>
              <a:spcBef>
                <a:spcPts val="105"/>
              </a:spcBef>
            </a:pPr>
            <a:r>
              <a:rPr sz="6300" spc="360" dirty="0">
                <a:solidFill>
                  <a:srgbClr val="332C2C"/>
                </a:solidFill>
                <a:latin typeface="Calibri"/>
                <a:cs typeface="Calibri"/>
              </a:rPr>
              <a:t>El </a:t>
            </a:r>
            <a:r>
              <a:rPr sz="6300" spc="155" dirty="0">
                <a:solidFill>
                  <a:srgbClr val="332C2C"/>
                </a:solidFill>
                <a:latin typeface="Calibri"/>
                <a:cs typeface="Calibri"/>
              </a:rPr>
              <a:t>Signo </a:t>
            </a:r>
            <a:r>
              <a:rPr sz="6300" spc="140" dirty="0">
                <a:solidFill>
                  <a:srgbClr val="332C2C"/>
                </a:solidFill>
                <a:latin typeface="Calibri"/>
                <a:cs typeface="Calibri"/>
              </a:rPr>
              <a:t>Lingüístico </a:t>
            </a:r>
            <a:r>
              <a:rPr sz="6300" spc="130" dirty="0">
                <a:solidFill>
                  <a:srgbClr val="332C2C"/>
                </a:solidFill>
                <a:latin typeface="Calibri"/>
                <a:cs typeface="Calibri"/>
              </a:rPr>
              <a:t>y </a:t>
            </a:r>
            <a:r>
              <a:rPr sz="6300" spc="95" dirty="0">
                <a:solidFill>
                  <a:srgbClr val="332C2C"/>
                </a:solidFill>
                <a:latin typeface="Calibri"/>
                <a:cs typeface="Calibri"/>
              </a:rPr>
              <a:t>su </a:t>
            </a:r>
            <a:r>
              <a:rPr sz="6300" spc="145" dirty="0">
                <a:solidFill>
                  <a:srgbClr val="332C2C"/>
                </a:solidFill>
                <a:latin typeface="Calibri"/>
                <a:cs typeface="Calibri"/>
              </a:rPr>
              <a:t>Función </a:t>
            </a:r>
            <a:r>
              <a:rPr sz="6300" spc="-50" dirty="0">
                <a:solidFill>
                  <a:srgbClr val="332C2C"/>
                </a:solidFill>
                <a:latin typeface="Calibri"/>
                <a:cs typeface="Calibri"/>
              </a:rPr>
              <a:t>en </a:t>
            </a:r>
            <a:r>
              <a:rPr sz="6300" spc="155" dirty="0">
                <a:solidFill>
                  <a:srgbClr val="332C2C"/>
                </a:solidFill>
                <a:latin typeface="Calibri"/>
                <a:cs typeface="Calibri"/>
              </a:rPr>
              <a:t>la </a:t>
            </a:r>
            <a:r>
              <a:rPr sz="6300" spc="160" dirty="0">
                <a:solidFill>
                  <a:srgbClr val="332C2C"/>
                </a:solidFill>
                <a:latin typeface="Calibri"/>
                <a:cs typeface="Calibri"/>
              </a:rPr>
              <a:t> Signiﬁcación</a:t>
            </a:r>
            <a:r>
              <a:rPr sz="6300" spc="-229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75" dirty="0">
                <a:solidFill>
                  <a:srgbClr val="332C2C"/>
                </a:solidFill>
                <a:latin typeface="Calibri"/>
                <a:cs typeface="Calibri"/>
              </a:rPr>
              <a:t>Social:</a:t>
            </a:r>
            <a:r>
              <a:rPr sz="6300" spc="-240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165" dirty="0">
                <a:solidFill>
                  <a:srgbClr val="332C2C"/>
                </a:solidFill>
                <a:latin typeface="Calibri"/>
                <a:cs typeface="Calibri"/>
              </a:rPr>
              <a:t>Análisis</a:t>
            </a:r>
            <a:r>
              <a:rPr sz="6300" spc="-240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-95" dirty="0">
                <a:solidFill>
                  <a:srgbClr val="332C2C"/>
                </a:solidFill>
                <a:latin typeface="Calibri"/>
                <a:cs typeface="Calibri"/>
              </a:rPr>
              <a:t>de</a:t>
            </a:r>
            <a:r>
              <a:rPr sz="6300" spc="-235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110" dirty="0">
                <a:solidFill>
                  <a:srgbClr val="332C2C"/>
                </a:solidFill>
                <a:latin typeface="Calibri"/>
                <a:cs typeface="Calibri"/>
              </a:rPr>
              <a:t>las</a:t>
            </a:r>
            <a:r>
              <a:rPr sz="6300" spc="-229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85" dirty="0">
                <a:solidFill>
                  <a:srgbClr val="332C2C"/>
                </a:solidFill>
                <a:latin typeface="Calibri"/>
                <a:cs typeface="Calibri"/>
              </a:rPr>
              <a:t>Funciones </a:t>
            </a:r>
            <a:r>
              <a:rPr sz="6300" spc="-1410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70" dirty="0">
                <a:solidFill>
                  <a:srgbClr val="332C2C"/>
                </a:solidFill>
                <a:latin typeface="Calibri"/>
                <a:cs typeface="Calibri"/>
              </a:rPr>
              <a:t>de</a:t>
            </a:r>
            <a:r>
              <a:rPr sz="6300" spc="30" dirty="0">
                <a:solidFill>
                  <a:srgbClr val="332C2C"/>
                </a:solidFill>
                <a:latin typeface="Calibri"/>
                <a:cs typeface="Calibri"/>
              </a:rPr>
              <a:t>l</a:t>
            </a:r>
            <a:r>
              <a:rPr sz="6300" spc="-229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35" dirty="0">
                <a:solidFill>
                  <a:srgbClr val="332C2C"/>
                </a:solidFill>
                <a:latin typeface="Calibri"/>
                <a:cs typeface="Calibri"/>
              </a:rPr>
              <a:t>Lenguaj</a:t>
            </a:r>
            <a:r>
              <a:rPr sz="6300" spc="45" dirty="0">
                <a:solidFill>
                  <a:srgbClr val="332C2C"/>
                </a:solidFill>
                <a:latin typeface="Calibri"/>
                <a:cs typeface="Calibri"/>
              </a:rPr>
              <a:t>e</a:t>
            </a:r>
            <a:r>
              <a:rPr sz="6300" spc="-235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130" dirty="0">
                <a:solidFill>
                  <a:srgbClr val="332C2C"/>
                </a:solidFill>
                <a:latin typeface="Calibri"/>
                <a:cs typeface="Calibri"/>
              </a:rPr>
              <a:t>y</a:t>
            </a:r>
            <a:r>
              <a:rPr sz="6300" spc="-225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-145" dirty="0">
                <a:solidFill>
                  <a:srgbClr val="332C2C"/>
                </a:solidFill>
                <a:latin typeface="Calibri"/>
                <a:cs typeface="Calibri"/>
              </a:rPr>
              <a:t>Método</a:t>
            </a:r>
            <a:r>
              <a:rPr sz="6300" spc="-105" dirty="0">
                <a:solidFill>
                  <a:srgbClr val="332C2C"/>
                </a:solidFill>
                <a:latin typeface="Calibri"/>
                <a:cs typeface="Calibri"/>
              </a:rPr>
              <a:t>s</a:t>
            </a:r>
            <a:r>
              <a:rPr sz="6300" spc="-229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60" dirty="0">
                <a:solidFill>
                  <a:srgbClr val="332C2C"/>
                </a:solidFill>
                <a:latin typeface="Calibri"/>
                <a:cs typeface="Calibri"/>
              </a:rPr>
              <a:t>par</a:t>
            </a:r>
            <a:r>
              <a:rPr sz="6300" spc="65" dirty="0">
                <a:solidFill>
                  <a:srgbClr val="332C2C"/>
                </a:solidFill>
                <a:latin typeface="Calibri"/>
                <a:cs typeface="Calibri"/>
              </a:rPr>
              <a:t>a</a:t>
            </a:r>
            <a:r>
              <a:rPr sz="6300" spc="-229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60" dirty="0">
                <a:solidFill>
                  <a:srgbClr val="332C2C"/>
                </a:solidFill>
                <a:latin typeface="Calibri"/>
                <a:cs typeface="Calibri"/>
              </a:rPr>
              <a:t>e</a:t>
            </a:r>
            <a:r>
              <a:rPr sz="6300" spc="30" dirty="0">
                <a:solidFill>
                  <a:srgbClr val="332C2C"/>
                </a:solidFill>
                <a:latin typeface="Calibri"/>
                <a:cs typeface="Calibri"/>
              </a:rPr>
              <a:t>l</a:t>
            </a:r>
            <a:r>
              <a:rPr sz="6300" spc="-229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85" dirty="0">
                <a:solidFill>
                  <a:srgbClr val="332C2C"/>
                </a:solidFill>
                <a:latin typeface="Calibri"/>
                <a:cs typeface="Calibri"/>
              </a:rPr>
              <a:t>Desarroll</a:t>
            </a:r>
            <a:r>
              <a:rPr sz="6300" spc="114" dirty="0">
                <a:solidFill>
                  <a:srgbClr val="332C2C"/>
                </a:solidFill>
                <a:latin typeface="Calibri"/>
                <a:cs typeface="Calibri"/>
              </a:rPr>
              <a:t>o</a:t>
            </a:r>
            <a:r>
              <a:rPr sz="6300" spc="-229" dirty="0">
                <a:solidFill>
                  <a:srgbClr val="332C2C"/>
                </a:solidFill>
                <a:latin typeface="Calibri"/>
                <a:cs typeface="Calibri"/>
              </a:rPr>
              <a:t> </a:t>
            </a:r>
            <a:r>
              <a:rPr sz="6300" spc="-70" dirty="0">
                <a:solidFill>
                  <a:srgbClr val="332C2C"/>
                </a:solidFill>
                <a:latin typeface="Calibri"/>
                <a:cs typeface="Calibri"/>
              </a:rPr>
              <a:t>de  </a:t>
            </a:r>
            <a:r>
              <a:rPr sz="6300" spc="60" dirty="0">
                <a:solidFill>
                  <a:srgbClr val="332C2C"/>
                </a:solidFill>
                <a:latin typeface="Calibri"/>
                <a:cs typeface="Calibri"/>
              </a:rPr>
              <a:t>Párrafos</a:t>
            </a:r>
            <a:endParaRPr sz="6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8288000" cy="2550795"/>
          </a:xfrm>
          <a:custGeom>
            <a:avLst/>
            <a:gdLst/>
            <a:ahLst/>
            <a:cxnLst/>
            <a:rect l="l" t="t" r="r" b="b"/>
            <a:pathLst>
              <a:path w="18288000" h="2550795">
                <a:moveTo>
                  <a:pt x="18287988" y="526808"/>
                </a:moveTo>
                <a:lnTo>
                  <a:pt x="3380981" y="526808"/>
                </a:lnTo>
                <a:lnTo>
                  <a:pt x="3399371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91" y="321322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37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74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48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69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40" y="271729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81"/>
                </a:lnTo>
                <a:lnTo>
                  <a:pt x="3288881" y="526808"/>
                </a:lnTo>
                <a:lnTo>
                  <a:pt x="0" y="526808"/>
                </a:lnTo>
                <a:lnTo>
                  <a:pt x="0" y="574433"/>
                </a:lnTo>
                <a:lnTo>
                  <a:pt x="3229521" y="574433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71" y="1009789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34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84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69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36"/>
                </a:lnTo>
                <a:lnTo>
                  <a:pt x="63449" y="2549614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04558" y="2492997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90054" y="2340140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13" y="2162441"/>
                </a:lnTo>
                <a:lnTo>
                  <a:pt x="1325003" y="2137587"/>
                </a:lnTo>
                <a:lnTo>
                  <a:pt x="1371765" y="2112137"/>
                </a:lnTo>
                <a:lnTo>
                  <a:pt x="1417955" y="2086305"/>
                </a:lnTo>
                <a:lnTo>
                  <a:pt x="1463903" y="2059914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37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64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86" y="1051585"/>
                </a:lnTo>
                <a:lnTo>
                  <a:pt x="3013252" y="835710"/>
                </a:lnTo>
                <a:lnTo>
                  <a:pt x="3088195" y="768654"/>
                </a:lnTo>
                <a:lnTo>
                  <a:pt x="3126016" y="735418"/>
                </a:lnTo>
                <a:lnTo>
                  <a:pt x="3164103" y="702424"/>
                </a:lnTo>
                <a:lnTo>
                  <a:pt x="3202482" y="669759"/>
                </a:lnTo>
                <a:lnTo>
                  <a:pt x="3241167" y="637438"/>
                </a:lnTo>
                <a:lnTo>
                  <a:pt x="3280168" y="605548"/>
                </a:lnTo>
                <a:lnTo>
                  <a:pt x="3319132" y="574433"/>
                </a:lnTo>
                <a:lnTo>
                  <a:pt x="18287988" y="574433"/>
                </a:lnTo>
                <a:lnTo>
                  <a:pt x="18287988" y="526808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92605"/>
            <a:ext cx="18288000" cy="2395220"/>
          </a:xfrm>
          <a:custGeom>
            <a:avLst/>
            <a:gdLst/>
            <a:ahLst/>
            <a:cxnLst/>
            <a:rect l="l" t="t" r="r" b="b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05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25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608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42" y="378625"/>
                </a:lnTo>
                <a:lnTo>
                  <a:pt x="17129417" y="404558"/>
                </a:lnTo>
                <a:lnTo>
                  <a:pt x="17082986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4011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803" y="1075753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37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43" y="2123998"/>
                </a:lnTo>
                <a:lnTo>
                  <a:pt x="14932660" y="2147773"/>
                </a:lnTo>
                <a:lnTo>
                  <a:pt x="14890179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95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9008" y="2214676"/>
                </a:lnTo>
                <a:lnTo>
                  <a:pt x="14959876" y="2192426"/>
                </a:lnTo>
                <a:lnTo>
                  <a:pt x="15000224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87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40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56" y="1148930"/>
                </a:lnTo>
                <a:lnTo>
                  <a:pt x="16270364" y="1083856"/>
                </a:lnTo>
                <a:lnTo>
                  <a:pt x="16308527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96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80" y="424751"/>
                </a:lnTo>
                <a:lnTo>
                  <a:pt x="17248683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34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27" y="156133"/>
                </a:lnTo>
                <a:lnTo>
                  <a:pt x="17873434" y="141363"/>
                </a:lnTo>
                <a:lnTo>
                  <a:pt x="17921542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61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87" y="61823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61892"/>
            <a:ext cx="18300700" cy="6337935"/>
            <a:chOff x="0" y="3961892"/>
            <a:chExt cx="18300700" cy="6337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1892"/>
              <a:ext cx="18288000" cy="63258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609302" y="6216619"/>
              <a:ext cx="4679315" cy="4070985"/>
            </a:xfrm>
            <a:custGeom>
              <a:avLst/>
              <a:gdLst/>
              <a:ahLst/>
              <a:cxnLst/>
              <a:rect l="l" t="t" r="r" b="b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0" y="3948710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4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5"/>
                  </a:lnTo>
                  <a:lnTo>
                    <a:pt x="567516" y="3674095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300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9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9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3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2" y="1994884"/>
                  </a:lnTo>
                  <a:lnTo>
                    <a:pt x="1967543" y="1955762"/>
                  </a:lnTo>
                  <a:lnTo>
                    <a:pt x="1995561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6"/>
                  </a:lnTo>
                  <a:lnTo>
                    <a:pt x="2108266" y="1761379"/>
                  </a:lnTo>
                  <a:lnTo>
                    <a:pt x="2136639" y="1722826"/>
                  </a:lnTo>
                  <a:lnTo>
                    <a:pt x="2165108" y="1684406"/>
                  </a:lnTo>
                  <a:lnTo>
                    <a:pt x="2193679" y="1646131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6" y="1494700"/>
                  </a:lnTo>
                  <a:lnTo>
                    <a:pt x="2338349" y="1457316"/>
                  </a:lnTo>
                  <a:lnTo>
                    <a:pt x="2367701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4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0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4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5" y="510429"/>
                  </a:lnTo>
                  <a:lnTo>
                    <a:pt x="3319673" y="484237"/>
                  </a:lnTo>
                  <a:lnTo>
                    <a:pt x="3357197" y="458590"/>
                  </a:lnTo>
                  <a:lnTo>
                    <a:pt x="3395117" y="433501"/>
                  </a:lnTo>
                  <a:lnTo>
                    <a:pt x="3433439" y="408980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899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4" y="179915"/>
                  </a:lnTo>
                  <a:lnTo>
                    <a:pt x="3927584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7" y="116888"/>
                  </a:lnTo>
                  <a:lnTo>
                    <a:pt x="4107796" y="102969"/>
                  </a:lnTo>
                  <a:lnTo>
                    <a:pt x="4154171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8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3" y="7266"/>
                  </a:lnTo>
                  <a:lnTo>
                    <a:pt x="4649192" y="2290"/>
                  </a:lnTo>
                  <a:lnTo>
                    <a:pt x="4678711" y="0"/>
                  </a:lnTo>
                </a:path>
              </a:pathLst>
            </a:custGeom>
            <a:ln w="24999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548843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51FB55C-9C1D-C7FA-629D-26338C2AA5CF}"/>
              </a:ext>
            </a:extLst>
          </p:cNvPr>
          <p:cNvSpPr txBox="1"/>
          <p:nvPr/>
        </p:nvSpPr>
        <p:spPr>
          <a:xfrm>
            <a:off x="2139950" y="1155795"/>
            <a:ext cx="12801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spc="45" dirty="0"/>
              <a:t>El </a:t>
            </a:r>
            <a:r>
              <a:rPr lang="es-MX" sz="2800" spc="50" dirty="0">
                <a:solidFill>
                  <a:srgbClr val="000000"/>
                </a:solidFill>
              </a:rPr>
              <a:t>signo </a:t>
            </a:r>
            <a:r>
              <a:rPr lang="es-MX" sz="2800" spc="40" dirty="0">
                <a:solidFill>
                  <a:srgbClr val="000000"/>
                </a:solidFill>
              </a:rPr>
              <a:t>lingüístico </a:t>
            </a:r>
            <a:r>
              <a:rPr lang="es-MX" sz="2800" spc="-45" dirty="0"/>
              <a:t>es </a:t>
            </a:r>
            <a:r>
              <a:rPr lang="es-MX" sz="2800" spc="-30" dirty="0"/>
              <a:t>la </a:t>
            </a:r>
            <a:r>
              <a:rPr lang="es-MX" sz="2800" spc="85" dirty="0"/>
              <a:t>unidad </a:t>
            </a:r>
            <a:r>
              <a:rPr lang="es-MX" sz="2800" spc="10" dirty="0"/>
              <a:t>básica </a:t>
            </a:r>
            <a:r>
              <a:rPr lang="es-MX" sz="2800" spc="95" dirty="0"/>
              <a:t>de </a:t>
            </a:r>
            <a:r>
              <a:rPr lang="es-MX" sz="2800" spc="-30" dirty="0"/>
              <a:t>la </a:t>
            </a:r>
            <a:r>
              <a:rPr lang="es-MX" sz="2800" spc="40" dirty="0"/>
              <a:t>comunicación. </a:t>
            </a:r>
          </a:p>
          <a:p>
            <a:r>
              <a:rPr lang="es-MX" sz="2800" spc="75" dirty="0"/>
              <a:t>Comprende </a:t>
            </a:r>
            <a:r>
              <a:rPr lang="es-MX" sz="2800" spc="125" dirty="0"/>
              <a:t>un </a:t>
            </a:r>
            <a:r>
              <a:rPr lang="es-MX" sz="2800" spc="130" dirty="0"/>
              <a:t> </a:t>
            </a:r>
            <a:r>
              <a:rPr lang="es-MX" sz="2800" spc="40" dirty="0" err="1">
                <a:solidFill>
                  <a:srgbClr val="000000"/>
                </a:solidFill>
              </a:rPr>
              <a:t>signiﬁcado</a:t>
            </a:r>
            <a:r>
              <a:rPr lang="es-MX" sz="2800" spc="40" dirty="0">
                <a:solidFill>
                  <a:srgbClr val="000000"/>
                </a:solidFill>
              </a:rPr>
              <a:t> </a:t>
            </a:r>
            <a:r>
              <a:rPr lang="es-MX" sz="2800" spc="-280" dirty="0">
                <a:solidFill>
                  <a:srgbClr val="000000"/>
                </a:solidFill>
              </a:rPr>
              <a:t> </a:t>
            </a:r>
            <a:r>
              <a:rPr lang="es-MX" sz="2800" spc="-160" dirty="0"/>
              <a:t>y</a:t>
            </a:r>
            <a:r>
              <a:rPr lang="es-MX" sz="2800" spc="-275" dirty="0"/>
              <a:t>   </a:t>
            </a:r>
            <a:r>
              <a:rPr lang="es-MX" sz="2800" spc="125" dirty="0"/>
              <a:t>un</a:t>
            </a:r>
            <a:r>
              <a:rPr lang="es-MX" sz="2800" spc="-275" dirty="0"/>
              <a:t> </a:t>
            </a:r>
            <a:r>
              <a:rPr lang="es-MX" sz="2800" spc="-15" dirty="0" err="1">
                <a:solidFill>
                  <a:srgbClr val="000000"/>
                </a:solidFill>
              </a:rPr>
              <a:t>signiﬁcante</a:t>
            </a:r>
            <a:r>
              <a:rPr lang="es-MX" sz="2800" spc="-15" dirty="0"/>
              <a:t>,</a:t>
            </a:r>
            <a:r>
              <a:rPr lang="es-MX" sz="2800" spc="-275" dirty="0"/>
              <a:t> </a:t>
            </a:r>
            <a:r>
              <a:rPr lang="es-MX" sz="2800" spc="100" dirty="0"/>
              <a:t>que</a:t>
            </a:r>
            <a:r>
              <a:rPr lang="es-MX" sz="2800" spc="-280" dirty="0"/>
              <a:t> </a:t>
            </a:r>
            <a:r>
              <a:rPr lang="es-MX" sz="2800" spc="-10" dirty="0"/>
              <a:t>juntos</a:t>
            </a:r>
            <a:r>
              <a:rPr lang="es-MX" sz="2800" spc="-275" dirty="0"/>
              <a:t> </a:t>
            </a:r>
            <a:r>
              <a:rPr lang="es-MX" sz="2800" spc="15" dirty="0"/>
              <a:t>crean</a:t>
            </a:r>
            <a:r>
              <a:rPr lang="es-MX" sz="2800" spc="-275" dirty="0"/>
              <a:t> </a:t>
            </a:r>
            <a:r>
              <a:rPr lang="es-MX" sz="2800" spc="-30" dirty="0"/>
              <a:t>la</a:t>
            </a:r>
            <a:r>
              <a:rPr lang="es-MX" sz="2800" spc="-275" dirty="0"/>
              <a:t> </a:t>
            </a:r>
            <a:r>
              <a:rPr lang="es-MX" sz="2800" spc="35" dirty="0" err="1">
                <a:solidFill>
                  <a:srgbClr val="000000"/>
                </a:solidFill>
              </a:rPr>
              <a:t>signiﬁcación</a:t>
            </a:r>
            <a:r>
              <a:rPr lang="es-MX" sz="2800" spc="-280" dirty="0">
                <a:solidFill>
                  <a:srgbClr val="000000"/>
                </a:solidFill>
              </a:rPr>
              <a:t> </a:t>
            </a:r>
            <a:r>
              <a:rPr lang="es-MX" sz="2800" spc="-75" dirty="0">
                <a:solidFill>
                  <a:srgbClr val="000000"/>
                </a:solidFill>
              </a:rPr>
              <a:t>social</a:t>
            </a:r>
            <a:r>
              <a:rPr lang="es-MX" sz="2800" spc="-75" dirty="0"/>
              <a:t>.</a:t>
            </a:r>
            <a:r>
              <a:rPr lang="es-MX" sz="2800" spc="-275" dirty="0"/>
              <a:t> </a:t>
            </a:r>
          </a:p>
          <a:p>
            <a:endParaRPr lang="es-MX" sz="2800" spc="-275" dirty="0"/>
          </a:p>
          <a:p>
            <a:r>
              <a:rPr lang="es-MX" sz="2800" spc="-5" dirty="0"/>
              <a:t>Este</a:t>
            </a:r>
            <a:r>
              <a:rPr lang="es-MX" sz="2800" spc="-275" dirty="0"/>
              <a:t> </a:t>
            </a:r>
            <a:r>
              <a:rPr lang="es-MX" sz="2800" spc="-30" dirty="0"/>
              <a:t>análisis </a:t>
            </a:r>
            <a:r>
              <a:rPr lang="es-MX" sz="2800" spc="-1095" dirty="0"/>
              <a:t> </a:t>
            </a:r>
            <a:r>
              <a:rPr lang="es-MX" sz="2800" spc="-45" dirty="0"/>
              <a:t>es </a:t>
            </a:r>
            <a:r>
              <a:rPr lang="es-MX" sz="2800" spc="65" dirty="0"/>
              <a:t>fundamental </a:t>
            </a:r>
            <a:r>
              <a:rPr lang="es-MX" sz="2800" spc="-35" dirty="0"/>
              <a:t>para </a:t>
            </a:r>
            <a:r>
              <a:rPr lang="es-MX" sz="2800" spc="45" dirty="0"/>
              <a:t>entender </a:t>
            </a:r>
            <a:r>
              <a:rPr lang="es-MX" sz="2800" spc="120" dirty="0"/>
              <a:t>cómo </a:t>
            </a:r>
            <a:r>
              <a:rPr lang="es-MX" sz="2800" dirty="0"/>
              <a:t>el </a:t>
            </a:r>
            <a:r>
              <a:rPr lang="es-MX" sz="2800" spc="25" dirty="0"/>
              <a:t>lenguaje </a:t>
            </a:r>
            <a:r>
              <a:rPr lang="es-MX" sz="2800" spc="-5" dirty="0" err="1"/>
              <a:t>inﬂuye</a:t>
            </a:r>
            <a:r>
              <a:rPr lang="es-MX" sz="2800" spc="-5" dirty="0"/>
              <a:t> </a:t>
            </a:r>
            <a:r>
              <a:rPr lang="es-MX" sz="2800" spc="75" dirty="0"/>
              <a:t>en </a:t>
            </a:r>
            <a:r>
              <a:rPr lang="es-MX" sz="2800" spc="-30" dirty="0"/>
              <a:t>la </a:t>
            </a:r>
            <a:r>
              <a:rPr lang="es-MX" sz="2800" spc="60" dirty="0">
                <a:solidFill>
                  <a:srgbClr val="000000"/>
                </a:solidFill>
              </a:rPr>
              <a:t>percepción </a:t>
            </a:r>
            <a:r>
              <a:rPr lang="es-MX" sz="2800" spc="-160" dirty="0"/>
              <a:t>y </a:t>
            </a:r>
            <a:r>
              <a:rPr lang="es-MX" sz="2800" spc="-30" dirty="0"/>
              <a:t>la </a:t>
            </a:r>
            <a:r>
              <a:rPr lang="es-MX" sz="2800" spc="-25" dirty="0"/>
              <a:t> </a:t>
            </a:r>
            <a:r>
              <a:rPr lang="es-MX" sz="2800" spc="15" dirty="0">
                <a:solidFill>
                  <a:srgbClr val="000000"/>
                </a:solidFill>
              </a:rPr>
              <a:t>interacción</a:t>
            </a:r>
            <a:r>
              <a:rPr lang="es-MX" sz="2800" spc="-290" dirty="0">
                <a:solidFill>
                  <a:srgbClr val="000000"/>
                </a:solidFill>
              </a:rPr>
              <a:t> </a:t>
            </a:r>
            <a:r>
              <a:rPr lang="es-MX" sz="2800" spc="-75" dirty="0"/>
              <a:t>social.</a:t>
            </a:r>
            <a:endParaRPr lang="es-EC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500" y="3901"/>
            <a:ext cx="18300700" cy="10296525"/>
            <a:chOff x="-12500" y="3901"/>
            <a:chExt cx="18300700" cy="10296525"/>
          </a:xfrm>
        </p:grpSpPr>
        <p:sp>
          <p:nvSpPr>
            <p:cNvPr id="3" name="object 3"/>
            <p:cNvSpPr/>
            <p:nvPr/>
          </p:nvSpPr>
          <p:spPr>
            <a:xfrm>
              <a:off x="0" y="4840146"/>
              <a:ext cx="5179060" cy="5447665"/>
            </a:xfrm>
            <a:custGeom>
              <a:avLst/>
              <a:gdLst/>
              <a:ahLst/>
              <a:cxnLst/>
              <a:rect l="l" t="t" r="r" b="b"/>
              <a:pathLst>
                <a:path w="5179060" h="5447665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5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1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6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8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1" y="2533111"/>
                  </a:lnTo>
                  <a:lnTo>
                    <a:pt x="2623668" y="2577543"/>
                  </a:lnTo>
                  <a:lnTo>
                    <a:pt x="2648783" y="2622015"/>
                  </a:lnTo>
                  <a:lnTo>
                    <a:pt x="2673880" y="2666518"/>
                  </a:lnTo>
                  <a:lnTo>
                    <a:pt x="2698965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7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2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39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1"/>
                  </a:lnTo>
                  <a:lnTo>
                    <a:pt x="3312378" y="3759424"/>
                  </a:lnTo>
                  <a:lnTo>
                    <a:pt x="3339025" y="3801174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6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3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8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6" y="5038063"/>
                  </a:lnTo>
                  <a:lnTo>
                    <a:pt x="4433154" y="5064754"/>
                  </a:lnTo>
                  <a:lnTo>
                    <a:pt x="4468622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0"/>
                  </a:lnTo>
                  <a:lnTo>
                    <a:pt x="4726914" y="5255660"/>
                  </a:lnTo>
                  <a:lnTo>
                    <a:pt x="4765311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5"/>
                  </a:lnTo>
                  <a:lnTo>
                    <a:pt x="4922875" y="5353027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8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9031" y="5447615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01"/>
              <a:ext cx="7993380" cy="10277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30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55"/>
                  </a:moveTo>
                  <a:lnTo>
                    <a:pt x="304" y="9203855"/>
                  </a:lnTo>
                  <a:lnTo>
                    <a:pt x="304" y="9251480"/>
                  </a:lnTo>
                  <a:lnTo>
                    <a:pt x="18286934" y="9251480"/>
                  </a:lnTo>
                  <a:lnTo>
                    <a:pt x="18286934" y="9203855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12300" y="1515974"/>
            <a:ext cx="73456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85" dirty="0">
                <a:latin typeface="Calibri"/>
                <a:cs typeface="Calibri"/>
              </a:rPr>
              <a:t>Funciones</a:t>
            </a:r>
            <a:r>
              <a:rPr sz="6000" spc="-250" dirty="0">
                <a:latin typeface="Calibri"/>
                <a:cs typeface="Calibri"/>
              </a:rPr>
              <a:t> </a:t>
            </a:r>
            <a:r>
              <a:rPr sz="6000" spc="55" dirty="0">
                <a:latin typeface="Calibri"/>
                <a:cs typeface="Calibri"/>
              </a:rPr>
              <a:t>del</a:t>
            </a:r>
            <a:r>
              <a:rPr sz="6000" spc="-254" dirty="0">
                <a:latin typeface="Calibri"/>
                <a:cs typeface="Calibri"/>
              </a:rPr>
              <a:t> </a:t>
            </a:r>
            <a:r>
              <a:rPr sz="6000" spc="35" dirty="0">
                <a:latin typeface="Calibri"/>
                <a:cs typeface="Calibri"/>
              </a:rPr>
              <a:t>Lenguaje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44AD37-3751-16EC-9832-A25DB49263F4}"/>
              </a:ext>
            </a:extLst>
          </p:cNvPr>
          <p:cNvSpPr txBox="1"/>
          <p:nvPr/>
        </p:nvSpPr>
        <p:spPr>
          <a:xfrm>
            <a:off x="8548476" y="3656120"/>
            <a:ext cx="9156356" cy="3037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60"/>
              </a:spcBef>
            </a:pPr>
            <a:r>
              <a:rPr lang="es-MX" sz="3200" spc="85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40" dirty="0">
                <a:latin typeface="Verdana"/>
                <a:cs typeface="Verdana"/>
              </a:rPr>
              <a:t>f</a:t>
            </a:r>
            <a:r>
              <a:rPr lang="es-MX" sz="3200" spc="105" dirty="0">
                <a:latin typeface="Verdana"/>
                <a:cs typeface="Verdana"/>
              </a:rPr>
              <a:t>u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90" dirty="0">
                <a:latin typeface="Verdana"/>
                <a:cs typeface="Verdana"/>
              </a:rPr>
              <a:t>c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20" dirty="0">
                <a:latin typeface="Verdana"/>
                <a:cs typeface="Verdana"/>
              </a:rPr>
              <a:t>e</a:t>
            </a:r>
            <a:r>
              <a:rPr lang="es-MX" sz="3200" spc="-90" dirty="0">
                <a:latin typeface="Verdana"/>
                <a:cs typeface="Verdana"/>
              </a:rPr>
              <a:t>s</a:t>
            </a:r>
            <a:r>
              <a:rPr lang="es-MX" sz="3200" spc="-250" dirty="0">
                <a:latin typeface="Verdana"/>
                <a:cs typeface="Verdana"/>
              </a:rPr>
              <a:t> </a:t>
            </a:r>
            <a:r>
              <a:rPr lang="es-MX" sz="3200" spc="145" dirty="0">
                <a:latin typeface="Verdana"/>
                <a:cs typeface="Verdana"/>
              </a:rPr>
              <a:t>d</a:t>
            </a:r>
            <a:r>
              <a:rPr lang="es-MX" sz="3200" spc="20" dirty="0">
                <a:latin typeface="Verdana"/>
                <a:cs typeface="Verdana"/>
              </a:rPr>
              <a:t>e</a:t>
            </a:r>
            <a:r>
              <a:rPr lang="es-MX" sz="3200" spc="-15" dirty="0">
                <a:latin typeface="Verdana"/>
                <a:cs typeface="Verdana"/>
              </a:rPr>
              <a:t>l</a:t>
            </a:r>
            <a:r>
              <a:rPr lang="es-MX" sz="3200" spc="-250" dirty="0">
                <a:latin typeface="Verdana"/>
                <a:cs typeface="Verdana"/>
              </a:rPr>
              <a:t> </a:t>
            </a:r>
            <a:r>
              <a:rPr lang="es-MX" sz="3200" spc="-20" dirty="0">
                <a:latin typeface="Verdana"/>
                <a:cs typeface="Verdana"/>
              </a:rPr>
              <a:t>l</a:t>
            </a:r>
            <a:r>
              <a:rPr lang="es-MX" sz="3200" spc="20" dirty="0">
                <a:latin typeface="Verdana"/>
                <a:cs typeface="Verdana"/>
              </a:rPr>
              <a:t>e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165" dirty="0">
                <a:latin typeface="Verdana"/>
                <a:cs typeface="Verdana"/>
              </a:rPr>
              <a:t>g</a:t>
            </a:r>
            <a:r>
              <a:rPr lang="es-MX" sz="3200" spc="105" dirty="0">
                <a:latin typeface="Verdana"/>
                <a:cs typeface="Verdana"/>
              </a:rPr>
              <a:t>u</a:t>
            </a:r>
            <a:r>
              <a:rPr lang="es-MX" sz="3200" spc="-35" dirty="0">
                <a:latin typeface="Verdana"/>
                <a:cs typeface="Verdana"/>
              </a:rPr>
              <a:t>a</a:t>
            </a:r>
            <a:r>
              <a:rPr lang="es-MX" sz="3200" spc="-200" dirty="0">
                <a:latin typeface="Verdana"/>
                <a:cs typeface="Verdana"/>
              </a:rPr>
              <a:t>j</a:t>
            </a:r>
            <a:r>
              <a:rPr lang="es-MX" sz="3200" spc="25" dirty="0">
                <a:latin typeface="Verdana"/>
                <a:cs typeface="Verdana"/>
              </a:rPr>
              <a:t>e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120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70" dirty="0">
                <a:solidFill>
                  <a:srgbClr val="332C2C"/>
                </a:solidFill>
                <a:latin typeface="Verdana"/>
                <a:cs typeface="Verdana"/>
              </a:rPr>
              <a:t>s  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para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5" dirty="0">
                <a:solidFill>
                  <a:srgbClr val="332C2C"/>
                </a:solidFill>
                <a:latin typeface="Verdana"/>
                <a:cs typeface="Verdana"/>
              </a:rPr>
              <a:t>la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75" dirty="0">
                <a:solidFill>
                  <a:srgbClr val="332C2C"/>
                </a:solidFill>
                <a:latin typeface="Verdana"/>
                <a:cs typeface="Verdana"/>
              </a:rPr>
              <a:t>comunicación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60" dirty="0">
                <a:solidFill>
                  <a:srgbClr val="332C2C"/>
                </a:solidFill>
                <a:latin typeface="Verdana"/>
                <a:cs typeface="Verdana"/>
              </a:rPr>
              <a:t>efectiva.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10" dirty="0">
                <a:solidFill>
                  <a:srgbClr val="332C2C"/>
                </a:solidFill>
                <a:latin typeface="Verdana"/>
                <a:cs typeface="Verdana"/>
              </a:rPr>
              <a:t>Incluyen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5" dirty="0">
                <a:solidFill>
                  <a:srgbClr val="332C2C"/>
                </a:solidFill>
                <a:latin typeface="Verdana"/>
                <a:cs typeface="Verdana"/>
              </a:rPr>
              <a:t>la </a:t>
            </a:r>
            <a:r>
              <a:rPr lang="es-MX" sz="3200" spc="-9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60" dirty="0">
                <a:latin typeface="Verdana"/>
                <a:cs typeface="Verdana"/>
              </a:rPr>
              <a:t>función </a:t>
            </a:r>
            <a:r>
              <a:rPr lang="es-MX" sz="3200" spc="-45" dirty="0">
                <a:latin typeface="Verdana"/>
                <a:cs typeface="Verdana"/>
              </a:rPr>
              <a:t>referencial</a:t>
            </a:r>
            <a:r>
              <a:rPr lang="es-MX" sz="3200" spc="-45" dirty="0">
                <a:solidFill>
                  <a:srgbClr val="332C2C"/>
                </a:solidFill>
                <a:latin typeface="Verdana"/>
                <a:cs typeface="Verdana"/>
              </a:rPr>
              <a:t>, </a:t>
            </a:r>
            <a:r>
              <a:rPr lang="es-MX" sz="3200" spc="-40" dirty="0">
                <a:latin typeface="Verdana"/>
                <a:cs typeface="Verdana"/>
              </a:rPr>
              <a:t>emotiva</a:t>
            </a:r>
            <a:r>
              <a:rPr lang="es-MX" sz="3200" spc="-40" dirty="0">
                <a:solidFill>
                  <a:srgbClr val="332C2C"/>
                </a:solidFill>
                <a:latin typeface="Verdana"/>
                <a:cs typeface="Verdana"/>
              </a:rPr>
              <a:t>, </a:t>
            </a:r>
            <a:r>
              <a:rPr lang="es-MX" sz="3200" spc="-45" dirty="0">
                <a:latin typeface="Verdana"/>
                <a:cs typeface="Verdana"/>
              </a:rPr>
              <a:t>conativa</a:t>
            </a:r>
            <a:r>
              <a:rPr lang="es-MX" sz="3200" spc="-45" dirty="0">
                <a:solidFill>
                  <a:srgbClr val="332C2C"/>
                </a:solidFill>
                <a:latin typeface="Verdana"/>
                <a:cs typeface="Verdana"/>
              </a:rPr>
              <a:t>, </a:t>
            </a:r>
            <a:r>
              <a:rPr lang="es-MX" sz="3200" spc="-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40" dirty="0">
                <a:latin typeface="Verdana"/>
                <a:cs typeface="Verdana"/>
              </a:rPr>
              <a:t>m</a:t>
            </a:r>
            <a:r>
              <a:rPr lang="es-MX" sz="3200" spc="20" dirty="0">
                <a:latin typeface="Verdana"/>
                <a:cs typeface="Verdana"/>
              </a:rPr>
              <a:t>e</a:t>
            </a:r>
            <a:r>
              <a:rPr lang="es-MX" sz="3200" spc="30" dirty="0">
                <a:latin typeface="Verdana"/>
                <a:cs typeface="Verdana"/>
              </a:rPr>
              <a:t>t</a:t>
            </a:r>
            <a:r>
              <a:rPr lang="es-MX" sz="3200" spc="-35" dirty="0">
                <a:latin typeface="Verdana"/>
                <a:cs typeface="Verdana"/>
              </a:rPr>
              <a:t>a</a:t>
            </a:r>
            <a:r>
              <a:rPr lang="es-MX" sz="3200" spc="-20" dirty="0">
                <a:latin typeface="Verdana"/>
                <a:cs typeface="Verdana"/>
              </a:rPr>
              <a:t>li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165" dirty="0">
                <a:latin typeface="Verdana"/>
                <a:cs typeface="Verdana"/>
              </a:rPr>
              <a:t>g</a:t>
            </a:r>
            <a:r>
              <a:rPr lang="es-MX" sz="3200" spc="105" dirty="0">
                <a:latin typeface="Verdana"/>
                <a:cs typeface="Verdana"/>
              </a:rPr>
              <a:t>ü</a:t>
            </a:r>
            <a:r>
              <a:rPr lang="es-MX" sz="3200" spc="-20" dirty="0">
                <a:latin typeface="Verdana"/>
                <a:cs typeface="Verdana"/>
              </a:rPr>
              <a:t>í</a:t>
            </a:r>
            <a:r>
              <a:rPr lang="es-MX" sz="3200" spc="-95" dirty="0">
                <a:latin typeface="Verdana"/>
                <a:cs typeface="Verdana"/>
              </a:rPr>
              <a:t>s</a:t>
            </a:r>
            <a:r>
              <a:rPr lang="es-MX" sz="3200" spc="30" dirty="0">
                <a:latin typeface="Verdana"/>
                <a:cs typeface="Verdana"/>
              </a:rPr>
              <a:t>t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110" dirty="0">
                <a:latin typeface="Verdana"/>
                <a:cs typeface="Verdana"/>
              </a:rPr>
              <a:t>c</a:t>
            </a:r>
            <a:r>
              <a:rPr lang="es-MX" sz="3200" spc="-30" dirty="0">
                <a:latin typeface="Verdana"/>
                <a:cs typeface="Verdana"/>
              </a:rPr>
              <a:t>a</a:t>
            </a:r>
            <a:r>
              <a:rPr lang="es-MX" sz="320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45" dirty="0">
                <a:latin typeface="Verdana"/>
                <a:cs typeface="Verdana"/>
              </a:rPr>
              <a:t>p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20" dirty="0">
                <a:latin typeface="Verdana"/>
                <a:cs typeface="Verdana"/>
              </a:rPr>
              <a:t>é</a:t>
            </a:r>
            <a:r>
              <a:rPr lang="es-MX" sz="3200" spc="30" dirty="0">
                <a:latin typeface="Verdana"/>
                <a:cs typeface="Verdana"/>
              </a:rPr>
              <a:t>t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110" dirty="0">
                <a:latin typeface="Verdana"/>
                <a:cs typeface="Verdana"/>
              </a:rPr>
              <a:t>c</a:t>
            </a:r>
            <a:r>
              <a:rPr lang="es-MX" sz="3200" spc="-30" dirty="0">
                <a:latin typeface="Verdana"/>
                <a:cs typeface="Verdana"/>
              </a:rPr>
              <a:t>a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-135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65" dirty="0" err="1">
                <a:latin typeface="Verdana"/>
                <a:cs typeface="Verdana"/>
              </a:rPr>
              <a:t>f</a:t>
            </a:r>
            <a:r>
              <a:rPr lang="es-MX" sz="3200" spc="-35" dirty="0" err="1">
                <a:latin typeface="Verdana"/>
                <a:cs typeface="Verdana"/>
              </a:rPr>
              <a:t>a</a:t>
            </a:r>
            <a:r>
              <a:rPr lang="es-MX" sz="3200" spc="30" dirty="0" err="1">
                <a:latin typeface="Verdana"/>
                <a:cs typeface="Verdana"/>
              </a:rPr>
              <a:t>t</a:t>
            </a:r>
            <a:r>
              <a:rPr lang="es-MX" sz="3200" spc="-20" dirty="0" err="1">
                <a:latin typeface="Verdana"/>
                <a:cs typeface="Verdana"/>
              </a:rPr>
              <a:t>i</a:t>
            </a:r>
            <a:r>
              <a:rPr lang="es-MX" sz="3200" spc="110" dirty="0" err="1">
                <a:latin typeface="Verdana"/>
                <a:cs typeface="Verdana"/>
              </a:rPr>
              <a:t>c</a:t>
            </a:r>
            <a:r>
              <a:rPr lang="es-MX" sz="3200" spc="-30" dirty="0" err="1">
                <a:latin typeface="Verdana"/>
                <a:cs typeface="Verdana"/>
              </a:rPr>
              <a:t>a</a:t>
            </a:r>
            <a:r>
              <a:rPr lang="es-MX" sz="320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35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a  </a:t>
            </a:r>
            <a:r>
              <a:rPr lang="es-MX" sz="3200" spc="-40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ó</a:t>
            </a:r>
            <a:r>
              <a:rPr lang="es-MX" sz="3200" spc="120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120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lang="es-MX" sz="320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ó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it</a:t>
            </a:r>
            <a:r>
              <a:rPr lang="es-MX" sz="3200" spc="55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0" dirty="0" err="1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95" dirty="0" err="1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145" dirty="0" err="1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lang="es-MX" sz="3200" spc="20" dirty="0" err="1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10" dirty="0" err="1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-15" dirty="0" err="1">
                <a:solidFill>
                  <a:srgbClr val="332C2C"/>
                </a:solidFill>
                <a:latin typeface="Verdana"/>
                <a:cs typeface="Verdana"/>
              </a:rPr>
              <a:t>í</a:t>
            </a:r>
            <a:r>
              <a:rPr lang="es-MX" sz="3200" spc="-50" dirty="0" err="1">
                <a:solidFill>
                  <a:srgbClr val="332C2C"/>
                </a:solidFill>
                <a:latin typeface="Verdana"/>
                <a:cs typeface="Verdana"/>
              </a:rPr>
              <a:t>ﬁ</a:t>
            </a:r>
            <a:r>
              <a:rPr lang="es-MX" sz="3200" spc="90" dirty="0" err="1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55" dirty="0" err="1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q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15" dirty="0">
                <a:solidFill>
                  <a:srgbClr val="332C2C"/>
                </a:solidFill>
                <a:latin typeface="Verdana"/>
                <a:cs typeface="Verdana"/>
              </a:rPr>
              <a:t>e  </a:t>
            </a:r>
            <a:r>
              <a:rPr lang="es-MX" sz="3200" spc="25" dirty="0">
                <a:solidFill>
                  <a:srgbClr val="332C2C"/>
                </a:solidFill>
                <a:latin typeface="Verdana"/>
                <a:cs typeface="Verdana"/>
              </a:rPr>
              <a:t>contribuye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5" dirty="0">
                <a:solidFill>
                  <a:srgbClr val="332C2C"/>
                </a:solidFill>
                <a:latin typeface="Verdana"/>
                <a:cs typeface="Verdana"/>
              </a:rPr>
              <a:t>la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55" dirty="0">
                <a:latin typeface="Verdana"/>
                <a:cs typeface="Verdana"/>
              </a:rPr>
              <a:t>comprensión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del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45" dirty="0">
                <a:solidFill>
                  <a:srgbClr val="332C2C"/>
                </a:solidFill>
                <a:latin typeface="Verdana"/>
                <a:cs typeface="Verdana"/>
              </a:rPr>
              <a:t>mensaje.</a:t>
            </a:r>
            <a:endParaRPr lang="es-MX"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48"/>
              <a:ext cx="5095874" cy="5095862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4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4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9" y="19185"/>
                </a:lnTo>
                <a:lnTo>
                  <a:pt x="5040255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0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8" y="117341"/>
                </a:lnTo>
                <a:lnTo>
                  <a:pt x="4616500" y="131891"/>
                </a:lnTo>
                <a:lnTo>
                  <a:pt x="4571877" y="147134"/>
                </a:lnTo>
                <a:lnTo>
                  <a:pt x="4527722" y="163061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4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1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6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3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2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7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2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1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9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6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30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8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9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79803" y="1429499"/>
            <a:ext cx="61639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50" dirty="0">
                <a:latin typeface="Calibri"/>
                <a:cs typeface="Calibri"/>
              </a:rPr>
              <a:t>Signiﬁcación</a:t>
            </a:r>
            <a:r>
              <a:rPr sz="6000" spc="-240" dirty="0">
                <a:latin typeface="Calibri"/>
                <a:cs typeface="Calibri"/>
              </a:rPr>
              <a:t> </a:t>
            </a:r>
            <a:r>
              <a:rPr sz="6000" spc="145" dirty="0">
                <a:latin typeface="Calibri"/>
                <a:cs typeface="Calibri"/>
              </a:rPr>
              <a:t>Social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08110E-E7FC-D20B-C4E3-A434C6438FCD}"/>
              </a:ext>
            </a:extLst>
          </p:cNvPr>
          <p:cNvSpPr txBox="1"/>
          <p:nvPr/>
        </p:nvSpPr>
        <p:spPr>
          <a:xfrm>
            <a:off x="7931150" y="3980156"/>
            <a:ext cx="91563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dirty="0"/>
              <a:t>La </a:t>
            </a:r>
            <a:r>
              <a:rPr lang="es-MX" sz="3600" dirty="0" err="1"/>
              <a:t>signiﬁcación</a:t>
            </a:r>
            <a:r>
              <a:rPr lang="es-MX" sz="3600" dirty="0"/>
              <a:t> social del signo lingüístico  se </a:t>
            </a:r>
            <a:r>
              <a:rPr lang="es-MX" sz="3600" dirty="0" err="1"/>
              <a:t>maniﬁesta</a:t>
            </a:r>
            <a:r>
              <a:rPr lang="es-MX" sz="3600" dirty="0"/>
              <a:t> en cómo las palabras y frases  adquieren valores y connotaciones en  diferentes contextos culturales. Esto afecta  la interpretación y el uso del lenguaje en la  sociedad.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/>
            <p:cNvSpPr/>
            <p:nvPr/>
          </p:nvSpPr>
          <p:spPr>
            <a:xfrm>
              <a:off x="13042214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4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9" y="19185"/>
                  </a:lnTo>
                  <a:lnTo>
                    <a:pt x="5040255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0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8" y="117341"/>
                  </a:lnTo>
                  <a:lnTo>
                    <a:pt x="4616500" y="131891"/>
                  </a:lnTo>
                  <a:lnTo>
                    <a:pt x="4571877" y="147134"/>
                  </a:lnTo>
                  <a:lnTo>
                    <a:pt x="4527722" y="163061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4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1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6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3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2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7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2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1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9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6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30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8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9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0" y="54819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87296" y="1511173"/>
            <a:ext cx="7440295" cy="585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50" spc="-175" dirty="0">
                <a:latin typeface="Georgia"/>
                <a:cs typeface="Georgia"/>
              </a:rPr>
              <a:t>Método</a:t>
            </a:r>
            <a:r>
              <a:rPr sz="3650" spc="-130" dirty="0">
                <a:latin typeface="Georgia"/>
                <a:cs typeface="Georgia"/>
              </a:rPr>
              <a:t>s</a:t>
            </a:r>
            <a:r>
              <a:rPr sz="3650" spc="-185" dirty="0">
                <a:latin typeface="Georgia"/>
                <a:cs typeface="Georgia"/>
              </a:rPr>
              <a:t> </a:t>
            </a:r>
            <a:r>
              <a:rPr sz="3650" spc="-100" dirty="0">
                <a:latin typeface="Georgia"/>
                <a:cs typeface="Georgia"/>
              </a:rPr>
              <a:t>par</a:t>
            </a:r>
            <a:r>
              <a:rPr sz="3650" spc="-95" dirty="0">
                <a:latin typeface="Georgia"/>
                <a:cs typeface="Georgia"/>
              </a:rPr>
              <a:t>a</a:t>
            </a:r>
            <a:r>
              <a:rPr sz="3650" spc="-185" dirty="0">
                <a:latin typeface="Georgia"/>
                <a:cs typeface="Georgia"/>
              </a:rPr>
              <a:t> </a:t>
            </a:r>
            <a:r>
              <a:rPr sz="3650" spc="-60" dirty="0">
                <a:latin typeface="Georgia"/>
                <a:cs typeface="Georgia"/>
              </a:rPr>
              <a:t>e</a:t>
            </a:r>
            <a:r>
              <a:rPr sz="3650" spc="-35" dirty="0">
                <a:latin typeface="Georgia"/>
                <a:cs typeface="Georgia"/>
              </a:rPr>
              <a:t>l</a:t>
            </a:r>
            <a:r>
              <a:rPr sz="3650" spc="-185" dirty="0">
                <a:latin typeface="Georgia"/>
                <a:cs typeface="Georgia"/>
              </a:rPr>
              <a:t> </a:t>
            </a:r>
            <a:r>
              <a:rPr sz="3650" spc="-105" dirty="0">
                <a:latin typeface="Georgia"/>
                <a:cs typeface="Georgia"/>
              </a:rPr>
              <a:t>Desarroll</a:t>
            </a:r>
            <a:r>
              <a:rPr sz="3650" spc="-114" dirty="0">
                <a:latin typeface="Georgia"/>
                <a:cs typeface="Georgia"/>
              </a:rPr>
              <a:t>o</a:t>
            </a:r>
            <a:r>
              <a:rPr sz="3650" spc="-185" dirty="0">
                <a:latin typeface="Georgia"/>
                <a:cs typeface="Georgia"/>
              </a:rPr>
              <a:t> </a:t>
            </a:r>
            <a:r>
              <a:rPr sz="3650" spc="-120" dirty="0">
                <a:latin typeface="Georgia"/>
                <a:cs typeface="Georgia"/>
              </a:rPr>
              <a:t>d</a:t>
            </a:r>
            <a:r>
              <a:rPr sz="3650" spc="-95" dirty="0">
                <a:latin typeface="Georgia"/>
                <a:cs typeface="Georgia"/>
              </a:rPr>
              <a:t>e</a:t>
            </a:r>
            <a:r>
              <a:rPr sz="3650" spc="-185" dirty="0">
                <a:latin typeface="Georgia"/>
                <a:cs typeface="Georgia"/>
              </a:rPr>
              <a:t> </a:t>
            </a:r>
            <a:r>
              <a:rPr sz="3650" spc="-110" dirty="0">
                <a:latin typeface="Georgia"/>
                <a:cs typeface="Georgia"/>
              </a:rPr>
              <a:t>Párrafos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6898518-579D-83D6-E842-FC32F1DE41D1}"/>
              </a:ext>
            </a:extLst>
          </p:cNvPr>
          <p:cNvSpPr txBox="1"/>
          <p:nvPr/>
        </p:nvSpPr>
        <p:spPr>
          <a:xfrm>
            <a:off x="966998" y="3775904"/>
            <a:ext cx="9156356" cy="3037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60"/>
              </a:spcBef>
            </a:pPr>
            <a:r>
              <a:rPr lang="es-MX" sz="3200" dirty="0">
                <a:solidFill>
                  <a:srgbClr val="332C2C"/>
                </a:solidFill>
                <a:latin typeface="Verdana"/>
                <a:cs typeface="Verdana"/>
              </a:rPr>
              <a:t>Para </a:t>
            </a:r>
            <a:r>
              <a:rPr lang="es-MX" sz="3200" spc="-25" dirty="0">
                <a:solidFill>
                  <a:srgbClr val="332C2C"/>
                </a:solidFill>
                <a:latin typeface="Verdana"/>
                <a:cs typeface="Verdana"/>
              </a:rPr>
              <a:t>desarrollar </a:t>
            </a:r>
            <a:r>
              <a:rPr lang="es-MX" sz="3200" spc="-40" dirty="0">
                <a:solidFill>
                  <a:srgbClr val="332C2C"/>
                </a:solidFill>
                <a:latin typeface="Verdana"/>
                <a:cs typeface="Verdana"/>
              </a:rPr>
              <a:t>párrafos </a:t>
            </a:r>
            <a:r>
              <a:rPr lang="es-MX" sz="3200" spc="-55" dirty="0">
                <a:solidFill>
                  <a:srgbClr val="332C2C"/>
                </a:solidFill>
                <a:latin typeface="Verdana"/>
                <a:cs typeface="Verdana"/>
              </a:rPr>
              <a:t>efectivos, 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es 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1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-75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15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lang="es-MX" sz="320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40" dirty="0">
                <a:latin typeface="Verdana"/>
                <a:cs typeface="Verdana"/>
              </a:rPr>
              <a:t>m</a:t>
            </a:r>
            <a:r>
              <a:rPr lang="es-MX" sz="3200" spc="20" dirty="0">
                <a:latin typeface="Verdana"/>
                <a:cs typeface="Verdana"/>
              </a:rPr>
              <a:t>é</a:t>
            </a:r>
            <a:r>
              <a:rPr lang="es-MX" sz="3200" spc="-20" dirty="0">
                <a:latin typeface="Verdana"/>
                <a:cs typeface="Verdana"/>
              </a:rPr>
              <a:t>t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145" dirty="0">
                <a:latin typeface="Verdana"/>
                <a:cs typeface="Verdana"/>
              </a:rPr>
              <a:t>d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-90" dirty="0">
                <a:latin typeface="Verdana"/>
                <a:cs typeface="Verdana"/>
              </a:rPr>
              <a:t>s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lang="es-MX" sz="3200" spc="55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la  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-110" dirty="0">
                <a:latin typeface="Verdana"/>
                <a:cs typeface="Verdana"/>
              </a:rPr>
              <a:t>r</a:t>
            </a:r>
            <a:r>
              <a:rPr lang="es-MX" sz="3200" spc="165" dirty="0">
                <a:latin typeface="Verdana"/>
                <a:cs typeface="Verdana"/>
              </a:rPr>
              <a:t>g</a:t>
            </a:r>
            <a:r>
              <a:rPr lang="es-MX" sz="3200" spc="-35" dirty="0">
                <a:latin typeface="Verdana"/>
                <a:cs typeface="Verdana"/>
              </a:rPr>
              <a:t>a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-45" dirty="0">
                <a:latin typeface="Verdana"/>
                <a:cs typeface="Verdana"/>
              </a:rPr>
              <a:t>z</a:t>
            </a:r>
            <a:r>
              <a:rPr lang="es-MX" sz="3200" spc="-35" dirty="0">
                <a:latin typeface="Verdana"/>
                <a:cs typeface="Verdana"/>
              </a:rPr>
              <a:t>a</a:t>
            </a:r>
            <a:r>
              <a:rPr lang="es-MX" sz="3200" spc="90" dirty="0">
                <a:latin typeface="Verdana"/>
                <a:cs typeface="Verdana"/>
              </a:rPr>
              <a:t>c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50" dirty="0">
                <a:latin typeface="Verdana"/>
                <a:cs typeface="Verdana"/>
              </a:rPr>
              <a:t>ó</a:t>
            </a:r>
            <a:r>
              <a:rPr lang="es-MX" sz="3200" spc="120" dirty="0">
                <a:latin typeface="Verdana"/>
                <a:cs typeface="Verdana"/>
              </a:rPr>
              <a:t>n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15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55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15" dirty="0">
                <a:solidFill>
                  <a:srgbClr val="332C2C"/>
                </a:solidFill>
                <a:latin typeface="Verdana"/>
                <a:cs typeface="Verdana"/>
              </a:rPr>
              <a:t>e  </a:t>
            </a:r>
            <a:r>
              <a:rPr lang="es-MX" sz="3200" spc="90" dirty="0">
                <a:latin typeface="Verdana"/>
                <a:cs typeface="Verdana"/>
              </a:rPr>
              <a:t>c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20" dirty="0">
                <a:latin typeface="Verdana"/>
                <a:cs typeface="Verdana"/>
              </a:rPr>
              <a:t>e</a:t>
            </a:r>
            <a:r>
              <a:rPr lang="es-MX" sz="3200" spc="130" dirty="0">
                <a:latin typeface="Verdana"/>
                <a:cs typeface="Verdana"/>
              </a:rPr>
              <a:t>c</a:t>
            </a:r>
            <a:r>
              <a:rPr lang="es-MX" sz="3200" spc="-20" dirty="0">
                <a:latin typeface="Verdana"/>
                <a:cs typeface="Verdana"/>
              </a:rPr>
              <a:t>t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-110" dirty="0">
                <a:latin typeface="Verdana"/>
                <a:cs typeface="Verdana"/>
              </a:rPr>
              <a:t>r</a:t>
            </a:r>
            <a:r>
              <a:rPr lang="es-MX" sz="3200" spc="20" dirty="0">
                <a:latin typeface="Verdana"/>
                <a:cs typeface="Verdana"/>
              </a:rPr>
              <a:t>e</a:t>
            </a:r>
            <a:r>
              <a:rPr lang="es-MX" sz="3200" spc="-90" dirty="0">
                <a:latin typeface="Verdana"/>
                <a:cs typeface="Verdana"/>
              </a:rPr>
              <a:t>s</a:t>
            </a:r>
            <a:r>
              <a:rPr lang="es-MX" sz="3200" spc="-250" dirty="0">
                <a:latin typeface="Verdana"/>
                <a:cs typeface="Verdana"/>
              </a:rPr>
              <a:t> </a:t>
            </a:r>
            <a:r>
              <a:rPr lang="es-MX" sz="3200" spc="-135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90" dirty="0">
                <a:latin typeface="Verdana"/>
                <a:cs typeface="Verdana"/>
              </a:rPr>
              <a:t>c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114" dirty="0">
                <a:latin typeface="Verdana"/>
                <a:cs typeface="Verdana"/>
              </a:rPr>
              <a:t>h</a:t>
            </a:r>
            <a:r>
              <a:rPr lang="es-MX" sz="3200" spc="20" dirty="0">
                <a:latin typeface="Verdana"/>
                <a:cs typeface="Verdana"/>
              </a:rPr>
              <a:t>e</a:t>
            </a:r>
            <a:r>
              <a:rPr lang="es-MX" sz="3200" spc="-110" dirty="0">
                <a:latin typeface="Verdana"/>
                <a:cs typeface="Verdana"/>
              </a:rPr>
              <a:t>r</a:t>
            </a:r>
            <a:r>
              <a:rPr lang="es-MX" sz="3200" spc="20" dirty="0">
                <a:latin typeface="Verdana"/>
                <a:cs typeface="Verdana"/>
              </a:rPr>
              <a:t>e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90" dirty="0">
                <a:latin typeface="Verdana"/>
                <a:cs typeface="Verdana"/>
              </a:rPr>
              <a:t>c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-30" dirty="0">
                <a:latin typeface="Verdana"/>
                <a:cs typeface="Verdana"/>
              </a:rPr>
              <a:t>a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te</a:t>
            </a:r>
            <a:r>
              <a:rPr lang="es-MX" sz="3200" spc="-165" dirty="0">
                <a:solidFill>
                  <a:srgbClr val="332C2C"/>
                </a:solidFill>
                <a:latin typeface="Verdana"/>
                <a:cs typeface="Verdana"/>
              </a:rPr>
              <a:t>x</a:t>
            </a:r>
            <a:r>
              <a:rPr lang="es-MX" sz="320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7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-70" dirty="0">
                <a:solidFill>
                  <a:srgbClr val="332C2C"/>
                </a:solidFill>
                <a:latin typeface="Verdana"/>
                <a:cs typeface="Verdana"/>
              </a:rPr>
              <a:t>s  </a:t>
            </a:r>
            <a:r>
              <a:rPr lang="es-MX" sz="3200" spc="35" dirty="0">
                <a:solidFill>
                  <a:srgbClr val="332C2C"/>
                </a:solidFill>
                <a:latin typeface="Verdana"/>
                <a:cs typeface="Verdana"/>
              </a:rPr>
              <a:t>elementos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5" dirty="0">
                <a:solidFill>
                  <a:srgbClr val="332C2C"/>
                </a:solidFill>
                <a:latin typeface="Verdana"/>
                <a:cs typeface="Verdana"/>
              </a:rPr>
              <a:t>ayudan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5" dirty="0">
                <a:solidFill>
                  <a:srgbClr val="332C2C"/>
                </a:solidFill>
                <a:latin typeface="Verdana"/>
                <a:cs typeface="Verdana"/>
              </a:rPr>
              <a:t>transmitir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dirty="0">
                <a:solidFill>
                  <a:srgbClr val="332C2C"/>
                </a:solidFill>
                <a:latin typeface="Verdana"/>
                <a:cs typeface="Verdana"/>
              </a:rPr>
              <a:t>el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0" dirty="0">
                <a:solidFill>
                  <a:srgbClr val="332C2C"/>
                </a:solidFill>
                <a:latin typeface="Verdana"/>
                <a:cs typeface="Verdana"/>
              </a:rPr>
              <a:t>mensaje </a:t>
            </a:r>
            <a:r>
              <a:rPr lang="es-MX" sz="3200" spc="-9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20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0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135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90" dirty="0">
                <a:latin typeface="Verdana"/>
                <a:cs typeface="Verdana"/>
              </a:rPr>
              <a:t>c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90" dirty="0">
                <a:latin typeface="Verdana"/>
                <a:cs typeface="Verdana"/>
              </a:rPr>
              <a:t>n</a:t>
            </a:r>
            <a:r>
              <a:rPr lang="es-MX" sz="3200" spc="-140" dirty="0">
                <a:latin typeface="Verdana"/>
                <a:cs typeface="Verdana"/>
              </a:rPr>
              <a:t>v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85" dirty="0">
                <a:latin typeface="Verdana"/>
                <a:cs typeface="Verdana"/>
              </a:rPr>
              <a:t>c</a:t>
            </a:r>
            <a:r>
              <a:rPr lang="es-MX" sz="3200" spc="20" dirty="0">
                <a:latin typeface="Verdana"/>
                <a:cs typeface="Verdana"/>
              </a:rPr>
              <a:t>e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-20" dirty="0">
                <a:latin typeface="Verdana"/>
                <a:cs typeface="Verdana"/>
              </a:rPr>
              <a:t>t</a:t>
            </a:r>
            <a:r>
              <a:rPr lang="es-MX" sz="3200" spc="25" dirty="0">
                <a:latin typeface="Verdana"/>
                <a:cs typeface="Verdana"/>
              </a:rPr>
              <a:t>e</a:t>
            </a:r>
            <a:r>
              <a:rPr lang="es-MX" sz="180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lang="es-MX"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61892"/>
            <a:ext cx="18300700" cy="6337935"/>
            <a:chOff x="0" y="3961892"/>
            <a:chExt cx="18300700" cy="6337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61892"/>
              <a:ext cx="18288000" cy="63258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609302" y="6216619"/>
              <a:ext cx="4679315" cy="4070985"/>
            </a:xfrm>
            <a:custGeom>
              <a:avLst/>
              <a:gdLst/>
              <a:ahLst/>
              <a:cxnLst/>
              <a:rect l="l" t="t" r="r" b="b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0" y="3948710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4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5"/>
                  </a:lnTo>
                  <a:lnTo>
                    <a:pt x="567516" y="3674095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300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9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9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3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2" y="1994884"/>
                  </a:lnTo>
                  <a:lnTo>
                    <a:pt x="1967543" y="1955762"/>
                  </a:lnTo>
                  <a:lnTo>
                    <a:pt x="1995561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6"/>
                  </a:lnTo>
                  <a:lnTo>
                    <a:pt x="2108266" y="1761379"/>
                  </a:lnTo>
                  <a:lnTo>
                    <a:pt x="2136639" y="1722826"/>
                  </a:lnTo>
                  <a:lnTo>
                    <a:pt x="2165108" y="1684406"/>
                  </a:lnTo>
                  <a:lnTo>
                    <a:pt x="2193679" y="1646131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6" y="1494700"/>
                  </a:lnTo>
                  <a:lnTo>
                    <a:pt x="2338349" y="1457316"/>
                  </a:lnTo>
                  <a:lnTo>
                    <a:pt x="2367701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4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0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4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5" y="510429"/>
                  </a:lnTo>
                  <a:lnTo>
                    <a:pt x="3319673" y="484237"/>
                  </a:lnTo>
                  <a:lnTo>
                    <a:pt x="3357197" y="458590"/>
                  </a:lnTo>
                  <a:lnTo>
                    <a:pt x="3395117" y="433501"/>
                  </a:lnTo>
                  <a:lnTo>
                    <a:pt x="3433439" y="408980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899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4" y="179915"/>
                  </a:lnTo>
                  <a:lnTo>
                    <a:pt x="3927584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7" y="116888"/>
                  </a:lnTo>
                  <a:lnTo>
                    <a:pt x="4107796" y="102969"/>
                  </a:lnTo>
                  <a:lnTo>
                    <a:pt x="4154171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8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3" y="7266"/>
                  </a:lnTo>
                  <a:lnTo>
                    <a:pt x="4649192" y="2290"/>
                  </a:lnTo>
                  <a:lnTo>
                    <a:pt x="4678711" y="0"/>
                  </a:lnTo>
                </a:path>
              </a:pathLst>
            </a:custGeom>
            <a:ln w="24999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548843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7791DE8-E3A7-493B-714B-4164A92CA6C8}"/>
              </a:ext>
            </a:extLst>
          </p:cNvPr>
          <p:cNvSpPr txBox="1"/>
          <p:nvPr/>
        </p:nvSpPr>
        <p:spPr>
          <a:xfrm>
            <a:off x="3435350" y="1098220"/>
            <a:ext cx="10896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spc="30" dirty="0"/>
              <a:t>La</a:t>
            </a:r>
            <a:r>
              <a:rPr lang="es-MX" sz="3600" spc="-280" dirty="0"/>
              <a:t> </a:t>
            </a:r>
            <a:r>
              <a:rPr lang="es-MX" sz="3600" spc="35" dirty="0">
                <a:solidFill>
                  <a:srgbClr val="000000"/>
                </a:solidFill>
              </a:rPr>
              <a:t>coherencia</a:t>
            </a:r>
            <a:r>
              <a:rPr lang="es-MX" sz="3600" spc="-275" dirty="0">
                <a:solidFill>
                  <a:srgbClr val="000000"/>
                </a:solidFill>
              </a:rPr>
              <a:t> </a:t>
            </a:r>
            <a:r>
              <a:rPr lang="es-MX" sz="3600" spc="75" dirty="0"/>
              <a:t>en</a:t>
            </a:r>
            <a:r>
              <a:rPr lang="es-MX" sz="3600" spc="-280" dirty="0"/>
              <a:t> </a:t>
            </a:r>
            <a:r>
              <a:rPr lang="es-MX" sz="3600" spc="-30" dirty="0"/>
              <a:t>la</a:t>
            </a:r>
            <a:r>
              <a:rPr lang="es-MX" sz="3600" spc="-275" dirty="0"/>
              <a:t> </a:t>
            </a:r>
            <a:r>
              <a:rPr lang="es-MX" sz="3600" spc="-25" dirty="0"/>
              <a:t>escritura</a:t>
            </a:r>
            <a:r>
              <a:rPr lang="es-MX" sz="3600" spc="-280" dirty="0"/>
              <a:t> </a:t>
            </a:r>
            <a:r>
              <a:rPr lang="es-MX" sz="3600" spc="-45" dirty="0"/>
              <a:t>es</a:t>
            </a:r>
            <a:r>
              <a:rPr lang="es-MX" sz="3600" spc="-275" dirty="0"/>
              <a:t> </a:t>
            </a:r>
            <a:r>
              <a:rPr lang="es-MX" sz="3600" spc="-45" dirty="0"/>
              <a:t>vital</a:t>
            </a:r>
            <a:r>
              <a:rPr lang="es-MX" sz="3600" spc="-280" dirty="0"/>
              <a:t> </a:t>
            </a:r>
            <a:r>
              <a:rPr lang="es-MX" sz="3600" spc="-35" dirty="0"/>
              <a:t>para</a:t>
            </a:r>
            <a:r>
              <a:rPr lang="es-MX" sz="3600" spc="-275" dirty="0"/>
              <a:t> </a:t>
            </a:r>
            <a:r>
              <a:rPr lang="es-MX" sz="3600" spc="100" dirty="0"/>
              <a:t>que</a:t>
            </a:r>
            <a:r>
              <a:rPr lang="es-MX" sz="3600" spc="-280" dirty="0"/>
              <a:t> </a:t>
            </a:r>
            <a:r>
              <a:rPr lang="es-MX" sz="3600" dirty="0"/>
              <a:t>el</a:t>
            </a:r>
            <a:r>
              <a:rPr lang="es-MX" sz="3600" spc="-275" dirty="0"/>
              <a:t> </a:t>
            </a:r>
            <a:r>
              <a:rPr lang="es-MX" sz="3600" spc="15" dirty="0"/>
              <a:t>lector</a:t>
            </a:r>
            <a:r>
              <a:rPr lang="es-MX" sz="3600" spc="-280" dirty="0"/>
              <a:t> </a:t>
            </a:r>
            <a:r>
              <a:rPr lang="es-MX" sz="3600" spc="80" dirty="0"/>
              <a:t>comprenda</a:t>
            </a:r>
            <a:r>
              <a:rPr lang="es-MX" sz="3600" spc="-275" dirty="0"/>
              <a:t> </a:t>
            </a:r>
            <a:r>
              <a:rPr lang="es-MX" sz="3600" dirty="0"/>
              <a:t>el</a:t>
            </a:r>
            <a:r>
              <a:rPr lang="es-MX" sz="3600" spc="-280" dirty="0"/>
              <a:t> </a:t>
            </a:r>
            <a:r>
              <a:rPr lang="es-MX" sz="3600" spc="-55" dirty="0"/>
              <a:t>mensaje.</a:t>
            </a:r>
            <a:r>
              <a:rPr lang="es-MX" sz="3600" spc="-275" dirty="0"/>
              <a:t> </a:t>
            </a:r>
            <a:r>
              <a:rPr lang="es-MX" sz="3600" spc="40" dirty="0"/>
              <a:t>Al </a:t>
            </a:r>
            <a:r>
              <a:rPr lang="es-MX" sz="3600" spc="-1095" dirty="0"/>
              <a:t> </a:t>
            </a:r>
            <a:r>
              <a:rPr lang="es-MX" sz="3600" spc="-15" dirty="0"/>
              <a:t>utilizar </a:t>
            </a:r>
            <a:r>
              <a:rPr lang="es-MX" sz="3600" spc="125" dirty="0"/>
              <a:t>un </a:t>
            </a:r>
            <a:r>
              <a:rPr lang="es-MX" sz="3600" spc="25" dirty="0">
                <a:solidFill>
                  <a:srgbClr val="000000"/>
                </a:solidFill>
              </a:rPr>
              <a:t>lenguaje </a:t>
            </a:r>
            <a:r>
              <a:rPr lang="es-MX" sz="3600" spc="-5" dirty="0">
                <a:solidFill>
                  <a:srgbClr val="000000"/>
                </a:solidFill>
              </a:rPr>
              <a:t>claro </a:t>
            </a:r>
            <a:r>
              <a:rPr lang="es-MX" sz="3600" spc="-160" dirty="0"/>
              <a:t>y </a:t>
            </a:r>
            <a:r>
              <a:rPr lang="es-MX" sz="3600" spc="75" dirty="0"/>
              <a:t>bien </a:t>
            </a:r>
            <a:r>
              <a:rPr lang="es-MX" sz="3600" spc="-25" dirty="0"/>
              <a:t>estructurado, </a:t>
            </a:r>
            <a:r>
              <a:rPr lang="es-MX" sz="3600" spc="-45" dirty="0"/>
              <a:t>se </a:t>
            </a:r>
            <a:r>
              <a:rPr lang="es-MX" sz="3600" spc="-10" dirty="0"/>
              <a:t>facilita </a:t>
            </a:r>
            <a:r>
              <a:rPr lang="es-MX" sz="3600" spc="-30" dirty="0"/>
              <a:t>la </a:t>
            </a:r>
            <a:r>
              <a:rPr lang="es-MX" sz="3600" spc="20" dirty="0">
                <a:solidFill>
                  <a:srgbClr val="000000"/>
                </a:solidFill>
              </a:rPr>
              <a:t>interpretación </a:t>
            </a:r>
            <a:r>
              <a:rPr lang="es-MX" sz="3600" spc="95" dirty="0"/>
              <a:t>de </a:t>
            </a:r>
            <a:r>
              <a:rPr lang="es-MX" sz="3600" spc="-55" dirty="0"/>
              <a:t>las </a:t>
            </a:r>
            <a:r>
              <a:rPr lang="es-MX" sz="3600" spc="-1095" dirty="0"/>
              <a:t> </a:t>
            </a:r>
            <a:r>
              <a:rPr lang="es-MX" sz="3600" spc="-25" dirty="0"/>
              <a:t>i</a:t>
            </a:r>
            <a:r>
              <a:rPr lang="es-MX" sz="3600" spc="165" dirty="0"/>
              <a:t>d</a:t>
            </a:r>
            <a:r>
              <a:rPr lang="es-MX" sz="3600" spc="-25" dirty="0"/>
              <a:t>e</a:t>
            </a:r>
            <a:r>
              <a:rPr lang="es-MX" sz="3600" spc="-40" dirty="0"/>
              <a:t>a</a:t>
            </a:r>
            <a:r>
              <a:rPr lang="es-MX" sz="3600" spc="-105" dirty="0"/>
              <a:t>s</a:t>
            </a:r>
            <a:r>
              <a:rPr lang="es-MX" sz="3600" spc="-285" dirty="0"/>
              <a:t> </a:t>
            </a:r>
            <a:r>
              <a:rPr lang="es-MX" sz="3600" spc="165" dirty="0"/>
              <a:t>p</a:t>
            </a:r>
            <a:r>
              <a:rPr lang="es-MX" sz="3600" spc="-130" dirty="0"/>
              <a:t>r</a:t>
            </a:r>
            <a:r>
              <a:rPr lang="es-MX" sz="3600" spc="20" dirty="0"/>
              <a:t>e</a:t>
            </a:r>
            <a:r>
              <a:rPr lang="es-MX" sz="3600" spc="-110" dirty="0"/>
              <a:t>s</a:t>
            </a:r>
            <a:r>
              <a:rPr lang="es-MX" sz="3600" spc="20" dirty="0"/>
              <a:t>e</a:t>
            </a:r>
            <a:r>
              <a:rPr lang="es-MX" sz="3600" spc="130" dirty="0"/>
              <a:t>n</a:t>
            </a:r>
            <a:r>
              <a:rPr lang="es-MX" sz="3600" spc="30" dirty="0"/>
              <a:t>t</a:t>
            </a:r>
            <a:r>
              <a:rPr lang="es-MX" sz="3600" spc="-40" dirty="0"/>
              <a:t>a</a:t>
            </a:r>
            <a:r>
              <a:rPr lang="es-MX" sz="3600" spc="165" dirty="0"/>
              <a:t>d</a:t>
            </a:r>
            <a:r>
              <a:rPr lang="es-MX" sz="3600" spc="-40" dirty="0"/>
              <a:t>a</a:t>
            </a:r>
            <a:r>
              <a:rPr lang="es-MX" sz="3600" spc="-110" dirty="0"/>
              <a:t>s</a:t>
            </a:r>
            <a:r>
              <a:rPr lang="es-MX" sz="3600" spc="-480" dirty="0"/>
              <a:t>,</a:t>
            </a:r>
            <a:r>
              <a:rPr lang="es-MX" sz="3600" spc="-285" dirty="0"/>
              <a:t>  </a:t>
            </a:r>
            <a:r>
              <a:rPr lang="es-MX" sz="3600" spc="-70" dirty="0"/>
              <a:t>f</a:t>
            </a:r>
            <a:r>
              <a:rPr lang="es-MX" sz="3600" spc="55" dirty="0"/>
              <a:t>o</a:t>
            </a:r>
            <a:r>
              <a:rPr lang="es-MX" sz="3600" spc="-40" dirty="0"/>
              <a:t>r</a:t>
            </a:r>
            <a:r>
              <a:rPr lang="es-MX" sz="3600" spc="30" dirty="0"/>
              <a:t>t</a:t>
            </a:r>
            <a:r>
              <a:rPr lang="es-MX" sz="3600" spc="-40" dirty="0"/>
              <a:t>a</a:t>
            </a:r>
            <a:r>
              <a:rPr lang="es-MX" sz="3600" spc="-25" dirty="0"/>
              <a:t>l</a:t>
            </a:r>
            <a:r>
              <a:rPr lang="es-MX" sz="3600" spc="20" dirty="0"/>
              <a:t>e</a:t>
            </a:r>
            <a:r>
              <a:rPr lang="es-MX" sz="3600" spc="100" dirty="0"/>
              <a:t>c</a:t>
            </a:r>
            <a:r>
              <a:rPr lang="es-MX" sz="3600" spc="-25" dirty="0"/>
              <a:t>i</a:t>
            </a:r>
            <a:r>
              <a:rPr lang="es-MX" sz="3600" spc="20" dirty="0"/>
              <a:t>e</a:t>
            </a:r>
            <a:r>
              <a:rPr lang="es-MX" sz="3600" spc="130" dirty="0"/>
              <a:t>n</a:t>
            </a:r>
            <a:r>
              <a:rPr lang="es-MX" sz="3600" spc="165" dirty="0"/>
              <a:t>d</a:t>
            </a:r>
            <a:r>
              <a:rPr lang="es-MX" sz="3600" spc="60" dirty="0"/>
              <a:t>o</a:t>
            </a:r>
            <a:r>
              <a:rPr lang="es-MX" sz="3600" spc="-285" dirty="0"/>
              <a:t> </a:t>
            </a:r>
            <a:r>
              <a:rPr lang="es-MX" sz="3600" spc="-40" dirty="0"/>
              <a:t>a</a:t>
            </a:r>
            <a:r>
              <a:rPr lang="es-MX" sz="3600" spc="-110" dirty="0"/>
              <a:t>s</a:t>
            </a:r>
            <a:r>
              <a:rPr lang="es-MX" sz="3600" spc="-20" dirty="0"/>
              <a:t>í</a:t>
            </a:r>
            <a:r>
              <a:rPr lang="es-MX" sz="3600" spc="-285" dirty="0"/>
              <a:t> </a:t>
            </a:r>
            <a:r>
              <a:rPr lang="es-MX" sz="3600" spc="-25" dirty="0"/>
              <a:t>l</a:t>
            </a:r>
            <a:r>
              <a:rPr lang="es-MX" sz="3600" spc="-35" dirty="0"/>
              <a:t>a</a:t>
            </a:r>
            <a:r>
              <a:rPr lang="es-MX" sz="3600" spc="-285" dirty="0"/>
              <a:t> </a:t>
            </a:r>
            <a:r>
              <a:rPr lang="es-MX" sz="3600" spc="100" dirty="0">
                <a:solidFill>
                  <a:srgbClr val="000000"/>
                </a:solidFill>
              </a:rPr>
              <a:t>c</a:t>
            </a:r>
            <a:r>
              <a:rPr lang="es-MX" sz="3600" spc="55" dirty="0">
                <a:solidFill>
                  <a:srgbClr val="000000"/>
                </a:solidFill>
              </a:rPr>
              <a:t>o</a:t>
            </a:r>
            <a:r>
              <a:rPr lang="es-MX" sz="3600" spc="270" dirty="0">
                <a:solidFill>
                  <a:srgbClr val="000000"/>
                </a:solidFill>
              </a:rPr>
              <a:t>m</a:t>
            </a:r>
            <a:r>
              <a:rPr lang="es-MX" sz="3600" spc="114" dirty="0">
                <a:solidFill>
                  <a:srgbClr val="000000"/>
                </a:solidFill>
              </a:rPr>
              <a:t>u</a:t>
            </a:r>
            <a:r>
              <a:rPr lang="es-MX" sz="3600" spc="130" dirty="0">
                <a:solidFill>
                  <a:srgbClr val="000000"/>
                </a:solidFill>
              </a:rPr>
              <a:t>n</a:t>
            </a:r>
            <a:r>
              <a:rPr lang="es-MX" sz="3600" spc="-25" dirty="0">
                <a:solidFill>
                  <a:srgbClr val="000000"/>
                </a:solidFill>
              </a:rPr>
              <a:t>i</a:t>
            </a:r>
            <a:r>
              <a:rPr lang="es-MX" sz="3600" spc="125" dirty="0">
                <a:solidFill>
                  <a:srgbClr val="000000"/>
                </a:solidFill>
              </a:rPr>
              <a:t>c</a:t>
            </a:r>
            <a:r>
              <a:rPr lang="es-MX" sz="3600" spc="-40" dirty="0">
                <a:solidFill>
                  <a:srgbClr val="000000"/>
                </a:solidFill>
              </a:rPr>
              <a:t>a</a:t>
            </a:r>
            <a:r>
              <a:rPr lang="es-MX" sz="3600" spc="100" dirty="0">
                <a:solidFill>
                  <a:srgbClr val="000000"/>
                </a:solidFill>
              </a:rPr>
              <a:t>c</a:t>
            </a:r>
            <a:r>
              <a:rPr lang="es-MX" sz="3600" spc="-25" dirty="0">
                <a:solidFill>
                  <a:srgbClr val="000000"/>
                </a:solidFill>
              </a:rPr>
              <a:t>i</a:t>
            </a:r>
            <a:r>
              <a:rPr lang="es-MX" sz="3600" spc="55" dirty="0">
                <a:solidFill>
                  <a:srgbClr val="000000"/>
                </a:solidFill>
              </a:rPr>
              <a:t>ó</a:t>
            </a:r>
            <a:r>
              <a:rPr lang="es-MX" sz="3600" spc="135" dirty="0">
                <a:solidFill>
                  <a:srgbClr val="000000"/>
                </a:solidFill>
              </a:rPr>
              <a:t>n</a:t>
            </a:r>
            <a:r>
              <a:rPr lang="es-MX" sz="3600" spc="-480" dirty="0"/>
              <a:t>.</a:t>
            </a:r>
            <a:endParaRPr lang="es-EC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1970"/>
            <a:ext cx="2929890" cy="4196080"/>
          </a:xfrm>
          <a:custGeom>
            <a:avLst/>
            <a:gdLst/>
            <a:ahLst/>
            <a:cxnLst/>
            <a:rect l="l" t="t" r="r" b="b"/>
            <a:pathLst>
              <a:path w="2929890" h="4196080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7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6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89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7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4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4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3"/>
                </a:lnTo>
                <a:lnTo>
                  <a:pt x="2440009" y="3598806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5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0"/>
                </a:lnTo>
                <a:lnTo>
                  <a:pt x="2929655" y="4195791"/>
                </a:lnTo>
              </a:path>
            </a:pathLst>
          </a:custGeom>
          <a:ln w="24997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54" y="9993"/>
            <a:ext cx="18287365" cy="10277005"/>
            <a:chOff x="1054" y="9993"/>
            <a:chExt cx="18287365" cy="10277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505" y="9993"/>
              <a:ext cx="8020494" cy="10277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30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55"/>
                  </a:moveTo>
                  <a:lnTo>
                    <a:pt x="304" y="9203855"/>
                  </a:lnTo>
                  <a:lnTo>
                    <a:pt x="304" y="9251480"/>
                  </a:lnTo>
                  <a:lnTo>
                    <a:pt x="18286934" y="9251480"/>
                  </a:lnTo>
                  <a:lnTo>
                    <a:pt x="18286934" y="9203855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7A0115-71B4-8B2B-54BA-E5FA7FAFF298}"/>
              </a:ext>
            </a:extLst>
          </p:cNvPr>
          <p:cNvSpPr txBox="1"/>
          <p:nvPr/>
        </p:nvSpPr>
        <p:spPr>
          <a:xfrm>
            <a:off x="966114" y="3631165"/>
            <a:ext cx="8102365" cy="3037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60"/>
              </a:spcBef>
            </a:pPr>
            <a:r>
              <a:rPr lang="es-MX" sz="3200" spc="9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15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á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li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lang="es-MX" sz="320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15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95" dirty="0">
                <a:latin typeface="Verdana"/>
                <a:cs typeface="Verdana"/>
              </a:rPr>
              <a:t>s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165" dirty="0">
                <a:latin typeface="Verdana"/>
                <a:cs typeface="Verdana"/>
              </a:rPr>
              <a:t>g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55" dirty="0">
                <a:latin typeface="Verdana"/>
                <a:cs typeface="Verdana"/>
              </a:rPr>
              <a:t>o</a:t>
            </a:r>
            <a:r>
              <a:rPr lang="es-MX" sz="3200" spc="-250" dirty="0">
                <a:latin typeface="Verdana"/>
                <a:cs typeface="Verdana"/>
              </a:rPr>
              <a:t> </a:t>
            </a:r>
            <a:r>
              <a:rPr lang="es-MX" sz="3200" spc="-20" dirty="0">
                <a:latin typeface="Verdana"/>
                <a:cs typeface="Verdana"/>
              </a:rPr>
              <a:t>li</a:t>
            </a:r>
            <a:r>
              <a:rPr lang="es-MX" sz="3200" spc="114" dirty="0">
                <a:latin typeface="Verdana"/>
                <a:cs typeface="Verdana"/>
              </a:rPr>
              <a:t>n</a:t>
            </a:r>
            <a:r>
              <a:rPr lang="es-MX" sz="3200" spc="165" dirty="0">
                <a:latin typeface="Verdana"/>
                <a:cs typeface="Verdana"/>
              </a:rPr>
              <a:t>g</a:t>
            </a:r>
            <a:r>
              <a:rPr lang="es-MX" sz="3200" spc="105" dirty="0">
                <a:latin typeface="Verdana"/>
                <a:cs typeface="Verdana"/>
              </a:rPr>
              <a:t>ü</a:t>
            </a:r>
            <a:r>
              <a:rPr lang="es-MX" sz="3200" spc="-20" dirty="0">
                <a:latin typeface="Verdana"/>
                <a:cs typeface="Verdana"/>
              </a:rPr>
              <a:t>í</a:t>
            </a:r>
            <a:r>
              <a:rPr lang="es-MX" sz="3200" spc="-95" dirty="0">
                <a:latin typeface="Verdana"/>
                <a:cs typeface="Verdana"/>
              </a:rPr>
              <a:t>s</a:t>
            </a:r>
            <a:r>
              <a:rPr lang="es-MX" sz="3200" spc="30" dirty="0">
                <a:latin typeface="Verdana"/>
                <a:cs typeface="Verdana"/>
              </a:rPr>
              <a:t>t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90" dirty="0">
                <a:latin typeface="Verdana"/>
                <a:cs typeface="Verdana"/>
              </a:rPr>
              <a:t>c</a:t>
            </a:r>
            <a:r>
              <a:rPr lang="es-MX" sz="3200" spc="55" dirty="0">
                <a:latin typeface="Verdana"/>
                <a:cs typeface="Verdana"/>
              </a:rPr>
              <a:t>o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-135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-70" dirty="0">
                <a:solidFill>
                  <a:srgbClr val="332C2C"/>
                </a:solidFill>
                <a:latin typeface="Verdana"/>
                <a:cs typeface="Verdana"/>
              </a:rPr>
              <a:t>s  </a:t>
            </a:r>
            <a:r>
              <a:rPr lang="es-MX" sz="3200" spc="-40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20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95" dirty="0" err="1">
                <a:latin typeface="Verdana"/>
                <a:cs typeface="Verdana"/>
              </a:rPr>
              <a:t>s</a:t>
            </a:r>
            <a:r>
              <a:rPr lang="es-MX" sz="3200" spc="-20" dirty="0" err="1">
                <a:latin typeface="Verdana"/>
                <a:cs typeface="Verdana"/>
              </a:rPr>
              <a:t>i</a:t>
            </a:r>
            <a:r>
              <a:rPr lang="es-MX" sz="3200" spc="165" dirty="0" err="1">
                <a:latin typeface="Verdana"/>
                <a:cs typeface="Verdana"/>
              </a:rPr>
              <a:t>g</a:t>
            </a:r>
            <a:r>
              <a:rPr lang="es-MX" sz="3200" spc="114" dirty="0" err="1">
                <a:latin typeface="Verdana"/>
                <a:cs typeface="Verdana"/>
              </a:rPr>
              <a:t>n</a:t>
            </a:r>
            <a:r>
              <a:rPr lang="es-MX" sz="3200" spc="-20" dirty="0" err="1">
                <a:latin typeface="Verdana"/>
                <a:cs typeface="Verdana"/>
              </a:rPr>
              <a:t>i</a:t>
            </a:r>
            <a:r>
              <a:rPr lang="es-MX" sz="3200" spc="-50" dirty="0" err="1">
                <a:latin typeface="Verdana"/>
                <a:cs typeface="Verdana"/>
              </a:rPr>
              <a:t>ﬁ</a:t>
            </a:r>
            <a:r>
              <a:rPr lang="es-MX" sz="3200" spc="110" dirty="0" err="1">
                <a:latin typeface="Verdana"/>
                <a:cs typeface="Verdana"/>
              </a:rPr>
              <a:t>c</a:t>
            </a:r>
            <a:r>
              <a:rPr lang="es-MX" sz="3200" spc="-35" dirty="0" err="1">
                <a:latin typeface="Verdana"/>
                <a:cs typeface="Verdana"/>
              </a:rPr>
              <a:t>a</a:t>
            </a:r>
            <a:r>
              <a:rPr lang="es-MX" sz="3200" spc="90" dirty="0" err="1">
                <a:latin typeface="Verdana"/>
                <a:cs typeface="Verdana"/>
              </a:rPr>
              <a:t>c</a:t>
            </a:r>
            <a:r>
              <a:rPr lang="es-MX" sz="3200" spc="-20" dirty="0" err="1">
                <a:latin typeface="Verdana"/>
                <a:cs typeface="Verdana"/>
              </a:rPr>
              <a:t>i</a:t>
            </a:r>
            <a:r>
              <a:rPr lang="es-MX" sz="3200" spc="50" dirty="0" err="1">
                <a:latin typeface="Verdana"/>
                <a:cs typeface="Verdana"/>
              </a:rPr>
              <a:t>ó</a:t>
            </a:r>
            <a:r>
              <a:rPr lang="es-MX" sz="3200" spc="120" dirty="0" err="1">
                <a:latin typeface="Verdana"/>
                <a:cs typeface="Verdana"/>
              </a:rPr>
              <a:t>n</a:t>
            </a:r>
            <a:r>
              <a:rPr lang="es-MX" sz="3200" spc="-250" dirty="0">
                <a:latin typeface="Verdana"/>
                <a:cs typeface="Verdana"/>
              </a:rPr>
              <a:t> </a:t>
            </a:r>
            <a:r>
              <a:rPr lang="es-MX" sz="3200" spc="-95" dirty="0">
                <a:latin typeface="Verdana"/>
                <a:cs typeface="Verdana"/>
              </a:rPr>
              <a:t>s</a:t>
            </a:r>
            <a:r>
              <a:rPr lang="es-MX" sz="3200" spc="50" dirty="0">
                <a:latin typeface="Verdana"/>
                <a:cs typeface="Verdana"/>
              </a:rPr>
              <a:t>o</a:t>
            </a:r>
            <a:r>
              <a:rPr lang="es-MX" sz="3200" spc="90" dirty="0">
                <a:latin typeface="Verdana"/>
                <a:cs typeface="Verdana"/>
              </a:rPr>
              <a:t>c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-35" dirty="0">
                <a:latin typeface="Verdana"/>
                <a:cs typeface="Verdana"/>
              </a:rPr>
              <a:t>a</a:t>
            </a:r>
            <a:r>
              <a:rPr lang="es-MX" sz="3200" spc="-15" dirty="0">
                <a:latin typeface="Verdana"/>
                <a:cs typeface="Verdana"/>
              </a:rPr>
              <a:t>l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70" dirty="0">
                <a:solidFill>
                  <a:srgbClr val="332C2C"/>
                </a:solidFill>
                <a:latin typeface="Verdana"/>
                <a:cs typeface="Verdana"/>
              </a:rPr>
              <a:t>s  </a:t>
            </a:r>
            <a:r>
              <a:rPr lang="es-MX" sz="3200" spc="-40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15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40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0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la  </a:t>
            </a:r>
            <a:r>
              <a:rPr lang="es-MX" sz="3200" spc="35" dirty="0">
                <a:latin typeface="Verdana"/>
                <a:cs typeface="Verdana"/>
              </a:rPr>
              <a:t>comunicación</a:t>
            </a:r>
            <a:r>
              <a:rPr lang="es-MX" sz="3200" spc="35" dirty="0">
                <a:solidFill>
                  <a:srgbClr val="332C2C"/>
                </a:solidFill>
                <a:latin typeface="Verdana"/>
                <a:cs typeface="Verdana"/>
              </a:rPr>
              <a:t>. </a:t>
            </a:r>
            <a:r>
              <a:rPr lang="es-MX" sz="3200" spc="65" dirty="0">
                <a:solidFill>
                  <a:srgbClr val="332C2C"/>
                </a:solidFill>
                <a:latin typeface="Verdana"/>
                <a:cs typeface="Verdana"/>
              </a:rPr>
              <a:t>Mediante </a:t>
            </a:r>
            <a:r>
              <a:rPr lang="es-MX" sz="3200" dirty="0">
                <a:solidFill>
                  <a:srgbClr val="332C2C"/>
                </a:solidFill>
                <a:latin typeface="Verdana"/>
                <a:cs typeface="Verdana"/>
              </a:rPr>
              <a:t>el 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uso </a:t>
            </a:r>
            <a:r>
              <a:rPr lang="es-MX" sz="3200" spc="85" dirty="0">
                <a:solidFill>
                  <a:srgbClr val="332C2C"/>
                </a:solidFill>
                <a:latin typeface="Verdana"/>
                <a:cs typeface="Verdana"/>
              </a:rPr>
              <a:t>de </a:t>
            </a:r>
            <a:r>
              <a:rPr lang="es-MX" sz="3200" spc="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é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1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lang="es-MX" sz="320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200" dirty="0">
                <a:solidFill>
                  <a:srgbClr val="332C2C"/>
                </a:solidFill>
                <a:latin typeface="Verdana"/>
                <a:cs typeface="Verdana"/>
              </a:rPr>
              <a:t>j</a:t>
            </a:r>
            <a:r>
              <a:rPr lang="es-MX" sz="320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lang="es-MX" sz="3200" spc="-20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la  </a:t>
            </a:r>
            <a:r>
              <a:rPr lang="es-MX" sz="3200" spc="90" dirty="0">
                <a:latin typeface="Verdana"/>
                <a:cs typeface="Verdana"/>
              </a:rPr>
              <a:t>c</a:t>
            </a:r>
            <a:r>
              <a:rPr lang="es-MX" sz="3200" spc="-20" dirty="0">
                <a:latin typeface="Verdana"/>
                <a:cs typeface="Verdana"/>
              </a:rPr>
              <a:t>l</a:t>
            </a:r>
            <a:r>
              <a:rPr lang="es-MX" sz="3200" spc="-35" dirty="0">
                <a:latin typeface="Verdana"/>
                <a:cs typeface="Verdana"/>
              </a:rPr>
              <a:t>a</a:t>
            </a:r>
            <a:r>
              <a:rPr lang="es-MX" sz="3200" spc="-95" dirty="0">
                <a:latin typeface="Verdana"/>
                <a:cs typeface="Verdana"/>
              </a:rPr>
              <a:t>r</a:t>
            </a:r>
            <a:r>
              <a:rPr lang="es-MX" sz="3200" spc="-20" dirty="0">
                <a:latin typeface="Verdana"/>
                <a:cs typeface="Verdana"/>
              </a:rPr>
              <a:t>i</a:t>
            </a:r>
            <a:r>
              <a:rPr lang="es-MX" sz="3200" spc="145" dirty="0">
                <a:latin typeface="Verdana"/>
                <a:cs typeface="Verdana"/>
              </a:rPr>
              <a:t>d</a:t>
            </a:r>
            <a:r>
              <a:rPr lang="es-MX" sz="3200" spc="-35" dirty="0">
                <a:latin typeface="Verdana"/>
                <a:cs typeface="Verdana"/>
              </a:rPr>
              <a:t>a</a:t>
            </a:r>
            <a:r>
              <a:rPr lang="es-MX" sz="3200" spc="150" dirty="0">
                <a:latin typeface="Verdana"/>
                <a:cs typeface="Verdana"/>
              </a:rPr>
              <a:t>d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-135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0" dirty="0" err="1">
                <a:latin typeface="Verdana"/>
                <a:cs typeface="Verdana"/>
              </a:rPr>
              <a:t>e</a:t>
            </a:r>
            <a:r>
              <a:rPr lang="es-MX" sz="3200" spc="-50" dirty="0" err="1">
                <a:latin typeface="Verdana"/>
                <a:cs typeface="Verdana"/>
              </a:rPr>
              <a:t>ﬁ</a:t>
            </a:r>
            <a:r>
              <a:rPr lang="es-MX" sz="3200" spc="110" dirty="0" err="1">
                <a:latin typeface="Verdana"/>
                <a:cs typeface="Verdana"/>
              </a:rPr>
              <a:t>c</a:t>
            </a:r>
            <a:r>
              <a:rPr lang="es-MX" sz="3200" spc="-35" dirty="0" err="1">
                <a:latin typeface="Verdana"/>
                <a:cs typeface="Verdana"/>
              </a:rPr>
              <a:t>a</a:t>
            </a:r>
            <a:r>
              <a:rPr lang="es-MX" sz="3200" spc="90" dirty="0" err="1">
                <a:latin typeface="Verdana"/>
                <a:cs typeface="Verdana"/>
              </a:rPr>
              <a:t>c</a:t>
            </a:r>
            <a:r>
              <a:rPr lang="es-MX" sz="3200" spc="-20" dirty="0" err="1">
                <a:latin typeface="Verdana"/>
                <a:cs typeface="Verdana"/>
              </a:rPr>
              <a:t>i</a:t>
            </a:r>
            <a:r>
              <a:rPr lang="es-MX" sz="3200" spc="-30" dirty="0" err="1">
                <a:latin typeface="Verdana"/>
                <a:cs typeface="Verdana"/>
              </a:rPr>
              <a:t>a</a:t>
            </a:r>
            <a:r>
              <a:rPr lang="es-MX" sz="3200" spc="-245" dirty="0">
                <a:latin typeface="Verdana"/>
                <a:cs typeface="Verdana"/>
              </a:rPr>
              <a:t> 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120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lang="es-MX" sz="320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lang="es-MX" sz="320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lang="es-MX" sz="3200" spc="11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lang="es-MX" sz="3200" spc="-95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lang="es-MX" sz="320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lang="es-MX" sz="320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lang="es-MX" sz="3200" spc="-20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lang="es-MX" sz="320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lang="es-MX" sz="320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lang="es-MX"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2C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267</Words>
  <Application>Microsoft Office PowerPoint</Application>
  <PresentationFormat>Personalizado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Georgia</vt:lpstr>
      <vt:lpstr>Verdana</vt:lpstr>
      <vt:lpstr>Office Theme</vt:lpstr>
      <vt:lpstr>Presentación de PowerPoint</vt:lpstr>
      <vt:lpstr>Presentación de PowerPoint</vt:lpstr>
      <vt:lpstr>Funciones del Lenguaje</vt:lpstr>
      <vt:lpstr>Signiﬁcación Social</vt:lpstr>
      <vt:lpstr>Métodos para el Desarrollo de Párrafos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Miriam Erazo</cp:lastModifiedBy>
  <cp:revision>1</cp:revision>
  <dcterms:created xsi:type="dcterms:W3CDTF">2024-11-06T00:13:06Z</dcterms:created>
  <dcterms:modified xsi:type="dcterms:W3CDTF">2024-11-06T00:25:09Z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2024-11-06T00:00:00Z</vt:filetime>
  </property>
</Properties>
</file>