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79" r:id="rId5"/>
    <p:sldId id="280" r:id="rId6"/>
    <p:sldId id="258" r:id="rId7"/>
    <p:sldId id="259" r:id="rId8"/>
    <p:sldId id="260" r:id="rId9"/>
    <p:sldId id="261" r:id="rId10"/>
    <p:sldId id="263" r:id="rId11"/>
    <p:sldId id="262" r:id="rId12"/>
    <p:sldId id="264" r:id="rId13"/>
    <p:sldId id="265" r:id="rId14"/>
    <p:sldId id="266" r:id="rId15"/>
    <p:sldId id="267" r:id="rId16"/>
    <p:sldId id="268" r:id="rId17"/>
    <p:sldId id="269" r:id="rId18"/>
    <p:sldId id="271" r:id="rId19"/>
    <p:sldId id="270" r:id="rId20"/>
    <p:sldId id="273" r:id="rId21"/>
    <p:sldId id="272" r:id="rId22"/>
    <p:sldId id="274" r:id="rId23"/>
    <p:sldId id="275" r:id="rId24"/>
    <p:sldId id="276" r:id="rId25"/>
    <p:sldId id="277" r:id="rId26"/>
    <p:sldId id="281" r:id="rId27"/>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FAF5"/>
    <a:srgbClr val="E6FEFE"/>
    <a:srgbClr val="E6FD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5" autoAdjust="0"/>
    <p:restoredTop sz="94364" autoAdjust="0"/>
  </p:normalViewPr>
  <p:slideViewPr>
    <p:cSldViewPr snapToGrid="0">
      <p:cViewPr varScale="1">
        <p:scale>
          <a:sx n="93" d="100"/>
          <a:sy n="93" d="100"/>
        </p:scale>
        <p:origin x="7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EC"/>
          </a:p>
        </p:txBody>
      </p:sp>
      <p:sp>
        <p:nvSpPr>
          <p:cNvPr id="4" name="Marcador de fecha 3"/>
          <p:cNvSpPr>
            <a:spLocks noGrp="1"/>
          </p:cNvSpPr>
          <p:nvPr>
            <p:ph type="dt" sz="half" idx="10"/>
          </p:nvPr>
        </p:nvSpPr>
        <p:spPr/>
        <p:txBody>
          <a:bodyPr/>
          <a:lstStyle/>
          <a:p>
            <a:fld id="{86B37F63-F5A4-4AA0-8F65-26CDE7AF6A83}" type="datetimeFigureOut">
              <a:rPr lang="es-EC" smtClean="0"/>
              <a:t>15/10/2024</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06998628-F8BB-4EDA-BF6C-0353BFAEA454}" type="slidenum">
              <a:rPr lang="es-EC" smtClean="0"/>
              <a:t>‹Nº›</a:t>
            </a:fld>
            <a:endParaRPr lang="es-EC"/>
          </a:p>
        </p:txBody>
      </p:sp>
    </p:spTree>
    <p:extLst>
      <p:ext uri="{BB962C8B-B14F-4D97-AF65-F5344CB8AC3E}">
        <p14:creationId xmlns:p14="http://schemas.microsoft.com/office/powerpoint/2010/main" val="2919096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86B37F63-F5A4-4AA0-8F65-26CDE7AF6A83}" type="datetimeFigureOut">
              <a:rPr lang="es-EC" smtClean="0"/>
              <a:t>15/10/2024</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06998628-F8BB-4EDA-BF6C-0353BFAEA454}" type="slidenum">
              <a:rPr lang="es-EC" smtClean="0"/>
              <a:t>‹Nº›</a:t>
            </a:fld>
            <a:endParaRPr lang="es-EC"/>
          </a:p>
        </p:txBody>
      </p:sp>
    </p:spTree>
    <p:extLst>
      <p:ext uri="{BB962C8B-B14F-4D97-AF65-F5344CB8AC3E}">
        <p14:creationId xmlns:p14="http://schemas.microsoft.com/office/powerpoint/2010/main" val="2717548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86B37F63-F5A4-4AA0-8F65-26CDE7AF6A83}" type="datetimeFigureOut">
              <a:rPr lang="es-EC" smtClean="0"/>
              <a:t>15/10/2024</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06998628-F8BB-4EDA-BF6C-0353BFAEA454}" type="slidenum">
              <a:rPr lang="es-EC" smtClean="0"/>
              <a:t>‹Nº›</a:t>
            </a:fld>
            <a:endParaRPr lang="es-EC"/>
          </a:p>
        </p:txBody>
      </p:sp>
    </p:spTree>
    <p:extLst>
      <p:ext uri="{BB962C8B-B14F-4D97-AF65-F5344CB8AC3E}">
        <p14:creationId xmlns:p14="http://schemas.microsoft.com/office/powerpoint/2010/main" val="2736089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10"/>
          </p:nvPr>
        </p:nvSpPr>
        <p:spPr/>
        <p:txBody>
          <a:bodyPr/>
          <a:lstStyle/>
          <a:p>
            <a:fld id="{86B37F63-F5A4-4AA0-8F65-26CDE7AF6A83}" type="datetimeFigureOut">
              <a:rPr lang="es-EC" smtClean="0"/>
              <a:t>15/10/2024</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06998628-F8BB-4EDA-BF6C-0353BFAEA454}" type="slidenum">
              <a:rPr lang="es-EC" smtClean="0"/>
              <a:t>‹Nº›</a:t>
            </a:fld>
            <a:endParaRPr lang="es-EC"/>
          </a:p>
        </p:txBody>
      </p:sp>
    </p:spTree>
    <p:extLst>
      <p:ext uri="{BB962C8B-B14F-4D97-AF65-F5344CB8AC3E}">
        <p14:creationId xmlns:p14="http://schemas.microsoft.com/office/powerpoint/2010/main" val="1498578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86B37F63-F5A4-4AA0-8F65-26CDE7AF6A83}" type="datetimeFigureOut">
              <a:rPr lang="es-EC" smtClean="0"/>
              <a:t>15/10/2024</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06998628-F8BB-4EDA-BF6C-0353BFAEA454}" type="slidenum">
              <a:rPr lang="es-EC" smtClean="0"/>
              <a:t>‹Nº›</a:t>
            </a:fld>
            <a:endParaRPr lang="es-EC"/>
          </a:p>
        </p:txBody>
      </p:sp>
    </p:spTree>
    <p:extLst>
      <p:ext uri="{BB962C8B-B14F-4D97-AF65-F5344CB8AC3E}">
        <p14:creationId xmlns:p14="http://schemas.microsoft.com/office/powerpoint/2010/main" val="107426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p:cNvSpPr>
            <a:spLocks noGrp="1"/>
          </p:cNvSpPr>
          <p:nvPr>
            <p:ph type="dt" sz="half" idx="10"/>
          </p:nvPr>
        </p:nvSpPr>
        <p:spPr/>
        <p:txBody>
          <a:bodyPr/>
          <a:lstStyle/>
          <a:p>
            <a:fld id="{86B37F63-F5A4-4AA0-8F65-26CDE7AF6A83}" type="datetimeFigureOut">
              <a:rPr lang="es-EC" smtClean="0"/>
              <a:t>15/10/2024</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06998628-F8BB-4EDA-BF6C-0353BFAEA454}" type="slidenum">
              <a:rPr lang="es-EC" smtClean="0"/>
              <a:t>‹Nº›</a:t>
            </a:fld>
            <a:endParaRPr lang="es-EC"/>
          </a:p>
        </p:txBody>
      </p:sp>
    </p:spTree>
    <p:extLst>
      <p:ext uri="{BB962C8B-B14F-4D97-AF65-F5344CB8AC3E}">
        <p14:creationId xmlns:p14="http://schemas.microsoft.com/office/powerpoint/2010/main" val="4238219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p:cNvSpPr>
            <a:spLocks noGrp="1"/>
          </p:cNvSpPr>
          <p:nvPr>
            <p:ph type="dt" sz="half" idx="10"/>
          </p:nvPr>
        </p:nvSpPr>
        <p:spPr/>
        <p:txBody>
          <a:bodyPr/>
          <a:lstStyle/>
          <a:p>
            <a:fld id="{86B37F63-F5A4-4AA0-8F65-26CDE7AF6A83}" type="datetimeFigureOut">
              <a:rPr lang="es-EC" smtClean="0"/>
              <a:t>15/10/2024</a:t>
            </a:fld>
            <a:endParaRPr lang="es-EC"/>
          </a:p>
        </p:txBody>
      </p:sp>
      <p:sp>
        <p:nvSpPr>
          <p:cNvPr id="8" name="Marcador de pie de página 7"/>
          <p:cNvSpPr>
            <a:spLocks noGrp="1"/>
          </p:cNvSpPr>
          <p:nvPr>
            <p:ph type="ftr" sz="quarter" idx="11"/>
          </p:nvPr>
        </p:nvSpPr>
        <p:spPr/>
        <p:txBody>
          <a:bodyPr/>
          <a:lstStyle/>
          <a:p>
            <a:endParaRPr lang="es-EC"/>
          </a:p>
        </p:txBody>
      </p:sp>
      <p:sp>
        <p:nvSpPr>
          <p:cNvPr id="9" name="Marcador de número de diapositiva 8"/>
          <p:cNvSpPr>
            <a:spLocks noGrp="1"/>
          </p:cNvSpPr>
          <p:nvPr>
            <p:ph type="sldNum" sz="quarter" idx="12"/>
          </p:nvPr>
        </p:nvSpPr>
        <p:spPr/>
        <p:txBody>
          <a:bodyPr/>
          <a:lstStyle/>
          <a:p>
            <a:fld id="{06998628-F8BB-4EDA-BF6C-0353BFAEA454}" type="slidenum">
              <a:rPr lang="es-EC" smtClean="0"/>
              <a:t>‹Nº›</a:t>
            </a:fld>
            <a:endParaRPr lang="es-EC"/>
          </a:p>
        </p:txBody>
      </p:sp>
    </p:spTree>
    <p:extLst>
      <p:ext uri="{BB962C8B-B14F-4D97-AF65-F5344CB8AC3E}">
        <p14:creationId xmlns:p14="http://schemas.microsoft.com/office/powerpoint/2010/main" val="2413742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EC"/>
          </a:p>
        </p:txBody>
      </p:sp>
      <p:sp>
        <p:nvSpPr>
          <p:cNvPr id="3" name="Marcador de fecha 2"/>
          <p:cNvSpPr>
            <a:spLocks noGrp="1"/>
          </p:cNvSpPr>
          <p:nvPr>
            <p:ph type="dt" sz="half" idx="10"/>
          </p:nvPr>
        </p:nvSpPr>
        <p:spPr/>
        <p:txBody>
          <a:bodyPr/>
          <a:lstStyle/>
          <a:p>
            <a:fld id="{86B37F63-F5A4-4AA0-8F65-26CDE7AF6A83}" type="datetimeFigureOut">
              <a:rPr lang="es-EC" smtClean="0"/>
              <a:t>15/10/2024</a:t>
            </a:fld>
            <a:endParaRPr lang="es-EC"/>
          </a:p>
        </p:txBody>
      </p:sp>
      <p:sp>
        <p:nvSpPr>
          <p:cNvPr id="4" name="Marcador de pie de página 3"/>
          <p:cNvSpPr>
            <a:spLocks noGrp="1"/>
          </p:cNvSpPr>
          <p:nvPr>
            <p:ph type="ftr" sz="quarter" idx="11"/>
          </p:nvPr>
        </p:nvSpPr>
        <p:spPr/>
        <p:txBody>
          <a:bodyPr/>
          <a:lstStyle/>
          <a:p>
            <a:endParaRPr lang="es-EC"/>
          </a:p>
        </p:txBody>
      </p:sp>
      <p:sp>
        <p:nvSpPr>
          <p:cNvPr id="5" name="Marcador de número de diapositiva 4"/>
          <p:cNvSpPr>
            <a:spLocks noGrp="1"/>
          </p:cNvSpPr>
          <p:nvPr>
            <p:ph type="sldNum" sz="quarter" idx="12"/>
          </p:nvPr>
        </p:nvSpPr>
        <p:spPr/>
        <p:txBody>
          <a:bodyPr/>
          <a:lstStyle/>
          <a:p>
            <a:fld id="{06998628-F8BB-4EDA-BF6C-0353BFAEA454}" type="slidenum">
              <a:rPr lang="es-EC" smtClean="0"/>
              <a:t>‹Nº›</a:t>
            </a:fld>
            <a:endParaRPr lang="es-EC"/>
          </a:p>
        </p:txBody>
      </p:sp>
    </p:spTree>
    <p:extLst>
      <p:ext uri="{BB962C8B-B14F-4D97-AF65-F5344CB8AC3E}">
        <p14:creationId xmlns:p14="http://schemas.microsoft.com/office/powerpoint/2010/main" val="3888332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6B37F63-F5A4-4AA0-8F65-26CDE7AF6A83}" type="datetimeFigureOut">
              <a:rPr lang="es-EC" smtClean="0"/>
              <a:t>15/10/2024</a:t>
            </a:fld>
            <a:endParaRPr lang="es-EC"/>
          </a:p>
        </p:txBody>
      </p:sp>
      <p:sp>
        <p:nvSpPr>
          <p:cNvPr id="3" name="Marcador de pie de página 2"/>
          <p:cNvSpPr>
            <a:spLocks noGrp="1"/>
          </p:cNvSpPr>
          <p:nvPr>
            <p:ph type="ftr" sz="quarter" idx="11"/>
          </p:nvPr>
        </p:nvSpPr>
        <p:spPr/>
        <p:txBody>
          <a:bodyPr/>
          <a:lstStyle/>
          <a:p>
            <a:endParaRPr lang="es-EC"/>
          </a:p>
        </p:txBody>
      </p:sp>
      <p:sp>
        <p:nvSpPr>
          <p:cNvPr id="4" name="Marcador de número de diapositiva 3"/>
          <p:cNvSpPr>
            <a:spLocks noGrp="1"/>
          </p:cNvSpPr>
          <p:nvPr>
            <p:ph type="sldNum" sz="quarter" idx="12"/>
          </p:nvPr>
        </p:nvSpPr>
        <p:spPr/>
        <p:txBody>
          <a:bodyPr/>
          <a:lstStyle/>
          <a:p>
            <a:fld id="{06998628-F8BB-4EDA-BF6C-0353BFAEA454}" type="slidenum">
              <a:rPr lang="es-EC" smtClean="0"/>
              <a:t>‹Nº›</a:t>
            </a:fld>
            <a:endParaRPr lang="es-EC"/>
          </a:p>
        </p:txBody>
      </p:sp>
    </p:spTree>
    <p:extLst>
      <p:ext uri="{BB962C8B-B14F-4D97-AF65-F5344CB8AC3E}">
        <p14:creationId xmlns:p14="http://schemas.microsoft.com/office/powerpoint/2010/main" val="3925835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6B37F63-F5A4-4AA0-8F65-26CDE7AF6A83}" type="datetimeFigureOut">
              <a:rPr lang="es-EC" smtClean="0"/>
              <a:t>15/10/2024</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06998628-F8BB-4EDA-BF6C-0353BFAEA454}" type="slidenum">
              <a:rPr lang="es-EC" smtClean="0"/>
              <a:t>‹Nº›</a:t>
            </a:fld>
            <a:endParaRPr lang="es-EC"/>
          </a:p>
        </p:txBody>
      </p:sp>
    </p:spTree>
    <p:extLst>
      <p:ext uri="{BB962C8B-B14F-4D97-AF65-F5344CB8AC3E}">
        <p14:creationId xmlns:p14="http://schemas.microsoft.com/office/powerpoint/2010/main" val="196216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6B37F63-F5A4-4AA0-8F65-26CDE7AF6A83}" type="datetimeFigureOut">
              <a:rPr lang="es-EC" smtClean="0"/>
              <a:t>15/10/2024</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06998628-F8BB-4EDA-BF6C-0353BFAEA454}" type="slidenum">
              <a:rPr lang="es-EC" smtClean="0"/>
              <a:t>‹Nº›</a:t>
            </a:fld>
            <a:endParaRPr lang="es-EC"/>
          </a:p>
        </p:txBody>
      </p:sp>
    </p:spTree>
    <p:extLst>
      <p:ext uri="{BB962C8B-B14F-4D97-AF65-F5344CB8AC3E}">
        <p14:creationId xmlns:p14="http://schemas.microsoft.com/office/powerpoint/2010/main" val="4148079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B37F63-F5A4-4AA0-8F65-26CDE7AF6A83}" type="datetimeFigureOut">
              <a:rPr lang="es-EC" smtClean="0"/>
              <a:t>15/10/2024</a:t>
            </a:fld>
            <a:endParaRPr lang="es-EC"/>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998628-F8BB-4EDA-BF6C-0353BFAEA454}" type="slidenum">
              <a:rPr lang="es-EC" smtClean="0"/>
              <a:t>‹Nº›</a:t>
            </a:fld>
            <a:endParaRPr lang="es-EC"/>
          </a:p>
        </p:txBody>
      </p:sp>
    </p:spTree>
    <p:extLst>
      <p:ext uri="{BB962C8B-B14F-4D97-AF65-F5344CB8AC3E}">
        <p14:creationId xmlns:p14="http://schemas.microsoft.com/office/powerpoint/2010/main" val="1670090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419725" y="1122363"/>
            <a:ext cx="11062741" cy="4049244"/>
          </a:xfrm>
        </p:spPr>
        <p:txBody>
          <a:bodyPr>
            <a:normAutofit/>
          </a:bodyPr>
          <a:lstStyle/>
          <a:p>
            <a:r>
              <a:rPr lang="es-EC" dirty="0">
                <a:solidFill>
                  <a:schemeClr val="bg1">
                    <a:lumMod val="95000"/>
                  </a:schemeClr>
                </a:solidFill>
                <a:latin typeface="+mn-lt"/>
                <a:ea typeface="Gadugi" panose="020B0502040204020203" pitchFamily="34" charset="0"/>
              </a:rPr>
              <a:t>COMUNICACIÓN EFECTIVA</a:t>
            </a:r>
            <a:br>
              <a:rPr lang="es-EC" dirty="0">
                <a:solidFill>
                  <a:schemeClr val="bg1">
                    <a:lumMod val="95000"/>
                  </a:schemeClr>
                </a:solidFill>
                <a:latin typeface="+mn-lt"/>
                <a:ea typeface="Gadugi" panose="020B0502040204020203" pitchFamily="34" charset="0"/>
              </a:rPr>
            </a:br>
            <a:r>
              <a:rPr lang="es-MX" dirty="0">
                <a:solidFill>
                  <a:srgbClr val="0FFAF5"/>
                </a:solidFill>
                <a:latin typeface="+mn-lt"/>
                <a:ea typeface="Gadugi" panose="020B0502040204020203" pitchFamily="34" charset="0"/>
              </a:rPr>
              <a:t>La comunicación en entornos multiculturales y diversos</a:t>
            </a:r>
            <a:endParaRPr lang="es-EC" sz="6600" dirty="0">
              <a:solidFill>
                <a:srgbClr val="0FFAF5"/>
              </a:solidFill>
              <a:latin typeface="+mn-lt"/>
              <a:ea typeface="Gadugi" panose="020B0502040204020203" pitchFamily="34" charset="0"/>
            </a:endParaRPr>
          </a:p>
        </p:txBody>
      </p:sp>
    </p:spTree>
    <p:extLst>
      <p:ext uri="{BB962C8B-B14F-4D97-AF65-F5344CB8AC3E}">
        <p14:creationId xmlns:p14="http://schemas.microsoft.com/office/powerpoint/2010/main" val="1039381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521325" y="345440"/>
            <a:ext cx="11062741" cy="5811519"/>
          </a:xfrm>
        </p:spPr>
        <p:txBody>
          <a:bodyPr>
            <a:normAutofit fontScale="90000"/>
          </a:bodyPr>
          <a:lstStyle/>
          <a:p>
            <a:br>
              <a:rPr lang="es-EC" sz="9600" dirty="0">
                <a:solidFill>
                  <a:schemeClr val="bg1"/>
                </a:solidFill>
              </a:rPr>
            </a:br>
            <a:br>
              <a:rPr lang="es-EC" sz="9600" dirty="0">
                <a:solidFill>
                  <a:schemeClr val="bg1"/>
                </a:solidFill>
              </a:rPr>
            </a:br>
            <a:br>
              <a:rPr lang="es-EC" sz="9600" dirty="0">
                <a:solidFill>
                  <a:schemeClr val="bg1"/>
                </a:solidFill>
              </a:rPr>
            </a:br>
            <a:r>
              <a:rPr lang="es-EC" sz="10700" dirty="0">
                <a:solidFill>
                  <a:schemeClr val="bg1"/>
                </a:solidFill>
              </a:rPr>
              <a:t> </a:t>
            </a:r>
            <a:br>
              <a:rPr lang="es-EC" sz="9600" dirty="0">
                <a:solidFill>
                  <a:schemeClr val="bg1"/>
                </a:solidFill>
              </a:rPr>
            </a:br>
            <a:br>
              <a:rPr lang="es-EC" sz="9600" dirty="0">
                <a:solidFill>
                  <a:schemeClr val="bg1"/>
                </a:solidFill>
              </a:rPr>
            </a:br>
            <a:br>
              <a:rPr lang="es-EC" sz="9600" dirty="0">
                <a:solidFill>
                  <a:schemeClr val="bg1"/>
                </a:solidFill>
              </a:rPr>
            </a:br>
            <a:br>
              <a:rPr lang="es-EC" sz="9600" dirty="0">
                <a:solidFill>
                  <a:schemeClr val="bg1"/>
                </a:solidFill>
              </a:rPr>
            </a:br>
            <a:br>
              <a:rPr lang="es-EC" sz="9600" dirty="0">
                <a:solidFill>
                  <a:schemeClr val="bg1"/>
                </a:solidFill>
              </a:rPr>
            </a:br>
            <a:br>
              <a:rPr lang="es-EC" sz="9600" dirty="0">
                <a:solidFill>
                  <a:schemeClr val="bg1"/>
                </a:solidFill>
              </a:rPr>
            </a:br>
            <a:br>
              <a:rPr lang="es-EC" dirty="0">
                <a:solidFill>
                  <a:schemeClr val="bg1"/>
                </a:solidFill>
              </a:rPr>
            </a:br>
            <a:br>
              <a:rPr lang="es-EC" dirty="0">
                <a:solidFill>
                  <a:schemeClr val="bg1"/>
                </a:solidFill>
              </a:rPr>
            </a:br>
            <a:br>
              <a:rPr lang="es-EC" b="1" dirty="0">
                <a:solidFill>
                  <a:schemeClr val="bg1"/>
                </a:solidFill>
              </a:rPr>
            </a:br>
            <a:br>
              <a:rPr lang="es-EC" dirty="0">
                <a:solidFill>
                  <a:schemeClr val="bg1"/>
                </a:solidFill>
              </a:rPr>
            </a:br>
            <a:endParaRPr lang="es-EC" sz="9600" b="1" dirty="0">
              <a:solidFill>
                <a:schemeClr val="bg1"/>
              </a:solidFill>
              <a:latin typeface="+mn-lt"/>
              <a:ea typeface="Gadugi" panose="020B0502040204020203" pitchFamily="34" charset="0"/>
            </a:endParaRPr>
          </a:p>
        </p:txBody>
      </p:sp>
      <p:sp>
        <p:nvSpPr>
          <p:cNvPr id="2" name="Rectángulo 1"/>
          <p:cNvSpPr/>
          <p:nvPr/>
        </p:nvSpPr>
        <p:spPr>
          <a:xfrm>
            <a:off x="521325" y="345440"/>
            <a:ext cx="11304915" cy="5663089"/>
          </a:xfrm>
          <a:prstGeom prst="rect">
            <a:avLst/>
          </a:prstGeom>
        </p:spPr>
        <p:txBody>
          <a:bodyPr wrap="square">
            <a:spAutoFit/>
          </a:bodyPr>
          <a:lstStyle/>
          <a:p>
            <a:r>
              <a:rPr lang="es-MX" sz="5400" dirty="0">
                <a:solidFill>
                  <a:schemeClr val="bg1"/>
                </a:solidFill>
              </a:rPr>
              <a:t>El </a:t>
            </a:r>
            <a:r>
              <a:rPr lang="es-MX" sz="6600" b="1" dirty="0">
                <a:solidFill>
                  <a:srgbClr val="0FFAF5"/>
                </a:solidFill>
              </a:rPr>
              <a:t>pluralismo cultural </a:t>
            </a:r>
            <a:r>
              <a:rPr lang="es-MX" sz="5400" dirty="0">
                <a:solidFill>
                  <a:schemeClr val="bg1"/>
                </a:solidFill>
              </a:rPr>
              <a:t>debe ser una categoría en todas las sociedades democráticas, visibilizando</a:t>
            </a:r>
            <a:br>
              <a:rPr lang="es-MX" sz="5400" dirty="0">
                <a:solidFill>
                  <a:schemeClr val="bg1"/>
                </a:solidFill>
              </a:rPr>
            </a:br>
            <a:r>
              <a:rPr lang="es-MX" sz="5400" dirty="0">
                <a:solidFill>
                  <a:schemeClr val="bg1"/>
                </a:solidFill>
              </a:rPr>
              <a:t>la existencia de muchas culturas en un mismo territorio, con el fin de </a:t>
            </a:r>
            <a:r>
              <a:rPr lang="es-MX" sz="5400" b="1" dirty="0">
                <a:solidFill>
                  <a:srgbClr val="0FFAF5"/>
                </a:solidFill>
              </a:rPr>
              <a:t>reconocer</a:t>
            </a:r>
            <a:r>
              <a:rPr lang="es-MX" sz="5400" dirty="0">
                <a:solidFill>
                  <a:schemeClr val="bg1"/>
                </a:solidFill>
              </a:rPr>
              <a:t> al otro en </a:t>
            </a:r>
            <a:r>
              <a:rPr lang="es-MX" sz="8000" b="1" dirty="0">
                <a:solidFill>
                  <a:srgbClr val="0FFAF5"/>
                </a:solidFill>
              </a:rPr>
              <a:t>igualdad</a:t>
            </a:r>
            <a:r>
              <a:rPr lang="es-MX" sz="5400" dirty="0">
                <a:solidFill>
                  <a:schemeClr val="bg1"/>
                </a:solidFill>
              </a:rPr>
              <a:t>. </a:t>
            </a:r>
            <a:endParaRPr lang="es-EC" sz="5400" dirty="0">
              <a:solidFill>
                <a:schemeClr val="bg1"/>
              </a:solidFill>
            </a:endParaRPr>
          </a:p>
        </p:txBody>
      </p:sp>
    </p:spTree>
    <p:extLst>
      <p:ext uri="{BB962C8B-B14F-4D97-AF65-F5344CB8AC3E}">
        <p14:creationId xmlns:p14="http://schemas.microsoft.com/office/powerpoint/2010/main" val="3853398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534670" y="426719"/>
            <a:ext cx="10901363" cy="6030279"/>
          </a:xfrm>
        </p:spPr>
        <p:txBody>
          <a:bodyPr>
            <a:normAutofit/>
          </a:bodyPr>
          <a:lstStyle/>
          <a:p>
            <a:r>
              <a:rPr lang="es-EC"/>
              <a:t>MULTICULTURALIDAD</a:t>
            </a:r>
          </a:p>
        </p:txBody>
      </p:sp>
      <p:sp>
        <p:nvSpPr>
          <p:cNvPr id="2" name="Rectángulo 1"/>
          <p:cNvSpPr/>
          <p:nvPr/>
        </p:nvSpPr>
        <p:spPr>
          <a:xfrm>
            <a:off x="1734752" y="2634734"/>
            <a:ext cx="9236631" cy="1323439"/>
          </a:xfrm>
          <a:prstGeom prst="rect">
            <a:avLst/>
          </a:prstGeom>
        </p:spPr>
        <p:txBody>
          <a:bodyPr wrap="none">
            <a:spAutoFit/>
          </a:bodyPr>
          <a:lstStyle/>
          <a:p>
            <a:r>
              <a:rPr lang="es-EC" sz="8000" dirty="0">
                <a:solidFill>
                  <a:schemeClr val="bg1"/>
                </a:solidFill>
              </a:rPr>
              <a:t>MULTICULTURALIDAD</a:t>
            </a:r>
          </a:p>
        </p:txBody>
      </p:sp>
    </p:spTree>
    <p:extLst>
      <p:ext uri="{BB962C8B-B14F-4D97-AF65-F5344CB8AC3E}">
        <p14:creationId xmlns:p14="http://schemas.microsoft.com/office/powerpoint/2010/main" val="3222410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419725" y="1122363"/>
            <a:ext cx="11062741" cy="4973637"/>
          </a:xfrm>
        </p:spPr>
        <p:txBody>
          <a:bodyPr>
            <a:normAutofit/>
          </a:bodyPr>
          <a:lstStyle/>
          <a:p>
            <a:r>
              <a:rPr lang="es-EC" sz="3200" dirty="0">
                <a:solidFill>
                  <a:schemeClr val="bg1"/>
                </a:solidFill>
              </a:rPr>
              <a:t>El término </a:t>
            </a:r>
            <a:r>
              <a:rPr lang="es-EC" sz="5400" b="1" dirty="0">
                <a:solidFill>
                  <a:srgbClr val="0FFAF5"/>
                </a:solidFill>
              </a:rPr>
              <a:t>multiculturalidad </a:t>
            </a:r>
            <a:r>
              <a:rPr lang="es-EC" sz="3200" dirty="0">
                <a:solidFill>
                  <a:schemeClr val="bg1"/>
                </a:solidFill>
              </a:rPr>
              <a:t>es solamente descriptivo y se refiere a la </a:t>
            </a:r>
            <a:r>
              <a:rPr lang="es-EC" sz="4400" b="1" dirty="0">
                <a:solidFill>
                  <a:srgbClr val="0FFAF5"/>
                </a:solidFill>
              </a:rPr>
              <a:t>variedad de culturas </a:t>
            </a:r>
            <a:r>
              <a:rPr lang="es-EC" sz="3200" dirty="0">
                <a:solidFill>
                  <a:schemeClr val="bg1"/>
                </a:solidFill>
              </a:rPr>
              <a:t>existentes dentro de un mismo espacio local, regional, nacional e internacional; sin embargo, no contempla relaciones entre</a:t>
            </a:r>
            <a:r>
              <a:rPr lang="es-EC" sz="3200" b="1" dirty="0">
                <a:solidFill>
                  <a:srgbClr val="0FFAF5"/>
                </a:solidFill>
              </a:rPr>
              <a:t> </a:t>
            </a:r>
            <a:r>
              <a:rPr lang="es-EC" sz="3200" b="1" dirty="0">
                <a:solidFill>
                  <a:schemeClr val="bg1"/>
                </a:solidFill>
              </a:rPr>
              <a:t>estas</a:t>
            </a:r>
            <a:br>
              <a:rPr lang="es-EC" sz="3200" b="1" dirty="0">
                <a:solidFill>
                  <a:schemeClr val="bg1"/>
                </a:solidFill>
              </a:rPr>
            </a:br>
            <a:br>
              <a:rPr lang="es-EC" sz="3200" b="1" dirty="0">
                <a:solidFill>
                  <a:schemeClr val="bg1"/>
                </a:solidFill>
              </a:rPr>
            </a:br>
            <a:br>
              <a:rPr lang="es-EC" sz="3200" b="1" dirty="0">
                <a:solidFill>
                  <a:schemeClr val="bg1"/>
                </a:solidFill>
              </a:rPr>
            </a:br>
            <a:br>
              <a:rPr lang="es-EC" sz="3200" b="1" dirty="0">
                <a:solidFill>
                  <a:schemeClr val="bg1"/>
                </a:solidFill>
              </a:rPr>
            </a:br>
            <a:endParaRPr lang="es-EC" sz="3200" b="1" dirty="0">
              <a:solidFill>
                <a:srgbClr val="0FFAF5"/>
              </a:solidFill>
              <a:latin typeface="+mn-lt"/>
              <a:ea typeface="Gadugi" panose="020B0502040204020203" pitchFamily="34" charset="0"/>
            </a:endParaRPr>
          </a:p>
        </p:txBody>
      </p:sp>
    </p:spTree>
    <p:extLst>
      <p:ext uri="{BB962C8B-B14F-4D97-AF65-F5344CB8AC3E}">
        <p14:creationId xmlns:p14="http://schemas.microsoft.com/office/powerpoint/2010/main" val="2290284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379085" y="363855"/>
            <a:ext cx="11062741" cy="5986463"/>
          </a:xfrm>
        </p:spPr>
        <p:txBody>
          <a:bodyPr>
            <a:normAutofit fontScale="90000"/>
          </a:bodyPr>
          <a:lstStyle/>
          <a:p>
            <a:br>
              <a:rPr lang="es-MX" dirty="0">
                <a:solidFill>
                  <a:schemeClr val="bg1"/>
                </a:solidFill>
              </a:rPr>
            </a:br>
            <a:br>
              <a:rPr lang="es-MX" dirty="0">
                <a:solidFill>
                  <a:schemeClr val="bg1"/>
                </a:solidFill>
              </a:rPr>
            </a:br>
            <a:br>
              <a:rPr lang="es-EC" dirty="0">
                <a:solidFill>
                  <a:schemeClr val="bg1"/>
                </a:solidFill>
              </a:rPr>
            </a:br>
            <a:br>
              <a:rPr lang="es-EC" dirty="0">
                <a:solidFill>
                  <a:schemeClr val="bg1"/>
                </a:solidFill>
              </a:rPr>
            </a:br>
            <a:br>
              <a:rPr lang="es-MX" sz="8000" dirty="0">
                <a:solidFill>
                  <a:schemeClr val="bg1"/>
                </a:solidFill>
              </a:rPr>
            </a:br>
            <a:r>
              <a:rPr lang="es-MX" sz="5300" dirty="0">
                <a:solidFill>
                  <a:schemeClr val="bg1"/>
                </a:solidFill>
              </a:rPr>
              <a:t>Como hemos visto, las acepciones </a:t>
            </a:r>
            <a:r>
              <a:rPr lang="es-MX" sz="5300" b="1" dirty="0">
                <a:solidFill>
                  <a:srgbClr val="0FFAF5"/>
                </a:solidFill>
              </a:rPr>
              <a:t>“</a:t>
            </a:r>
            <a:r>
              <a:rPr lang="es-MX" sz="5300" b="1" dirty="0" err="1">
                <a:solidFill>
                  <a:srgbClr val="0FFAF5"/>
                </a:solidFill>
              </a:rPr>
              <a:t>pluri</a:t>
            </a:r>
            <a:r>
              <a:rPr lang="es-MX" sz="5300" b="1" dirty="0">
                <a:solidFill>
                  <a:srgbClr val="0FFAF5"/>
                </a:solidFill>
              </a:rPr>
              <a:t>” </a:t>
            </a:r>
            <a:r>
              <a:rPr lang="es-MX" sz="5300" dirty="0">
                <a:solidFill>
                  <a:schemeClr val="bg1"/>
                </a:solidFill>
              </a:rPr>
              <a:t>y </a:t>
            </a:r>
            <a:r>
              <a:rPr lang="es-MX" sz="5300" b="1" dirty="0">
                <a:solidFill>
                  <a:srgbClr val="0FFAF5"/>
                </a:solidFill>
              </a:rPr>
              <a:t>“</a:t>
            </a:r>
            <a:r>
              <a:rPr lang="es-MX" sz="5300" b="1" dirty="0" err="1">
                <a:solidFill>
                  <a:srgbClr val="0FFAF5"/>
                </a:solidFill>
              </a:rPr>
              <a:t>multi</a:t>
            </a:r>
            <a:r>
              <a:rPr lang="es-MX" sz="5300" b="1" dirty="0">
                <a:solidFill>
                  <a:srgbClr val="0FFAF5"/>
                </a:solidFill>
              </a:rPr>
              <a:t>” </a:t>
            </a:r>
            <a:r>
              <a:rPr lang="es-MX" sz="5300" dirty="0">
                <a:solidFill>
                  <a:schemeClr val="bg1"/>
                </a:solidFill>
              </a:rPr>
              <a:t>se refieren más a la </a:t>
            </a:r>
            <a:r>
              <a:rPr lang="es-MX" b="1" dirty="0">
                <a:solidFill>
                  <a:srgbClr val="0FFAF5"/>
                </a:solidFill>
              </a:rPr>
              <a:t>cohabitación de varias culturas en un mismo espacio geográfico como elemento </a:t>
            </a:r>
            <a:br>
              <a:rPr lang="es-MX" sz="5300" dirty="0">
                <a:solidFill>
                  <a:schemeClr val="bg1"/>
                </a:solidFill>
              </a:rPr>
            </a:br>
            <a:r>
              <a:rPr lang="es-MX" sz="5300" b="1" dirty="0">
                <a:solidFill>
                  <a:srgbClr val="0FFAF5"/>
                </a:solidFill>
              </a:rPr>
              <a:t>aglutinador</a:t>
            </a:r>
            <a:r>
              <a:rPr lang="es-MX" sz="5300" dirty="0">
                <a:solidFill>
                  <a:schemeClr val="bg1"/>
                </a:solidFill>
              </a:rPr>
              <a:t>, lo cual </a:t>
            </a:r>
            <a:r>
              <a:rPr lang="es-MX" b="1" dirty="0">
                <a:solidFill>
                  <a:srgbClr val="0FFAF5"/>
                </a:solidFill>
              </a:rPr>
              <a:t>no</a:t>
            </a:r>
            <a:r>
              <a:rPr lang="es-MX" sz="5300" dirty="0">
                <a:solidFill>
                  <a:schemeClr val="bg1"/>
                </a:solidFill>
              </a:rPr>
              <a:t> necesariamente significa </a:t>
            </a:r>
            <a:br>
              <a:rPr lang="es-MX" sz="5300" dirty="0">
                <a:solidFill>
                  <a:schemeClr val="bg1"/>
                </a:solidFill>
              </a:rPr>
            </a:br>
            <a:r>
              <a:rPr lang="es-MX" sz="7300" b="1" dirty="0">
                <a:solidFill>
                  <a:srgbClr val="0FFAF5"/>
                </a:solidFill>
              </a:rPr>
              <a:t>interrelación</a:t>
            </a:r>
            <a:r>
              <a:rPr lang="es-MX" sz="5300" dirty="0">
                <a:solidFill>
                  <a:schemeClr val="bg1"/>
                </a:solidFill>
              </a:rPr>
              <a:t> entre estas culturas.</a:t>
            </a:r>
            <a:br>
              <a:rPr lang="es-EC" sz="5300" dirty="0">
                <a:solidFill>
                  <a:schemeClr val="bg1"/>
                </a:solidFill>
              </a:rPr>
            </a:br>
            <a:endParaRPr lang="es-EC" sz="5300" b="1" dirty="0">
              <a:solidFill>
                <a:schemeClr val="bg1"/>
              </a:solidFill>
              <a:latin typeface="+mn-lt"/>
              <a:ea typeface="Gadugi" panose="020B0502040204020203" pitchFamily="34" charset="0"/>
            </a:endParaRPr>
          </a:p>
        </p:txBody>
      </p:sp>
    </p:spTree>
    <p:extLst>
      <p:ext uri="{BB962C8B-B14F-4D97-AF65-F5344CB8AC3E}">
        <p14:creationId xmlns:p14="http://schemas.microsoft.com/office/powerpoint/2010/main" val="3243984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476875" y="371475"/>
            <a:ext cx="11062741" cy="5986463"/>
          </a:xfrm>
        </p:spPr>
        <p:txBody>
          <a:bodyPr>
            <a:normAutofit fontScale="90000"/>
          </a:bodyPr>
          <a:lstStyle/>
          <a:p>
            <a:br>
              <a:rPr lang="es-EC" dirty="0">
                <a:solidFill>
                  <a:schemeClr val="bg1"/>
                </a:solidFill>
              </a:rPr>
            </a:br>
            <a:br>
              <a:rPr lang="es-EC" dirty="0">
                <a:solidFill>
                  <a:schemeClr val="bg1"/>
                </a:solidFill>
              </a:rPr>
            </a:br>
            <a:br>
              <a:rPr lang="es-EC" dirty="0">
                <a:solidFill>
                  <a:schemeClr val="bg1"/>
                </a:solidFill>
              </a:rPr>
            </a:br>
            <a:r>
              <a:rPr lang="es-EC" dirty="0">
                <a:solidFill>
                  <a:schemeClr val="bg1"/>
                </a:solidFill>
              </a:rPr>
              <a:t>La</a:t>
            </a:r>
            <a:r>
              <a:rPr lang="es-EC" dirty="0"/>
              <a:t> </a:t>
            </a:r>
            <a:r>
              <a:rPr lang="es-EC" sz="8000" b="1" dirty="0">
                <a:solidFill>
                  <a:srgbClr val="0FFAF5"/>
                </a:solidFill>
              </a:rPr>
              <a:t>interculturalidad </a:t>
            </a:r>
            <a:r>
              <a:rPr lang="es-EC" dirty="0">
                <a:solidFill>
                  <a:schemeClr val="bg1"/>
                </a:solidFill>
              </a:rPr>
              <a:t>busca eliminar la subordinación de personas, conocimientos y saberes entre culturas.</a:t>
            </a:r>
            <a:br>
              <a:rPr lang="es-EC" dirty="0">
                <a:solidFill>
                  <a:schemeClr val="bg1"/>
                </a:solidFill>
              </a:rPr>
            </a:br>
            <a:br>
              <a:rPr lang="es-EC" sz="7300" dirty="0">
                <a:solidFill>
                  <a:schemeClr val="bg1"/>
                </a:solidFill>
              </a:rPr>
            </a:br>
            <a:endParaRPr lang="es-EC" sz="7300" b="1" dirty="0">
              <a:solidFill>
                <a:schemeClr val="bg1"/>
              </a:solidFill>
              <a:latin typeface="+mn-lt"/>
              <a:ea typeface="Gadugi" panose="020B0502040204020203" pitchFamily="34" charset="0"/>
            </a:endParaRPr>
          </a:p>
        </p:txBody>
      </p:sp>
    </p:spTree>
    <p:extLst>
      <p:ext uri="{BB962C8B-B14F-4D97-AF65-F5344CB8AC3E}">
        <p14:creationId xmlns:p14="http://schemas.microsoft.com/office/powerpoint/2010/main" val="223622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419725" y="485776"/>
            <a:ext cx="11062741" cy="5854064"/>
          </a:xfrm>
        </p:spPr>
        <p:txBody>
          <a:bodyPr>
            <a:normAutofit/>
          </a:bodyPr>
          <a:lstStyle/>
          <a:p>
            <a:r>
              <a:rPr lang="es-EC" dirty="0">
                <a:solidFill>
                  <a:schemeClr val="bg1"/>
                </a:solidFill>
              </a:rPr>
              <a:t>Transformar las relaciones al interior de las culturas por medio de la </a:t>
            </a:r>
            <a:r>
              <a:rPr lang="es-EC" sz="7200" b="1" dirty="0">
                <a:solidFill>
                  <a:srgbClr val="0FFAF5"/>
                </a:solidFill>
              </a:rPr>
              <a:t>interacción, </a:t>
            </a:r>
            <a:r>
              <a:rPr lang="es-EC" dirty="0">
                <a:solidFill>
                  <a:schemeClr val="bg1"/>
                </a:solidFill>
              </a:rPr>
              <a:t>para que no haya culturas superiores o inferiores. </a:t>
            </a:r>
            <a:br>
              <a:rPr lang="es-EC" dirty="0">
                <a:solidFill>
                  <a:schemeClr val="bg1"/>
                </a:solidFill>
              </a:rPr>
            </a:br>
            <a:endParaRPr lang="es-EC" sz="7300" b="1" dirty="0">
              <a:solidFill>
                <a:schemeClr val="bg1"/>
              </a:solidFill>
              <a:latin typeface="+mn-lt"/>
              <a:ea typeface="Gadugi" panose="020B0502040204020203" pitchFamily="34" charset="0"/>
            </a:endParaRPr>
          </a:p>
        </p:txBody>
      </p:sp>
    </p:spTree>
    <p:extLst>
      <p:ext uri="{BB962C8B-B14F-4D97-AF65-F5344CB8AC3E}">
        <p14:creationId xmlns:p14="http://schemas.microsoft.com/office/powerpoint/2010/main" val="3950593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ángulo 1"/>
          <p:cNvSpPr/>
          <p:nvPr/>
        </p:nvSpPr>
        <p:spPr>
          <a:xfrm>
            <a:off x="345440" y="388994"/>
            <a:ext cx="11541760" cy="6323975"/>
          </a:xfrm>
          <a:prstGeom prst="rect">
            <a:avLst/>
          </a:prstGeom>
        </p:spPr>
        <p:txBody>
          <a:bodyPr wrap="square">
            <a:spAutoFit/>
          </a:bodyPr>
          <a:lstStyle/>
          <a:p>
            <a:pPr>
              <a:lnSpc>
                <a:spcPct val="107000"/>
              </a:lnSpc>
              <a:spcAft>
                <a:spcPts val="800"/>
              </a:spcAft>
            </a:pPr>
            <a:r>
              <a:rPr lang="es-EC"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Transforma relaciones de poder en un proceso de </a:t>
            </a:r>
            <a:r>
              <a:rPr lang="es-EC" sz="6000" b="1" dirty="0">
                <a:solidFill>
                  <a:srgbClr val="0FFAF5"/>
                </a:solidFill>
                <a:latin typeface="Calibri" panose="020F0502020204030204" pitchFamily="34" charset="0"/>
                <a:ea typeface="Calibri" panose="020F0502020204030204" pitchFamily="34" charset="0"/>
                <a:cs typeface="Times New Roman" panose="02020603050405020304" pitchFamily="18" charset="0"/>
              </a:rPr>
              <a:t>autoafirmación y reconocimiento del otro</a:t>
            </a:r>
            <a:r>
              <a:rPr lang="es-EC"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basado en el dialogo intercultural</a:t>
            </a:r>
          </a:p>
          <a:p>
            <a:pPr>
              <a:lnSpc>
                <a:spcPct val="107000"/>
              </a:lnSpc>
              <a:spcAft>
                <a:spcPts val="800"/>
              </a:spcAft>
            </a:pPr>
            <a:r>
              <a:rPr lang="es-EC" sz="5400" b="1" dirty="0">
                <a:solidFill>
                  <a:srgbClr val="0FFAF5"/>
                </a:solidFill>
              </a:rPr>
              <a:t>Es</a:t>
            </a:r>
            <a:r>
              <a:rPr lang="es-EC" dirty="0"/>
              <a:t> </a:t>
            </a:r>
            <a:r>
              <a:rPr lang="es-EC" sz="4800" b="1" dirty="0">
                <a:solidFill>
                  <a:srgbClr val="0FFAF5"/>
                </a:solidFill>
              </a:rPr>
              <a:t>la construcción desde la gente y con la gente. </a:t>
            </a:r>
          </a:p>
          <a:p>
            <a:pPr>
              <a:lnSpc>
                <a:spcPct val="107000"/>
              </a:lnSpc>
              <a:spcAft>
                <a:spcPts val="800"/>
              </a:spcAft>
            </a:pPr>
            <a:endParaRPr lang="es-EC" sz="4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9931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ángulo 2"/>
          <p:cNvSpPr/>
          <p:nvPr/>
        </p:nvSpPr>
        <p:spPr>
          <a:xfrm>
            <a:off x="2236917" y="2889212"/>
            <a:ext cx="237566" cy="375552"/>
          </a:xfrm>
          <a:prstGeom prst="rect">
            <a:avLst/>
          </a:prstGeom>
        </p:spPr>
        <p:txBody>
          <a:bodyPr wrap="none">
            <a:spAutoFit/>
          </a:bodyPr>
          <a:lstStyle/>
          <a:p>
            <a:pPr>
              <a:lnSpc>
                <a:spcPct val="107000"/>
              </a:lnSpc>
              <a:spcAft>
                <a:spcPts val="800"/>
              </a:spcAft>
            </a:pPr>
            <a:r>
              <a:rPr lang="es-EC" dirty="0">
                <a:latin typeface="Calibri" panose="020F0502020204030204" pitchFamily="34" charset="0"/>
                <a:ea typeface="Calibri" panose="020F0502020204030204" pitchFamily="34" charset="0"/>
                <a:cs typeface="Times New Roman" panose="02020603050405020304" pitchFamily="18" charset="0"/>
              </a:rPr>
              <a:t> </a:t>
            </a:r>
          </a:p>
        </p:txBody>
      </p:sp>
      <p:sp>
        <p:nvSpPr>
          <p:cNvPr id="4" name="CuadroTexto 3">
            <a:extLst>
              <a:ext uri="{FF2B5EF4-FFF2-40B4-BE49-F238E27FC236}">
                <a16:creationId xmlns:a16="http://schemas.microsoft.com/office/drawing/2014/main" id="{C868B061-C45E-F826-B7F5-CC37C87F816B}"/>
              </a:ext>
            </a:extLst>
          </p:cNvPr>
          <p:cNvSpPr txBox="1"/>
          <p:nvPr/>
        </p:nvSpPr>
        <p:spPr>
          <a:xfrm>
            <a:off x="1079157" y="1466334"/>
            <a:ext cx="9671221" cy="3077766"/>
          </a:xfrm>
          <a:prstGeom prst="rect">
            <a:avLst/>
          </a:prstGeom>
          <a:noFill/>
        </p:spPr>
        <p:txBody>
          <a:bodyPr wrap="square">
            <a:spAutoFit/>
          </a:bodyPr>
          <a:lstStyle/>
          <a:p>
            <a:r>
              <a:rPr lang="es-MX" sz="3200" dirty="0">
                <a:solidFill>
                  <a:schemeClr val="bg1"/>
                </a:solidFill>
              </a:rPr>
              <a:t>Somos seres </a:t>
            </a:r>
            <a:r>
              <a:rPr lang="es-MX" sz="6600" dirty="0">
                <a:solidFill>
                  <a:srgbClr val="0FFAF5"/>
                </a:solidFill>
              </a:rPr>
              <a:t>biológicos</a:t>
            </a:r>
            <a:r>
              <a:rPr lang="es-MX" sz="3200" dirty="0">
                <a:solidFill>
                  <a:schemeClr val="bg1"/>
                </a:solidFill>
              </a:rPr>
              <a:t> y </a:t>
            </a:r>
            <a:r>
              <a:rPr lang="es-MX" sz="4400" dirty="0">
                <a:solidFill>
                  <a:srgbClr val="0FFAF5"/>
                </a:solidFill>
              </a:rPr>
              <a:t>CULTURALES </a:t>
            </a:r>
            <a:r>
              <a:rPr lang="es-MX" sz="3200" dirty="0">
                <a:solidFill>
                  <a:schemeClr val="bg1"/>
                </a:solidFill>
              </a:rPr>
              <a:t>todo lo que nos sucede nos sucede en el </a:t>
            </a:r>
            <a:r>
              <a:rPr lang="es-MX" sz="3200" dirty="0">
                <a:solidFill>
                  <a:srgbClr val="0FFAF5"/>
                </a:solidFill>
              </a:rPr>
              <a:t>vivir</a:t>
            </a:r>
            <a:r>
              <a:rPr lang="es-MX" sz="3200" dirty="0">
                <a:solidFill>
                  <a:schemeClr val="bg1"/>
                </a:solidFill>
              </a:rPr>
              <a:t> Tenemos dos formas distintas de historias; la que tenemos como seres vivos y la que tenemos en el contexto La historia es un suceder de transformación sucesivas en el tiempo</a:t>
            </a:r>
            <a:endParaRPr lang="es-EC" sz="3200" dirty="0">
              <a:solidFill>
                <a:schemeClr val="bg1"/>
              </a:solidFill>
            </a:endParaRPr>
          </a:p>
        </p:txBody>
      </p:sp>
    </p:spTree>
    <p:extLst>
      <p:ext uri="{BB962C8B-B14F-4D97-AF65-F5344CB8AC3E}">
        <p14:creationId xmlns:p14="http://schemas.microsoft.com/office/powerpoint/2010/main" val="2734378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ángulo 1"/>
          <p:cNvSpPr/>
          <p:nvPr/>
        </p:nvSpPr>
        <p:spPr>
          <a:xfrm>
            <a:off x="756233" y="2200477"/>
            <a:ext cx="11155680" cy="1509196"/>
          </a:xfrm>
          <a:prstGeom prst="rect">
            <a:avLst/>
          </a:prstGeom>
        </p:spPr>
        <p:txBody>
          <a:bodyPr wrap="square">
            <a:spAutoFit/>
          </a:bodyPr>
          <a:lstStyle/>
          <a:p>
            <a:pPr>
              <a:lnSpc>
                <a:spcPct val="107000"/>
              </a:lnSpc>
              <a:spcAft>
                <a:spcPts val="800"/>
              </a:spcAft>
            </a:pPr>
            <a:r>
              <a:rPr lang="es-MX" sz="4400" dirty="0">
                <a:solidFill>
                  <a:schemeClr val="bg1"/>
                </a:solidFill>
              </a:rPr>
              <a:t>Somos seres vivos, somos seres humanos y somos distintos </a:t>
            </a:r>
            <a:r>
              <a:rPr lang="es-MX" sz="4400" dirty="0">
                <a:solidFill>
                  <a:srgbClr val="0FFAF5"/>
                </a:solidFill>
              </a:rPr>
              <a:t>DIVERSOS</a:t>
            </a:r>
            <a:endParaRPr lang="es-EC" sz="4400" b="1" dirty="0">
              <a:solidFill>
                <a:srgbClr val="0FFAF5"/>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319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ángulo 1"/>
          <p:cNvSpPr/>
          <p:nvPr/>
        </p:nvSpPr>
        <p:spPr>
          <a:xfrm>
            <a:off x="685801" y="504349"/>
            <a:ext cx="10687050" cy="830997"/>
          </a:xfrm>
          <a:prstGeom prst="rect">
            <a:avLst/>
          </a:prstGeom>
        </p:spPr>
        <p:txBody>
          <a:bodyPr wrap="square">
            <a:spAutoFit/>
          </a:bodyPr>
          <a:lstStyle/>
          <a:p>
            <a:endParaRPr lang="es-MX" sz="4800" dirty="0">
              <a:solidFill>
                <a:schemeClr val="bg1"/>
              </a:solidFill>
            </a:endParaRPr>
          </a:p>
        </p:txBody>
      </p:sp>
      <p:sp>
        <p:nvSpPr>
          <p:cNvPr id="3" name="Rectángulo 2"/>
          <p:cNvSpPr/>
          <p:nvPr/>
        </p:nvSpPr>
        <p:spPr>
          <a:xfrm>
            <a:off x="684531" y="1335346"/>
            <a:ext cx="10688320" cy="4601837"/>
          </a:xfrm>
          <a:prstGeom prst="rect">
            <a:avLst/>
          </a:prstGeom>
        </p:spPr>
        <p:txBody>
          <a:bodyPr wrap="square">
            <a:spAutoFit/>
          </a:bodyPr>
          <a:lstStyle/>
          <a:p>
            <a:pPr>
              <a:lnSpc>
                <a:spcPct val="107000"/>
              </a:lnSpc>
              <a:spcAft>
                <a:spcPts val="800"/>
              </a:spcAft>
            </a:pPr>
            <a:r>
              <a:rPr lang="es-MX" sz="4800" dirty="0">
                <a:solidFill>
                  <a:schemeClr val="bg1"/>
                </a:solidFill>
              </a:rPr>
              <a:t>Lo fundamental en el origen de lo humano es el </a:t>
            </a:r>
            <a:r>
              <a:rPr lang="es-MX" sz="6600" dirty="0">
                <a:solidFill>
                  <a:srgbClr val="0FFAF5"/>
                </a:solidFill>
              </a:rPr>
              <a:t>lenguaje</a:t>
            </a:r>
            <a:r>
              <a:rPr lang="es-MX" sz="4800" dirty="0">
                <a:solidFill>
                  <a:schemeClr val="bg1"/>
                </a:solidFill>
              </a:rPr>
              <a:t>…el </a:t>
            </a:r>
            <a:r>
              <a:rPr lang="es-MX" sz="4800" dirty="0">
                <a:solidFill>
                  <a:srgbClr val="0FFAF5"/>
                </a:solidFill>
              </a:rPr>
              <a:t>conversar</a:t>
            </a:r>
            <a:r>
              <a:rPr lang="es-MX" sz="4800" dirty="0">
                <a:solidFill>
                  <a:schemeClr val="bg1"/>
                </a:solidFill>
              </a:rPr>
              <a:t>…y la reflexión como un modo de </a:t>
            </a:r>
            <a:r>
              <a:rPr lang="es-MX" sz="6600" dirty="0">
                <a:solidFill>
                  <a:srgbClr val="0FFAF5"/>
                </a:solidFill>
              </a:rPr>
              <a:t>convivir </a:t>
            </a:r>
            <a:r>
              <a:rPr lang="es-MX" sz="4800" dirty="0">
                <a:solidFill>
                  <a:schemeClr val="bg1"/>
                </a:solidFill>
              </a:rPr>
              <a:t>en el hacer cosas juntos en un ámbito de cercanía duradera</a:t>
            </a:r>
            <a:endParaRPr lang="es-EC" sz="4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8519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FA82AE-6471-DC1E-3496-0721A226AE1A}"/>
            </a:ext>
          </a:extLst>
        </p:cNvPr>
        <p:cNvGrpSpPr/>
        <p:nvPr/>
      </p:nvGrpSpPr>
      <p:grpSpPr>
        <a:xfrm>
          <a:off x="0" y="0"/>
          <a:ext cx="0" cy="0"/>
          <a:chOff x="0" y="0"/>
          <a:chExt cx="0" cy="0"/>
        </a:xfrm>
      </p:grpSpPr>
      <p:sp>
        <p:nvSpPr>
          <p:cNvPr id="4" name="Título 3">
            <a:extLst>
              <a:ext uri="{FF2B5EF4-FFF2-40B4-BE49-F238E27FC236}">
                <a16:creationId xmlns:a16="http://schemas.microsoft.com/office/drawing/2014/main" id="{A1CF7262-41EA-2F37-D736-CF2AC56A2BB2}"/>
              </a:ext>
            </a:extLst>
          </p:cNvPr>
          <p:cNvSpPr>
            <a:spLocks noGrp="1"/>
          </p:cNvSpPr>
          <p:nvPr>
            <p:ph type="ctrTitle"/>
          </p:nvPr>
        </p:nvSpPr>
        <p:spPr>
          <a:xfrm>
            <a:off x="419725" y="1122363"/>
            <a:ext cx="11062741" cy="4049244"/>
          </a:xfrm>
        </p:spPr>
        <p:txBody>
          <a:bodyPr>
            <a:normAutofit/>
          </a:bodyPr>
          <a:lstStyle/>
          <a:p>
            <a:r>
              <a:rPr lang="es-MX" sz="3600" b="0" i="0" dirty="0">
                <a:solidFill>
                  <a:schemeClr val="bg1"/>
                </a:solidFill>
                <a:effectLst/>
                <a:latin typeface="__fkGroteskNeue_598ab8"/>
              </a:rPr>
              <a:t>La comunicación en entornos multiculturales es crucial en un mundo </a:t>
            </a:r>
            <a:r>
              <a:rPr lang="es-MX" sz="4800" b="0" i="0" dirty="0">
                <a:solidFill>
                  <a:srgbClr val="0FFAF5"/>
                </a:solidFill>
                <a:effectLst/>
                <a:latin typeface="__fkGroteskNeue_598ab8"/>
              </a:rPr>
              <a:t>globalizado</a:t>
            </a:r>
            <a:r>
              <a:rPr lang="es-MX" sz="3600" b="0" i="0" dirty="0">
                <a:solidFill>
                  <a:schemeClr val="bg1"/>
                </a:solidFill>
                <a:effectLst/>
                <a:latin typeface="__fkGroteskNeue_598ab8"/>
              </a:rPr>
              <a:t>, donde las </a:t>
            </a:r>
            <a:r>
              <a:rPr lang="es-MX" sz="5400" b="0" i="0" dirty="0">
                <a:solidFill>
                  <a:srgbClr val="0FFAF5"/>
                </a:solidFill>
                <a:effectLst/>
                <a:latin typeface="__fkGroteskNeue_598ab8"/>
              </a:rPr>
              <a:t>interacciones</a:t>
            </a:r>
            <a:r>
              <a:rPr lang="es-MX" sz="3600" b="0" i="0" dirty="0">
                <a:solidFill>
                  <a:schemeClr val="bg1"/>
                </a:solidFill>
                <a:effectLst/>
                <a:latin typeface="__fkGroteskNeue_598ab8"/>
              </a:rPr>
              <a:t> entre diversas culturas son frecuentes. Este fenómeno abarca tanto el </a:t>
            </a:r>
            <a:r>
              <a:rPr lang="es-MX" sz="3600" b="0" i="0" dirty="0">
                <a:solidFill>
                  <a:srgbClr val="0FFAF5"/>
                </a:solidFill>
                <a:effectLst/>
                <a:latin typeface="__fkGroteskNeue_598ab8"/>
              </a:rPr>
              <a:t>intercambio de información </a:t>
            </a:r>
            <a:r>
              <a:rPr lang="es-MX" sz="3600" b="0" i="0" dirty="0">
                <a:solidFill>
                  <a:schemeClr val="bg1"/>
                </a:solidFill>
                <a:effectLst/>
                <a:latin typeface="__fkGroteskNeue_598ab8"/>
              </a:rPr>
              <a:t>como la comprensión de cómo las </a:t>
            </a:r>
            <a:r>
              <a:rPr lang="es-MX" sz="3600" b="0" i="0" dirty="0">
                <a:solidFill>
                  <a:srgbClr val="0FFAF5"/>
                </a:solidFill>
                <a:effectLst/>
                <a:latin typeface="__fkGroteskNeue_598ab8"/>
              </a:rPr>
              <a:t>diferencias culturales </a:t>
            </a:r>
            <a:r>
              <a:rPr lang="es-MX" sz="3600" b="0" i="0" dirty="0">
                <a:solidFill>
                  <a:schemeClr val="bg1"/>
                </a:solidFill>
                <a:effectLst/>
                <a:latin typeface="__fkGroteskNeue_598ab8"/>
              </a:rPr>
              <a:t>influyen en la comunicación.</a:t>
            </a:r>
            <a:endParaRPr lang="es-EC" sz="3600" dirty="0">
              <a:solidFill>
                <a:schemeClr val="bg1"/>
              </a:solidFill>
              <a:latin typeface="+mn-lt"/>
              <a:ea typeface="Gadugi" panose="020B0502040204020203" pitchFamily="34" charset="0"/>
            </a:endParaRPr>
          </a:p>
        </p:txBody>
      </p:sp>
    </p:spTree>
    <p:extLst>
      <p:ext uri="{BB962C8B-B14F-4D97-AF65-F5344CB8AC3E}">
        <p14:creationId xmlns:p14="http://schemas.microsoft.com/office/powerpoint/2010/main" val="2166854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ángulo 1"/>
          <p:cNvSpPr/>
          <p:nvPr/>
        </p:nvSpPr>
        <p:spPr>
          <a:xfrm>
            <a:off x="685801" y="504349"/>
            <a:ext cx="10687050" cy="830997"/>
          </a:xfrm>
          <a:prstGeom prst="rect">
            <a:avLst/>
          </a:prstGeom>
        </p:spPr>
        <p:txBody>
          <a:bodyPr wrap="square">
            <a:spAutoFit/>
          </a:bodyPr>
          <a:lstStyle/>
          <a:p>
            <a:endParaRPr lang="es-MX" sz="4800" dirty="0">
              <a:solidFill>
                <a:schemeClr val="bg1"/>
              </a:solidFill>
            </a:endParaRPr>
          </a:p>
        </p:txBody>
      </p:sp>
      <p:sp>
        <p:nvSpPr>
          <p:cNvPr id="5" name="Rectángulo 4"/>
          <p:cNvSpPr/>
          <p:nvPr/>
        </p:nvSpPr>
        <p:spPr>
          <a:xfrm>
            <a:off x="1257301" y="1207868"/>
            <a:ext cx="10115550" cy="2781852"/>
          </a:xfrm>
          <a:prstGeom prst="rect">
            <a:avLst/>
          </a:prstGeom>
        </p:spPr>
        <p:txBody>
          <a:bodyPr wrap="square">
            <a:spAutoFit/>
          </a:bodyPr>
          <a:lstStyle/>
          <a:p>
            <a:pPr>
              <a:lnSpc>
                <a:spcPct val="107000"/>
              </a:lnSpc>
              <a:spcAft>
                <a:spcPts val="800"/>
              </a:spcAft>
            </a:pPr>
            <a:r>
              <a:rPr lang="es-MX" sz="4000" dirty="0">
                <a:solidFill>
                  <a:schemeClr val="bg1"/>
                </a:solidFill>
              </a:rPr>
              <a:t>El lenguaje surge en el </a:t>
            </a:r>
            <a:r>
              <a:rPr lang="es-MX" sz="6600" dirty="0">
                <a:solidFill>
                  <a:srgbClr val="0FFAF5"/>
                </a:solidFill>
              </a:rPr>
              <a:t>coordinar</a:t>
            </a:r>
            <a:r>
              <a:rPr lang="es-MX" sz="4000" dirty="0">
                <a:solidFill>
                  <a:schemeClr val="bg1"/>
                </a:solidFill>
              </a:rPr>
              <a:t>, en los sentires, haceres y emociones en el hacer cosas juntos del </a:t>
            </a:r>
            <a:r>
              <a:rPr lang="es-MX" sz="6000" dirty="0">
                <a:solidFill>
                  <a:srgbClr val="0FFAF5"/>
                </a:solidFill>
              </a:rPr>
              <a:t>convivir</a:t>
            </a:r>
            <a:r>
              <a:rPr lang="es-MX" sz="4000" dirty="0">
                <a:solidFill>
                  <a:schemeClr val="bg1"/>
                </a:solidFill>
              </a:rPr>
              <a:t> en la familia ancestral</a:t>
            </a:r>
            <a:r>
              <a:rPr lang="es-MX" sz="4000" dirty="0"/>
              <a:t>.</a:t>
            </a:r>
            <a:endParaRPr lang="es-EC"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8441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ángulo 2"/>
          <p:cNvSpPr/>
          <p:nvPr/>
        </p:nvSpPr>
        <p:spPr>
          <a:xfrm>
            <a:off x="264160" y="294561"/>
            <a:ext cx="11135360" cy="6482159"/>
          </a:xfrm>
          <a:prstGeom prst="rect">
            <a:avLst/>
          </a:prstGeom>
        </p:spPr>
        <p:txBody>
          <a:bodyPr wrap="square">
            <a:spAutoFit/>
          </a:bodyPr>
          <a:lstStyle/>
          <a:p>
            <a:pPr>
              <a:lnSpc>
                <a:spcPct val="107000"/>
              </a:lnSpc>
              <a:spcAft>
                <a:spcPts val="800"/>
              </a:spcAft>
            </a:pPr>
            <a:r>
              <a:rPr lang="es-EC" sz="5400" b="1" dirty="0">
                <a:solidFill>
                  <a:srgbClr val="0FFAF5"/>
                </a:solidFill>
                <a:latin typeface="Calibri" panose="020F0502020204030204" pitchFamily="34" charset="0"/>
                <a:ea typeface="Calibri" panose="020F0502020204030204" pitchFamily="34" charset="0"/>
                <a:cs typeface="Times New Roman" panose="02020603050405020304" pitchFamily="18" charset="0"/>
              </a:rPr>
              <a:t>RESPETO: </a:t>
            </a:r>
            <a:r>
              <a:rPr lang="es-EC" sz="5400" dirty="0">
                <a:solidFill>
                  <a:schemeClr val="bg1"/>
                </a:solidFill>
                <a:latin typeface="Calibri" panose="020F0502020204030204" pitchFamily="34" charset="0"/>
                <a:ea typeface="Calibri" panose="020F0502020204030204" pitchFamily="34" charset="0"/>
                <a:cs typeface="Times New Roman" panose="02020603050405020304" pitchFamily="18" charset="0"/>
              </a:rPr>
              <a:t>Trato con dignidad, trato como sujetos, escucha respetuosa</a:t>
            </a:r>
          </a:p>
          <a:p>
            <a:pPr>
              <a:lnSpc>
                <a:spcPct val="107000"/>
              </a:lnSpc>
              <a:spcAft>
                <a:spcPts val="800"/>
              </a:spcAft>
            </a:pPr>
            <a:r>
              <a:rPr lang="es-EC" sz="5400" dirty="0">
                <a:solidFill>
                  <a:schemeClr val="bg1"/>
                </a:solidFill>
                <a:latin typeface="Calibri" panose="020F0502020204030204" pitchFamily="34" charset="0"/>
                <a:ea typeface="Calibri" panose="020F0502020204030204" pitchFamily="34" charset="0"/>
                <a:cs typeface="Times New Roman" panose="02020603050405020304" pitchFamily="18" charset="0"/>
              </a:rPr>
              <a:t>Libre expresión de percepciones, ideas y creencias</a:t>
            </a:r>
          </a:p>
          <a:p>
            <a:pPr>
              <a:lnSpc>
                <a:spcPct val="107000"/>
              </a:lnSpc>
              <a:spcAft>
                <a:spcPts val="800"/>
              </a:spcAft>
            </a:pPr>
            <a:r>
              <a:rPr lang="es-EC" sz="5400" dirty="0">
                <a:solidFill>
                  <a:schemeClr val="bg1"/>
                </a:solidFill>
                <a:latin typeface="Calibri" panose="020F0502020204030204" pitchFamily="34" charset="0"/>
                <a:ea typeface="Calibri" panose="020F0502020204030204" pitchFamily="34" charset="0"/>
                <a:cs typeface="Times New Roman" panose="02020603050405020304" pitchFamily="18" charset="0"/>
              </a:rPr>
              <a:t>Reconocimiento del otro, existencia de otros modelos de percepciones de la realidad</a:t>
            </a:r>
          </a:p>
        </p:txBody>
      </p:sp>
    </p:spTree>
    <p:extLst>
      <p:ext uri="{BB962C8B-B14F-4D97-AF65-F5344CB8AC3E}">
        <p14:creationId xmlns:p14="http://schemas.microsoft.com/office/powerpoint/2010/main" val="3693042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ángulo 3"/>
          <p:cNvSpPr/>
          <p:nvPr/>
        </p:nvSpPr>
        <p:spPr>
          <a:xfrm>
            <a:off x="589280" y="1498299"/>
            <a:ext cx="10769600" cy="3163366"/>
          </a:xfrm>
          <a:prstGeom prst="rect">
            <a:avLst/>
          </a:prstGeom>
        </p:spPr>
        <p:txBody>
          <a:bodyPr wrap="square">
            <a:spAutoFit/>
          </a:bodyPr>
          <a:lstStyle/>
          <a:p>
            <a:pPr>
              <a:lnSpc>
                <a:spcPct val="107000"/>
              </a:lnSpc>
              <a:spcAft>
                <a:spcPts val="800"/>
              </a:spcAft>
            </a:pPr>
            <a:r>
              <a:rPr lang="es-EC" sz="4400" b="1" dirty="0">
                <a:solidFill>
                  <a:srgbClr val="0FFAF5"/>
                </a:solidFill>
                <a:latin typeface="Calibri" panose="020F0502020204030204" pitchFamily="34" charset="0"/>
                <a:ea typeface="Calibri" panose="020F0502020204030204" pitchFamily="34" charset="0"/>
                <a:cs typeface="Times New Roman" panose="02020603050405020304" pitchFamily="18" charset="0"/>
              </a:rPr>
              <a:t>DIÁLOGO HORIZONTAL:</a:t>
            </a:r>
          </a:p>
          <a:p>
            <a:pPr>
              <a:lnSpc>
                <a:spcPct val="107000"/>
              </a:lnSpc>
              <a:spcAft>
                <a:spcPts val="800"/>
              </a:spcAft>
            </a:pPr>
            <a:r>
              <a:rPr lang="es-EC" sz="4400" dirty="0">
                <a:solidFill>
                  <a:schemeClr val="bg1"/>
                </a:solidFill>
                <a:latin typeface="Calibri" panose="020F0502020204030204" pitchFamily="34" charset="0"/>
                <a:ea typeface="Calibri" panose="020F0502020204030204" pitchFamily="34" charset="0"/>
                <a:cs typeface="Times New Roman" panose="02020603050405020304" pitchFamily="18" charset="0"/>
              </a:rPr>
              <a:t>Interacción con igualdad de oportunidades</a:t>
            </a:r>
          </a:p>
          <a:p>
            <a:pPr>
              <a:lnSpc>
                <a:spcPct val="107000"/>
              </a:lnSpc>
              <a:spcAft>
                <a:spcPts val="800"/>
              </a:spcAft>
            </a:pPr>
            <a:r>
              <a:rPr lang="es-EC" sz="4400" dirty="0">
                <a:solidFill>
                  <a:schemeClr val="bg1"/>
                </a:solidFill>
                <a:latin typeface="Calibri" panose="020F0502020204030204" pitchFamily="34" charset="0"/>
                <a:ea typeface="Calibri" panose="020F0502020204030204" pitchFamily="34" charset="0"/>
                <a:cs typeface="Times New Roman" panose="02020603050405020304" pitchFamily="18" charset="0"/>
              </a:rPr>
              <a:t>Reconocimiento de que no hay una verdad única</a:t>
            </a:r>
          </a:p>
        </p:txBody>
      </p:sp>
    </p:spTree>
    <p:extLst>
      <p:ext uri="{BB962C8B-B14F-4D97-AF65-F5344CB8AC3E}">
        <p14:creationId xmlns:p14="http://schemas.microsoft.com/office/powerpoint/2010/main" val="108596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ángulo 3"/>
          <p:cNvSpPr/>
          <p:nvPr/>
        </p:nvSpPr>
        <p:spPr>
          <a:xfrm>
            <a:off x="629920" y="990299"/>
            <a:ext cx="10769600" cy="5016758"/>
          </a:xfrm>
          <a:prstGeom prst="rect">
            <a:avLst/>
          </a:prstGeom>
        </p:spPr>
        <p:txBody>
          <a:bodyPr wrap="square">
            <a:spAutoFit/>
          </a:bodyPr>
          <a:lstStyle/>
          <a:p>
            <a:r>
              <a:rPr lang="es-EC" sz="4000" b="1" dirty="0">
                <a:solidFill>
                  <a:srgbClr val="0FFAF5"/>
                </a:solidFill>
              </a:rPr>
              <a:t>COMPRENSIÓN MUTUA</a:t>
            </a:r>
          </a:p>
          <a:p>
            <a:r>
              <a:rPr lang="es-EC" sz="4000" dirty="0">
                <a:solidFill>
                  <a:schemeClr val="bg1"/>
                </a:solidFill>
              </a:rPr>
              <a:t>Existe comprensión mutua cuando hay: Entendimiento del otro</a:t>
            </a:r>
          </a:p>
          <a:p>
            <a:r>
              <a:rPr lang="es-EC" sz="4000" dirty="0">
                <a:solidFill>
                  <a:schemeClr val="bg1"/>
                </a:solidFill>
              </a:rPr>
              <a:t>Enriquecimiento mutuo</a:t>
            </a:r>
          </a:p>
          <a:p>
            <a:r>
              <a:rPr lang="es-EC" sz="4000" dirty="0">
                <a:solidFill>
                  <a:schemeClr val="bg1"/>
                </a:solidFill>
              </a:rPr>
              <a:t>Sintonía y resonancia</a:t>
            </a:r>
          </a:p>
          <a:p>
            <a:r>
              <a:rPr lang="es-EC" sz="4000" dirty="0">
                <a:solidFill>
                  <a:schemeClr val="bg1"/>
                </a:solidFill>
              </a:rPr>
              <a:t>Capacidad y disposición para comprender e incorporar lo planteado por el otro</a:t>
            </a:r>
          </a:p>
          <a:p>
            <a:r>
              <a:rPr lang="es-EC" sz="4000" dirty="0">
                <a:solidFill>
                  <a:schemeClr val="bg1"/>
                </a:solidFill>
              </a:rPr>
              <a:t>Empatía, ponerse en los zapatos del otro</a:t>
            </a:r>
            <a:endParaRPr lang="es-EC" sz="4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4063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ángulo 1"/>
          <p:cNvSpPr/>
          <p:nvPr/>
        </p:nvSpPr>
        <p:spPr>
          <a:xfrm>
            <a:off x="731520" y="1143195"/>
            <a:ext cx="10627360" cy="3458896"/>
          </a:xfrm>
          <a:prstGeom prst="rect">
            <a:avLst/>
          </a:prstGeom>
        </p:spPr>
        <p:txBody>
          <a:bodyPr wrap="square">
            <a:spAutoFit/>
          </a:bodyPr>
          <a:lstStyle/>
          <a:p>
            <a:pPr>
              <a:lnSpc>
                <a:spcPct val="107000"/>
              </a:lnSpc>
              <a:spcAft>
                <a:spcPts val="800"/>
              </a:spcAft>
            </a:pPr>
            <a:r>
              <a:rPr lang="es-EC" sz="4800" b="1" dirty="0">
                <a:solidFill>
                  <a:srgbClr val="0FFAF5"/>
                </a:solidFill>
                <a:latin typeface="Calibri" panose="020F0502020204030204" pitchFamily="34" charset="0"/>
                <a:ea typeface="Calibri" panose="020F0502020204030204" pitchFamily="34" charset="0"/>
                <a:cs typeface="Times New Roman" panose="02020603050405020304" pitchFamily="18" charset="0"/>
              </a:rPr>
              <a:t>SINERGIA: </a:t>
            </a:r>
          </a:p>
          <a:p>
            <a:pPr>
              <a:lnSpc>
                <a:spcPct val="107000"/>
              </a:lnSpc>
              <a:spcAft>
                <a:spcPts val="800"/>
              </a:spcAft>
            </a:pPr>
            <a:r>
              <a:rPr lang="es-EC"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Obtención de resultados que son difíciles de conseguir de manera individual</a:t>
            </a:r>
          </a:p>
          <a:p>
            <a:pPr>
              <a:lnSpc>
                <a:spcPct val="107000"/>
              </a:lnSpc>
              <a:spcAft>
                <a:spcPts val="800"/>
              </a:spcAft>
            </a:pPr>
            <a:r>
              <a:rPr lang="es-EC"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El valor de la diversidad</a:t>
            </a:r>
          </a:p>
        </p:txBody>
      </p:sp>
    </p:spTree>
    <p:extLst>
      <p:ext uri="{BB962C8B-B14F-4D97-AF65-F5344CB8AC3E}">
        <p14:creationId xmlns:p14="http://schemas.microsoft.com/office/powerpoint/2010/main" val="1802220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ángulo 1"/>
          <p:cNvSpPr/>
          <p:nvPr/>
        </p:nvSpPr>
        <p:spPr>
          <a:xfrm>
            <a:off x="751840" y="316529"/>
            <a:ext cx="10627360" cy="6541471"/>
          </a:xfrm>
          <a:prstGeom prst="rect">
            <a:avLst/>
          </a:prstGeom>
        </p:spPr>
        <p:txBody>
          <a:bodyPr wrap="square">
            <a:spAutoFit/>
          </a:bodyPr>
          <a:lstStyle/>
          <a:p>
            <a:r>
              <a:rPr lang="es-EC" b="1" dirty="0"/>
              <a:t> </a:t>
            </a:r>
            <a:endParaRPr lang="es-EC" sz="4400" b="1" dirty="0">
              <a:solidFill>
                <a:schemeClr val="bg1"/>
              </a:solidFill>
            </a:endParaRPr>
          </a:p>
          <a:p>
            <a:r>
              <a:rPr lang="es-EC" sz="4400" b="1" dirty="0">
                <a:solidFill>
                  <a:srgbClr val="0FFAF5"/>
                </a:solidFill>
              </a:rPr>
              <a:t>COMPLEMENTARIEDAD:</a:t>
            </a:r>
          </a:p>
          <a:p>
            <a:r>
              <a:rPr lang="es-EC" sz="4400" dirty="0">
                <a:solidFill>
                  <a:schemeClr val="bg1"/>
                </a:solidFill>
              </a:rPr>
              <a:t>El encuentro entre iguales y </a:t>
            </a:r>
            <a:r>
              <a:rPr lang="es-EC" sz="8800" dirty="0">
                <a:solidFill>
                  <a:srgbClr val="0FFAF5"/>
                </a:solidFill>
              </a:rPr>
              <a:t>diversos</a:t>
            </a:r>
            <a:r>
              <a:rPr lang="es-EC" sz="4400" dirty="0">
                <a:solidFill>
                  <a:schemeClr val="bg1"/>
                </a:solidFill>
              </a:rPr>
              <a:t>, es decir: </a:t>
            </a:r>
          </a:p>
          <a:p>
            <a:r>
              <a:rPr lang="es-EC" sz="4400" dirty="0">
                <a:solidFill>
                  <a:schemeClr val="bg1"/>
                </a:solidFill>
              </a:rPr>
              <a:t>La interculturalidad implica: </a:t>
            </a:r>
          </a:p>
          <a:p>
            <a:r>
              <a:rPr lang="es-EC" sz="4400" dirty="0">
                <a:solidFill>
                  <a:schemeClr val="bg1"/>
                </a:solidFill>
              </a:rPr>
              <a:t>Conocimiento y autoconocimiento, </a:t>
            </a:r>
          </a:p>
          <a:p>
            <a:r>
              <a:rPr lang="es-EC" sz="4400" dirty="0">
                <a:solidFill>
                  <a:schemeClr val="bg1"/>
                </a:solidFill>
              </a:rPr>
              <a:t>Respeto, diálogo horizontal, comprensión mutua, sinergia, complementariedad.</a:t>
            </a:r>
          </a:p>
          <a:p>
            <a:pPr>
              <a:lnSpc>
                <a:spcPct val="107000"/>
              </a:lnSpc>
              <a:spcAft>
                <a:spcPts val="800"/>
              </a:spcAft>
            </a:pPr>
            <a:endParaRPr lang="es-EC" sz="4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0960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EBDD016-6578-0082-80F2-1493420EDFD2}"/>
            </a:ext>
          </a:extLst>
        </p:cNvPr>
        <p:cNvGrpSpPr/>
        <p:nvPr/>
      </p:nvGrpSpPr>
      <p:grpSpPr>
        <a:xfrm>
          <a:off x="0" y="0"/>
          <a:ext cx="0" cy="0"/>
          <a:chOff x="0" y="0"/>
          <a:chExt cx="0" cy="0"/>
        </a:xfrm>
      </p:grpSpPr>
      <p:sp>
        <p:nvSpPr>
          <p:cNvPr id="2" name="Rectángulo 1">
            <a:extLst>
              <a:ext uri="{FF2B5EF4-FFF2-40B4-BE49-F238E27FC236}">
                <a16:creationId xmlns:a16="http://schemas.microsoft.com/office/drawing/2014/main" id="{7F1725AB-6638-A6F7-290B-91E1F27A3C8C}"/>
              </a:ext>
            </a:extLst>
          </p:cNvPr>
          <p:cNvSpPr/>
          <p:nvPr/>
        </p:nvSpPr>
        <p:spPr>
          <a:xfrm>
            <a:off x="751840" y="316529"/>
            <a:ext cx="10627360" cy="1124603"/>
          </a:xfrm>
          <a:prstGeom prst="rect">
            <a:avLst/>
          </a:prstGeom>
        </p:spPr>
        <p:txBody>
          <a:bodyPr wrap="square">
            <a:spAutoFit/>
          </a:bodyPr>
          <a:lstStyle/>
          <a:p>
            <a:r>
              <a:rPr lang="es-EC" b="1" dirty="0"/>
              <a:t> </a:t>
            </a:r>
            <a:endParaRPr lang="es-EC" sz="4400" b="1" dirty="0">
              <a:solidFill>
                <a:schemeClr val="bg1"/>
              </a:solidFill>
            </a:endParaRPr>
          </a:p>
          <a:p>
            <a:pPr>
              <a:lnSpc>
                <a:spcPct val="107000"/>
              </a:lnSpc>
              <a:spcAft>
                <a:spcPts val="800"/>
              </a:spcAft>
            </a:pPr>
            <a:endParaRPr lang="es-EC" sz="4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ACCAE598-8E5D-4496-3E32-6CA9D84D1B57}"/>
              </a:ext>
            </a:extLst>
          </p:cNvPr>
          <p:cNvSpPr txBox="1"/>
          <p:nvPr/>
        </p:nvSpPr>
        <p:spPr>
          <a:xfrm>
            <a:off x="1400432" y="1441132"/>
            <a:ext cx="9399373" cy="3046988"/>
          </a:xfrm>
          <a:prstGeom prst="rect">
            <a:avLst/>
          </a:prstGeom>
          <a:noFill/>
        </p:spPr>
        <p:txBody>
          <a:bodyPr wrap="square">
            <a:spAutoFit/>
          </a:bodyPr>
          <a:lstStyle/>
          <a:p>
            <a:r>
              <a:rPr lang="es-MX" sz="3600" dirty="0">
                <a:solidFill>
                  <a:schemeClr val="bg1"/>
                </a:solidFill>
              </a:rPr>
              <a:t>El desarrollo de una conciencia crítica sobre nuestros propios prejuicios puede ayudar a mitigar </a:t>
            </a:r>
            <a:r>
              <a:rPr lang="es-MX" sz="6000" b="1" dirty="0">
                <a:solidFill>
                  <a:srgbClr val="0FFAF5"/>
                </a:solidFill>
              </a:rPr>
              <a:t>ACTITUDES ETNOCÉNTRICAS </a:t>
            </a:r>
            <a:r>
              <a:rPr lang="es-MX" dirty="0"/>
              <a:t>actitudes etnocéntricas. </a:t>
            </a:r>
            <a:endParaRPr lang="es-EC" dirty="0"/>
          </a:p>
        </p:txBody>
      </p:sp>
    </p:spTree>
    <p:extLst>
      <p:ext uri="{BB962C8B-B14F-4D97-AF65-F5344CB8AC3E}">
        <p14:creationId xmlns:p14="http://schemas.microsoft.com/office/powerpoint/2010/main" val="2121437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419725" y="1122364"/>
            <a:ext cx="11062741" cy="4949824"/>
          </a:xfrm>
        </p:spPr>
        <p:txBody>
          <a:bodyPr>
            <a:normAutofit fontScale="90000"/>
          </a:bodyPr>
          <a:lstStyle/>
          <a:p>
            <a:r>
              <a:rPr lang="es-EC" sz="12000" b="1" dirty="0">
                <a:solidFill>
                  <a:schemeClr val="bg1"/>
                </a:solidFill>
              </a:rPr>
              <a:t> </a:t>
            </a:r>
            <a:br>
              <a:rPr lang="es-EC" sz="12000" b="1" dirty="0">
                <a:solidFill>
                  <a:schemeClr val="bg1"/>
                </a:solidFill>
              </a:rPr>
            </a:br>
            <a:br>
              <a:rPr lang="es-EC" sz="12000" b="1" dirty="0">
                <a:solidFill>
                  <a:schemeClr val="bg1"/>
                </a:solidFill>
              </a:rPr>
            </a:br>
            <a:br>
              <a:rPr lang="es-EC" sz="12000" b="1" dirty="0">
                <a:solidFill>
                  <a:schemeClr val="bg1"/>
                </a:solidFill>
              </a:rPr>
            </a:br>
            <a:r>
              <a:rPr lang="es-EC" sz="8900" b="1" dirty="0">
                <a:solidFill>
                  <a:schemeClr val="bg1"/>
                </a:solidFill>
              </a:rPr>
              <a:t>¿		Qué es la cultura?</a:t>
            </a:r>
            <a:br>
              <a:rPr lang="es-EC" sz="12000" b="1" dirty="0">
                <a:solidFill>
                  <a:schemeClr val="bg1"/>
                </a:solidFill>
              </a:rPr>
            </a:br>
            <a:br>
              <a:rPr lang="es-EC" sz="9600" b="1" dirty="0">
                <a:solidFill>
                  <a:schemeClr val="bg1"/>
                </a:solidFill>
                <a:latin typeface="+mn-lt"/>
                <a:ea typeface="Gadugi" panose="020B0502040204020203" pitchFamily="34" charset="0"/>
              </a:rPr>
            </a:br>
            <a:endParaRPr lang="es-EC" sz="9600" b="1" dirty="0">
              <a:solidFill>
                <a:schemeClr val="bg1"/>
              </a:solidFill>
              <a:latin typeface="+mn-lt"/>
              <a:ea typeface="Gadugi" panose="020B0502040204020203" pitchFamily="34" charset="0"/>
            </a:endParaRPr>
          </a:p>
        </p:txBody>
      </p:sp>
    </p:spTree>
    <p:extLst>
      <p:ext uri="{BB962C8B-B14F-4D97-AF65-F5344CB8AC3E}">
        <p14:creationId xmlns:p14="http://schemas.microsoft.com/office/powerpoint/2010/main" val="104069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0053E09-8C5C-B4F6-0183-40128FF88D3E}"/>
            </a:ext>
          </a:extLst>
        </p:cNvPr>
        <p:cNvGrpSpPr/>
        <p:nvPr/>
      </p:nvGrpSpPr>
      <p:grpSpPr>
        <a:xfrm>
          <a:off x="0" y="0"/>
          <a:ext cx="0" cy="0"/>
          <a:chOff x="0" y="0"/>
          <a:chExt cx="0" cy="0"/>
        </a:xfrm>
      </p:grpSpPr>
      <p:sp>
        <p:nvSpPr>
          <p:cNvPr id="4" name="Título 3">
            <a:extLst>
              <a:ext uri="{FF2B5EF4-FFF2-40B4-BE49-F238E27FC236}">
                <a16:creationId xmlns:a16="http://schemas.microsoft.com/office/drawing/2014/main" id="{53DA893C-AE24-113F-A3F9-83B1014B333E}"/>
              </a:ext>
            </a:extLst>
          </p:cNvPr>
          <p:cNvSpPr>
            <a:spLocks noGrp="1"/>
          </p:cNvSpPr>
          <p:nvPr>
            <p:ph type="ctrTitle"/>
          </p:nvPr>
        </p:nvSpPr>
        <p:spPr>
          <a:xfrm>
            <a:off x="419725" y="1122364"/>
            <a:ext cx="11062741" cy="4949824"/>
          </a:xfrm>
        </p:spPr>
        <p:txBody>
          <a:bodyPr>
            <a:normAutofit/>
          </a:bodyPr>
          <a:lstStyle/>
          <a:p>
            <a:r>
              <a:rPr lang="es-EC" sz="4800" b="1" dirty="0">
                <a:solidFill>
                  <a:schemeClr val="bg1"/>
                </a:solidFill>
              </a:rPr>
              <a:t> </a:t>
            </a:r>
            <a:br>
              <a:rPr lang="es-EC" sz="4800" b="1" dirty="0">
                <a:solidFill>
                  <a:schemeClr val="bg1"/>
                </a:solidFill>
              </a:rPr>
            </a:br>
            <a:r>
              <a:rPr lang="es-EC" sz="4800" dirty="0">
                <a:solidFill>
                  <a:schemeClr val="bg1"/>
                </a:solidFill>
              </a:rPr>
              <a:t>Es el </a:t>
            </a:r>
            <a:r>
              <a:rPr lang="es-EC" sz="4800" b="1" dirty="0">
                <a:solidFill>
                  <a:srgbClr val="0FFAF5"/>
                </a:solidFill>
              </a:rPr>
              <a:t>modo de vida </a:t>
            </a:r>
            <a:r>
              <a:rPr lang="es-EC" sz="4800" dirty="0">
                <a:solidFill>
                  <a:schemeClr val="bg1"/>
                </a:solidFill>
              </a:rPr>
              <a:t>que se construye dentro de una </a:t>
            </a:r>
            <a:r>
              <a:rPr lang="es-EC" sz="4800" b="1" dirty="0">
                <a:solidFill>
                  <a:srgbClr val="0FFAF5"/>
                </a:solidFill>
              </a:rPr>
              <a:t>comunidad</a:t>
            </a:r>
            <a:br>
              <a:rPr lang="es-EC" sz="4800" dirty="0">
                <a:solidFill>
                  <a:schemeClr val="bg1"/>
                </a:solidFill>
              </a:rPr>
            </a:br>
            <a:r>
              <a:rPr lang="es-EC" sz="4800" dirty="0">
                <a:solidFill>
                  <a:schemeClr val="bg1"/>
                </a:solidFill>
              </a:rPr>
              <a:t>O la suma de las </a:t>
            </a:r>
            <a:r>
              <a:rPr lang="es-EC" sz="4800" b="1" dirty="0">
                <a:solidFill>
                  <a:srgbClr val="0FFAF5"/>
                </a:solidFill>
              </a:rPr>
              <a:t>acciones </a:t>
            </a:r>
            <a:r>
              <a:rPr lang="es-EC" sz="4800" dirty="0">
                <a:solidFill>
                  <a:schemeClr val="bg1"/>
                </a:solidFill>
              </a:rPr>
              <a:t>de todos aquellos que la integran</a:t>
            </a:r>
            <a:br>
              <a:rPr lang="es-EC" sz="4800" b="1" dirty="0">
                <a:solidFill>
                  <a:schemeClr val="bg1"/>
                </a:solidFill>
              </a:rPr>
            </a:br>
            <a:endParaRPr lang="es-EC" sz="9600" b="1" dirty="0">
              <a:solidFill>
                <a:schemeClr val="bg1"/>
              </a:solidFill>
              <a:latin typeface="+mn-lt"/>
              <a:ea typeface="Gadugi" panose="020B0502040204020203" pitchFamily="34" charset="0"/>
            </a:endParaRPr>
          </a:p>
        </p:txBody>
      </p:sp>
    </p:spTree>
    <p:extLst>
      <p:ext uri="{BB962C8B-B14F-4D97-AF65-F5344CB8AC3E}">
        <p14:creationId xmlns:p14="http://schemas.microsoft.com/office/powerpoint/2010/main" val="2718215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CF872CD-66EF-337D-111B-A3364E8EE74D}"/>
            </a:ext>
          </a:extLst>
        </p:cNvPr>
        <p:cNvGrpSpPr/>
        <p:nvPr/>
      </p:nvGrpSpPr>
      <p:grpSpPr>
        <a:xfrm>
          <a:off x="0" y="0"/>
          <a:ext cx="0" cy="0"/>
          <a:chOff x="0" y="0"/>
          <a:chExt cx="0" cy="0"/>
        </a:xfrm>
      </p:grpSpPr>
      <p:sp>
        <p:nvSpPr>
          <p:cNvPr id="4" name="Título 3">
            <a:extLst>
              <a:ext uri="{FF2B5EF4-FFF2-40B4-BE49-F238E27FC236}">
                <a16:creationId xmlns:a16="http://schemas.microsoft.com/office/drawing/2014/main" id="{18D04502-ECF4-C3C5-396E-7480BFA85787}"/>
              </a:ext>
            </a:extLst>
          </p:cNvPr>
          <p:cNvSpPr>
            <a:spLocks noGrp="1"/>
          </p:cNvSpPr>
          <p:nvPr>
            <p:ph type="ctrTitle"/>
          </p:nvPr>
        </p:nvSpPr>
        <p:spPr>
          <a:xfrm>
            <a:off x="419725" y="1122364"/>
            <a:ext cx="11062741" cy="4949824"/>
          </a:xfrm>
        </p:spPr>
        <p:txBody>
          <a:bodyPr>
            <a:normAutofit fontScale="90000"/>
          </a:bodyPr>
          <a:lstStyle/>
          <a:p>
            <a:r>
              <a:rPr lang="es-EC" sz="4800" b="1" dirty="0">
                <a:solidFill>
                  <a:schemeClr val="bg1"/>
                </a:solidFill>
              </a:rPr>
              <a:t> </a:t>
            </a:r>
            <a:br>
              <a:rPr lang="es-EC" sz="4800" b="1" dirty="0">
                <a:solidFill>
                  <a:schemeClr val="bg1"/>
                </a:solidFill>
              </a:rPr>
            </a:br>
            <a:r>
              <a:rPr lang="es-EC" sz="4800" dirty="0">
                <a:solidFill>
                  <a:schemeClr val="bg1"/>
                </a:solidFill>
              </a:rPr>
              <a:t>La cultura entonces incluye </a:t>
            </a:r>
            <a:r>
              <a:rPr lang="es-EC" sz="4800" b="1" dirty="0">
                <a:solidFill>
                  <a:srgbClr val="0FFAF5"/>
                </a:solidFill>
              </a:rPr>
              <a:t>conocimientos</a:t>
            </a:r>
            <a:r>
              <a:rPr lang="es-EC" sz="4800" dirty="0">
                <a:solidFill>
                  <a:schemeClr val="bg1"/>
                </a:solidFill>
              </a:rPr>
              <a:t>, </a:t>
            </a:r>
            <a:r>
              <a:rPr lang="es-EC" sz="4800" b="1" dirty="0">
                <a:solidFill>
                  <a:srgbClr val="0FFAF5"/>
                </a:solidFill>
              </a:rPr>
              <a:t>acciones</a:t>
            </a:r>
            <a:r>
              <a:rPr lang="es-EC" sz="4800" dirty="0">
                <a:solidFill>
                  <a:schemeClr val="bg1"/>
                </a:solidFill>
              </a:rPr>
              <a:t>, </a:t>
            </a:r>
            <a:r>
              <a:rPr lang="es-EC" sz="4800" b="1" dirty="0">
                <a:solidFill>
                  <a:srgbClr val="0FFAF5"/>
                </a:solidFill>
              </a:rPr>
              <a:t>piezas de arte, costumbres o tradiciones</a:t>
            </a:r>
            <a:r>
              <a:rPr lang="es-EC" sz="4800" dirty="0">
                <a:solidFill>
                  <a:schemeClr val="bg1"/>
                </a:solidFill>
              </a:rPr>
              <a:t> que un pueblo adopta o genera y luego transmite a las siguientes generaciones</a:t>
            </a:r>
            <a:br>
              <a:rPr lang="es-EC" sz="4800" b="1" dirty="0">
                <a:solidFill>
                  <a:schemeClr val="bg1"/>
                </a:solidFill>
              </a:rPr>
            </a:br>
            <a:endParaRPr lang="es-EC" sz="9600" b="1" dirty="0">
              <a:solidFill>
                <a:schemeClr val="bg1"/>
              </a:solidFill>
              <a:latin typeface="+mn-lt"/>
              <a:ea typeface="Gadugi" panose="020B0502040204020203" pitchFamily="34" charset="0"/>
            </a:endParaRPr>
          </a:p>
        </p:txBody>
      </p:sp>
    </p:spTree>
    <p:extLst>
      <p:ext uri="{BB962C8B-B14F-4D97-AF65-F5344CB8AC3E}">
        <p14:creationId xmlns:p14="http://schemas.microsoft.com/office/powerpoint/2010/main" val="1367190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419725" y="800101"/>
            <a:ext cx="11062741" cy="5200650"/>
          </a:xfrm>
        </p:spPr>
        <p:txBody>
          <a:bodyPr>
            <a:normAutofit fontScale="90000"/>
          </a:bodyPr>
          <a:lstStyle/>
          <a:p>
            <a:r>
              <a:rPr lang="es-EC" sz="4800" dirty="0">
                <a:solidFill>
                  <a:schemeClr val="bg1"/>
                </a:solidFill>
              </a:rPr>
              <a:t>Para la </a:t>
            </a:r>
            <a:r>
              <a:rPr lang="es-EC" b="1" dirty="0">
                <a:solidFill>
                  <a:srgbClr val="0FFAF5"/>
                </a:solidFill>
              </a:rPr>
              <a:t>UNESCO</a:t>
            </a:r>
            <a:r>
              <a:rPr lang="es-EC" sz="4800" dirty="0">
                <a:solidFill>
                  <a:schemeClr val="bg1"/>
                </a:solidFill>
              </a:rPr>
              <a:t>, la </a:t>
            </a:r>
            <a:r>
              <a:rPr lang="es-EC" sz="8800" b="1" dirty="0">
                <a:solidFill>
                  <a:srgbClr val="0FFAF5"/>
                </a:solidFill>
              </a:rPr>
              <a:t>cultura</a:t>
            </a:r>
            <a:r>
              <a:rPr lang="es-EC" sz="4800" dirty="0">
                <a:solidFill>
                  <a:schemeClr val="bg1"/>
                </a:solidFill>
              </a:rPr>
              <a:t> puede considerarse como el conjunto de los rasgos </a:t>
            </a:r>
            <a:r>
              <a:rPr lang="es-EC" sz="9800" b="1" dirty="0">
                <a:solidFill>
                  <a:srgbClr val="0FFAF5"/>
                </a:solidFill>
              </a:rPr>
              <a:t>distintivos</a:t>
            </a:r>
            <a:r>
              <a:rPr lang="es-EC" sz="4800" dirty="0">
                <a:solidFill>
                  <a:schemeClr val="bg1"/>
                </a:solidFill>
              </a:rPr>
              <a:t>, espirituales y materiales, intelectuales y afectivos que caracterizan una sociedad o un grupo social.</a:t>
            </a:r>
            <a:br>
              <a:rPr lang="es-EC" sz="4800" dirty="0">
                <a:solidFill>
                  <a:schemeClr val="bg1"/>
                </a:solidFill>
              </a:rPr>
            </a:br>
            <a:br>
              <a:rPr lang="es-EC" sz="4800" dirty="0">
                <a:solidFill>
                  <a:schemeClr val="bg1"/>
                </a:solidFill>
              </a:rPr>
            </a:br>
            <a:endParaRPr lang="es-EC" sz="4800" b="1" dirty="0">
              <a:solidFill>
                <a:schemeClr val="bg1"/>
              </a:solidFill>
              <a:latin typeface="+mn-lt"/>
              <a:ea typeface="Gadugi" panose="020B0502040204020203" pitchFamily="34" charset="0"/>
            </a:endParaRPr>
          </a:p>
        </p:txBody>
      </p:sp>
    </p:spTree>
    <p:extLst>
      <p:ext uri="{BB962C8B-B14F-4D97-AF65-F5344CB8AC3E}">
        <p14:creationId xmlns:p14="http://schemas.microsoft.com/office/powerpoint/2010/main" val="3075521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690880" y="487681"/>
            <a:ext cx="10789920" cy="5750559"/>
          </a:xfrm>
        </p:spPr>
        <p:txBody>
          <a:bodyPr>
            <a:normAutofit fontScale="90000"/>
          </a:bodyPr>
          <a:lstStyle/>
          <a:p>
            <a:r>
              <a:rPr lang="es-EC" dirty="0"/>
              <a:t>L</a:t>
            </a:r>
            <a:br>
              <a:rPr lang="es-EC" dirty="0"/>
            </a:br>
            <a:br>
              <a:rPr lang="es-EC" dirty="0"/>
            </a:br>
            <a:br>
              <a:rPr lang="es-EC" dirty="0"/>
            </a:br>
            <a:br>
              <a:rPr lang="es-EC" dirty="0"/>
            </a:br>
            <a:br>
              <a:rPr lang="es-EC" dirty="0"/>
            </a:br>
            <a:br>
              <a:rPr lang="es-EC" dirty="0"/>
            </a:br>
            <a:br>
              <a:rPr lang="es-EC" dirty="0"/>
            </a:br>
            <a:br>
              <a:rPr lang="es-EC" dirty="0"/>
            </a:br>
            <a:br>
              <a:rPr lang="es-EC" dirty="0"/>
            </a:br>
            <a:br>
              <a:rPr lang="es-EC" dirty="0"/>
            </a:br>
            <a:br>
              <a:rPr lang="es-EC" dirty="0"/>
            </a:br>
            <a:br>
              <a:rPr lang="es-EC" dirty="0"/>
            </a:br>
            <a:br>
              <a:rPr lang="es-EC" sz="4900" dirty="0">
                <a:solidFill>
                  <a:schemeClr val="bg1"/>
                </a:solidFill>
              </a:rPr>
            </a:br>
            <a:br>
              <a:rPr lang="es-EC" sz="4900" dirty="0">
                <a:solidFill>
                  <a:schemeClr val="bg1"/>
                </a:solidFill>
              </a:rPr>
            </a:br>
            <a:br>
              <a:rPr lang="es-EC" sz="6700" dirty="0">
                <a:solidFill>
                  <a:schemeClr val="bg1"/>
                </a:solidFill>
              </a:rPr>
            </a:br>
            <a:r>
              <a:rPr lang="es-EC" dirty="0">
                <a:solidFill>
                  <a:schemeClr val="bg1"/>
                </a:solidFill>
              </a:rPr>
              <a:t>Ella engloba, además de las </a:t>
            </a:r>
            <a:r>
              <a:rPr lang="es-EC" sz="7300" b="1" dirty="0">
                <a:solidFill>
                  <a:srgbClr val="0FFAF5"/>
                </a:solidFill>
              </a:rPr>
              <a:t>artes</a:t>
            </a:r>
            <a:r>
              <a:rPr lang="es-EC" dirty="0">
                <a:solidFill>
                  <a:schemeClr val="bg1"/>
                </a:solidFill>
              </a:rPr>
              <a:t>  y </a:t>
            </a:r>
            <a:r>
              <a:rPr lang="es-EC" sz="7300" b="1" dirty="0">
                <a:solidFill>
                  <a:srgbClr val="0FFAF5"/>
                </a:solidFill>
              </a:rPr>
              <a:t>las letras </a:t>
            </a:r>
            <a:r>
              <a:rPr lang="es-EC" dirty="0">
                <a:solidFill>
                  <a:schemeClr val="bg1"/>
                </a:solidFill>
              </a:rPr>
              <a:t>los </a:t>
            </a:r>
            <a:r>
              <a:rPr lang="es-EC" sz="8900" b="1" dirty="0">
                <a:solidFill>
                  <a:srgbClr val="0FFAF5"/>
                </a:solidFill>
              </a:rPr>
              <a:t>modos de vida</a:t>
            </a:r>
            <a:r>
              <a:rPr lang="es-EC" dirty="0">
                <a:solidFill>
                  <a:schemeClr val="bg1"/>
                </a:solidFill>
              </a:rPr>
              <a:t>, los </a:t>
            </a:r>
            <a:r>
              <a:rPr lang="es-EC" sz="7300" b="1" dirty="0">
                <a:solidFill>
                  <a:srgbClr val="0FFAF5"/>
                </a:solidFill>
              </a:rPr>
              <a:t>derechos fundamentales</a:t>
            </a:r>
            <a:r>
              <a:rPr lang="es-EC" dirty="0">
                <a:solidFill>
                  <a:schemeClr val="bg1"/>
                </a:solidFill>
              </a:rPr>
              <a:t>, del ser humano, los </a:t>
            </a:r>
            <a:r>
              <a:rPr lang="es-EC" b="1" dirty="0">
                <a:solidFill>
                  <a:srgbClr val="0FFAF5"/>
                </a:solidFill>
              </a:rPr>
              <a:t>sistemas de valores</a:t>
            </a:r>
            <a:r>
              <a:rPr lang="es-EC" dirty="0">
                <a:solidFill>
                  <a:schemeClr val="bg1"/>
                </a:solidFill>
              </a:rPr>
              <a:t>, las </a:t>
            </a:r>
            <a:r>
              <a:rPr lang="es-EC" b="1" dirty="0">
                <a:solidFill>
                  <a:srgbClr val="0FFAF5"/>
                </a:solidFill>
              </a:rPr>
              <a:t>tradiciones</a:t>
            </a:r>
            <a:r>
              <a:rPr lang="es-EC" dirty="0">
                <a:solidFill>
                  <a:schemeClr val="bg1"/>
                </a:solidFill>
              </a:rPr>
              <a:t> y las </a:t>
            </a:r>
            <a:r>
              <a:rPr lang="es-EC" b="1" dirty="0">
                <a:solidFill>
                  <a:srgbClr val="0FFAF5"/>
                </a:solidFill>
              </a:rPr>
              <a:t>creencias</a:t>
            </a:r>
            <a:r>
              <a:rPr lang="es-EC" dirty="0">
                <a:solidFill>
                  <a:schemeClr val="bg1"/>
                </a:solidFill>
              </a:rPr>
              <a:t>.</a:t>
            </a:r>
            <a:br>
              <a:rPr lang="es-EC" dirty="0">
                <a:solidFill>
                  <a:schemeClr val="bg1"/>
                </a:solidFill>
              </a:rPr>
            </a:br>
            <a:endParaRPr lang="es-EC" sz="9600" b="1" dirty="0">
              <a:solidFill>
                <a:schemeClr val="bg1"/>
              </a:solidFill>
              <a:latin typeface="+mn-lt"/>
              <a:ea typeface="Gadugi" panose="020B0502040204020203" pitchFamily="34" charset="0"/>
            </a:endParaRPr>
          </a:p>
        </p:txBody>
      </p:sp>
    </p:spTree>
    <p:extLst>
      <p:ext uri="{BB962C8B-B14F-4D97-AF65-F5344CB8AC3E}">
        <p14:creationId xmlns:p14="http://schemas.microsoft.com/office/powerpoint/2010/main" val="2761602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419725" y="406401"/>
            <a:ext cx="11062741" cy="5594350"/>
          </a:xfrm>
        </p:spPr>
        <p:txBody>
          <a:bodyPr>
            <a:normAutofit fontScale="90000"/>
          </a:bodyPr>
          <a:lstStyle/>
          <a:p>
            <a:br>
              <a:rPr lang="es-EC" sz="9600" b="1" dirty="0">
                <a:solidFill>
                  <a:schemeClr val="bg1"/>
                </a:solidFill>
              </a:rPr>
            </a:br>
            <a:br>
              <a:rPr lang="es-EC" sz="9600" b="1" dirty="0">
                <a:solidFill>
                  <a:schemeClr val="bg1"/>
                </a:solidFill>
              </a:rPr>
            </a:br>
            <a:r>
              <a:rPr lang="es-EC" sz="9600" b="1" dirty="0">
                <a:solidFill>
                  <a:schemeClr val="bg1"/>
                </a:solidFill>
              </a:rPr>
              <a:t>PLURICULTURALIDAD</a:t>
            </a:r>
            <a:br>
              <a:rPr lang="es-EC" sz="9600" b="1" dirty="0">
                <a:solidFill>
                  <a:schemeClr val="bg1"/>
                </a:solidFill>
              </a:rPr>
            </a:br>
            <a:br>
              <a:rPr lang="es-EC" b="1" dirty="0">
                <a:solidFill>
                  <a:srgbClr val="0FFAF5"/>
                </a:solidFill>
              </a:rPr>
            </a:br>
            <a:br>
              <a:rPr lang="es-EC" dirty="0">
                <a:solidFill>
                  <a:schemeClr val="bg1"/>
                </a:solidFill>
              </a:rPr>
            </a:br>
            <a:endParaRPr lang="es-EC" sz="9600" b="1" dirty="0">
              <a:solidFill>
                <a:schemeClr val="bg1"/>
              </a:solidFill>
              <a:latin typeface="+mn-lt"/>
              <a:ea typeface="Gadugi" panose="020B0502040204020203" pitchFamily="34" charset="0"/>
            </a:endParaRPr>
          </a:p>
        </p:txBody>
      </p:sp>
    </p:spTree>
    <p:extLst>
      <p:ext uri="{BB962C8B-B14F-4D97-AF65-F5344CB8AC3E}">
        <p14:creationId xmlns:p14="http://schemas.microsoft.com/office/powerpoint/2010/main" val="873269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419725" y="690881"/>
            <a:ext cx="11062741" cy="5309870"/>
          </a:xfrm>
        </p:spPr>
        <p:txBody>
          <a:bodyPr>
            <a:normAutofit fontScale="90000"/>
          </a:bodyPr>
          <a:lstStyle/>
          <a:p>
            <a:br>
              <a:rPr lang="es-EC" sz="9600" dirty="0">
                <a:solidFill>
                  <a:schemeClr val="bg1"/>
                </a:solidFill>
              </a:rPr>
            </a:br>
            <a:br>
              <a:rPr lang="es-EC" sz="9600" dirty="0">
                <a:solidFill>
                  <a:schemeClr val="bg1"/>
                </a:solidFill>
              </a:rPr>
            </a:br>
            <a:br>
              <a:rPr lang="es-EC" sz="9600" dirty="0">
                <a:solidFill>
                  <a:schemeClr val="bg1"/>
                </a:solidFill>
              </a:rPr>
            </a:br>
            <a:br>
              <a:rPr lang="es-EC" sz="9600" dirty="0">
                <a:solidFill>
                  <a:schemeClr val="bg1"/>
                </a:solidFill>
              </a:rPr>
            </a:br>
            <a:br>
              <a:rPr lang="es-EC" sz="9600" dirty="0">
                <a:solidFill>
                  <a:schemeClr val="bg1"/>
                </a:solidFill>
              </a:rPr>
            </a:br>
            <a:br>
              <a:rPr lang="es-EC" sz="9600" dirty="0">
                <a:solidFill>
                  <a:schemeClr val="bg1"/>
                </a:solidFill>
              </a:rPr>
            </a:br>
            <a:br>
              <a:rPr lang="es-EC" sz="9600" dirty="0">
                <a:solidFill>
                  <a:schemeClr val="bg1"/>
                </a:solidFill>
              </a:rPr>
            </a:br>
            <a:r>
              <a:rPr lang="es-EC" sz="10700" dirty="0">
                <a:solidFill>
                  <a:schemeClr val="bg1"/>
                </a:solidFill>
              </a:rPr>
              <a:t> </a:t>
            </a:r>
            <a:br>
              <a:rPr lang="es-EC" sz="9600" dirty="0">
                <a:solidFill>
                  <a:schemeClr val="bg1"/>
                </a:solidFill>
              </a:rPr>
            </a:br>
            <a:br>
              <a:rPr lang="es-EC" dirty="0">
                <a:solidFill>
                  <a:schemeClr val="bg1"/>
                </a:solidFill>
              </a:rPr>
            </a:br>
            <a:br>
              <a:rPr lang="es-EC" dirty="0">
                <a:solidFill>
                  <a:schemeClr val="bg1"/>
                </a:solidFill>
              </a:rPr>
            </a:br>
            <a:endParaRPr lang="es-EC" sz="9600" b="1" dirty="0">
              <a:solidFill>
                <a:schemeClr val="bg1"/>
              </a:solidFill>
              <a:latin typeface="+mn-lt"/>
              <a:ea typeface="Gadugi" panose="020B0502040204020203" pitchFamily="34" charset="0"/>
            </a:endParaRPr>
          </a:p>
        </p:txBody>
      </p:sp>
      <p:sp>
        <p:nvSpPr>
          <p:cNvPr id="5" name="Rectángulo 4"/>
          <p:cNvSpPr/>
          <p:nvPr/>
        </p:nvSpPr>
        <p:spPr>
          <a:xfrm>
            <a:off x="419725" y="1541059"/>
            <a:ext cx="11062741" cy="4669933"/>
          </a:xfrm>
          <a:prstGeom prst="rect">
            <a:avLst/>
          </a:prstGeom>
        </p:spPr>
        <p:txBody>
          <a:bodyPr wrap="square">
            <a:spAutoFit/>
          </a:bodyPr>
          <a:lstStyle/>
          <a:p>
            <a:pPr>
              <a:lnSpc>
                <a:spcPct val="107000"/>
              </a:lnSpc>
              <a:spcAft>
                <a:spcPts val="800"/>
              </a:spcAft>
            </a:pPr>
            <a:r>
              <a:rPr lang="es-EC" sz="5400" dirty="0">
                <a:solidFill>
                  <a:schemeClr val="bg1"/>
                </a:solidFill>
                <a:latin typeface="Calibri" panose="020F0502020204030204" pitchFamily="34" charset="0"/>
                <a:ea typeface="Calibri" panose="020F0502020204030204" pitchFamily="34" charset="0"/>
                <a:cs typeface="Times New Roman" panose="02020603050405020304" pitchFamily="18" charset="0"/>
              </a:rPr>
              <a:t>Se refiere a la </a:t>
            </a:r>
            <a:r>
              <a:rPr lang="es-EC" sz="7200" b="1" dirty="0">
                <a:solidFill>
                  <a:srgbClr val="0FFAF5"/>
                </a:solidFill>
                <a:latin typeface="Calibri" panose="020F0502020204030204" pitchFamily="34" charset="0"/>
                <a:ea typeface="Calibri" panose="020F0502020204030204" pitchFamily="34" charset="0"/>
                <a:cs typeface="Times New Roman" panose="02020603050405020304" pitchFamily="18" charset="0"/>
              </a:rPr>
              <a:t>presencia simultánea </a:t>
            </a:r>
            <a:r>
              <a:rPr lang="es-EC" sz="5400" dirty="0">
                <a:solidFill>
                  <a:schemeClr val="bg1"/>
                </a:solidFill>
                <a:latin typeface="Calibri" panose="020F0502020204030204" pitchFamily="34" charset="0"/>
                <a:ea typeface="Calibri" panose="020F0502020204030204" pitchFamily="34" charset="0"/>
                <a:cs typeface="Times New Roman" panose="02020603050405020304" pitchFamily="18" charset="0"/>
              </a:rPr>
              <a:t>de muchas culturas en un mismo territorio y que pueden tener posibles </a:t>
            </a:r>
            <a:r>
              <a:rPr lang="es-EC" sz="8000" b="1" dirty="0">
                <a:solidFill>
                  <a:srgbClr val="0FFAF5"/>
                </a:solidFill>
                <a:latin typeface="Calibri" panose="020F0502020204030204" pitchFamily="34" charset="0"/>
                <a:ea typeface="Calibri" panose="020F0502020204030204" pitchFamily="34" charset="0"/>
                <a:cs typeface="Times New Roman" panose="02020603050405020304" pitchFamily="18" charset="0"/>
              </a:rPr>
              <a:t>interrelaciones</a:t>
            </a:r>
            <a:r>
              <a:rPr lang="es-EC" sz="5400"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2554477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2344</TotalTime>
  <Words>735</Words>
  <Application>Microsoft Office PowerPoint</Application>
  <PresentationFormat>Panorámica</PresentationFormat>
  <Paragraphs>48</Paragraphs>
  <Slides>26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26</vt:i4>
      </vt:variant>
    </vt:vector>
  </HeadingPairs>
  <TitlesOfParts>
    <vt:vector size="31" baseType="lpstr">
      <vt:lpstr>__fkGroteskNeue_598ab8</vt:lpstr>
      <vt:lpstr>Arial</vt:lpstr>
      <vt:lpstr>Calibri</vt:lpstr>
      <vt:lpstr>Calibri Light</vt:lpstr>
      <vt:lpstr>Tema de Office</vt:lpstr>
      <vt:lpstr>COMUNICACIÓN EFECTIVA La comunicación en entornos multiculturales y diversos</vt:lpstr>
      <vt:lpstr>La comunicación en entornos multiculturales es crucial en un mundo globalizado, donde las interacciones entre diversas culturas son frecuentes. Este fenómeno abarca tanto el intercambio de información como la comprensión de cómo las diferencias culturales influyen en la comunicación.</vt:lpstr>
      <vt:lpstr>    ¿  Qué es la cultura?  </vt:lpstr>
      <vt:lpstr>  Es el modo de vida que se construye dentro de una comunidad O la suma de las acciones de todos aquellos que la integran </vt:lpstr>
      <vt:lpstr>  La cultura entonces incluye conocimientos, acciones, piezas de arte, costumbres o tradiciones que un pueblo adopta o genera y luego transmite a las siguientes generaciones </vt:lpstr>
      <vt:lpstr>Para la UNESCO, la cultura puede considerarse como el conjunto de los rasgos distintivos, espirituales y materiales, intelectuales y afectivos que caracterizan una sociedad o un grupo social.  </vt:lpstr>
      <vt:lpstr>L               Ella engloba, además de las artes  y las letras los modos de vida, los derechos fundamentales, del ser humano, los sistemas de valores, las tradiciones y las creencias. </vt:lpstr>
      <vt:lpstr>  PLURICULTURALIDAD   </vt:lpstr>
      <vt:lpstr>           </vt:lpstr>
      <vt:lpstr>              </vt:lpstr>
      <vt:lpstr>MULTICULTURALIDAD</vt:lpstr>
      <vt:lpstr>El término multiculturalidad es solamente descriptivo y se refiere a la variedad de culturas existentes dentro de un mismo espacio local, regional, nacional e internacional; sin embargo, no contempla relaciones entre estas    </vt:lpstr>
      <vt:lpstr>     Como hemos visto, las acepciones “pluri” y “multi” se refieren más a la cohabitación de varias culturas en un mismo espacio geográfico como elemento  aglutinador, lo cual no necesariamente significa  interrelación entre estas culturas. </vt:lpstr>
      <vt:lpstr>   La interculturalidad busca eliminar la subordinación de personas, conocimientos y saberes entre culturas.  </vt:lpstr>
      <vt:lpstr>Transformar las relaciones al interior de las culturas por medio de la interacción, para que no haya culturas superiores o inferiores.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CULTURA Y SOCIEDAD DEFINICIONES ESTRUCTURALES</dc:title>
  <dc:creator>MIRIAM</dc:creator>
  <cp:lastModifiedBy>Miriam Erazo</cp:lastModifiedBy>
  <cp:revision>22</cp:revision>
  <dcterms:created xsi:type="dcterms:W3CDTF">2022-04-29T04:57:22Z</dcterms:created>
  <dcterms:modified xsi:type="dcterms:W3CDTF">2024-10-16T22:29:19Z</dcterms:modified>
</cp:coreProperties>
</file>