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3" r:id="rId5"/>
    <p:sldId id="261" r:id="rId6"/>
    <p:sldId id="264" r:id="rId7"/>
    <p:sldId id="265" r:id="rId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19D085-50AD-4E96-8C2D-90B4B3AAF0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7046D05-0A15-4545-9872-CD44357E91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CBDBEB-82D8-4A56-AE95-09B10EBE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F9E9B-4D65-4616-BAB2-EBB3B31C8191}" type="datetimeFigureOut">
              <a:rPr lang="es-EC" smtClean="0"/>
              <a:t>9/6/2020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EF60AB-F1B5-48FD-9DC3-51181F761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F384AB-A5CD-4200-9996-8ECD76A09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77BB-2D78-4C91-B458-F934CF5B0C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99778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43C40D-468E-431E-90B7-96B604A27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FA30B5-8D40-484C-A6B5-FC9C02027F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2ACE22-71C4-431E-B549-C7BFF78EC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F9E9B-4D65-4616-BAB2-EBB3B31C8191}" type="datetimeFigureOut">
              <a:rPr lang="es-EC" smtClean="0"/>
              <a:t>9/6/2020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BC3EC8-5CFF-4E20-A21E-CCCB8C386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ACD686-5916-47C9-8C94-A5A706B5F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77BB-2D78-4C91-B458-F934CF5B0C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42426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BA25061-439C-4322-99B0-67B4E5D083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8EA64A6-38EA-45D0-BFBE-65F6C7D10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557C3B-6A8A-4EBC-8972-9FCDB757C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F9E9B-4D65-4616-BAB2-EBB3B31C8191}" type="datetimeFigureOut">
              <a:rPr lang="es-EC" smtClean="0"/>
              <a:t>9/6/2020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02A338-0A31-408A-859D-8ACB43817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43E3F6-7797-4968-BD91-99AF8BBA5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77BB-2D78-4C91-B458-F934CF5B0C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65385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E4D323-341A-4A24-A4AE-1A8C64BD4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A4BD96-009F-409D-9ED4-F421B2791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C7253A-C1BB-44C7-9833-96126C5D5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F9E9B-4D65-4616-BAB2-EBB3B31C8191}" type="datetimeFigureOut">
              <a:rPr lang="es-EC" smtClean="0"/>
              <a:t>9/6/2020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497623-22DC-4561-9016-5CBC043F1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2DFE3E-ADDC-46DF-8864-0091B1AE4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77BB-2D78-4C91-B458-F934CF5B0C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00643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6FCB2A-68AE-4605-945F-024B98443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E34174-0311-4F8A-B41F-A5DF4D688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1C6CFF-42E0-4433-9ED2-AEB14EA6D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F9E9B-4D65-4616-BAB2-EBB3B31C8191}" type="datetimeFigureOut">
              <a:rPr lang="es-EC" smtClean="0"/>
              <a:t>9/6/2020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2D8414-580A-40B5-87B9-557C927F1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AB6B90-7044-492F-B5E9-7D08E8830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77BB-2D78-4C91-B458-F934CF5B0C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9332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AA4BE2-F55A-4968-A715-E535E6E9B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DAF5AF-D3E0-4597-858D-8A96F6D904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3687DEB-AF8E-4E41-988F-0FD0E52AD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B143CF1-3789-48CE-B3EB-6C7D228F6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F9E9B-4D65-4616-BAB2-EBB3B31C8191}" type="datetimeFigureOut">
              <a:rPr lang="es-EC" smtClean="0"/>
              <a:t>9/6/2020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C2E487-C6B2-4A5A-8236-1D3B08007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1F14CE-A576-4DEE-92CB-D22033A2D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77BB-2D78-4C91-B458-F934CF5B0C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8960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E4B3BA-BEE1-4E2D-A9DA-79D6880F5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9C12A1-817A-4310-A1F5-C4268DDE1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D160BB3-DA14-444B-93E3-47F502166C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0C98A8E-8D1A-478F-B542-705185035B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08A3F1C-DE23-45E7-94C6-252D88A378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D4CF4D-C63A-4A4A-9D3B-BBD909B4A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F9E9B-4D65-4616-BAB2-EBB3B31C8191}" type="datetimeFigureOut">
              <a:rPr lang="es-EC" smtClean="0"/>
              <a:t>9/6/2020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6C7D1C4-444D-45C0-9C3C-287BFB444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2984478-DBA3-43F7-BF27-014824B7C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77BB-2D78-4C91-B458-F934CF5B0C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86671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45E4DD-EAF8-4245-9AA7-BF74A2BE7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4F053F0-6F60-4614-9C89-A5A0E862F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F9E9B-4D65-4616-BAB2-EBB3B31C8191}" type="datetimeFigureOut">
              <a:rPr lang="es-EC" smtClean="0"/>
              <a:t>9/6/2020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E889781-89EB-40E5-AC04-31D27A161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6A8BBD4-2A49-4979-A407-2C81ADC77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77BB-2D78-4C91-B458-F934CF5B0C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4961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BC04A13-B9FA-4747-9336-53624CEA5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F9E9B-4D65-4616-BAB2-EBB3B31C8191}" type="datetimeFigureOut">
              <a:rPr lang="es-EC" smtClean="0"/>
              <a:t>9/6/2020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0EAD9C2-FBC4-40E3-AD19-10E39EAD5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5E6ACF6-D2FF-4D8C-99D2-011DD076A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77BB-2D78-4C91-B458-F934CF5B0C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45137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36EE91-DD9E-4733-A79C-8A86103E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B1D21C-5F81-4EE1-95FF-ECD2828BD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867806-125E-4AFD-A857-1D7A84D40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0818EB-5D97-4BBD-AF6D-F9DEE4C49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F9E9B-4D65-4616-BAB2-EBB3B31C8191}" type="datetimeFigureOut">
              <a:rPr lang="es-EC" smtClean="0"/>
              <a:t>9/6/2020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010527-3C0B-4B4F-BB74-A801B01EC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74A0814-F68C-4C0D-8C3F-1C19C991C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77BB-2D78-4C91-B458-F934CF5B0C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21645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268E5F-556E-4457-ACE5-C8FB98F66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61CF9B1-53D3-413C-941A-B5C7F21710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B72D79-EB0F-478D-91DF-A63CA4982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516E93-287D-4743-8162-B8E5990BD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F9E9B-4D65-4616-BAB2-EBB3B31C8191}" type="datetimeFigureOut">
              <a:rPr lang="es-EC" smtClean="0"/>
              <a:t>9/6/2020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812434-6869-450B-A9DA-80708E91A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849F3E-51AB-487F-9200-F71574F21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C77BB-2D78-4C91-B458-F934CF5B0C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796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89E66C9-C9FD-4587-A66B-1ECDA42FA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9F09E0-889A-4492-B43A-5887D4114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48AC1C-3C6B-470C-AF83-A7B73A57BE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F9E9B-4D65-4616-BAB2-EBB3B31C8191}" type="datetimeFigureOut">
              <a:rPr lang="es-EC" smtClean="0"/>
              <a:t>9/6/2020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2A7881-BB31-41AC-AD49-ACDACEF53E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2C4AC4-FF60-4E6A-A474-D742EE50A3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C77BB-2D78-4C91-B458-F934CF5B0CB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7541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endedor De Vector, Vector, Patron De Dibujos Animados, Vendedor ...">
            <a:extLst>
              <a:ext uri="{FF2B5EF4-FFF2-40B4-BE49-F238E27FC236}">
                <a16:creationId xmlns:a16="http://schemas.microsoft.com/office/drawing/2014/main" id="{AE147EB1-D95B-4494-B6D3-AE36AF6E14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4" y="2513357"/>
            <a:ext cx="1349858" cy="1551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odega De Almacenamiento De Color Con Múltiples Cajas Y La ...">
            <a:extLst>
              <a:ext uri="{FF2B5EF4-FFF2-40B4-BE49-F238E27FC236}">
                <a16:creationId xmlns:a16="http://schemas.microsoft.com/office/drawing/2014/main" id="{8B9FEDC3-E4D4-4452-A988-49FF0261EA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511" y="2513357"/>
            <a:ext cx="2143125" cy="1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odega De Almacenamiento De Dibujos Animados De Imagen En Color ...">
            <a:extLst>
              <a:ext uri="{FF2B5EF4-FFF2-40B4-BE49-F238E27FC236}">
                <a16:creationId xmlns:a16="http://schemas.microsoft.com/office/drawing/2014/main" id="{C2E42B26-2AA3-4A0E-AED0-0B8499D19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8558" y="197798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ómo dibujar una fábrica - YouTube">
            <a:extLst>
              <a:ext uri="{FF2B5EF4-FFF2-40B4-BE49-F238E27FC236}">
                <a16:creationId xmlns:a16="http://schemas.microsoft.com/office/drawing/2014/main" id="{41BBB0AA-04AB-406D-A690-FFE9F234F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524" y="2354206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434E5CC-24B1-42CA-A217-9DB110386582}"/>
              </a:ext>
            </a:extLst>
          </p:cNvPr>
          <p:cNvSpPr txBox="1"/>
          <p:nvPr/>
        </p:nvSpPr>
        <p:spPr>
          <a:xfrm>
            <a:off x="4744279" y="463826"/>
            <a:ext cx="1783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>
                <a:solidFill>
                  <a:srgbClr val="FF0000"/>
                </a:solidFill>
              </a:rPr>
              <a:t>MATERIALES</a:t>
            </a:r>
            <a:endParaRPr lang="es-EC" sz="2400" b="1" dirty="0">
              <a:solidFill>
                <a:srgbClr val="FF0000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0725B5C-F844-4C53-BF86-CA3AC19600DD}"/>
              </a:ext>
            </a:extLst>
          </p:cNvPr>
          <p:cNvSpPr txBox="1"/>
          <p:nvPr/>
        </p:nvSpPr>
        <p:spPr>
          <a:xfrm>
            <a:off x="20682" y="2212845"/>
            <a:ext cx="1396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>
                <a:solidFill>
                  <a:srgbClr val="0070C0"/>
                </a:solidFill>
              </a:rPr>
              <a:t>VENDEDOR</a:t>
            </a:r>
            <a:endParaRPr lang="es-EC" sz="20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A437C31-68AB-4157-85B7-29AE2F572B34}"/>
              </a:ext>
            </a:extLst>
          </p:cNvPr>
          <p:cNvSpPr txBox="1"/>
          <p:nvPr/>
        </p:nvSpPr>
        <p:spPr>
          <a:xfrm>
            <a:off x="9618558" y="2029456"/>
            <a:ext cx="21428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>
                <a:solidFill>
                  <a:srgbClr val="0070C0"/>
                </a:solidFill>
              </a:rPr>
              <a:t>ALMACEN VENTAS</a:t>
            </a:r>
            <a:endParaRPr lang="es-EC" sz="2000" b="1" dirty="0">
              <a:solidFill>
                <a:srgbClr val="0070C0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3D2198C-2F94-4B76-BB35-C09EA94D3509}"/>
              </a:ext>
            </a:extLst>
          </p:cNvPr>
          <p:cNvSpPr txBox="1"/>
          <p:nvPr/>
        </p:nvSpPr>
        <p:spPr>
          <a:xfrm>
            <a:off x="6461443" y="2087483"/>
            <a:ext cx="2168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>
                <a:solidFill>
                  <a:srgbClr val="0070C0"/>
                </a:solidFill>
              </a:rPr>
              <a:t>DEP. PRODUCCIÓN</a:t>
            </a:r>
            <a:endParaRPr lang="es-EC" sz="2000" b="1" dirty="0">
              <a:solidFill>
                <a:srgbClr val="0070C0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253FFBE-3610-4EBD-9A76-481314B281B9}"/>
              </a:ext>
            </a:extLst>
          </p:cNvPr>
          <p:cNvSpPr txBox="1"/>
          <p:nvPr/>
        </p:nvSpPr>
        <p:spPr>
          <a:xfrm>
            <a:off x="2996705" y="2212845"/>
            <a:ext cx="1104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>
                <a:solidFill>
                  <a:srgbClr val="0070C0"/>
                </a:solidFill>
              </a:rPr>
              <a:t>BODEGA</a:t>
            </a:r>
            <a:endParaRPr lang="es-EC" sz="2000" b="1" dirty="0">
              <a:solidFill>
                <a:srgbClr val="0070C0"/>
              </a:solidFill>
            </a:endParaRPr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77C2282B-EA9B-46B7-8E2C-885F800A72D6}"/>
              </a:ext>
            </a:extLst>
          </p:cNvPr>
          <p:cNvCxnSpPr>
            <a:cxnSpLocks/>
          </p:cNvCxnSpPr>
          <p:nvPr/>
        </p:nvCxnSpPr>
        <p:spPr>
          <a:xfrm>
            <a:off x="1135546" y="4182717"/>
            <a:ext cx="2262916" cy="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00A535E6-10FF-41AE-BFF9-C7C56D5C9077}"/>
              </a:ext>
            </a:extLst>
          </p:cNvPr>
          <p:cNvCxnSpPr>
            <a:cxnSpLocks/>
          </p:cNvCxnSpPr>
          <p:nvPr/>
        </p:nvCxnSpPr>
        <p:spPr>
          <a:xfrm flipV="1">
            <a:off x="4835926" y="4062452"/>
            <a:ext cx="2343440" cy="3366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3CC2A2E2-8913-4E85-9102-C3E612DCD935}"/>
              </a:ext>
            </a:extLst>
          </p:cNvPr>
          <p:cNvCxnSpPr>
            <a:cxnSpLocks/>
          </p:cNvCxnSpPr>
          <p:nvPr/>
        </p:nvCxnSpPr>
        <p:spPr>
          <a:xfrm>
            <a:off x="4835926" y="4483229"/>
            <a:ext cx="1935935" cy="951424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14C9C0E1-F381-4DD5-A788-DE3560E89DAC}"/>
              </a:ext>
            </a:extLst>
          </p:cNvPr>
          <p:cNvCxnSpPr>
            <a:cxnSpLocks/>
          </p:cNvCxnSpPr>
          <p:nvPr/>
        </p:nvCxnSpPr>
        <p:spPr>
          <a:xfrm flipH="1">
            <a:off x="1135546" y="4731026"/>
            <a:ext cx="2262916" cy="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B15DA848-0194-4872-9EAB-FF423455DBD4}"/>
              </a:ext>
            </a:extLst>
          </p:cNvPr>
          <p:cNvSpPr txBox="1"/>
          <p:nvPr/>
        </p:nvSpPr>
        <p:spPr>
          <a:xfrm>
            <a:off x="1307065" y="3754675"/>
            <a:ext cx="20783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COMPRA DE MATERIALES</a:t>
            </a:r>
            <a:endParaRPr lang="es-EC" sz="1400" b="1" dirty="0">
              <a:solidFill>
                <a:srgbClr val="FF0000"/>
              </a:solidFill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CD64E94-A17E-493D-ADD1-1C83F3FC7CB3}"/>
              </a:ext>
            </a:extLst>
          </p:cNvPr>
          <p:cNvSpPr txBox="1"/>
          <p:nvPr/>
        </p:nvSpPr>
        <p:spPr>
          <a:xfrm>
            <a:off x="1135546" y="4365822"/>
            <a:ext cx="24571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DEV. COMPRA DE MATERIALES</a:t>
            </a:r>
            <a:endParaRPr lang="es-EC" sz="1400" b="1" dirty="0">
              <a:solidFill>
                <a:srgbClr val="FF0000"/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F779B1AD-D5AE-4C8C-9728-D17A81BC3981}"/>
              </a:ext>
            </a:extLst>
          </p:cNvPr>
          <p:cNvSpPr txBox="1"/>
          <p:nvPr/>
        </p:nvSpPr>
        <p:spPr>
          <a:xfrm>
            <a:off x="4744279" y="3695971"/>
            <a:ext cx="31984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ENVIO A PRODUCCION MATERIALES  DIR</a:t>
            </a:r>
            <a:endParaRPr lang="es-EC" sz="1400" b="1" dirty="0">
              <a:solidFill>
                <a:srgbClr val="FF0000"/>
              </a:solidFill>
            </a:endParaRPr>
          </a:p>
        </p:txBody>
      </p: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id="{E44B7D1F-4939-4EC8-AD1B-678E1277B16B}"/>
              </a:ext>
            </a:extLst>
          </p:cNvPr>
          <p:cNvCxnSpPr>
            <a:cxnSpLocks/>
          </p:cNvCxnSpPr>
          <p:nvPr/>
        </p:nvCxnSpPr>
        <p:spPr>
          <a:xfrm flipH="1">
            <a:off x="4672435" y="2895600"/>
            <a:ext cx="2262916" cy="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4" name="CuadroTexto 33">
            <a:extLst>
              <a:ext uri="{FF2B5EF4-FFF2-40B4-BE49-F238E27FC236}">
                <a16:creationId xmlns:a16="http://schemas.microsoft.com/office/drawing/2014/main" id="{1BFB0E38-A7CC-4534-AF64-195CBE136463}"/>
              </a:ext>
            </a:extLst>
          </p:cNvPr>
          <p:cNvSpPr txBox="1"/>
          <p:nvPr/>
        </p:nvSpPr>
        <p:spPr>
          <a:xfrm>
            <a:off x="4423920" y="2496271"/>
            <a:ext cx="3358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DEVOL. DE PRODUCCION MATERIALES  DIR</a:t>
            </a:r>
            <a:endParaRPr lang="es-EC" sz="1400" b="1" dirty="0">
              <a:solidFill>
                <a:srgbClr val="FF0000"/>
              </a:solidFill>
            </a:endParaRPr>
          </a:p>
        </p:txBody>
      </p: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39A5BC22-095E-4794-85E3-2E79B6EAA153}"/>
              </a:ext>
            </a:extLst>
          </p:cNvPr>
          <p:cNvCxnSpPr>
            <a:cxnSpLocks/>
          </p:cNvCxnSpPr>
          <p:nvPr/>
        </p:nvCxnSpPr>
        <p:spPr>
          <a:xfrm flipH="1" flipV="1">
            <a:off x="4545497" y="4958942"/>
            <a:ext cx="1981834" cy="1097301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9" name="CuadroTexto 38">
            <a:extLst>
              <a:ext uri="{FF2B5EF4-FFF2-40B4-BE49-F238E27FC236}">
                <a16:creationId xmlns:a16="http://schemas.microsoft.com/office/drawing/2014/main" id="{2DA6DD97-3307-4996-896F-F52A38C742F3}"/>
              </a:ext>
            </a:extLst>
          </p:cNvPr>
          <p:cNvSpPr txBox="1"/>
          <p:nvPr/>
        </p:nvSpPr>
        <p:spPr>
          <a:xfrm rot="1603029">
            <a:off x="4719093" y="4880377"/>
            <a:ext cx="34847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ENVIO A PRODUCCION MATERIALES  INDIR.</a:t>
            </a:r>
            <a:endParaRPr lang="es-EC" sz="1400" b="1" dirty="0">
              <a:solidFill>
                <a:srgbClr val="FF0000"/>
              </a:solidFill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8816BDDF-3DDF-4FAF-B2AA-099E9BA852AA}"/>
              </a:ext>
            </a:extLst>
          </p:cNvPr>
          <p:cNvSpPr txBox="1"/>
          <p:nvPr/>
        </p:nvSpPr>
        <p:spPr>
          <a:xfrm rot="1732746">
            <a:off x="3958132" y="5737931"/>
            <a:ext cx="35639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DEVOL. DE PRODUCCION MATERIALES  INDIR.</a:t>
            </a:r>
            <a:endParaRPr lang="es-EC" sz="1400" b="1" dirty="0">
              <a:solidFill>
                <a:srgbClr val="FF0000"/>
              </a:solidFill>
            </a:endParaRPr>
          </a:p>
        </p:txBody>
      </p:sp>
      <p:pic>
        <p:nvPicPr>
          <p:cNvPr id="1034" name="Picture 10" descr="Bolsa de saco de harina saco de yute, bolsa de dibujos animados ...">
            <a:extLst>
              <a:ext uri="{FF2B5EF4-FFF2-40B4-BE49-F238E27FC236}">
                <a16:creationId xmlns:a16="http://schemas.microsoft.com/office/drawing/2014/main" id="{BE7CAC9D-D2D1-4CF4-B6E7-6045508A75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994" y="5212126"/>
            <a:ext cx="1710789" cy="145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630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endedor De Vector, Vector, Patron De Dibujos Animados, Vendedor ...">
            <a:extLst>
              <a:ext uri="{FF2B5EF4-FFF2-40B4-BE49-F238E27FC236}">
                <a16:creationId xmlns:a16="http://schemas.microsoft.com/office/drawing/2014/main" id="{AE147EB1-D95B-4494-B6D3-AE36AF6E14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4" y="2513357"/>
            <a:ext cx="1349858" cy="1551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odega De Almacenamiento De Color Con Múltiples Cajas Y La ...">
            <a:extLst>
              <a:ext uri="{FF2B5EF4-FFF2-40B4-BE49-F238E27FC236}">
                <a16:creationId xmlns:a16="http://schemas.microsoft.com/office/drawing/2014/main" id="{8B9FEDC3-E4D4-4452-A988-49FF0261EA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511" y="2513357"/>
            <a:ext cx="2143125" cy="1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odega De Almacenamiento De Dibujos Animados De Imagen En Color ...">
            <a:extLst>
              <a:ext uri="{FF2B5EF4-FFF2-40B4-BE49-F238E27FC236}">
                <a16:creationId xmlns:a16="http://schemas.microsoft.com/office/drawing/2014/main" id="{C2E42B26-2AA3-4A0E-AED0-0B8499D19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8558" y="197798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ómo dibujar una fábrica - YouTube">
            <a:extLst>
              <a:ext uri="{FF2B5EF4-FFF2-40B4-BE49-F238E27FC236}">
                <a16:creationId xmlns:a16="http://schemas.microsoft.com/office/drawing/2014/main" id="{41BBB0AA-04AB-406D-A690-FFE9F234F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524" y="2354206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434E5CC-24B1-42CA-A217-9DB110386582}"/>
              </a:ext>
            </a:extLst>
          </p:cNvPr>
          <p:cNvSpPr txBox="1"/>
          <p:nvPr/>
        </p:nvSpPr>
        <p:spPr>
          <a:xfrm>
            <a:off x="4744279" y="463826"/>
            <a:ext cx="1783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>
                <a:solidFill>
                  <a:srgbClr val="FF0000"/>
                </a:solidFill>
              </a:rPr>
              <a:t>MATERIALES</a:t>
            </a:r>
            <a:endParaRPr lang="es-EC" sz="2400" b="1" dirty="0">
              <a:solidFill>
                <a:srgbClr val="FF0000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0725B5C-F844-4C53-BF86-CA3AC19600DD}"/>
              </a:ext>
            </a:extLst>
          </p:cNvPr>
          <p:cNvSpPr txBox="1"/>
          <p:nvPr/>
        </p:nvSpPr>
        <p:spPr>
          <a:xfrm>
            <a:off x="20682" y="2212845"/>
            <a:ext cx="1035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/>
              <a:t>VENDEDOR</a:t>
            </a:r>
            <a:endParaRPr lang="es-EC" sz="1400" b="1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A437C31-68AB-4157-85B7-29AE2F572B34}"/>
              </a:ext>
            </a:extLst>
          </p:cNvPr>
          <p:cNvSpPr txBox="1"/>
          <p:nvPr/>
        </p:nvSpPr>
        <p:spPr>
          <a:xfrm>
            <a:off x="9618558" y="2029456"/>
            <a:ext cx="1555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/>
              <a:t>ALMACEN VENTAS</a:t>
            </a:r>
            <a:endParaRPr lang="es-EC" sz="14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3D2198C-2F94-4B76-BB35-C09EA94D3509}"/>
              </a:ext>
            </a:extLst>
          </p:cNvPr>
          <p:cNvSpPr txBox="1"/>
          <p:nvPr/>
        </p:nvSpPr>
        <p:spPr>
          <a:xfrm>
            <a:off x="6461443" y="2087483"/>
            <a:ext cx="1576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/>
              <a:t>DEP. PRODUCCIÓN</a:t>
            </a:r>
            <a:endParaRPr lang="es-EC" sz="1400" b="1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253FFBE-3610-4EBD-9A76-481314B281B9}"/>
              </a:ext>
            </a:extLst>
          </p:cNvPr>
          <p:cNvSpPr txBox="1"/>
          <p:nvPr/>
        </p:nvSpPr>
        <p:spPr>
          <a:xfrm>
            <a:off x="2996705" y="2212845"/>
            <a:ext cx="829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/>
              <a:t>BODEGA</a:t>
            </a:r>
            <a:endParaRPr lang="es-EC" sz="1400" b="1" dirty="0"/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77C2282B-EA9B-46B7-8E2C-885F800A72D6}"/>
              </a:ext>
            </a:extLst>
          </p:cNvPr>
          <p:cNvCxnSpPr>
            <a:cxnSpLocks/>
          </p:cNvCxnSpPr>
          <p:nvPr/>
        </p:nvCxnSpPr>
        <p:spPr>
          <a:xfrm>
            <a:off x="1135546" y="4182717"/>
            <a:ext cx="2262916" cy="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00A535E6-10FF-41AE-BFF9-C7C56D5C9077}"/>
              </a:ext>
            </a:extLst>
          </p:cNvPr>
          <p:cNvCxnSpPr>
            <a:cxnSpLocks/>
          </p:cNvCxnSpPr>
          <p:nvPr/>
        </p:nvCxnSpPr>
        <p:spPr>
          <a:xfrm flipV="1">
            <a:off x="4835926" y="4062452"/>
            <a:ext cx="2343440" cy="3366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3CC2A2E2-8913-4E85-9102-C3E612DCD935}"/>
              </a:ext>
            </a:extLst>
          </p:cNvPr>
          <p:cNvCxnSpPr>
            <a:cxnSpLocks/>
          </p:cNvCxnSpPr>
          <p:nvPr/>
        </p:nvCxnSpPr>
        <p:spPr>
          <a:xfrm>
            <a:off x="4835926" y="4483229"/>
            <a:ext cx="1935935" cy="951424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14C9C0E1-F381-4DD5-A788-DE3560E89DAC}"/>
              </a:ext>
            </a:extLst>
          </p:cNvPr>
          <p:cNvCxnSpPr>
            <a:cxnSpLocks/>
          </p:cNvCxnSpPr>
          <p:nvPr/>
        </p:nvCxnSpPr>
        <p:spPr>
          <a:xfrm flipH="1">
            <a:off x="1135546" y="4731026"/>
            <a:ext cx="2262916" cy="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B15DA848-0194-4872-9EAB-FF423455DBD4}"/>
              </a:ext>
            </a:extLst>
          </p:cNvPr>
          <p:cNvSpPr txBox="1"/>
          <p:nvPr/>
        </p:nvSpPr>
        <p:spPr>
          <a:xfrm>
            <a:off x="1307065" y="3754675"/>
            <a:ext cx="20783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COMPRA DE MATERIALES</a:t>
            </a:r>
            <a:endParaRPr lang="es-EC" sz="1400" b="1" dirty="0">
              <a:solidFill>
                <a:srgbClr val="FF0000"/>
              </a:solidFill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CD64E94-A17E-493D-ADD1-1C83F3FC7CB3}"/>
              </a:ext>
            </a:extLst>
          </p:cNvPr>
          <p:cNvSpPr txBox="1"/>
          <p:nvPr/>
        </p:nvSpPr>
        <p:spPr>
          <a:xfrm>
            <a:off x="1135546" y="4365822"/>
            <a:ext cx="24571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DEV. COMPRA DE MATERIALES</a:t>
            </a:r>
            <a:endParaRPr lang="es-EC" sz="1400" b="1" dirty="0">
              <a:solidFill>
                <a:srgbClr val="FF0000"/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F779B1AD-D5AE-4C8C-9728-D17A81BC3981}"/>
              </a:ext>
            </a:extLst>
          </p:cNvPr>
          <p:cNvSpPr txBox="1"/>
          <p:nvPr/>
        </p:nvSpPr>
        <p:spPr>
          <a:xfrm>
            <a:off x="4744279" y="3695971"/>
            <a:ext cx="31984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ENVIO A PRODUCCION MATERIALES  DIR</a:t>
            </a:r>
            <a:endParaRPr lang="es-EC" sz="1400" b="1" dirty="0">
              <a:solidFill>
                <a:srgbClr val="FF0000"/>
              </a:solidFill>
            </a:endParaRPr>
          </a:p>
        </p:txBody>
      </p: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id="{E44B7D1F-4939-4EC8-AD1B-678E1277B16B}"/>
              </a:ext>
            </a:extLst>
          </p:cNvPr>
          <p:cNvCxnSpPr>
            <a:cxnSpLocks/>
          </p:cNvCxnSpPr>
          <p:nvPr/>
        </p:nvCxnSpPr>
        <p:spPr>
          <a:xfrm flipH="1">
            <a:off x="4672435" y="2895600"/>
            <a:ext cx="2262916" cy="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4" name="CuadroTexto 33">
            <a:extLst>
              <a:ext uri="{FF2B5EF4-FFF2-40B4-BE49-F238E27FC236}">
                <a16:creationId xmlns:a16="http://schemas.microsoft.com/office/drawing/2014/main" id="{1BFB0E38-A7CC-4534-AF64-195CBE136463}"/>
              </a:ext>
            </a:extLst>
          </p:cNvPr>
          <p:cNvSpPr txBox="1"/>
          <p:nvPr/>
        </p:nvSpPr>
        <p:spPr>
          <a:xfrm>
            <a:off x="4423920" y="2496271"/>
            <a:ext cx="3358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DEVOL. DE PRODUCCION MATERIALES  DIR</a:t>
            </a:r>
            <a:endParaRPr lang="es-EC" sz="1400" b="1" dirty="0">
              <a:solidFill>
                <a:srgbClr val="FF0000"/>
              </a:solidFill>
            </a:endParaRPr>
          </a:p>
        </p:txBody>
      </p: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39A5BC22-095E-4794-85E3-2E79B6EAA153}"/>
              </a:ext>
            </a:extLst>
          </p:cNvPr>
          <p:cNvCxnSpPr>
            <a:cxnSpLocks/>
          </p:cNvCxnSpPr>
          <p:nvPr/>
        </p:nvCxnSpPr>
        <p:spPr>
          <a:xfrm flipH="1" flipV="1">
            <a:off x="4545497" y="4958942"/>
            <a:ext cx="1981834" cy="1097301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9" name="CuadroTexto 38">
            <a:extLst>
              <a:ext uri="{FF2B5EF4-FFF2-40B4-BE49-F238E27FC236}">
                <a16:creationId xmlns:a16="http://schemas.microsoft.com/office/drawing/2014/main" id="{2DA6DD97-3307-4996-896F-F52A38C742F3}"/>
              </a:ext>
            </a:extLst>
          </p:cNvPr>
          <p:cNvSpPr txBox="1"/>
          <p:nvPr/>
        </p:nvSpPr>
        <p:spPr>
          <a:xfrm rot="1603029">
            <a:off x="4719093" y="4880377"/>
            <a:ext cx="34847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ENVIO A PRODUCCION MATERIALES  INDIR.</a:t>
            </a:r>
            <a:endParaRPr lang="es-EC" sz="1400" b="1" dirty="0">
              <a:solidFill>
                <a:srgbClr val="FF0000"/>
              </a:solidFill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8816BDDF-3DDF-4FAF-B2AA-099E9BA852AA}"/>
              </a:ext>
            </a:extLst>
          </p:cNvPr>
          <p:cNvSpPr txBox="1"/>
          <p:nvPr/>
        </p:nvSpPr>
        <p:spPr>
          <a:xfrm rot="1732746">
            <a:off x="3958132" y="5737931"/>
            <a:ext cx="35639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DEVOL. DE PRODUCCION MATERIALES  INDIR.</a:t>
            </a:r>
            <a:endParaRPr lang="es-EC" sz="1400" b="1" dirty="0">
              <a:solidFill>
                <a:srgbClr val="FF0000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153F583-93D7-49BB-8CEC-0232484484B5}"/>
              </a:ext>
            </a:extLst>
          </p:cNvPr>
          <p:cNvSpPr txBox="1"/>
          <p:nvPr/>
        </p:nvSpPr>
        <p:spPr>
          <a:xfrm>
            <a:off x="37344" y="1323925"/>
            <a:ext cx="18288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PROVEEDORES</a:t>
            </a:r>
          </a:p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EFEC. Y SUS EQUIVAL.</a:t>
            </a:r>
          </a:p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DOC. POR PAGAR</a:t>
            </a:r>
            <a:endParaRPr lang="es-EC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BF4FEB3A-BA04-4C9D-BDC9-94B8F4AC0DBA}"/>
              </a:ext>
            </a:extLst>
          </p:cNvPr>
          <p:cNvSpPr txBox="1"/>
          <p:nvPr/>
        </p:nvSpPr>
        <p:spPr>
          <a:xfrm>
            <a:off x="2716696" y="1301256"/>
            <a:ext cx="1828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INVENTARIO DE MATERIALES</a:t>
            </a:r>
            <a:endParaRPr lang="es-EC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46C50F3-B957-4743-AEE3-994071CC0A36}"/>
              </a:ext>
            </a:extLst>
          </p:cNvPr>
          <p:cNvSpPr txBox="1"/>
          <p:nvPr/>
        </p:nvSpPr>
        <p:spPr>
          <a:xfrm>
            <a:off x="6550225" y="1209155"/>
            <a:ext cx="1828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PRODUCTOS EN PROCESO</a:t>
            </a:r>
            <a:endParaRPr lang="es-EC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FB35CC44-29A5-4596-A7D7-A61BA26B6B5D}"/>
              </a:ext>
            </a:extLst>
          </p:cNvPr>
          <p:cNvSpPr txBox="1"/>
          <p:nvPr/>
        </p:nvSpPr>
        <p:spPr>
          <a:xfrm>
            <a:off x="9901552" y="1261191"/>
            <a:ext cx="1828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PRODUCTOS TERMINADOS</a:t>
            </a:r>
            <a:endParaRPr lang="es-EC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8" name="Picture 10" descr="Bolsa de saco de harina saco de yute, bolsa de dibujos animados ...">
            <a:extLst>
              <a:ext uri="{FF2B5EF4-FFF2-40B4-BE49-F238E27FC236}">
                <a16:creationId xmlns:a16="http://schemas.microsoft.com/office/drawing/2014/main" id="{F06BFC20-EDAD-446E-8107-85859B92A3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994" y="5212126"/>
            <a:ext cx="2142831" cy="145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B0A11168-DA0E-4905-B230-F8DC4503A5BB}"/>
              </a:ext>
            </a:extLst>
          </p:cNvPr>
          <p:cNvSpPr txBox="1"/>
          <p:nvPr/>
        </p:nvSpPr>
        <p:spPr>
          <a:xfrm>
            <a:off x="8630306" y="5933340"/>
            <a:ext cx="739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CIF</a:t>
            </a:r>
            <a:endParaRPr lang="es-EC" sz="2400" b="1" dirty="0"/>
          </a:p>
        </p:txBody>
      </p:sp>
    </p:spTree>
    <p:extLst>
      <p:ext uri="{BB962C8B-B14F-4D97-AF65-F5344CB8AC3E}">
        <p14:creationId xmlns:p14="http://schemas.microsoft.com/office/powerpoint/2010/main" val="2869916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Bodega De Almacenamiento De Dibujos Animados De Imagen En Color ...">
            <a:extLst>
              <a:ext uri="{FF2B5EF4-FFF2-40B4-BE49-F238E27FC236}">
                <a16:creationId xmlns:a16="http://schemas.microsoft.com/office/drawing/2014/main" id="{C2E42B26-2AA3-4A0E-AED0-0B8499D19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8558" y="197798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ómo dibujar una fábrica - YouTube">
            <a:extLst>
              <a:ext uri="{FF2B5EF4-FFF2-40B4-BE49-F238E27FC236}">
                <a16:creationId xmlns:a16="http://schemas.microsoft.com/office/drawing/2014/main" id="{41BBB0AA-04AB-406D-A690-FFE9F234F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764" y="234077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434E5CC-24B1-42CA-A217-9DB110386582}"/>
              </a:ext>
            </a:extLst>
          </p:cNvPr>
          <p:cNvSpPr txBox="1"/>
          <p:nvPr/>
        </p:nvSpPr>
        <p:spPr>
          <a:xfrm>
            <a:off x="4744279" y="463826"/>
            <a:ext cx="2273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>
                <a:solidFill>
                  <a:srgbClr val="FF0000"/>
                </a:solidFill>
              </a:rPr>
              <a:t>MANO DE OBRA</a:t>
            </a:r>
            <a:endParaRPr lang="es-EC" sz="2400" b="1" dirty="0">
              <a:solidFill>
                <a:srgbClr val="FF0000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0725B5C-F844-4C53-BF86-CA3AC19600DD}"/>
              </a:ext>
            </a:extLst>
          </p:cNvPr>
          <p:cNvSpPr txBox="1"/>
          <p:nvPr/>
        </p:nvSpPr>
        <p:spPr>
          <a:xfrm>
            <a:off x="20682" y="2212845"/>
            <a:ext cx="20073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>
                <a:solidFill>
                  <a:srgbClr val="0070C0"/>
                </a:solidFill>
              </a:rPr>
              <a:t>FORMA DE PAGO</a:t>
            </a:r>
            <a:endParaRPr lang="es-EC" sz="20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A437C31-68AB-4157-85B7-29AE2F572B34}"/>
              </a:ext>
            </a:extLst>
          </p:cNvPr>
          <p:cNvSpPr txBox="1"/>
          <p:nvPr/>
        </p:nvSpPr>
        <p:spPr>
          <a:xfrm>
            <a:off x="9618558" y="2029456"/>
            <a:ext cx="21428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>
                <a:solidFill>
                  <a:srgbClr val="0070C0"/>
                </a:solidFill>
              </a:rPr>
              <a:t>ALMACEN VENTAS</a:t>
            </a:r>
            <a:endParaRPr lang="es-EC" sz="2000" b="1" dirty="0">
              <a:solidFill>
                <a:srgbClr val="0070C0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3D2198C-2F94-4B76-BB35-C09EA94D3509}"/>
              </a:ext>
            </a:extLst>
          </p:cNvPr>
          <p:cNvSpPr txBox="1"/>
          <p:nvPr/>
        </p:nvSpPr>
        <p:spPr>
          <a:xfrm>
            <a:off x="6857051" y="2029838"/>
            <a:ext cx="2168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>
                <a:solidFill>
                  <a:srgbClr val="0070C0"/>
                </a:solidFill>
              </a:rPr>
              <a:t>DEP. PRODUCCIÓN</a:t>
            </a:r>
            <a:endParaRPr lang="es-EC" sz="2000" b="1" dirty="0">
              <a:solidFill>
                <a:srgbClr val="0070C0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253FFBE-3610-4EBD-9A76-481314B281B9}"/>
              </a:ext>
            </a:extLst>
          </p:cNvPr>
          <p:cNvSpPr txBox="1"/>
          <p:nvPr/>
        </p:nvSpPr>
        <p:spPr>
          <a:xfrm>
            <a:off x="2996705" y="2212845"/>
            <a:ext cx="16259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>
                <a:solidFill>
                  <a:srgbClr val="0070C0"/>
                </a:solidFill>
              </a:rPr>
              <a:t>TRABAJADOR</a:t>
            </a:r>
            <a:endParaRPr lang="es-EC" sz="2000" b="1" dirty="0">
              <a:solidFill>
                <a:srgbClr val="0070C0"/>
              </a:solidFill>
            </a:endParaRPr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77C2282B-EA9B-46B7-8E2C-885F800A72D6}"/>
              </a:ext>
            </a:extLst>
          </p:cNvPr>
          <p:cNvCxnSpPr>
            <a:cxnSpLocks/>
          </p:cNvCxnSpPr>
          <p:nvPr/>
        </p:nvCxnSpPr>
        <p:spPr>
          <a:xfrm>
            <a:off x="439328" y="4147117"/>
            <a:ext cx="2262916" cy="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00A535E6-10FF-41AE-BFF9-C7C56D5C9077}"/>
              </a:ext>
            </a:extLst>
          </p:cNvPr>
          <p:cNvCxnSpPr>
            <a:cxnSpLocks/>
          </p:cNvCxnSpPr>
          <p:nvPr/>
        </p:nvCxnSpPr>
        <p:spPr>
          <a:xfrm flipV="1">
            <a:off x="4835926" y="4062452"/>
            <a:ext cx="2343440" cy="3366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3CC2A2E2-8913-4E85-9102-C3E612DCD935}"/>
              </a:ext>
            </a:extLst>
          </p:cNvPr>
          <p:cNvCxnSpPr>
            <a:cxnSpLocks/>
          </p:cNvCxnSpPr>
          <p:nvPr/>
        </p:nvCxnSpPr>
        <p:spPr>
          <a:xfrm>
            <a:off x="5039678" y="4542753"/>
            <a:ext cx="2659835" cy="1307478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B15DA848-0194-4872-9EAB-FF423455DBD4}"/>
              </a:ext>
            </a:extLst>
          </p:cNvPr>
          <p:cNvSpPr txBox="1"/>
          <p:nvPr/>
        </p:nvSpPr>
        <p:spPr>
          <a:xfrm>
            <a:off x="331385" y="3702911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PAGO DE LAS REMUNERACIONES</a:t>
            </a:r>
            <a:endParaRPr lang="es-EC" sz="1400" b="1" dirty="0">
              <a:solidFill>
                <a:srgbClr val="FF0000"/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F779B1AD-D5AE-4C8C-9728-D17A81BC3981}"/>
              </a:ext>
            </a:extLst>
          </p:cNvPr>
          <p:cNvSpPr txBox="1"/>
          <p:nvPr/>
        </p:nvSpPr>
        <p:spPr>
          <a:xfrm>
            <a:off x="4580327" y="3733893"/>
            <a:ext cx="33598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ASIGNACION DE  MANO DE OBRA DIRECTA</a:t>
            </a:r>
            <a:endParaRPr lang="es-EC" sz="1400" b="1" dirty="0">
              <a:solidFill>
                <a:srgbClr val="FF0000"/>
              </a:solidFill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2DA6DD97-3307-4996-896F-F52A38C742F3}"/>
              </a:ext>
            </a:extLst>
          </p:cNvPr>
          <p:cNvSpPr txBox="1"/>
          <p:nvPr/>
        </p:nvSpPr>
        <p:spPr>
          <a:xfrm rot="1603029">
            <a:off x="4907781" y="4914025"/>
            <a:ext cx="34847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ASIGNACIÓN DE MANO DE OBRA IND.</a:t>
            </a:r>
            <a:endParaRPr lang="es-EC" sz="1400" b="1" dirty="0">
              <a:solidFill>
                <a:srgbClr val="FF0000"/>
              </a:solidFill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8816BDDF-3DDF-4FAF-B2AA-099E9BA852AA}"/>
              </a:ext>
            </a:extLst>
          </p:cNvPr>
          <p:cNvSpPr txBox="1"/>
          <p:nvPr/>
        </p:nvSpPr>
        <p:spPr>
          <a:xfrm rot="1732746">
            <a:off x="4133944" y="5041165"/>
            <a:ext cx="2561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ASIGNACION SUELDO VENTAS</a:t>
            </a:r>
            <a:endParaRPr lang="es-EC" sz="1400" b="1" dirty="0">
              <a:solidFill>
                <a:srgbClr val="FF0000"/>
              </a:solidFill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FB35CC44-29A5-4596-A7D7-A61BA26B6B5D}"/>
              </a:ext>
            </a:extLst>
          </p:cNvPr>
          <p:cNvSpPr txBox="1"/>
          <p:nvPr/>
        </p:nvSpPr>
        <p:spPr>
          <a:xfrm>
            <a:off x="9901552" y="1261191"/>
            <a:ext cx="1828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PRODUCTOS TERMINADOS</a:t>
            </a:r>
            <a:endParaRPr lang="es-EC" sz="1400" b="1" dirty="0"/>
          </a:p>
        </p:txBody>
      </p:sp>
      <p:pic>
        <p:nvPicPr>
          <p:cNvPr id="28" name="Picture 10" descr="Bolsa de saco de harina saco de yute, bolsa de dibujos animados ...">
            <a:extLst>
              <a:ext uri="{FF2B5EF4-FFF2-40B4-BE49-F238E27FC236}">
                <a16:creationId xmlns:a16="http://schemas.microsoft.com/office/drawing/2014/main" id="{F06BFC20-EDAD-446E-8107-85859B92A3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994" y="5212126"/>
            <a:ext cx="2142831" cy="145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B0A11168-DA0E-4905-B230-F8DC4503A5BB}"/>
              </a:ext>
            </a:extLst>
          </p:cNvPr>
          <p:cNvSpPr txBox="1"/>
          <p:nvPr/>
        </p:nvSpPr>
        <p:spPr>
          <a:xfrm>
            <a:off x="8630306" y="5933340"/>
            <a:ext cx="739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CIF</a:t>
            </a:r>
            <a:endParaRPr lang="es-EC" sz="2400" b="1" dirty="0"/>
          </a:p>
        </p:txBody>
      </p:sp>
      <p:pic>
        <p:nvPicPr>
          <p:cNvPr id="3074" name="Picture 2" descr="Trabajador de la construcción de dibujos animados en pose de ...">
            <a:extLst>
              <a:ext uri="{FF2B5EF4-FFF2-40B4-BE49-F238E27FC236}">
                <a16:creationId xmlns:a16="http://schemas.microsoft.com/office/drawing/2014/main" id="{12E56398-76EA-4ADE-B256-99A659990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442" y="2569901"/>
            <a:ext cx="1489361" cy="1126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Animación, Dibujo, Dinero imagen png - imagen transparente ...">
            <a:extLst>
              <a:ext uri="{FF2B5EF4-FFF2-40B4-BE49-F238E27FC236}">
                <a16:creationId xmlns:a16="http://schemas.microsoft.com/office/drawing/2014/main" id="{25F20C7F-BFF8-4C40-9A39-BB9BB5CFE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30" y="2612955"/>
            <a:ext cx="1859369" cy="104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CuadroTexto 31">
            <a:extLst>
              <a:ext uri="{FF2B5EF4-FFF2-40B4-BE49-F238E27FC236}">
                <a16:creationId xmlns:a16="http://schemas.microsoft.com/office/drawing/2014/main" id="{C9B1703C-4D08-4B77-82D1-782F33B116B2}"/>
              </a:ext>
            </a:extLst>
          </p:cNvPr>
          <p:cNvSpPr txBox="1"/>
          <p:nvPr/>
        </p:nvSpPr>
        <p:spPr>
          <a:xfrm rot="17990207">
            <a:off x="2084649" y="5363710"/>
            <a:ext cx="26720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ASIGNACION SUELDO ADMINIST.</a:t>
            </a:r>
            <a:endParaRPr lang="es-EC" sz="1400" b="1" dirty="0">
              <a:solidFill>
                <a:srgbClr val="FF0000"/>
              </a:solidFill>
            </a:endParaRPr>
          </a:p>
        </p:txBody>
      </p: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E79DF880-4431-4468-9D34-F3FB9C24F7B3}"/>
              </a:ext>
            </a:extLst>
          </p:cNvPr>
          <p:cNvCxnSpPr>
            <a:cxnSpLocks/>
          </p:cNvCxnSpPr>
          <p:nvPr/>
        </p:nvCxnSpPr>
        <p:spPr>
          <a:xfrm>
            <a:off x="4119246" y="4756515"/>
            <a:ext cx="2104789" cy="1106342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5BDA4151-1AD9-4991-973D-FE6624F02220}"/>
              </a:ext>
            </a:extLst>
          </p:cNvPr>
          <p:cNvCxnSpPr>
            <a:cxnSpLocks/>
          </p:cNvCxnSpPr>
          <p:nvPr/>
        </p:nvCxnSpPr>
        <p:spPr>
          <a:xfrm flipH="1">
            <a:off x="3113304" y="4678017"/>
            <a:ext cx="952869" cy="1716988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CD98E77D-D839-4510-8C4D-FC821737B38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29752" y="6016347"/>
            <a:ext cx="1178211" cy="757315"/>
          </a:xfrm>
          <a:prstGeom prst="rect">
            <a:avLst/>
          </a:prstGeom>
        </p:spPr>
      </p:pic>
      <p:pic>
        <p:nvPicPr>
          <p:cNvPr id="41" name="Imagen 40">
            <a:extLst>
              <a:ext uri="{FF2B5EF4-FFF2-40B4-BE49-F238E27FC236}">
                <a16:creationId xmlns:a16="http://schemas.microsoft.com/office/drawing/2014/main" id="{5195483C-F4D9-4B0F-BA8A-8FDFC8929EC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52141" y="5948295"/>
            <a:ext cx="1178211" cy="778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370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Bodega De Almacenamiento De Dibujos Animados De Imagen En Color ...">
            <a:extLst>
              <a:ext uri="{FF2B5EF4-FFF2-40B4-BE49-F238E27FC236}">
                <a16:creationId xmlns:a16="http://schemas.microsoft.com/office/drawing/2014/main" id="{C2E42B26-2AA3-4A0E-AED0-0B8499D19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8558" y="197798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ómo dibujar una fábrica - YouTube">
            <a:extLst>
              <a:ext uri="{FF2B5EF4-FFF2-40B4-BE49-F238E27FC236}">
                <a16:creationId xmlns:a16="http://schemas.microsoft.com/office/drawing/2014/main" id="{41BBB0AA-04AB-406D-A690-FFE9F234F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764" y="234077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434E5CC-24B1-42CA-A217-9DB110386582}"/>
              </a:ext>
            </a:extLst>
          </p:cNvPr>
          <p:cNvSpPr txBox="1"/>
          <p:nvPr/>
        </p:nvSpPr>
        <p:spPr>
          <a:xfrm>
            <a:off x="4744279" y="463826"/>
            <a:ext cx="2273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>
                <a:solidFill>
                  <a:srgbClr val="FF0000"/>
                </a:solidFill>
              </a:rPr>
              <a:t>MANO DE OBRA</a:t>
            </a:r>
            <a:endParaRPr lang="es-EC" sz="2400" b="1" dirty="0">
              <a:solidFill>
                <a:srgbClr val="FF0000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0725B5C-F844-4C53-BF86-CA3AC19600DD}"/>
              </a:ext>
            </a:extLst>
          </p:cNvPr>
          <p:cNvSpPr txBox="1"/>
          <p:nvPr/>
        </p:nvSpPr>
        <p:spPr>
          <a:xfrm>
            <a:off x="20682" y="2212845"/>
            <a:ext cx="14625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/>
              <a:t>FORMA DE PAGO</a:t>
            </a:r>
            <a:endParaRPr lang="es-EC" sz="1400" b="1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A437C31-68AB-4157-85B7-29AE2F572B34}"/>
              </a:ext>
            </a:extLst>
          </p:cNvPr>
          <p:cNvSpPr txBox="1"/>
          <p:nvPr/>
        </p:nvSpPr>
        <p:spPr>
          <a:xfrm>
            <a:off x="9618558" y="2029456"/>
            <a:ext cx="1555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/>
              <a:t>ALMACEN VENTAS</a:t>
            </a:r>
            <a:endParaRPr lang="es-EC" sz="14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3D2198C-2F94-4B76-BB35-C09EA94D3509}"/>
              </a:ext>
            </a:extLst>
          </p:cNvPr>
          <p:cNvSpPr txBox="1"/>
          <p:nvPr/>
        </p:nvSpPr>
        <p:spPr>
          <a:xfrm>
            <a:off x="6857051" y="2029838"/>
            <a:ext cx="1576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/>
              <a:t>DEP. PRODUCCIÓN</a:t>
            </a:r>
            <a:endParaRPr lang="es-EC" sz="1400" b="1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253FFBE-3610-4EBD-9A76-481314B281B9}"/>
              </a:ext>
            </a:extLst>
          </p:cNvPr>
          <p:cNvSpPr txBox="1"/>
          <p:nvPr/>
        </p:nvSpPr>
        <p:spPr>
          <a:xfrm>
            <a:off x="2996705" y="2212845"/>
            <a:ext cx="1194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/>
              <a:t>TRABAJADOR</a:t>
            </a:r>
            <a:endParaRPr lang="es-EC" sz="1400" b="1" dirty="0"/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77C2282B-EA9B-46B7-8E2C-885F800A72D6}"/>
              </a:ext>
            </a:extLst>
          </p:cNvPr>
          <p:cNvCxnSpPr>
            <a:cxnSpLocks/>
          </p:cNvCxnSpPr>
          <p:nvPr/>
        </p:nvCxnSpPr>
        <p:spPr>
          <a:xfrm>
            <a:off x="439328" y="4147117"/>
            <a:ext cx="2262916" cy="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00A535E6-10FF-41AE-BFF9-C7C56D5C9077}"/>
              </a:ext>
            </a:extLst>
          </p:cNvPr>
          <p:cNvCxnSpPr>
            <a:cxnSpLocks/>
          </p:cNvCxnSpPr>
          <p:nvPr/>
        </p:nvCxnSpPr>
        <p:spPr>
          <a:xfrm flipV="1">
            <a:off x="4835926" y="4062452"/>
            <a:ext cx="2343440" cy="3366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3CC2A2E2-8913-4E85-9102-C3E612DCD935}"/>
              </a:ext>
            </a:extLst>
          </p:cNvPr>
          <p:cNvCxnSpPr>
            <a:cxnSpLocks/>
          </p:cNvCxnSpPr>
          <p:nvPr/>
        </p:nvCxnSpPr>
        <p:spPr>
          <a:xfrm>
            <a:off x="4669957" y="4319652"/>
            <a:ext cx="3029556" cy="1530579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B15DA848-0194-4872-9EAB-FF423455DBD4}"/>
              </a:ext>
            </a:extLst>
          </p:cNvPr>
          <p:cNvSpPr txBox="1"/>
          <p:nvPr/>
        </p:nvSpPr>
        <p:spPr>
          <a:xfrm>
            <a:off x="331385" y="3702911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PAGO DE LAS REMUNERACIONES</a:t>
            </a:r>
            <a:endParaRPr lang="es-EC" sz="1400" b="1" dirty="0">
              <a:solidFill>
                <a:srgbClr val="FF0000"/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F779B1AD-D5AE-4C8C-9728-D17A81BC3981}"/>
              </a:ext>
            </a:extLst>
          </p:cNvPr>
          <p:cNvSpPr txBox="1"/>
          <p:nvPr/>
        </p:nvSpPr>
        <p:spPr>
          <a:xfrm>
            <a:off x="4580327" y="3733893"/>
            <a:ext cx="33598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ASIGNACION DE  MANO DE OBRA DIRECTA</a:t>
            </a:r>
            <a:endParaRPr lang="es-EC" sz="1400" b="1" dirty="0">
              <a:solidFill>
                <a:srgbClr val="FF0000"/>
              </a:solidFill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2DA6DD97-3307-4996-896F-F52A38C742F3}"/>
              </a:ext>
            </a:extLst>
          </p:cNvPr>
          <p:cNvSpPr txBox="1"/>
          <p:nvPr/>
        </p:nvSpPr>
        <p:spPr>
          <a:xfrm rot="1603029">
            <a:off x="4907781" y="4914025"/>
            <a:ext cx="34847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ASIGNACIÓN DE MANO DE OBRA IND.</a:t>
            </a:r>
            <a:endParaRPr lang="es-EC" sz="1400" b="1" dirty="0">
              <a:solidFill>
                <a:srgbClr val="FF0000"/>
              </a:solidFill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8816BDDF-3DDF-4FAF-B2AA-099E9BA852AA}"/>
              </a:ext>
            </a:extLst>
          </p:cNvPr>
          <p:cNvSpPr txBox="1"/>
          <p:nvPr/>
        </p:nvSpPr>
        <p:spPr>
          <a:xfrm rot="1732746">
            <a:off x="4133944" y="5041165"/>
            <a:ext cx="2561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ASIGNACION SUELDO VENTAS</a:t>
            </a:r>
            <a:endParaRPr lang="es-EC" sz="1400" b="1" dirty="0">
              <a:solidFill>
                <a:srgbClr val="FF0000"/>
              </a:solidFill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FB35CC44-29A5-4596-A7D7-A61BA26B6B5D}"/>
              </a:ext>
            </a:extLst>
          </p:cNvPr>
          <p:cNvSpPr txBox="1"/>
          <p:nvPr/>
        </p:nvSpPr>
        <p:spPr>
          <a:xfrm>
            <a:off x="9901552" y="1261191"/>
            <a:ext cx="1828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PRODUCTOS TERMINADOS</a:t>
            </a:r>
            <a:endParaRPr lang="es-EC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8" name="Picture 10" descr="Bolsa de saco de harina saco de yute, bolsa de dibujos animados ...">
            <a:extLst>
              <a:ext uri="{FF2B5EF4-FFF2-40B4-BE49-F238E27FC236}">
                <a16:creationId xmlns:a16="http://schemas.microsoft.com/office/drawing/2014/main" id="{F06BFC20-EDAD-446E-8107-85859B92A3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994" y="5212126"/>
            <a:ext cx="2142831" cy="145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B0A11168-DA0E-4905-B230-F8DC4503A5BB}"/>
              </a:ext>
            </a:extLst>
          </p:cNvPr>
          <p:cNvSpPr txBox="1"/>
          <p:nvPr/>
        </p:nvSpPr>
        <p:spPr>
          <a:xfrm>
            <a:off x="8622635" y="5932509"/>
            <a:ext cx="739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CIF</a:t>
            </a:r>
            <a:endParaRPr lang="es-EC" sz="2400" b="1" dirty="0"/>
          </a:p>
        </p:txBody>
      </p:sp>
      <p:pic>
        <p:nvPicPr>
          <p:cNvPr id="3074" name="Picture 2" descr="Trabajador de la construcción de dibujos animados en pose de ...">
            <a:extLst>
              <a:ext uri="{FF2B5EF4-FFF2-40B4-BE49-F238E27FC236}">
                <a16:creationId xmlns:a16="http://schemas.microsoft.com/office/drawing/2014/main" id="{12E56398-76EA-4ADE-B256-99A659990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442" y="2569901"/>
            <a:ext cx="1489361" cy="1126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Animación, Dibujo, Dinero imagen png - imagen transparente ...">
            <a:extLst>
              <a:ext uri="{FF2B5EF4-FFF2-40B4-BE49-F238E27FC236}">
                <a16:creationId xmlns:a16="http://schemas.microsoft.com/office/drawing/2014/main" id="{25F20C7F-BFF8-4C40-9A39-BB9BB5CFE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30" y="2612955"/>
            <a:ext cx="1859369" cy="104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CuadroTexto 31">
            <a:extLst>
              <a:ext uri="{FF2B5EF4-FFF2-40B4-BE49-F238E27FC236}">
                <a16:creationId xmlns:a16="http://schemas.microsoft.com/office/drawing/2014/main" id="{C9B1703C-4D08-4B77-82D1-782F33B116B2}"/>
              </a:ext>
            </a:extLst>
          </p:cNvPr>
          <p:cNvSpPr txBox="1"/>
          <p:nvPr/>
        </p:nvSpPr>
        <p:spPr>
          <a:xfrm rot="17990207">
            <a:off x="2084649" y="5363710"/>
            <a:ext cx="26720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ASIGNACION SUELDO ADMINIST.</a:t>
            </a:r>
            <a:endParaRPr lang="es-EC" sz="1400" b="1" dirty="0">
              <a:solidFill>
                <a:srgbClr val="FF0000"/>
              </a:solidFill>
            </a:endParaRPr>
          </a:p>
        </p:txBody>
      </p: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E79DF880-4431-4468-9D34-F3FB9C24F7B3}"/>
              </a:ext>
            </a:extLst>
          </p:cNvPr>
          <p:cNvCxnSpPr>
            <a:cxnSpLocks/>
          </p:cNvCxnSpPr>
          <p:nvPr/>
        </p:nvCxnSpPr>
        <p:spPr>
          <a:xfrm>
            <a:off x="4119246" y="4756515"/>
            <a:ext cx="2104789" cy="1106342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5BDA4151-1AD9-4991-973D-FE6624F02220}"/>
              </a:ext>
            </a:extLst>
          </p:cNvPr>
          <p:cNvCxnSpPr>
            <a:cxnSpLocks/>
          </p:cNvCxnSpPr>
          <p:nvPr/>
        </p:nvCxnSpPr>
        <p:spPr>
          <a:xfrm flipH="1">
            <a:off x="3113304" y="4678017"/>
            <a:ext cx="952869" cy="1716988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CD98E77D-D839-4510-8C4D-FC821737B38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29752" y="6016347"/>
            <a:ext cx="1178211" cy="757315"/>
          </a:xfrm>
          <a:prstGeom prst="rect">
            <a:avLst/>
          </a:prstGeom>
        </p:spPr>
      </p:pic>
      <p:pic>
        <p:nvPicPr>
          <p:cNvPr id="41" name="Imagen 40">
            <a:extLst>
              <a:ext uri="{FF2B5EF4-FFF2-40B4-BE49-F238E27FC236}">
                <a16:creationId xmlns:a16="http://schemas.microsoft.com/office/drawing/2014/main" id="{5195483C-F4D9-4B0F-BA8A-8FDFC8929EC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52141" y="5948295"/>
            <a:ext cx="1178211" cy="778874"/>
          </a:xfrm>
          <a:prstGeom prst="rect">
            <a:avLst/>
          </a:prstGeom>
        </p:spPr>
      </p:pic>
      <p:sp>
        <p:nvSpPr>
          <p:cNvPr id="30" name="CuadroTexto 29">
            <a:extLst>
              <a:ext uri="{FF2B5EF4-FFF2-40B4-BE49-F238E27FC236}">
                <a16:creationId xmlns:a16="http://schemas.microsoft.com/office/drawing/2014/main" id="{A1D0430C-51A8-4192-8A04-47EA340FD8B2}"/>
              </a:ext>
            </a:extLst>
          </p:cNvPr>
          <p:cNvSpPr txBox="1"/>
          <p:nvPr/>
        </p:nvSpPr>
        <p:spPr>
          <a:xfrm>
            <a:off x="37344" y="1323925"/>
            <a:ext cx="18288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EFEC. Y SUS EQUIVAL.</a:t>
            </a:r>
          </a:p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NOMINA POR PAGAR</a:t>
            </a:r>
          </a:p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OTROS</a:t>
            </a:r>
            <a:endParaRPr lang="es-EC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BE727E5B-5111-4277-9279-E79867D486EE}"/>
              </a:ext>
            </a:extLst>
          </p:cNvPr>
          <p:cNvSpPr txBox="1"/>
          <p:nvPr/>
        </p:nvSpPr>
        <p:spPr>
          <a:xfrm>
            <a:off x="2966465" y="1686031"/>
            <a:ext cx="1828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NÓMINA DE FÁBRICA</a:t>
            </a:r>
            <a:endParaRPr lang="es-EC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0D5DBA81-77D5-48A0-827F-8A69FC168D86}"/>
              </a:ext>
            </a:extLst>
          </p:cNvPr>
          <p:cNvSpPr txBox="1"/>
          <p:nvPr/>
        </p:nvSpPr>
        <p:spPr>
          <a:xfrm>
            <a:off x="6875210" y="1267028"/>
            <a:ext cx="1828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PRODUCTOS EN PROCESO</a:t>
            </a:r>
            <a:endParaRPr lang="es-EC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74896222-A3FF-45AD-B427-440E9E52B1F1}"/>
              </a:ext>
            </a:extLst>
          </p:cNvPr>
          <p:cNvSpPr txBox="1"/>
          <p:nvPr/>
        </p:nvSpPr>
        <p:spPr>
          <a:xfrm>
            <a:off x="1153158" y="5572862"/>
            <a:ext cx="1828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GASTOS ADMINISTRATIVOS</a:t>
            </a:r>
            <a:endParaRPr lang="es-EC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D9F6B6AF-E003-46EA-95E4-7952B4FC73B0}"/>
              </a:ext>
            </a:extLst>
          </p:cNvPr>
          <p:cNvSpPr txBox="1"/>
          <p:nvPr/>
        </p:nvSpPr>
        <p:spPr>
          <a:xfrm>
            <a:off x="4195496" y="6086397"/>
            <a:ext cx="1596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GASTO DE VENTAS</a:t>
            </a:r>
            <a:endParaRPr lang="es-EC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878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Bodega De Almacenamiento De Dibujos Animados De Imagen En Color ...">
            <a:extLst>
              <a:ext uri="{FF2B5EF4-FFF2-40B4-BE49-F238E27FC236}">
                <a16:creationId xmlns:a16="http://schemas.microsoft.com/office/drawing/2014/main" id="{C2E42B26-2AA3-4A0E-AED0-0B8499D19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8558" y="197798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ómo dibujar una fábrica - YouTube">
            <a:extLst>
              <a:ext uri="{FF2B5EF4-FFF2-40B4-BE49-F238E27FC236}">
                <a16:creationId xmlns:a16="http://schemas.microsoft.com/office/drawing/2014/main" id="{41BBB0AA-04AB-406D-A690-FFE9F234F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764" y="234077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434E5CC-24B1-42CA-A217-9DB110386582}"/>
              </a:ext>
            </a:extLst>
          </p:cNvPr>
          <p:cNvSpPr txBox="1"/>
          <p:nvPr/>
        </p:nvSpPr>
        <p:spPr>
          <a:xfrm>
            <a:off x="2683655" y="497694"/>
            <a:ext cx="6761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FF0000"/>
                </a:solidFill>
              </a:rPr>
              <a:t>COSTOS INDIRECTOS DE FABRICACIÓN</a:t>
            </a:r>
            <a:endParaRPr lang="es-EC" sz="2400" b="1" dirty="0">
              <a:solidFill>
                <a:srgbClr val="FF0000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0725B5C-F844-4C53-BF86-CA3AC19600DD}"/>
              </a:ext>
            </a:extLst>
          </p:cNvPr>
          <p:cNvSpPr txBox="1"/>
          <p:nvPr/>
        </p:nvSpPr>
        <p:spPr>
          <a:xfrm>
            <a:off x="20682" y="2212845"/>
            <a:ext cx="14625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/>
              <a:t>FORMA DE PAGO</a:t>
            </a:r>
            <a:endParaRPr lang="es-EC" sz="1400" b="1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A437C31-68AB-4157-85B7-29AE2F572B34}"/>
              </a:ext>
            </a:extLst>
          </p:cNvPr>
          <p:cNvSpPr txBox="1"/>
          <p:nvPr/>
        </p:nvSpPr>
        <p:spPr>
          <a:xfrm>
            <a:off x="9618558" y="2029456"/>
            <a:ext cx="1555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/>
              <a:t>ALMACEN VENTAS</a:t>
            </a:r>
            <a:endParaRPr lang="es-EC" sz="14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3D2198C-2F94-4B76-BB35-C09EA94D3509}"/>
              </a:ext>
            </a:extLst>
          </p:cNvPr>
          <p:cNvSpPr txBox="1"/>
          <p:nvPr/>
        </p:nvSpPr>
        <p:spPr>
          <a:xfrm>
            <a:off x="6857051" y="2029838"/>
            <a:ext cx="1576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/>
              <a:t>DEP. PRODUCCIÓN</a:t>
            </a:r>
            <a:endParaRPr lang="es-EC" sz="1400" b="1" dirty="0"/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8816BDDF-3DDF-4FAF-B2AA-099E9BA852AA}"/>
              </a:ext>
            </a:extLst>
          </p:cNvPr>
          <p:cNvSpPr txBox="1"/>
          <p:nvPr/>
        </p:nvSpPr>
        <p:spPr>
          <a:xfrm rot="1732746">
            <a:off x="2359416" y="4095178"/>
            <a:ext cx="4199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PAGO DE SERVICIOS BÁSICOS, DEPRECIACIONES, SEGUROS, ARRIENDOS, OTROS DEP. PRODUCCION</a:t>
            </a:r>
            <a:endParaRPr lang="es-EC" sz="1400" b="1" dirty="0">
              <a:solidFill>
                <a:srgbClr val="FF0000"/>
              </a:solidFill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FB35CC44-29A5-4596-A7D7-A61BA26B6B5D}"/>
              </a:ext>
            </a:extLst>
          </p:cNvPr>
          <p:cNvSpPr txBox="1"/>
          <p:nvPr/>
        </p:nvSpPr>
        <p:spPr>
          <a:xfrm>
            <a:off x="9901552" y="1261191"/>
            <a:ext cx="1828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PRODUCTOS TERMINADOS</a:t>
            </a:r>
            <a:endParaRPr lang="es-EC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8" name="Picture 10" descr="Bolsa de saco de harina saco de yute, bolsa de dibujos animados ...">
            <a:extLst>
              <a:ext uri="{FF2B5EF4-FFF2-40B4-BE49-F238E27FC236}">
                <a16:creationId xmlns:a16="http://schemas.microsoft.com/office/drawing/2014/main" id="{F06BFC20-EDAD-446E-8107-85859B92A3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112" y="5208305"/>
            <a:ext cx="2142831" cy="145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B0A11168-DA0E-4905-B230-F8DC4503A5BB}"/>
              </a:ext>
            </a:extLst>
          </p:cNvPr>
          <p:cNvSpPr txBox="1"/>
          <p:nvPr/>
        </p:nvSpPr>
        <p:spPr>
          <a:xfrm>
            <a:off x="7879867" y="5932508"/>
            <a:ext cx="739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CIF</a:t>
            </a:r>
            <a:endParaRPr lang="es-EC" sz="2400" b="1" dirty="0"/>
          </a:p>
        </p:txBody>
      </p:sp>
      <p:pic>
        <p:nvPicPr>
          <p:cNvPr id="3076" name="Picture 4" descr="Animación, Dibujo, Dinero imagen png - imagen transparente ...">
            <a:extLst>
              <a:ext uri="{FF2B5EF4-FFF2-40B4-BE49-F238E27FC236}">
                <a16:creationId xmlns:a16="http://schemas.microsoft.com/office/drawing/2014/main" id="{25F20C7F-BFF8-4C40-9A39-BB9BB5CFE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30" y="2612955"/>
            <a:ext cx="1859369" cy="104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5BDA4151-1AD9-4991-973D-FE6624F02220}"/>
              </a:ext>
            </a:extLst>
          </p:cNvPr>
          <p:cNvCxnSpPr>
            <a:cxnSpLocks/>
          </p:cNvCxnSpPr>
          <p:nvPr/>
        </p:nvCxnSpPr>
        <p:spPr>
          <a:xfrm>
            <a:off x="2031853" y="3448785"/>
            <a:ext cx="5023020" cy="2714556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CD98E77D-D839-4510-8C4D-FC821737B38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1668" y="6015516"/>
            <a:ext cx="1178211" cy="757315"/>
          </a:xfrm>
          <a:prstGeom prst="rect">
            <a:avLst/>
          </a:prstGeom>
        </p:spPr>
      </p:pic>
      <p:pic>
        <p:nvPicPr>
          <p:cNvPr id="41" name="Imagen 40">
            <a:extLst>
              <a:ext uri="{FF2B5EF4-FFF2-40B4-BE49-F238E27FC236}">
                <a16:creationId xmlns:a16="http://schemas.microsoft.com/office/drawing/2014/main" id="{5195483C-F4D9-4B0F-BA8A-8FDFC8929EC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29818" y="6015516"/>
            <a:ext cx="1178211" cy="778874"/>
          </a:xfrm>
          <a:prstGeom prst="rect">
            <a:avLst/>
          </a:prstGeom>
        </p:spPr>
      </p:pic>
      <p:sp>
        <p:nvSpPr>
          <p:cNvPr id="30" name="CuadroTexto 29">
            <a:extLst>
              <a:ext uri="{FF2B5EF4-FFF2-40B4-BE49-F238E27FC236}">
                <a16:creationId xmlns:a16="http://schemas.microsoft.com/office/drawing/2014/main" id="{A1D0430C-51A8-4192-8A04-47EA340FD8B2}"/>
              </a:ext>
            </a:extLst>
          </p:cNvPr>
          <p:cNvSpPr txBox="1"/>
          <p:nvPr/>
        </p:nvSpPr>
        <p:spPr>
          <a:xfrm>
            <a:off x="37344" y="1323925"/>
            <a:ext cx="21431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EFEC. Y SUS EQUIVAL.</a:t>
            </a:r>
          </a:p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PROVEEDORES</a:t>
            </a:r>
          </a:p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DOCUMENTOS POR PAGAR</a:t>
            </a:r>
            <a:endParaRPr lang="es-EC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0D5DBA81-77D5-48A0-827F-8A69FC168D86}"/>
              </a:ext>
            </a:extLst>
          </p:cNvPr>
          <p:cNvSpPr txBox="1"/>
          <p:nvPr/>
        </p:nvSpPr>
        <p:spPr>
          <a:xfrm>
            <a:off x="6875210" y="1267028"/>
            <a:ext cx="1828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PRODUCTOS EN PROCESO</a:t>
            </a:r>
            <a:endParaRPr lang="es-EC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74896222-A3FF-45AD-B427-440E9E52B1F1}"/>
              </a:ext>
            </a:extLst>
          </p:cNvPr>
          <p:cNvSpPr txBox="1"/>
          <p:nvPr/>
        </p:nvSpPr>
        <p:spPr>
          <a:xfrm>
            <a:off x="351668" y="5271385"/>
            <a:ext cx="1828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GASTOS ADMINISTRATIVOS</a:t>
            </a:r>
            <a:endParaRPr lang="es-EC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D9F6B6AF-E003-46EA-95E4-7952B4FC73B0}"/>
              </a:ext>
            </a:extLst>
          </p:cNvPr>
          <p:cNvSpPr txBox="1"/>
          <p:nvPr/>
        </p:nvSpPr>
        <p:spPr>
          <a:xfrm>
            <a:off x="2683655" y="5446101"/>
            <a:ext cx="1596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GASTO DE VENTAS</a:t>
            </a:r>
            <a:endParaRPr lang="es-EC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D13515A0-FDAB-4B39-B61C-0809277CDB48}"/>
              </a:ext>
            </a:extLst>
          </p:cNvPr>
          <p:cNvCxnSpPr>
            <a:cxnSpLocks/>
          </p:cNvCxnSpPr>
          <p:nvPr/>
        </p:nvCxnSpPr>
        <p:spPr>
          <a:xfrm>
            <a:off x="1387044" y="3676938"/>
            <a:ext cx="2152838" cy="1654147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E38E7CCB-4D69-4C31-8229-B0CB92CC1FD7}"/>
              </a:ext>
            </a:extLst>
          </p:cNvPr>
          <p:cNvCxnSpPr>
            <a:cxnSpLocks/>
          </p:cNvCxnSpPr>
          <p:nvPr/>
        </p:nvCxnSpPr>
        <p:spPr>
          <a:xfrm>
            <a:off x="632648" y="3686736"/>
            <a:ext cx="35769" cy="1521569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4" name="CuadroTexto 43">
            <a:extLst>
              <a:ext uri="{FF2B5EF4-FFF2-40B4-BE49-F238E27FC236}">
                <a16:creationId xmlns:a16="http://schemas.microsoft.com/office/drawing/2014/main" id="{71474B68-37B8-4B33-8D01-A985C98963AC}"/>
              </a:ext>
            </a:extLst>
          </p:cNvPr>
          <p:cNvSpPr txBox="1"/>
          <p:nvPr/>
        </p:nvSpPr>
        <p:spPr>
          <a:xfrm>
            <a:off x="113830" y="3940972"/>
            <a:ext cx="28043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PAGO DE SERVICIOS BÁSICOS, DEPRECIACIONES, SEGUROS, ARRIENDOS, OTROS DEL DEP. ADMINSTRACION Y VENTAS</a:t>
            </a:r>
            <a:endParaRPr lang="es-EC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76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Bodega De Almacenamiento De Dibujos Animados De Imagen En Color ...">
            <a:extLst>
              <a:ext uri="{FF2B5EF4-FFF2-40B4-BE49-F238E27FC236}">
                <a16:creationId xmlns:a16="http://schemas.microsoft.com/office/drawing/2014/main" id="{C2E42B26-2AA3-4A0E-AED0-0B8499D19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8558" y="197798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ómo dibujar una fábrica - YouTube">
            <a:extLst>
              <a:ext uri="{FF2B5EF4-FFF2-40B4-BE49-F238E27FC236}">
                <a16:creationId xmlns:a16="http://schemas.microsoft.com/office/drawing/2014/main" id="{41BBB0AA-04AB-406D-A690-FFE9F234F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764" y="234077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BA437C31-68AB-4157-85B7-29AE2F572B34}"/>
              </a:ext>
            </a:extLst>
          </p:cNvPr>
          <p:cNvSpPr txBox="1"/>
          <p:nvPr/>
        </p:nvSpPr>
        <p:spPr>
          <a:xfrm>
            <a:off x="9618558" y="2029456"/>
            <a:ext cx="1555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/>
              <a:t>ALMACEN VENTAS</a:t>
            </a:r>
            <a:endParaRPr lang="es-EC" sz="14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3D2198C-2F94-4B76-BB35-C09EA94D3509}"/>
              </a:ext>
            </a:extLst>
          </p:cNvPr>
          <p:cNvSpPr txBox="1"/>
          <p:nvPr/>
        </p:nvSpPr>
        <p:spPr>
          <a:xfrm>
            <a:off x="6857051" y="2029838"/>
            <a:ext cx="1576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/>
              <a:t>DEP. PRODUCCIÓN</a:t>
            </a:r>
            <a:endParaRPr lang="es-EC" sz="1400" b="1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FB35CC44-29A5-4596-A7D7-A61BA26B6B5D}"/>
              </a:ext>
            </a:extLst>
          </p:cNvPr>
          <p:cNvSpPr txBox="1"/>
          <p:nvPr/>
        </p:nvSpPr>
        <p:spPr>
          <a:xfrm>
            <a:off x="9901552" y="1261191"/>
            <a:ext cx="1828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PRODUCTOS TERMINADOS</a:t>
            </a:r>
            <a:endParaRPr lang="es-EC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8" name="Picture 10" descr="Bolsa de saco de harina saco de yute, bolsa de dibujos animados ...">
            <a:extLst>
              <a:ext uri="{FF2B5EF4-FFF2-40B4-BE49-F238E27FC236}">
                <a16:creationId xmlns:a16="http://schemas.microsoft.com/office/drawing/2014/main" id="{F06BFC20-EDAD-446E-8107-85859B92A3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549" y="4121113"/>
            <a:ext cx="5158516" cy="2491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B0A11168-DA0E-4905-B230-F8DC4503A5BB}"/>
              </a:ext>
            </a:extLst>
          </p:cNvPr>
          <p:cNvSpPr txBox="1"/>
          <p:nvPr/>
        </p:nvSpPr>
        <p:spPr>
          <a:xfrm>
            <a:off x="3819623" y="3479307"/>
            <a:ext cx="739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CIF</a:t>
            </a:r>
            <a:endParaRPr lang="es-EC" sz="2400" b="1" dirty="0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0D5DBA81-77D5-48A0-827F-8A69FC168D86}"/>
              </a:ext>
            </a:extLst>
          </p:cNvPr>
          <p:cNvSpPr txBox="1"/>
          <p:nvPr/>
        </p:nvSpPr>
        <p:spPr>
          <a:xfrm>
            <a:off x="6875210" y="1267028"/>
            <a:ext cx="1828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PRODUCTOS EN PROCESO</a:t>
            </a:r>
            <a:endParaRPr lang="es-EC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27D361A-2FD6-4B49-9731-8F6DF8FF94F4}"/>
              </a:ext>
            </a:extLst>
          </p:cNvPr>
          <p:cNvSpPr txBox="1"/>
          <p:nvPr/>
        </p:nvSpPr>
        <p:spPr>
          <a:xfrm>
            <a:off x="2683655" y="497694"/>
            <a:ext cx="6761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FF0000"/>
                </a:solidFill>
              </a:rPr>
              <a:t>COSTOS INDIRECTOS DE FABRICACIÓN</a:t>
            </a:r>
            <a:endParaRPr lang="es-EC" sz="2400" b="1" dirty="0">
              <a:solidFill>
                <a:srgbClr val="FF0000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C97E8D9-43FA-46E4-8A4B-70F088D528C9}"/>
              </a:ext>
            </a:extLst>
          </p:cNvPr>
          <p:cNvSpPr txBox="1"/>
          <p:nvPr/>
        </p:nvSpPr>
        <p:spPr>
          <a:xfrm>
            <a:off x="3604591" y="5192538"/>
            <a:ext cx="224177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Materiales indirectos</a:t>
            </a:r>
          </a:p>
          <a:p>
            <a:r>
              <a:rPr lang="es-MX" sz="1400" b="1" dirty="0"/>
              <a:t>Mano de Obra indirecta</a:t>
            </a:r>
          </a:p>
          <a:p>
            <a:r>
              <a:rPr lang="es-MX" sz="1400" b="1" dirty="0"/>
              <a:t>Seguros</a:t>
            </a:r>
          </a:p>
          <a:p>
            <a:r>
              <a:rPr lang="es-MX" sz="1400" b="1" dirty="0"/>
              <a:t>Depreciaciones</a:t>
            </a:r>
          </a:p>
          <a:p>
            <a:r>
              <a:rPr lang="es-MX" sz="1400" b="1" dirty="0"/>
              <a:t>Servicios básicos.</a:t>
            </a:r>
          </a:p>
          <a:p>
            <a:r>
              <a:rPr lang="es-MX" sz="1400" b="1" dirty="0"/>
              <a:t>Otros</a:t>
            </a:r>
          </a:p>
          <a:p>
            <a:endParaRPr lang="es-EC" sz="1400" b="1" dirty="0"/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DAFF5524-E87F-4147-85BB-A0B1D4E780EA}"/>
              </a:ext>
            </a:extLst>
          </p:cNvPr>
          <p:cNvCxnSpPr>
            <a:cxnSpLocks/>
          </p:cNvCxnSpPr>
          <p:nvPr/>
        </p:nvCxnSpPr>
        <p:spPr>
          <a:xfrm flipV="1">
            <a:off x="5963478" y="3829878"/>
            <a:ext cx="2014331" cy="1761094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id="{136E93C1-43C7-4577-942E-8CD61ECE105E}"/>
              </a:ext>
            </a:extLst>
          </p:cNvPr>
          <p:cNvSpPr txBox="1"/>
          <p:nvPr/>
        </p:nvSpPr>
        <p:spPr>
          <a:xfrm rot="19073716">
            <a:off x="5387314" y="5087201"/>
            <a:ext cx="41995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ASIGNACION DE LOS CIF A PRODUCTOS EN PROCESO</a:t>
            </a:r>
            <a:endParaRPr lang="es-EC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675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Bodega De Almacenamiento De Dibujos Animados De Imagen En Color ...">
            <a:extLst>
              <a:ext uri="{FF2B5EF4-FFF2-40B4-BE49-F238E27FC236}">
                <a16:creationId xmlns:a16="http://schemas.microsoft.com/office/drawing/2014/main" id="{C2E42B26-2AA3-4A0E-AED0-0B8499D19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7631" y="253239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ómo dibujar una fábrica - YouTube">
            <a:extLst>
              <a:ext uri="{FF2B5EF4-FFF2-40B4-BE49-F238E27FC236}">
                <a16:creationId xmlns:a16="http://schemas.microsoft.com/office/drawing/2014/main" id="{41BBB0AA-04AB-406D-A690-FFE9F234F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86" y="26289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BA437C31-68AB-4157-85B7-29AE2F572B34}"/>
              </a:ext>
            </a:extLst>
          </p:cNvPr>
          <p:cNvSpPr txBox="1"/>
          <p:nvPr/>
        </p:nvSpPr>
        <p:spPr>
          <a:xfrm>
            <a:off x="5635694" y="2515321"/>
            <a:ext cx="1555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/>
              <a:t>ALMACEN VENTAS</a:t>
            </a:r>
            <a:endParaRPr lang="es-EC" sz="14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3D2198C-2F94-4B76-BB35-C09EA94D3509}"/>
              </a:ext>
            </a:extLst>
          </p:cNvPr>
          <p:cNvSpPr txBox="1"/>
          <p:nvPr/>
        </p:nvSpPr>
        <p:spPr>
          <a:xfrm>
            <a:off x="1159693" y="2515252"/>
            <a:ext cx="1576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/>
              <a:t>DEP. PRODUCCIÓN</a:t>
            </a:r>
            <a:endParaRPr lang="es-EC" sz="1400" b="1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FB35CC44-29A5-4596-A7D7-A61BA26B6B5D}"/>
              </a:ext>
            </a:extLst>
          </p:cNvPr>
          <p:cNvSpPr txBox="1"/>
          <p:nvPr/>
        </p:nvSpPr>
        <p:spPr>
          <a:xfrm>
            <a:off x="5793355" y="1924360"/>
            <a:ext cx="1828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PRODUCTOS TERMINADOS</a:t>
            </a:r>
            <a:endParaRPr lang="es-EC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0D5DBA81-77D5-48A0-827F-8A69FC168D86}"/>
              </a:ext>
            </a:extLst>
          </p:cNvPr>
          <p:cNvSpPr txBox="1"/>
          <p:nvPr/>
        </p:nvSpPr>
        <p:spPr>
          <a:xfrm>
            <a:off x="1349053" y="1935208"/>
            <a:ext cx="1828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accent5">
                    <a:lumMod val="75000"/>
                  </a:schemeClr>
                </a:solidFill>
              </a:rPr>
              <a:t>PRODUCTOS EN PROCESO</a:t>
            </a:r>
            <a:endParaRPr lang="es-EC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27D361A-2FD6-4B49-9731-8F6DF8FF94F4}"/>
              </a:ext>
            </a:extLst>
          </p:cNvPr>
          <p:cNvSpPr txBox="1"/>
          <p:nvPr/>
        </p:nvSpPr>
        <p:spPr>
          <a:xfrm>
            <a:off x="1349053" y="497694"/>
            <a:ext cx="80964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</a:rPr>
              <a:t>TERMINACION DEL PROCESO PRODUCTIVO Y VENTA DEL PRODUCTO</a:t>
            </a:r>
            <a:endParaRPr lang="es-EC" sz="2400" b="1" dirty="0">
              <a:solidFill>
                <a:srgbClr val="FF0000"/>
              </a:solidFill>
            </a:endParaRPr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DAFF5524-E87F-4147-85BB-A0B1D4E780EA}"/>
              </a:ext>
            </a:extLst>
          </p:cNvPr>
          <p:cNvCxnSpPr>
            <a:cxnSpLocks/>
          </p:cNvCxnSpPr>
          <p:nvPr/>
        </p:nvCxnSpPr>
        <p:spPr>
          <a:xfrm>
            <a:off x="3258590" y="4186226"/>
            <a:ext cx="2260879" cy="1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5122" name="Picture 2" descr="Comprador Dibujo | k2731753 | Fotosearch">
            <a:extLst>
              <a:ext uri="{FF2B5EF4-FFF2-40B4-BE49-F238E27FC236}">
                <a16:creationId xmlns:a16="http://schemas.microsoft.com/office/drawing/2014/main" id="{DC8F84F4-9329-4CF5-8C56-0C08A32AF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5522" y="2628900"/>
            <a:ext cx="2257425" cy="181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0AEBFCBD-967D-4967-969F-20B215FBD182}"/>
              </a:ext>
            </a:extLst>
          </p:cNvPr>
          <p:cNvSpPr txBox="1"/>
          <p:nvPr/>
        </p:nvSpPr>
        <p:spPr>
          <a:xfrm>
            <a:off x="9148176" y="2446249"/>
            <a:ext cx="11996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/>
              <a:t>COMPRADOR</a:t>
            </a:r>
            <a:endParaRPr lang="es-EC" sz="1400" b="1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D29E566-8643-45EF-A732-9A25CC915807}"/>
              </a:ext>
            </a:extLst>
          </p:cNvPr>
          <p:cNvSpPr txBox="1"/>
          <p:nvPr/>
        </p:nvSpPr>
        <p:spPr>
          <a:xfrm>
            <a:off x="3006315" y="4377032"/>
            <a:ext cx="28931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TERMINACION DE LA PRODUCCIÓN</a:t>
            </a:r>
            <a:endParaRPr lang="es-EC" sz="1400" b="1" dirty="0">
              <a:solidFill>
                <a:srgbClr val="FF0000"/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264AC959-1115-4D40-B38E-4F0122556485}"/>
              </a:ext>
            </a:extLst>
          </p:cNvPr>
          <p:cNvSpPr txBox="1"/>
          <p:nvPr/>
        </p:nvSpPr>
        <p:spPr>
          <a:xfrm>
            <a:off x="6909588" y="4437446"/>
            <a:ext cx="18865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>
                <a:solidFill>
                  <a:srgbClr val="FF0000"/>
                </a:solidFill>
              </a:rPr>
              <a:t>VENTA DEL PRODUCTO</a:t>
            </a:r>
            <a:endParaRPr lang="es-EC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4931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326</Words>
  <Application>Microsoft Office PowerPoint</Application>
  <PresentationFormat>Panorámica</PresentationFormat>
  <Paragraphs>95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Jhonny Coronel</dc:creator>
  <cp:lastModifiedBy>Jhonny Coronel</cp:lastModifiedBy>
  <cp:revision>8</cp:revision>
  <dcterms:created xsi:type="dcterms:W3CDTF">2020-06-10T02:00:04Z</dcterms:created>
  <dcterms:modified xsi:type="dcterms:W3CDTF">2020-06-10T04:38:30Z</dcterms:modified>
</cp:coreProperties>
</file>