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3336EE-17FF-4443-8CC2-062A70DAD801}" type="doc">
      <dgm:prSet loTypeId="urn:microsoft.com/office/officeart/2005/8/layout/cycle4" loCatId="cycle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A1E8E8C6-1B85-4026-9C9F-8F73D26629A5}">
      <dgm:prSet phldrT="[Texto]"/>
      <dgm:spPr/>
      <dgm:t>
        <a:bodyPr/>
        <a:lstStyle/>
        <a:p>
          <a:pPr algn="l"/>
          <a:r>
            <a:rPr lang="es-EC" dirty="0" smtClean="0"/>
            <a:t>Reflexión y análisis que contribuyen el conocimiento.</a:t>
          </a:r>
        </a:p>
        <a:p>
          <a:pPr algn="l"/>
          <a:r>
            <a:rPr lang="es-EC" dirty="0" smtClean="0"/>
            <a:t>Ajustar acciones correctivas.</a:t>
          </a:r>
        </a:p>
        <a:p>
          <a:pPr algn="l"/>
          <a:r>
            <a:rPr lang="es-EC" dirty="0" smtClean="0"/>
            <a:t>Se inicio nuevamente el ciclo de mejor arriendo continuo.</a:t>
          </a:r>
          <a:endParaRPr lang="es-EC" dirty="0"/>
        </a:p>
      </dgm:t>
    </dgm:pt>
    <dgm:pt modelId="{9A460FF5-486F-483F-B9E2-B435B31362E5}" type="parTrans" cxnId="{9D84D258-5144-411C-85F4-F979B2EAFAFE}">
      <dgm:prSet/>
      <dgm:spPr/>
      <dgm:t>
        <a:bodyPr/>
        <a:lstStyle/>
        <a:p>
          <a:endParaRPr lang="es-EC"/>
        </a:p>
      </dgm:t>
    </dgm:pt>
    <dgm:pt modelId="{A6E3A4BA-4352-4309-8DBC-B235051C42D0}" type="sibTrans" cxnId="{9D84D258-5144-411C-85F4-F979B2EAFAFE}">
      <dgm:prSet/>
      <dgm:spPr/>
      <dgm:t>
        <a:bodyPr/>
        <a:lstStyle/>
        <a:p>
          <a:endParaRPr lang="es-EC"/>
        </a:p>
      </dgm:t>
    </dgm:pt>
    <dgm:pt modelId="{38A212C5-1597-4F1C-9ACA-CB4D9277A884}">
      <dgm:prSet phldrT="[Texto]"/>
      <dgm:spPr/>
      <dgm:t>
        <a:bodyPr/>
        <a:lstStyle/>
        <a:p>
          <a:r>
            <a:rPr lang="es-EC" dirty="0" smtClean="0"/>
            <a:t>ACTUAR</a:t>
          </a:r>
          <a:endParaRPr lang="es-EC" dirty="0"/>
        </a:p>
      </dgm:t>
    </dgm:pt>
    <dgm:pt modelId="{1E73A145-4774-442A-9259-5A7264D46DCC}" type="parTrans" cxnId="{013B4829-3FFF-4944-B0A9-F2CB8594F47B}">
      <dgm:prSet/>
      <dgm:spPr/>
      <dgm:t>
        <a:bodyPr/>
        <a:lstStyle/>
        <a:p>
          <a:endParaRPr lang="es-EC"/>
        </a:p>
      </dgm:t>
    </dgm:pt>
    <dgm:pt modelId="{B9DD6DB2-B2FD-47E6-AE2A-E0F83955E404}" type="sibTrans" cxnId="{013B4829-3FFF-4944-B0A9-F2CB8594F47B}">
      <dgm:prSet/>
      <dgm:spPr/>
      <dgm:t>
        <a:bodyPr/>
        <a:lstStyle/>
        <a:p>
          <a:endParaRPr lang="es-EC"/>
        </a:p>
      </dgm:t>
    </dgm:pt>
    <dgm:pt modelId="{27925FFF-488D-44FF-87D2-388E1940F254}">
      <dgm:prSet phldrT="[Texto]"/>
      <dgm:spPr/>
      <dgm:t>
        <a:bodyPr/>
        <a:lstStyle/>
        <a:p>
          <a:pPr algn="l"/>
          <a:r>
            <a:rPr lang="es-EC" dirty="0" smtClean="0"/>
            <a:t>Definir metas</a:t>
          </a:r>
        </a:p>
        <a:p>
          <a:pPr algn="l"/>
          <a:r>
            <a:rPr lang="es-EC" dirty="0" smtClean="0"/>
            <a:t>Definir los métodos para alcanzar las metas</a:t>
          </a:r>
        </a:p>
        <a:p>
          <a:pPr algn="l"/>
          <a:r>
            <a:rPr lang="es-EC" dirty="0" smtClean="0"/>
            <a:t>¿Qué hace ?</a:t>
          </a:r>
        </a:p>
        <a:p>
          <a:pPr algn="l"/>
          <a:r>
            <a:rPr lang="es-EC" dirty="0" smtClean="0"/>
            <a:t>¿Cómo hacerlo?</a:t>
          </a:r>
        </a:p>
        <a:p>
          <a:pPr algn="l"/>
          <a:r>
            <a:rPr lang="es-EC" dirty="0" smtClean="0"/>
            <a:t>¿Qué, como, para que, quien, cuando, cuanto.</a:t>
          </a:r>
          <a:endParaRPr lang="es-EC" dirty="0"/>
        </a:p>
      </dgm:t>
    </dgm:pt>
    <dgm:pt modelId="{0FB7DA9F-5AF9-4DC8-A173-00ED1D804567}" type="parTrans" cxnId="{505F3648-81C8-49F1-971A-F5FBC42078AE}">
      <dgm:prSet/>
      <dgm:spPr/>
      <dgm:t>
        <a:bodyPr/>
        <a:lstStyle/>
        <a:p>
          <a:endParaRPr lang="es-EC"/>
        </a:p>
      </dgm:t>
    </dgm:pt>
    <dgm:pt modelId="{FD537DCC-1E35-4D9E-B8C8-F1E5322FFE12}" type="sibTrans" cxnId="{505F3648-81C8-49F1-971A-F5FBC42078AE}">
      <dgm:prSet/>
      <dgm:spPr/>
      <dgm:t>
        <a:bodyPr/>
        <a:lstStyle/>
        <a:p>
          <a:endParaRPr lang="es-EC"/>
        </a:p>
      </dgm:t>
    </dgm:pt>
    <dgm:pt modelId="{54034C0F-85AD-4F00-897A-368E35803BAC}">
      <dgm:prSet phldrT="[Texto]"/>
      <dgm:spPr/>
      <dgm:t>
        <a:bodyPr/>
        <a:lstStyle/>
        <a:p>
          <a:r>
            <a:rPr lang="es-EC" dirty="0" smtClean="0"/>
            <a:t>PLANEAR</a:t>
          </a:r>
          <a:endParaRPr lang="es-EC" dirty="0"/>
        </a:p>
      </dgm:t>
    </dgm:pt>
    <dgm:pt modelId="{5FCFE9C3-0CAC-4BEC-9B63-65816185D944}" type="parTrans" cxnId="{53E26E19-1FB8-429C-85AF-63EABA8A7A96}">
      <dgm:prSet/>
      <dgm:spPr/>
      <dgm:t>
        <a:bodyPr/>
        <a:lstStyle/>
        <a:p>
          <a:endParaRPr lang="es-EC"/>
        </a:p>
      </dgm:t>
    </dgm:pt>
    <dgm:pt modelId="{99E4E5B1-4C45-4E7E-9F22-4BDF594CC5E4}" type="sibTrans" cxnId="{53E26E19-1FB8-429C-85AF-63EABA8A7A96}">
      <dgm:prSet/>
      <dgm:spPr/>
      <dgm:t>
        <a:bodyPr/>
        <a:lstStyle/>
        <a:p>
          <a:endParaRPr lang="es-EC"/>
        </a:p>
      </dgm:t>
    </dgm:pt>
    <dgm:pt modelId="{22D40DBB-55EA-451A-973D-8E94B2A26AD2}">
      <dgm:prSet phldrT="[Texto]"/>
      <dgm:spPr/>
      <dgm:t>
        <a:bodyPr/>
        <a:lstStyle/>
        <a:p>
          <a:pPr algn="l"/>
          <a:r>
            <a:rPr lang="es-EC" dirty="0" smtClean="0"/>
            <a:t>Educar y entrenar</a:t>
          </a:r>
        </a:p>
        <a:p>
          <a:pPr algn="l"/>
          <a:r>
            <a:rPr lang="es-EC" dirty="0" smtClean="0"/>
            <a:t>Hacer lo planificado</a:t>
          </a:r>
        </a:p>
        <a:p>
          <a:pPr algn="l"/>
          <a:r>
            <a:rPr lang="es-EC" dirty="0" smtClean="0"/>
            <a:t>Hacemos y recolectamos datos</a:t>
          </a:r>
          <a:endParaRPr lang="es-EC" dirty="0"/>
        </a:p>
      </dgm:t>
    </dgm:pt>
    <dgm:pt modelId="{83485EE2-C348-4621-91D3-C2E9805F2EF3}" type="parTrans" cxnId="{14A8FF82-155E-4C75-8CBC-D1983E50AF25}">
      <dgm:prSet/>
      <dgm:spPr/>
      <dgm:t>
        <a:bodyPr/>
        <a:lstStyle/>
        <a:p>
          <a:endParaRPr lang="es-EC"/>
        </a:p>
      </dgm:t>
    </dgm:pt>
    <dgm:pt modelId="{3267CA8A-AA8E-472E-A867-131183080FDE}" type="sibTrans" cxnId="{14A8FF82-155E-4C75-8CBC-D1983E50AF25}">
      <dgm:prSet/>
      <dgm:spPr/>
      <dgm:t>
        <a:bodyPr/>
        <a:lstStyle/>
        <a:p>
          <a:endParaRPr lang="es-EC"/>
        </a:p>
      </dgm:t>
    </dgm:pt>
    <dgm:pt modelId="{E118252E-59FB-4647-96A7-2303797D40B6}">
      <dgm:prSet phldrT="[Texto]"/>
      <dgm:spPr/>
      <dgm:t>
        <a:bodyPr/>
        <a:lstStyle/>
        <a:p>
          <a:r>
            <a:rPr lang="es-EC" dirty="0" smtClean="0"/>
            <a:t>HACER</a:t>
          </a:r>
          <a:endParaRPr lang="es-EC" dirty="0"/>
        </a:p>
      </dgm:t>
    </dgm:pt>
    <dgm:pt modelId="{F46F0FDC-BB1D-4182-B896-1FB346CD2604}" type="parTrans" cxnId="{C225F466-1AD0-4723-B005-39E09724B6ED}">
      <dgm:prSet/>
      <dgm:spPr/>
      <dgm:t>
        <a:bodyPr/>
        <a:lstStyle/>
        <a:p>
          <a:endParaRPr lang="es-EC"/>
        </a:p>
      </dgm:t>
    </dgm:pt>
    <dgm:pt modelId="{C4B5CF1B-F55E-4FD5-A113-41A4C5B34443}" type="sibTrans" cxnId="{C225F466-1AD0-4723-B005-39E09724B6ED}">
      <dgm:prSet/>
      <dgm:spPr/>
      <dgm:t>
        <a:bodyPr/>
        <a:lstStyle/>
        <a:p>
          <a:endParaRPr lang="es-EC"/>
        </a:p>
      </dgm:t>
    </dgm:pt>
    <dgm:pt modelId="{CB6C4D4F-EE84-45B3-9DFF-57EFA99306EA}">
      <dgm:prSet phldrT="[Texto]"/>
      <dgm:spPr/>
      <dgm:t>
        <a:bodyPr/>
        <a:lstStyle/>
        <a:p>
          <a:pPr algn="l"/>
          <a:r>
            <a:rPr lang="es-EC" dirty="0" smtClean="0"/>
            <a:t>Las cosas pasaron según lo planificado?</a:t>
          </a:r>
        </a:p>
        <a:p>
          <a:pPr algn="l"/>
          <a:r>
            <a:rPr lang="es-EC" dirty="0" smtClean="0"/>
            <a:t>Verificar los resultados de la tarea ejecutada?</a:t>
          </a:r>
        </a:p>
        <a:p>
          <a:pPr algn="l"/>
          <a:r>
            <a:rPr lang="es-EC" dirty="0" smtClean="0"/>
            <a:t>Constante verificación hasta que se cumpla la meta?</a:t>
          </a:r>
        </a:p>
        <a:p>
          <a:pPr algn="l"/>
          <a:r>
            <a:rPr lang="es-EC" dirty="0" smtClean="0"/>
            <a:t>Sino se cumple eduque y entrene nuevamente?</a:t>
          </a:r>
          <a:endParaRPr lang="es-EC" dirty="0"/>
        </a:p>
      </dgm:t>
    </dgm:pt>
    <dgm:pt modelId="{BD4F940D-D686-490F-9508-C43F26057205}" type="parTrans" cxnId="{039E5B99-8B9F-4F6F-8F84-F32F28337150}">
      <dgm:prSet/>
      <dgm:spPr/>
      <dgm:t>
        <a:bodyPr/>
        <a:lstStyle/>
        <a:p>
          <a:endParaRPr lang="es-EC"/>
        </a:p>
      </dgm:t>
    </dgm:pt>
    <dgm:pt modelId="{560074E7-E059-4BF8-B84F-385B0A627702}" type="sibTrans" cxnId="{039E5B99-8B9F-4F6F-8F84-F32F28337150}">
      <dgm:prSet/>
      <dgm:spPr/>
      <dgm:t>
        <a:bodyPr/>
        <a:lstStyle/>
        <a:p>
          <a:endParaRPr lang="es-EC"/>
        </a:p>
      </dgm:t>
    </dgm:pt>
    <dgm:pt modelId="{FEA2AA13-867F-4AFB-B20D-5370F26838E7}">
      <dgm:prSet phldrT="[Texto]"/>
      <dgm:spPr/>
      <dgm:t>
        <a:bodyPr/>
        <a:lstStyle/>
        <a:p>
          <a:r>
            <a:rPr lang="es-EC" dirty="0" smtClean="0"/>
            <a:t>VERIFICAR</a:t>
          </a:r>
          <a:endParaRPr lang="es-EC" dirty="0"/>
        </a:p>
      </dgm:t>
    </dgm:pt>
    <dgm:pt modelId="{7B0FF94F-58C7-43AB-8677-B5876F7390FA}" type="parTrans" cxnId="{B1B12257-B750-4187-AD1C-9FB786D5AAAF}">
      <dgm:prSet/>
      <dgm:spPr/>
      <dgm:t>
        <a:bodyPr/>
        <a:lstStyle/>
        <a:p>
          <a:endParaRPr lang="es-EC"/>
        </a:p>
      </dgm:t>
    </dgm:pt>
    <dgm:pt modelId="{03AF5A59-9C2D-4666-8982-4AA8FC7E2E63}" type="sibTrans" cxnId="{B1B12257-B750-4187-AD1C-9FB786D5AAAF}">
      <dgm:prSet/>
      <dgm:spPr/>
      <dgm:t>
        <a:bodyPr/>
        <a:lstStyle/>
        <a:p>
          <a:endParaRPr lang="es-EC"/>
        </a:p>
      </dgm:t>
    </dgm:pt>
    <dgm:pt modelId="{B0B867CF-FD46-4107-80E8-3CD0D9189628}" type="pres">
      <dgm:prSet presAssocID="{133336EE-17FF-4443-8CC2-062A70DAD801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6E0B699-0FEA-4051-8357-839858469710}" type="pres">
      <dgm:prSet presAssocID="{133336EE-17FF-4443-8CC2-062A70DAD801}" presName="children" presStyleCnt="0"/>
      <dgm:spPr/>
    </dgm:pt>
    <dgm:pt modelId="{6DB67BDC-9BCE-4D06-8366-A16BECF8905F}" type="pres">
      <dgm:prSet presAssocID="{133336EE-17FF-4443-8CC2-062A70DAD801}" presName="child1group" presStyleCnt="0"/>
      <dgm:spPr/>
    </dgm:pt>
    <dgm:pt modelId="{856820D6-6E8A-46BD-8B4E-E8178512F25F}" type="pres">
      <dgm:prSet presAssocID="{133336EE-17FF-4443-8CC2-062A70DAD801}" presName="child1" presStyleLbl="bgAcc1" presStyleIdx="0" presStyleCnt="4" custScaleX="75681" custScaleY="70275"/>
      <dgm:spPr/>
      <dgm:t>
        <a:bodyPr/>
        <a:lstStyle/>
        <a:p>
          <a:endParaRPr lang="es-EC"/>
        </a:p>
      </dgm:t>
    </dgm:pt>
    <dgm:pt modelId="{BE48694E-EEAC-42AB-8D32-954910937D20}" type="pres">
      <dgm:prSet presAssocID="{133336EE-17FF-4443-8CC2-062A70DAD801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042D0C3-F54B-4FEF-9796-9E7A819F8077}" type="pres">
      <dgm:prSet presAssocID="{133336EE-17FF-4443-8CC2-062A70DAD801}" presName="child2group" presStyleCnt="0"/>
      <dgm:spPr/>
    </dgm:pt>
    <dgm:pt modelId="{9BCD86A7-742A-4E33-849F-3697E06F2F89}" type="pres">
      <dgm:prSet presAssocID="{133336EE-17FF-4443-8CC2-062A70DAD801}" presName="child2" presStyleLbl="bgAcc1" presStyleIdx="1" presStyleCnt="4" custScaleX="74256" custScaleY="74234"/>
      <dgm:spPr/>
      <dgm:t>
        <a:bodyPr/>
        <a:lstStyle/>
        <a:p>
          <a:endParaRPr lang="es-EC"/>
        </a:p>
      </dgm:t>
    </dgm:pt>
    <dgm:pt modelId="{5280C798-9EF9-41A7-A3AC-6954F63DFDEB}" type="pres">
      <dgm:prSet presAssocID="{133336EE-17FF-4443-8CC2-062A70DAD801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5B47B59-90A0-4B7E-8A3D-5A51CBE4A56E}" type="pres">
      <dgm:prSet presAssocID="{133336EE-17FF-4443-8CC2-062A70DAD801}" presName="child3group" presStyleCnt="0"/>
      <dgm:spPr/>
    </dgm:pt>
    <dgm:pt modelId="{7C119BDC-DA31-4F05-A9A8-C1A5ED2F8830}" type="pres">
      <dgm:prSet presAssocID="{133336EE-17FF-4443-8CC2-062A70DAD801}" presName="child3" presStyleLbl="bgAcc1" presStyleIdx="2" presStyleCnt="4" custScaleX="97342" custScaleY="65655" custLinFactNeighborX="5558" custLinFactNeighborY="7260"/>
      <dgm:spPr/>
      <dgm:t>
        <a:bodyPr/>
        <a:lstStyle/>
        <a:p>
          <a:endParaRPr lang="es-EC"/>
        </a:p>
      </dgm:t>
    </dgm:pt>
    <dgm:pt modelId="{D199999C-D4B1-4641-8562-B857B6174B3B}" type="pres">
      <dgm:prSet presAssocID="{133336EE-17FF-4443-8CC2-062A70DAD801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0C14907-CA40-44CC-8AD1-9CC74AB64C02}" type="pres">
      <dgm:prSet presAssocID="{133336EE-17FF-4443-8CC2-062A70DAD801}" presName="child4group" presStyleCnt="0"/>
      <dgm:spPr/>
    </dgm:pt>
    <dgm:pt modelId="{CC7800D1-26BC-4BF0-B8CF-E250205FC0ED}" type="pres">
      <dgm:prSet presAssocID="{133336EE-17FF-4443-8CC2-062A70DAD801}" presName="child4" presStyleLbl="bgAcc1" presStyleIdx="3" presStyleCnt="4" custScaleX="74826" custScaleY="78854"/>
      <dgm:spPr/>
      <dgm:t>
        <a:bodyPr/>
        <a:lstStyle/>
        <a:p>
          <a:endParaRPr lang="es-EC"/>
        </a:p>
      </dgm:t>
    </dgm:pt>
    <dgm:pt modelId="{C3A54CB3-29A7-4AE1-8C48-981C8A758BC9}" type="pres">
      <dgm:prSet presAssocID="{133336EE-17FF-4443-8CC2-062A70DAD801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AFDE438-63EB-4C7E-99A2-0FC218B026DD}" type="pres">
      <dgm:prSet presAssocID="{133336EE-17FF-4443-8CC2-062A70DAD801}" presName="childPlaceholder" presStyleCnt="0"/>
      <dgm:spPr/>
    </dgm:pt>
    <dgm:pt modelId="{797DD39E-3B96-4D7C-9350-F85A169F4EEE}" type="pres">
      <dgm:prSet presAssocID="{133336EE-17FF-4443-8CC2-062A70DAD801}" presName="circle" presStyleCnt="0"/>
      <dgm:spPr/>
    </dgm:pt>
    <dgm:pt modelId="{405C328E-D9B1-44F6-8BBD-75CC7A34520B}" type="pres">
      <dgm:prSet presAssocID="{133336EE-17FF-4443-8CC2-062A70DAD801}" presName="quadrant1" presStyleLbl="node1" presStyleIdx="0" presStyleCnt="4" custScaleX="122995" custLinFactNeighborX="-630" custLinFactNeighborY="146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DB191DF-AAC7-4001-AA69-BD9DA2EE25A9}" type="pres">
      <dgm:prSet presAssocID="{133336EE-17FF-4443-8CC2-062A70DAD801}" presName="quadrant2" presStyleLbl="node1" presStyleIdx="1" presStyleCnt="4" custScaleX="115963" custLinFactNeighborX="12194" custLinFactNeighborY="251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1B42A5D-766B-4AF2-A457-37CC5E0DF2B8}" type="pres">
      <dgm:prSet presAssocID="{133336EE-17FF-4443-8CC2-062A70DAD801}" presName="quadrant3" presStyleLbl="node1" presStyleIdx="2" presStyleCnt="4" custScaleX="116768" custScaleY="97547" custLinFactNeighborX="9841" custLinFactNeighborY="-97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5A3FFDC-37C8-4349-A618-952CEEF8415B}" type="pres">
      <dgm:prSet presAssocID="{133336EE-17FF-4443-8CC2-062A70DAD801}" presName="quadrant4" presStyleLbl="node1" presStyleIdx="3" presStyleCnt="4" custScaleX="116452" custLinFactNeighborX="-1463" custLinFactNeighborY="-146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91A12C9-F74A-4E83-B4F5-DD1B9EF364EB}" type="pres">
      <dgm:prSet presAssocID="{133336EE-17FF-4443-8CC2-062A70DAD801}" presName="quadrantPlaceholder" presStyleCnt="0"/>
      <dgm:spPr/>
    </dgm:pt>
    <dgm:pt modelId="{1E64EA2D-1C83-4E34-9B3E-92B442A348F9}" type="pres">
      <dgm:prSet presAssocID="{133336EE-17FF-4443-8CC2-062A70DAD801}" presName="center1" presStyleLbl="fgShp" presStyleIdx="0" presStyleCnt="2" custScaleX="103595" custScaleY="93940"/>
      <dgm:spPr/>
    </dgm:pt>
    <dgm:pt modelId="{0881674C-D556-4037-A2C5-ACA3D8C7B4B7}" type="pres">
      <dgm:prSet presAssocID="{133336EE-17FF-4443-8CC2-062A70DAD801}" presName="center2" presStyleLbl="fgShp" presStyleIdx="1" presStyleCnt="2"/>
      <dgm:spPr/>
    </dgm:pt>
  </dgm:ptLst>
  <dgm:cxnLst>
    <dgm:cxn modelId="{F7AAC895-BD27-4B86-9D68-21D518BEE3E2}" type="presOf" srcId="{38A212C5-1597-4F1C-9ACA-CB4D9277A884}" destId="{BE48694E-EEAC-42AB-8D32-954910937D20}" srcOrd="1" destOrd="0" presId="urn:microsoft.com/office/officeart/2005/8/layout/cycle4"/>
    <dgm:cxn modelId="{C0D308EC-7D67-416D-AEFE-CEDBC43040A8}" type="presOf" srcId="{FEA2AA13-867F-4AFB-B20D-5370F26838E7}" destId="{C3A54CB3-29A7-4AE1-8C48-981C8A758BC9}" srcOrd="1" destOrd="0" presId="urn:microsoft.com/office/officeart/2005/8/layout/cycle4"/>
    <dgm:cxn modelId="{14A8FF82-155E-4C75-8CBC-D1983E50AF25}" srcId="{133336EE-17FF-4443-8CC2-062A70DAD801}" destId="{22D40DBB-55EA-451A-973D-8E94B2A26AD2}" srcOrd="2" destOrd="0" parTransId="{83485EE2-C348-4621-91D3-C2E9805F2EF3}" sibTransId="{3267CA8A-AA8E-472E-A867-131183080FDE}"/>
    <dgm:cxn modelId="{013B4829-3FFF-4944-B0A9-F2CB8594F47B}" srcId="{A1E8E8C6-1B85-4026-9C9F-8F73D26629A5}" destId="{38A212C5-1597-4F1C-9ACA-CB4D9277A884}" srcOrd="0" destOrd="0" parTransId="{1E73A145-4774-442A-9259-5A7264D46DCC}" sibTransId="{B9DD6DB2-B2FD-47E6-AE2A-E0F83955E404}"/>
    <dgm:cxn modelId="{039E5B99-8B9F-4F6F-8F84-F32F28337150}" srcId="{133336EE-17FF-4443-8CC2-062A70DAD801}" destId="{CB6C4D4F-EE84-45B3-9DFF-57EFA99306EA}" srcOrd="3" destOrd="0" parTransId="{BD4F940D-D686-490F-9508-C43F26057205}" sibTransId="{560074E7-E059-4BF8-B84F-385B0A627702}"/>
    <dgm:cxn modelId="{2F2A889F-81BE-4F40-BA7A-77DCCE4C2368}" type="presOf" srcId="{54034C0F-85AD-4F00-897A-368E35803BAC}" destId="{5280C798-9EF9-41A7-A3AC-6954F63DFDEB}" srcOrd="1" destOrd="0" presId="urn:microsoft.com/office/officeart/2005/8/layout/cycle4"/>
    <dgm:cxn modelId="{0588836A-B81C-42DB-AAB4-D5C86D23A6E2}" type="presOf" srcId="{38A212C5-1597-4F1C-9ACA-CB4D9277A884}" destId="{856820D6-6E8A-46BD-8B4E-E8178512F25F}" srcOrd="0" destOrd="0" presId="urn:microsoft.com/office/officeart/2005/8/layout/cycle4"/>
    <dgm:cxn modelId="{4EB222DB-CBFF-4D87-ACC3-EB69F409ACC9}" type="presOf" srcId="{FEA2AA13-867F-4AFB-B20D-5370F26838E7}" destId="{CC7800D1-26BC-4BF0-B8CF-E250205FC0ED}" srcOrd="0" destOrd="0" presId="urn:microsoft.com/office/officeart/2005/8/layout/cycle4"/>
    <dgm:cxn modelId="{F651A2F2-44C3-46C3-8A35-70229DAD3677}" type="presOf" srcId="{E118252E-59FB-4647-96A7-2303797D40B6}" destId="{7C119BDC-DA31-4F05-A9A8-C1A5ED2F8830}" srcOrd="0" destOrd="0" presId="urn:microsoft.com/office/officeart/2005/8/layout/cycle4"/>
    <dgm:cxn modelId="{CB326316-F88D-4190-ABE2-65009C155166}" type="presOf" srcId="{E118252E-59FB-4647-96A7-2303797D40B6}" destId="{D199999C-D4B1-4641-8562-B857B6174B3B}" srcOrd="1" destOrd="0" presId="urn:microsoft.com/office/officeart/2005/8/layout/cycle4"/>
    <dgm:cxn modelId="{E87FDE50-174A-4AB3-A1B5-FBED6859B871}" type="presOf" srcId="{133336EE-17FF-4443-8CC2-062A70DAD801}" destId="{B0B867CF-FD46-4107-80E8-3CD0D9189628}" srcOrd="0" destOrd="0" presId="urn:microsoft.com/office/officeart/2005/8/layout/cycle4"/>
    <dgm:cxn modelId="{C225F466-1AD0-4723-B005-39E09724B6ED}" srcId="{22D40DBB-55EA-451A-973D-8E94B2A26AD2}" destId="{E118252E-59FB-4647-96A7-2303797D40B6}" srcOrd="0" destOrd="0" parTransId="{F46F0FDC-BB1D-4182-B896-1FB346CD2604}" sibTransId="{C4B5CF1B-F55E-4FD5-A113-41A4C5B34443}"/>
    <dgm:cxn modelId="{A54D018F-1912-4130-B390-E3111C231825}" type="presOf" srcId="{CB6C4D4F-EE84-45B3-9DFF-57EFA99306EA}" destId="{15A3FFDC-37C8-4349-A618-952CEEF8415B}" srcOrd="0" destOrd="0" presId="urn:microsoft.com/office/officeart/2005/8/layout/cycle4"/>
    <dgm:cxn modelId="{18D72A1D-02D6-48C9-A978-5F3109E64528}" type="presOf" srcId="{22D40DBB-55EA-451A-973D-8E94B2A26AD2}" destId="{11B42A5D-766B-4AF2-A457-37CC5E0DF2B8}" srcOrd="0" destOrd="0" presId="urn:microsoft.com/office/officeart/2005/8/layout/cycle4"/>
    <dgm:cxn modelId="{B1B12257-B750-4187-AD1C-9FB786D5AAAF}" srcId="{CB6C4D4F-EE84-45B3-9DFF-57EFA99306EA}" destId="{FEA2AA13-867F-4AFB-B20D-5370F26838E7}" srcOrd="0" destOrd="0" parTransId="{7B0FF94F-58C7-43AB-8677-B5876F7390FA}" sibTransId="{03AF5A59-9C2D-4666-8982-4AA8FC7E2E63}"/>
    <dgm:cxn modelId="{1737E16D-1FCC-464A-B502-EF0531EAEF1C}" type="presOf" srcId="{54034C0F-85AD-4F00-897A-368E35803BAC}" destId="{9BCD86A7-742A-4E33-849F-3697E06F2F89}" srcOrd="0" destOrd="0" presId="urn:microsoft.com/office/officeart/2005/8/layout/cycle4"/>
    <dgm:cxn modelId="{9F19262E-8254-49B6-9B72-A34FB73A5DDE}" type="presOf" srcId="{A1E8E8C6-1B85-4026-9C9F-8F73D26629A5}" destId="{405C328E-D9B1-44F6-8BBD-75CC7A34520B}" srcOrd="0" destOrd="0" presId="urn:microsoft.com/office/officeart/2005/8/layout/cycle4"/>
    <dgm:cxn modelId="{53E26E19-1FB8-429C-85AF-63EABA8A7A96}" srcId="{27925FFF-488D-44FF-87D2-388E1940F254}" destId="{54034C0F-85AD-4F00-897A-368E35803BAC}" srcOrd="0" destOrd="0" parTransId="{5FCFE9C3-0CAC-4BEC-9B63-65816185D944}" sibTransId="{99E4E5B1-4C45-4E7E-9F22-4BDF594CC5E4}"/>
    <dgm:cxn modelId="{505F3648-81C8-49F1-971A-F5FBC42078AE}" srcId="{133336EE-17FF-4443-8CC2-062A70DAD801}" destId="{27925FFF-488D-44FF-87D2-388E1940F254}" srcOrd="1" destOrd="0" parTransId="{0FB7DA9F-5AF9-4DC8-A173-00ED1D804567}" sibTransId="{FD537DCC-1E35-4D9E-B8C8-F1E5322FFE12}"/>
    <dgm:cxn modelId="{F3259CBA-6C53-47A6-BFEB-2EA12F6DC8F2}" type="presOf" srcId="{27925FFF-488D-44FF-87D2-388E1940F254}" destId="{CDB191DF-AAC7-4001-AA69-BD9DA2EE25A9}" srcOrd="0" destOrd="0" presId="urn:microsoft.com/office/officeart/2005/8/layout/cycle4"/>
    <dgm:cxn modelId="{9D84D258-5144-411C-85F4-F979B2EAFAFE}" srcId="{133336EE-17FF-4443-8CC2-062A70DAD801}" destId="{A1E8E8C6-1B85-4026-9C9F-8F73D26629A5}" srcOrd="0" destOrd="0" parTransId="{9A460FF5-486F-483F-B9E2-B435B31362E5}" sibTransId="{A6E3A4BA-4352-4309-8DBC-B235051C42D0}"/>
    <dgm:cxn modelId="{B24AF781-569B-447F-B143-113A2D9D03B1}" type="presParOf" srcId="{B0B867CF-FD46-4107-80E8-3CD0D9189628}" destId="{36E0B699-0FEA-4051-8357-839858469710}" srcOrd="0" destOrd="0" presId="urn:microsoft.com/office/officeart/2005/8/layout/cycle4"/>
    <dgm:cxn modelId="{7666604E-F793-40C3-AF1B-19B152ACF587}" type="presParOf" srcId="{36E0B699-0FEA-4051-8357-839858469710}" destId="{6DB67BDC-9BCE-4D06-8366-A16BECF8905F}" srcOrd="0" destOrd="0" presId="urn:microsoft.com/office/officeart/2005/8/layout/cycle4"/>
    <dgm:cxn modelId="{575759B1-716E-426F-827B-44A911B98110}" type="presParOf" srcId="{6DB67BDC-9BCE-4D06-8366-A16BECF8905F}" destId="{856820D6-6E8A-46BD-8B4E-E8178512F25F}" srcOrd="0" destOrd="0" presId="urn:microsoft.com/office/officeart/2005/8/layout/cycle4"/>
    <dgm:cxn modelId="{684E879D-1B3C-4230-BCCF-0C8641C9D8D6}" type="presParOf" srcId="{6DB67BDC-9BCE-4D06-8366-A16BECF8905F}" destId="{BE48694E-EEAC-42AB-8D32-954910937D20}" srcOrd="1" destOrd="0" presId="urn:microsoft.com/office/officeart/2005/8/layout/cycle4"/>
    <dgm:cxn modelId="{CEEB809B-4413-4952-84E9-F739D8E070B0}" type="presParOf" srcId="{36E0B699-0FEA-4051-8357-839858469710}" destId="{0042D0C3-F54B-4FEF-9796-9E7A819F8077}" srcOrd="1" destOrd="0" presId="urn:microsoft.com/office/officeart/2005/8/layout/cycle4"/>
    <dgm:cxn modelId="{EF892FEE-23ED-4119-87BE-ABFD0690DF6A}" type="presParOf" srcId="{0042D0C3-F54B-4FEF-9796-9E7A819F8077}" destId="{9BCD86A7-742A-4E33-849F-3697E06F2F89}" srcOrd="0" destOrd="0" presId="urn:microsoft.com/office/officeart/2005/8/layout/cycle4"/>
    <dgm:cxn modelId="{A86F61F1-851B-457A-B9A9-E0A6E6BB7D99}" type="presParOf" srcId="{0042D0C3-F54B-4FEF-9796-9E7A819F8077}" destId="{5280C798-9EF9-41A7-A3AC-6954F63DFDEB}" srcOrd="1" destOrd="0" presId="urn:microsoft.com/office/officeart/2005/8/layout/cycle4"/>
    <dgm:cxn modelId="{47DF216E-EF59-430D-B837-3472EAB4A1D6}" type="presParOf" srcId="{36E0B699-0FEA-4051-8357-839858469710}" destId="{85B47B59-90A0-4B7E-8A3D-5A51CBE4A56E}" srcOrd="2" destOrd="0" presId="urn:microsoft.com/office/officeart/2005/8/layout/cycle4"/>
    <dgm:cxn modelId="{FEAC022B-5DFE-416A-8787-E2EEF851C310}" type="presParOf" srcId="{85B47B59-90A0-4B7E-8A3D-5A51CBE4A56E}" destId="{7C119BDC-DA31-4F05-A9A8-C1A5ED2F8830}" srcOrd="0" destOrd="0" presId="urn:microsoft.com/office/officeart/2005/8/layout/cycle4"/>
    <dgm:cxn modelId="{624F00FD-BCC1-45D8-95F0-E6FEBA323D2D}" type="presParOf" srcId="{85B47B59-90A0-4B7E-8A3D-5A51CBE4A56E}" destId="{D199999C-D4B1-4641-8562-B857B6174B3B}" srcOrd="1" destOrd="0" presId="urn:microsoft.com/office/officeart/2005/8/layout/cycle4"/>
    <dgm:cxn modelId="{57AE7FA8-802D-439D-AF02-F82C763A0BD4}" type="presParOf" srcId="{36E0B699-0FEA-4051-8357-839858469710}" destId="{90C14907-CA40-44CC-8AD1-9CC74AB64C02}" srcOrd="3" destOrd="0" presId="urn:microsoft.com/office/officeart/2005/8/layout/cycle4"/>
    <dgm:cxn modelId="{F2A5D2FB-254F-4772-AAC2-F5A3096356D8}" type="presParOf" srcId="{90C14907-CA40-44CC-8AD1-9CC74AB64C02}" destId="{CC7800D1-26BC-4BF0-B8CF-E250205FC0ED}" srcOrd="0" destOrd="0" presId="urn:microsoft.com/office/officeart/2005/8/layout/cycle4"/>
    <dgm:cxn modelId="{0AE030F0-5ECC-46B2-B100-62DBF9E5131F}" type="presParOf" srcId="{90C14907-CA40-44CC-8AD1-9CC74AB64C02}" destId="{C3A54CB3-29A7-4AE1-8C48-981C8A758BC9}" srcOrd="1" destOrd="0" presId="urn:microsoft.com/office/officeart/2005/8/layout/cycle4"/>
    <dgm:cxn modelId="{5D6CB841-4342-433F-8DDB-E28148EAB656}" type="presParOf" srcId="{36E0B699-0FEA-4051-8357-839858469710}" destId="{BAFDE438-63EB-4C7E-99A2-0FC218B026DD}" srcOrd="4" destOrd="0" presId="urn:microsoft.com/office/officeart/2005/8/layout/cycle4"/>
    <dgm:cxn modelId="{C998FBB5-B7E2-44A4-9D6D-4B5A11835258}" type="presParOf" srcId="{B0B867CF-FD46-4107-80E8-3CD0D9189628}" destId="{797DD39E-3B96-4D7C-9350-F85A169F4EEE}" srcOrd="1" destOrd="0" presId="urn:microsoft.com/office/officeart/2005/8/layout/cycle4"/>
    <dgm:cxn modelId="{23D7FF99-DF80-45A6-9457-2B926FB375FF}" type="presParOf" srcId="{797DD39E-3B96-4D7C-9350-F85A169F4EEE}" destId="{405C328E-D9B1-44F6-8BBD-75CC7A34520B}" srcOrd="0" destOrd="0" presId="urn:microsoft.com/office/officeart/2005/8/layout/cycle4"/>
    <dgm:cxn modelId="{D1A00ACE-3683-4B2E-ADA7-176AA6651C5D}" type="presParOf" srcId="{797DD39E-3B96-4D7C-9350-F85A169F4EEE}" destId="{CDB191DF-AAC7-4001-AA69-BD9DA2EE25A9}" srcOrd="1" destOrd="0" presId="urn:microsoft.com/office/officeart/2005/8/layout/cycle4"/>
    <dgm:cxn modelId="{A7C87961-D674-474F-8A7E-591116A4C947}" type="presParOf" srcId="{797DD39E-3B96-4D7C-9350-F85A169F4EEE}" destId="{11B42A5D-766B-4AF2-A457-37CC5E0DF2B8}" srcOrd="2" destOrd="0" presId="urn:microsoft.com/office/officeart/2005/8/layout/cycle4"/>
    <dgm:cxn modelId="{199B37B8-0FB6-4C98-ACEE-488D974DBB1B}" type="presParOf" srcId="{797DD39E-3B96-4D7C-9350-F85A169F4EEE}" destId="{15A3FFDC-37C8-4349-A618-952CEEF8415B}" srcOrd="3" destOrd="0" presId="urn:microsoft.com/office/officeart/2005/8/layout/cycle4"/>
    <dgm:cxn modelId="{4E24CA78-8E0A-4999-877B-B70375561B86}" type="presParOf" srcId="{797DD39E-3B96-4D7C-9350-F85A169F4EEE}" destId="{491A12C9-F74A-4E83-B4F5-DD1B9EF364EB}" srcOrd="4" destOrd="0" presId="urn:microsoft.com/office/officeart/2005/8/layout/cycle4"/>
    <dgm:cxn modelId="{43C08656-251F-4629-8392-8DF164F21855}" type="presParOf" srcId="{B0B867CF-FD46-4107-80E8-3CD0D9189628}" destId="{1E64EA2D-1C83-4E34-9B3E-92B442A348F9}" srcOrd="2" destOrd="0" presId="urn:microsoft.com/office/officeart/2005/8/layout/cycle4"/>
    <dgm:cxn modelId="{FFD5B0D2-2A97-4839-A355-AFE7C8A9D8BA}" type="presParOf" srcId="{B0B867CF-FD46-4107-80E8-3CD0D9189628}" destId="{0881674C-D556-4037-A2C5-ACA3D8C7B4B7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119BDC-DA31-4F05-A9A8-C1A5ED2F8830}">
      <dsp:nvSpPr>
        <dsp:cNvPr id="0" name=""/>
        <dsp:cNvSpPr/>
      </dsp:nvSpPr>
      <dsp:spPr>
        <a:xfrm>
          <a:off x="7254780" y="4623516"/>
          <a:ext cx="2932412" cy="12811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/>
            <a:t>HACER</a:t>
          </a:r>
          <a:endParaRPr lang="es-EC" sz="1700" kern="1200" dirty="0"/>
        </a:p>
      </dsp:txBody>
      <dsp:txXfrm>
        <a:off x="8162648" y="4971959"/>
        <a:ext cx="1996400" cy="904609"/>
      </dsp:txXfrm>
    </dsp:sp>
    <dsp:sp modelId="{CC7800D1-26BC-4BF0-B8CF-E250205FC0ED}">
      <dsp:nvSpPr>
        <dsp:cNvPr id="0" name=""/>
        <dsp:cNvSpPr/>
      </dsp:nvSpPr>
      <dsp:spPr>
        <a:xfrm>
          <a:off x="2511386" y="4353061"/>
          <a:ext cx="2254121" cy="15387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/>
            <a:t>VERIFICAR</a:t>
          </a:r>
          <a:endParaRPr lang="es-EC" sz="1700" kern="1200" dirty="0"/>
        </a:p>
      </dsp:txBody>
      <dsp:txXfrm>
        <a:off x="2545188" y="4771554"/>
        <a:ext cx="1510280" cy="1086467"/>
      </dsp:txXfrm>
    </dsp:sp>
    <dsp:sp modelId="{9BCD86A7-742A-4E33-849F-3697E06F2F89}">
      <dsp:nvSpPr>
        <dsp:cNvPr id="0" name=""/>
        <dsp:cNvSpPr/>
      </dsp:nvSpPr>
      <dsp:spPr>
        <a:xfrm>
          <a:off x="7435077" y="251399"/>
          <a:ext cx="2236950" cy="14486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/>
            <a:t>PLANEAR</a:t>
          </a:r>
          <a:endParaRPr lang="es-EC" sz="1700" kern="1200" dirty="0"/>
        </a:p>
      </dsp:txBody>
      <dsp:txXfrm>
        <a:off x="8137983" y="283220"/>
        <a:ext cx="1502223" cy="1022813"/>
      </dsp:txXfrm>
    </dsp:sp>
    <dsp:sp modelId="{856820D6-6E8A-46BD-8B4E-E8178512F25F}">
      <dsp:nvSpPr>
        <dsp:cNvPr id="0" name=""/>
        <dsp:cNvSpPr/>
      </dsp:nvSpPr>
      <dsp:spPr>
        <a:xfrm>
          <a:off x="2498508" y="290027"/>
          <a:ext cx="2279878" cy="1371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/>
            <a:t>ACTUAR</a:t>
          </a:r>
          <a:endParaRPr lang="es-EC" sz="1700" kern="1200" dirty="0"/>
        </a:p>
      </dsp:txBody>
      <dsp:txXfrm>
        <a:off x="2528632" y="320151"/>
        <a:ext cx="1535666" cy="968265"/>
      </dsp:txXfrm>
    </dsp:sp>
    <dsp:sp modelId="{405C328E-D9B1-44F6-8BBD-75CC7A34520B}">
      <dsp:nvSpPr>
        <dsp:cNvPr id="0" name=""/>
        <dsp:cNvSpPr/>
      </dsp:nvSpPr>
      <dsp:spPr>
        <a:xfrm>
          <a:off x="3074295" y="386224"/>
          <a:ext cx="3247679" cy="2640497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Reflexión y análisis que contribuyen el conocimiento.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Ajustar acciones correctivas.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Se inicio nuevamente el ciclo de mejor arriendo continuo.</a:t>
          </a:r>
          <a:endParaRPr lang="es-EC" sz="1200" kern="1200" dirty="0"/>
        </a:p>
      </dsp:txBody>
      <dsp:txXfrm>
        <a:off x="4025518" y="1159608"/>
        <a:ext cx="2296456" cy="1867113"/>
      </dsp:txXfrm>
    </dsp:sp>
    <dsp:sp modelId="{CDB191DF-AAC7-4001-AA69-BD9DA2EE25A9}">
      <dsp:nvSpPr>
        <dsp:cNvPr id="0" name=""/>
        <dsp:cNvSpPr/>
      </dsp:nvSpPr>
      <dsp:spPr>
        <a:xfrm rot="5400000">
          <a:off x="6478963" y="203225"/>
          <a:ext cx="2640497" cy="3061999"/>
        </a:xfrm>
        <a:prstGeom prst="pieWedge">
          <a:avLst/>
        </a:prstGeom>
        <a:solidFill>
          <a:schemeClr val="accent4">
            <a:hueOff val="-779029"/>
            <a:satOff val="5735"/>
            <a:lumOff val="-6405"/>
            <a:alphaOff val="0"/>
          </a:schemeClr>
        </a:solid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Definir metas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Definir los métodos para alcanzar las metas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¿Qué hace ?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¿Cómo hacerlo?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¿Qué, como, para que, quien, cuando, cuanto.</a:t>
          </a:r>
          <a:endParaRPr lang="es-EC" sz="1200" kern="1200" dirty="0"/>
        </a:p>
      </dsp:txBody>
      <dsp:txXfrm rot="-5400000">
        <a:off x="6268213" y="1187360"/>
        <a:ext cx="2165160" cy="1867113"/>
      </dsp:txXfrm>
    </dsp:sp>
    <dsp:sp modelId="{11B42A5D-766B-4AF2-A457-37CC5E0DF2B8}">
      <dsp:nvSpPr>
        <dsp:cNvPr id="0" name=""/>
        <dsp:cNvSpPr/>
      </dsp:nvSpPr>
      <dsp:spPr>
        <a:xfrm rot="10800000">
          <a:off x="6195453" y="3116695"/>
          <a:ext cx="3083255" cy="2575725"/>
        </a:xfrm>
        <a:prstGeom prst="pieWedge">
          <a:avLst/>
        </a:prstGeom>
        <a:solidFill>
          <a:schemeClr val="accent4">
            <a:hueOff val="-1558058"/>
            <a:satOff val="11470"/>
            <a:lumOff val="-12811"/>
            <a:alphaOff val="0"/>
          </a:schemeClr>
        </a:solid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Educar y entrenar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Hacer lo planificado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Hacemos y recolectamos datos</a:t>
          </a:r>
          <a:endParaRPr lang="es-EC" sz="1200" kern="1200" dirty="0"/>
        </a:p>
      </dsp:txBody>
      <dsp:txXfrm rot="10800000">
        <a:off x="6195453" y="3116695"/>
        <a:ext cx="2180191" cy="1821313"/>
      </dsp:txXfrm>
    </dsp:sp>
    <dsp:sp modelId="{15A3FFDC-37C8-4349-A618-952CEEF8415B}">
      <dsp:nvSpPr>
        <dsp:cNvPr id="0" name=""/>
        <dsp:cNvSpPr/>
      </dsp:nvSpPr>
      <dsp:spPr>
        <a:xfrm rot="16200000">
          <a:off x="3355890" y="2854216"/>
          <a:ext cx="2640497" cy="3074911"/>
        </a:xfrm>
        <a:prstGeom prst="pieWedge">
          <a:avLst/>
        </a:prstGeom>
        <a:solidFill>
          <a:schemeClr val="accent4">
            <a:hueOff val="-2337087"/>
            <a:satOff val="17205"/>
            <a:lumOff val="-19216"/>
            <a:alphaOff val="0"/>
          </a:schemeClr>
        </a:solid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Las cosas pasaron según lo planificado?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Verificar los resultados de la tarea ejecutada?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Constante verificación hasta que se cumpla la meta?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Sino se cumple eduque y entrene nuevamente?</a:t>
          </a:r>
          <a:endParaRPr lang="es-EC" sz="1200" kern="1200" dirty="0"/>
        </a:p>
      </dsp:txBody>
      <dsp:txXfrm rot="5400000">
        <a:off x="4039305" y="3071422"/>
        <a:ext cx="2174290" cy="1867113"/>
      </dsp:txXfrm>
    </dsp:sp>
    <dsp:sp modelId="{1E64EA2D-1C83-4E34-9B3E-92B442A348F9}">
      <dsp:nvSpPr>
        <dsp:cNvPr id="0" name=""/>
        <dsp:cNvSpPr/>
      </dsp:nvSpPr>
      <dsp:spPr>
        <a:xfrm>
          <a:off x="5623776" y="2524260"/>
          <a:ext cx="944447" cy="744717"/>
        </a:xfrm>
        <a:prstGeom prst="circular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81674C-D556-4037-A2C5-ACA3D8C7B4B7}">
      <dsp:nvSpPr>
        <dsp:cNvPr id="0" name=""/>
        <dsp:cNvSpPr/>
      </dsp:nvSpPr>
      <dsp:spPr>
        <a:xfrm rot="10800000">
          <a:off x="5640163" y="2805147"/>
          <a:ext cx="911672" cy="792758"/>
        </a:xfrm>
        <a:prstGeom prst="circular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200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0"/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590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944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286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89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2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627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228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592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233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444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02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2/4/2022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127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946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EC" sz="3600" dirty="0" smtClean="0"/>
              <a:t>Universidad nacional de Chimborazo</a:t>
            </a:r>
            <a:br>
              <a:rPr lang="es-EC" sz="3600" dirty="0" smtClean="0"/>
            </a:br>
            <a:r>
              <a:rPr lang="es-EC" sz="3600" dirty="0" smtClean="0"/>
              <a:t>facultada de ciencias políticas y administrativas</a:t>
            </a:r>
            <a:br>
              <a:rPr lang="es-EC" sz="3600" dirty="0" smtClean="0"/>
            </a:br>
            <a:r>
              <a:rPr lang="es-EC" sz="3600" dirty="0" smtClean="0"/>
              <a:t>carrera de contabilidad y auditoria</a:t>
            </a:r>
            <a:endParaRPr lang="es-EC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C" dirty="0" smtClean="0"/>
              <a:t>NOMBRE: MARIA BELEN SAMANIEGO</a:t>
            </a:r>
          </a:p>
          <a:p>
            <a:r>
              <a:rPr lang="es-EC" dirty="0" smtClean="0"/>
              <a:t>SEMESTRE: 6TO</a:t>
            </a:r>
          </a:p>
          <a:p>
            <a:r>
              <a:rPr lang="es-EC" dirty="0" smtClean="0"/>
              <a:t>TEMA: ENFOQUES FILOSOFICOS DE CALIDAD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36535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060704" y="197685"/>
            <a:ext cx="10058400" cy="1609344"/>
          </a:xfrm>
        </p:spPr>
        <p:txBody>
          <a:bodyPr/>
          <a:lstStyle/>
          <a:p>
            <a:r>
              <a:rPr lang="es-EC" dirty="0" smtClean="0"/>
              <a:t>PRINCIPIOS FILOSOFICOS DE DEMING</a:t>
            </a:r>
            <a:endParaRPr lang="es-EC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>
          <a:xfrm>
            <a:off x="1069848" y="1807029"/>
            <a:ext cx="4754880" cy="4365171"/>
          </a:xfrm>
        </p:spPr>
        <p:txBody>
          <a:bodyPr>
            <a:normAutofit lnSpcReduction="10000"/>
          </a:bodyPr>
          <a:lstStyle/>
          <a:p>
            <a:r>
              <a:rPr lang="es-EC" dirty="0" smtClean="0"/>
              <a:t>Constancia en el propósito de mejora de la Calidad del producto servicio.</a:t>
            </a:r>
          </a:p>
          <a:p>
            <a:r>
              <a:rPr lang="es-EC" dirty="0" smtClean="0"/>
              <a:t>Cambio filosófico profundo</a:t>
            </a:r>
          </a:p>
          <a:p>
            <a:r>
              <a:rPr lang="es-EC" dirty="0" smtClean="0"/>
              <a:t>La inspección no mejora la Calidad</a:t>
            </a:r>
          </a:p>
          <a:p>
            <a:r>
              <a:rPr lang="es-EC" dirty="0" smtClean="0"/>
              <a:t>No compre basado exclusivamente en precio, Minimice el numero de proveedores.</a:t>
            </a:r>
          </a:p>
          <a:p>
            <a:r>
              <a:rPr lang="es-EC" dirty="0" smtClean="0"/>
              <a:t>Mejora permanente e irreversible de procesos.</a:t>
            </a:r>
          </a:p>
          <a:p>
            <a:r>
              <a:rPr lang="es-EC" dirty="0" smtClean="0"/>
              <a:t>Capacitación como actividad permanente.</a:t>
            </a:r>
          </a:p>
          <a:p>
            <a:r>
              <a:rPr lang="es-EC" dirty="0" smtClean="0"/>
              <a:t>Adopción e institución del liderazgo</a:t>
            </a:r>
            <a:endParaRPr lang="es-EC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>
          <a:xfrm>
            <a:off x="6364224" y="1807029"/>
            <a:ext cx="4754880" cy="4365171"/>
          </a:xfrm>
        </p:spPr>
        <p:txBody>
          <a:bodyPr>
            <a:normAutofit lnSpcReduction="10000"/>
          </a:bodyPr>
          <a:lstStyle/>
          <a:p>
            <a:r>
              <a:rPr lang="es-EC" dirty="0" smtClean="0"/>
              <a:t>Eliminación del temor.</a:t>
            </a:r>
          </a:p>
          <a:p>
            <a:r>
              <a:rPr lang="es-EC" dirty="0" smtClean="0"/>
              <a:t>Eliminar compartimentos estancos</a:t>
            </a:r>
          </a:p>
          <a:p>
            <a:r>
              <a:rPr lang="es-EC" dirty="0" smtClean="0"/>
              <a:t>Eliminación de los “slogans” de productividad que implica rigidez.</a:t>
            </a:r>
          </a:p>
          <a:p>
            <a:r>
              <a:rPr lang="es-EC" dirty="0" smtClean="0"/>
              <a:t>Eliminación de las cuotas numéricas rígidas.</a:t>
            </a:r>
          </a:p>
          <a:p>
            <a:r>
              <a:rPr lang="es-EC" dirty="0" smtClean="0"/>
              <a:t>Eliminación de las causas que impidan que cada uno pueda sentirse orgulloso con sus tareas.</a:t>
            </a:r>
          </a:p>
          <a:p>
            <a:r>
              <a:rPr lang="es-EC" dirty="0" smtClean="0"/>
              <a:t>Institución de un vigoroso programa de auto supervisión.</a:t>
            </a:r>
          </a:p>
          <a:p>
            <a:r>
              <a:rPr lang="es-EC" dirty="0" smtClean="0"/>
              <a:t>Involucrar a la totalidad del personal en el proceso de transformación.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318643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656191" y="201604"/>
            <a:ext cx="10730266" cy="1235310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SIETE PASOS DEL MEJORAMIENTO CONTINUO</a:t>
            </a:r>
            <a:endParaRPr lang="es-EC" dirty="0"/>
          </a:p>
        </p:txBody>
      </p:sp>
      <p:sp>
        <p:nvSpPr>
          <p:cNvPr id="6" name="CuadroTexto 5"/>
          <p:cNvSpPr txBox="1"/>
          <p:nvPr/>
        </p:nvSpPr>
        <p:spPr>
          <a:xfrm>
            <a:off x="964841" y="2195951"/>
            <a:ext cx="2189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PLANIFICAR</a:t>
            </a:r>
            <a:endParaRPr lang="es-EC" dirty="0"/>
          </a:p>
        </p:txBody>
      </p:sp>
      <p:sp>
        <p:nvSpPr>
          <p:cNvPr id="7" name="CuadroTexto 6"/>
          <p:cNvSpPr txBox="1"/>
          <p:nvPr/>
        </p:nvSpPr>
        <p:spPr>
          <a:xfrm>
            <a:off x="3412901" y="1918952"/>
            <a:ext cx="56222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PROBLEMA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DESCRIBIR SITUACION ACTUAL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IDENTIFICAR CAUSAS RAICES</a:t>
            </a:r>
            <a:endParaRPr lang="es-EC" dirty="0"/>
          </a:p>
        </p:txBody>
      </p:sp>
      <p:sp>
        <p:nvSpPr>
          <p:cNvPr id="8" name="Abrir llave 7"/>
          <p:cNvSpPr/>
          <p:nvPr/>
        </p:nvSpPr>
        <p:spPr>
          <a:xfrm>
            <a:off x="2728405" y="1918952"/>
            <a:ext cx="370114" cy="92333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CuadroTexto 8"/>
          <p:cNvSpPr txBox="1"/>
          <p:nvPr/>
        </p:nvSpPr>
        <p:spPr>
          <a:xfrm>
            <a:off x="964841" y="3944922"/>
            <a:ext cx="1300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HACER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922215" y="4489208"/>
            <a:ext cx="1443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VERIFICAR</a:t>
            </a:r>
            <a:endParaRPr lang="es-EC" dirty="0"/>
          </a:p>
        </p:txBody>
      </p:sp>
      <p:sp>
        <p:nvSpPr>
          <p:cNvPr id="14" name="CuadroTexto 13"/>
          <p:cNvSpPr txBox="1"/>
          <p:nvPr/>
        </p:nvSpPr>
        <p:spPr>
          <a:xfrm>
            <a:off x="880667" y="5033494"/>
            <a:ext cx="1300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ACTUAR</a:t>
            </a:r>
            <a:endParaRPr lang="es-EC" dirty="0"/>
          </a:p>
        </p:txBody>
      </p:sp>
      <p:sp>
        <p:nvSpPr>
          <p:cNvPr id="15" name="CuadroTexto 14"/>
          <p:cNvSpPr txBox="1"/>
          <p:nvPr/>
        </p:nvSpPr>
        <p:spPr>
          <a:xfrm>
            <a:off x="852915" y="5617577"/>
            <a:ext cx="151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COMENZAR DE NUEVO</a:t>
            </a:r>
            <a:endParaRPr lang="es-EC" dirty="0"/>
          </a:p>
        </p:txBody>
      </p:sp>
      <p:sp>
        <p:nvSpPr>
          <p:cNvPr id="16" name="CuadroTexto 15"/>
          <p:cNvSpPr txBox="1"/>
          <p:nvPr/>
        </p:nvSpPr>
        <p:spPr>
          <a:xfrm>
            <a:off x="3871471" y="3944922"/>
            <a:ext cx="4379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TOMAR ACCIONES CORRECTIVAS</a:t>
            </a:r>
            <a:endParaRPr lang="es-EC" dirty="0"/>
          </a:p>
        </p:txBody>
      </p:sp>
      <p:sp>
        <p:nvSpPr>
          <p:cNvPr id="17" name="CuadroTexto 16"/>
          <p:cNvSpPr txBox="1"/>
          <p:nvPr/>
        </p:nvSpPr>
        <p:spPr>
          <a:xfrm>
            <a:off x="3831374" y="4489208"/>
            <a:ext cx="4379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MEDIR RESULTADOS</a:t>
            </a:r>
            <a:endParaRPr lang="es-EC" dirty="0"/>
          </a:p>
        </p:txBody>
      </p:sp>
      <p:sp>
        <p:nvSpPr>
          <p:cNvPr id="18" name="CuadroTexto 17"/>
          <p:cNvSpPr txBox="1"/>
          <p:nvPr/>
        </p:nvSpPr>
        <p:spPr>
          <a:xfrm>
            <a:off x="3831373" y="5026511"/>
            <a:ext cx="4379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ESTANDARIZAR EL PROCESO</a:t>
            </a:r>
            <a:endParaRPr lang="es-EC" dirty="0"/>
          </a:p>
        </p:txBody>
      </p:sp>
      <p:sp>
        <p:nvSpPr>
          <p:cNvPr id="19" name="CuadroTexto 18"/>
          <p:cNvSpPr txBox="1"/>
          <p:nvPr/>
        </p:nvSpPr>
        <p:spPr>
          <a:xfrm>
            <a:off x="3831373" y="5776514"/>
            <a:ext cx="4379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DETERMINAR PASO A SEGUIR</a:t>
            </a:r>
            <a:endParaRPr lang="es-EC" dirty="0"/>
          </a:p>
        </p:txBody>
      </p:sp>
      <p:cxnSp>
        <p:nvCxnSpPr>
          <p:cNvPr id="21" name="Conector recto de flecha 20"/>
          <p:cNvCxnSpPr/>
          <p:nvPr/>
        </p:nvCxnSpPr>
        <p:spPr>
          <a:xfrm>
            <a:off x="2728405" y="4100833"/>
            <a:ext cx="6844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/>
          <p:nvPr/>
        </p:nvCxnSpPr>
        <p:spPr>
          <a:xfrm>
            <a:off x="2728405" y="4673874"/>
            <a:ext cx="6844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/>
          <p:cNvCxnSpPr/>
          <p:nvPr/>
        </p:nvCxnSpPr>
        <p:spPr>
          <a:xfrm>
            <a:off x="2756271" y="5218160"/>
            <a:ext cx="6844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/>
          <p:cNvCxnSpPr/>
          <p:nvPr/>
        </p:nvCxnSpPr>
        <p:spPr>
          <a:xfrm>
            <a:off x="2756271" y="5940742"/>
            <a:ext cx="6844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1299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8076" y="0"/>
            <a:ext cx="10058400" cy="1045029"/>
          </a:xfrm>
        </p:spPr>
        <p:txBody>
          <a:bodyPr/>
          <a:lstStyle/>
          <a:p>
            <a:pPr algn="ctr"/>
            <a:r>
              <a:rPr lang="es-EC" dirty="0" smtClean="0"/>
              <a:t>CICLO PHVA</a:t>
            </a:r>
            <a:endParaRPr lang="es-EC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57792665"/>
              </p:ext>
            </p:extLst>
          </p:nvPr>
        </p:nvGraphicFramePr>
        <p:xfrm>
          <a:off x="0" y="759854"/>
          <a:ext cx="12192000" cy="6098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0892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JOSEPH M. JURAN</a:t>
            </a:r>
            <a:endParaRPr lang="es-EC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4975" t="23689" r="15495" b="7383"/>
          <a:stretch/>
        </p:blipFill>
        <p:spPr>
          <a:xfrm>
            <a:off x="696526" y="1908835"/>
            <a:ext cx="4983057" cy="3936538"/>
          </a:xfrm>
          <a:prstGeom prst="rect">
            <a:avLst/>
          </a:prstGeom>
        </p:spPr>
      </p:pic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es-EC" dirty="0" smtClean="0"/>
              <a:t>Juran es una de las figuras mas importantes en el Control de Calidad y la Administración moderna. Sus aportes en este campo, junto con los de Deming y Drucker son la base de la creación de la Administración de la Calidad Total japonesa.</a:t>
            </a:r>
          </a:p>
          <a:p>
            <a:pPr marL="0" indent="0" algn="just">
              <a:buNone/>
            </a:pPr>
            <a:r>
              <a:rPr lang="es-EC" dirty="0" smtClean="0"/>
              <a:t>TRILOGIA JURAN</a:t>
            </a:r>
          </a:p>
          <a:p>
            <a:pPr algn="just"/>
            <a:r>
              <a:rPr lang="es-EC" dirty="0" smtClean="0"/>
              <a:t>Planeación de calidad</a:t>
            </a:r>
          </a:p>
          <a:p>
            <a:pPr algn="just"/>
            <a:r>
              <a:rPr lang="es-EC" dirty="0" smtClean="0"/>
              <a:t>Control de calidad</a:t>
            </a:r>
          </a:p>
          <a:p>
            <a:pPr algn="just"/>
            <a:r>
              <a:rPr lang="es-EC" dirty="0" smtClean="0"/>
              <a:t>Mejoramiento de la calidad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901522" y="5710535"/>
            <a:ext cx="4932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LA CALIDAD ES LA “</a:t>
            </a:r>
            <a:r>
              <a:rPr lang="es-EC" dirty="0" smtClean="0">
                <a:solidFill>
                  <a:schemeClr val="accent1"/>
                </a:solidFill>
              </a:rPr>
              <a:t>EDUCACION PARA EL USO SATISFACIENDO LAS NECESIDADES DEL CLIENTE.”</a:t>
            </a:r>
            <a:endParaRPr lang="es-EC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62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>
          <a:xfrm>
            <a:off x="1069848" y="811884"/>
            <a:ext cx="4754880" cy="640080"/>
          </a:xfrm>
        </p:spPr>
        <p:txBody>
          <a:bodyPr/>
          <a:lstStyle/>
          <a:p>
            <a:r>
              <a:rPr lang="es-EC" dirty="0" smtClean="0"/>
              <a:t>LOS 4 PASOS DE JURAN PARA OBTENER RESULYTADOS</a:t>
            </a:r>
            <a:endParaRPr lang="es-EC" dirty="0"/>
          </a:p>
        </p:txBody>
      </p:sp>
      <p:sp>
        <p:nvSpPr>
          <p:cNvPr id="7" name="Marcador de contenido 6"/>
          <p:cNvSpPr>
            <a:spLocks noGrp="1"/>
          </p:cNvSpPr>
          <p:nvPr>
            <p:ph sz="half" idx="2"/>
          </p:nvPr>
        </p:nvSpPr>
        <p:spPr>
          <a:xfrm>
            <a:off x="1069848" y="1970468"/>
            <a:ext cx="4754880" cy="406457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s-EC" dirty="0" smtClean="0"/>
              <a:t>Establecer metas especificas</a:t>
            </a:r>
          </a:p>
          <a:p>
            <a:pPr marL="457200" indent="-457200">
              <a:buFont typeface="+mj-lt"/>
              <a:buAutoNum type="arabicPeriod"/>
            </a:pPr>
            <a:r>
              <a:rPr lang="es-EC" dirty="0" smtClean="0"/>
              <a:t>Establecer planes para lograr las metas.</a:t>
            </a:r>
          </a:p>
          <a:p>
            <a:pPr marL="457200" indent="-457200">
              <a:buFont typeface="+mj-lt"/>
              <a:buAutoNum type="arabicPeriod"/>
            </a:pPr>
            <a:r>
              <a:rPr lang="es-EC" dirty="0" smtClean="0"/>
              <a:t>Asignar claramente las responsabilidades de cada uno para lograr las metas.</a:t>
            </a:r>
          </a:p>
          <a:p>
            <a:pPr marL="457200" indent="-457200">
              <a:buFont typeface="+mj-lt"/>
              <a:buAutoNum type="arabicPeriod"/>
            </a:pPr>
            <a:r>
              <a:rPr lang="es-EC" dirty="0" smtClean="0"/>
              <a:t>Establecer los reconocimientos de acuerdo a los resultados logrados.</a:t>
            </a:r>
            <a:endParaRPr lang="es-EC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3"/>
          </p:nvPr>
        </p:nvSpPr>
        <p:spPr>
          <a:xfrm>
            <a:off x="6467255" y="811884"/>
            <a:ext cx="4754880" cy="640080"/>
          </a:xfrm>
        </p:spPr>
        <p:txBody>
          <a:bodyPr/>
          <a:lstStyle/>
          <a:p>
            <a:r>
              <a:rPr lang="es-EC" dirty="0" smtClean="0"/>
              <a:t>10 PASOS PARA MEJORAR LA CALIDAD</a:t>
            </a:r>
            <a:endParaRPr lang="es-EC" dirty="0"/>
          </a:p>
        </p:txBody>
      </p:sp>
      <p:sp>
        <p:nvSpPr>
          <p:cNvPr id="9" name="Marcador de contenido 8"/>
          <p:cNvSpPr>
            <a:spLocks noGrp="1"/>
          </p:cNvSpPr>
          <p:nvPr>
            <p:ph sz="quarter" idx="4"/>
          </p:nvPr>
        </p:nvSpPr>
        <p:spPr>
          <a:xfrm>
            <a:off x="6364224" y="1970468"/>
            <a:ext cx="4754880" cy="4064572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s-EC" dirty="0" smtClean="0"/>
              <a:t>Crear conciencia de necesidad</a:t>
            </a:r>
          </a:p>
          <a:p>
            <a:pPr marL="457200" indent="-457200">
              <a:buFont typeface="+mj-lt"/>
              <a:buAutoNum type="arabicPeriod"/>
            </a:pPr>
            <a:r>
              <a:rPr lang="es-EC" dirty="0" smtClean="0"/>
              <a:t>Fije objetivos de la mejora</a:t>
            </a:r>
          </a:p>
          <a:p>
            <a:pPr marL="457200" indent="-457200">
              <a:buFont typeface="+mj-lt"/>
              <a:buAutoNum type="arabicPeriod"/>
            </a:pPr>
            <a:r>
              <a:rPr lang="es-EC" dirty="0" smtClean="0"/>
              <a:t>Organice para lograr los objetivos</a:t>
            </a:r>
          </a:p>
          <a:p>
            <a:pPr marL="457200" indent="-457200">
              <a:buFont typeface="+mj-lt"/>
              <a:buAutoNum type="arabicPeriod"/>
            </a:pPr>
            <a:r>
              <a:rPr lang="es-EC" dirty="0" smtClean="0"/>
              <a:t>Proporcione entrenamiento</a:t>
            </a:r>
          </a:p>
          <a:p>
            <a:pPr marL="457200" indent="-457200">
              <a:buFont typeface="+mj-lt"/>
              <a:buAutoNum type="arabicPeriod"/>
            </a:pPr>
            <a:r>
              <a:rPr lang="es-EC" dirty="0" smtClean="0"/>
              <a:t>Lleve a cabo proyectos</a:t>
            </a:r>
          </a:p>
          <a:p>
            <a:pPr marL="457200" indent="-457200">
              <a:buFont typeface="+mj-lt"/>
              <a:buAutoNum type="arabicPeriod"/>
            </a:pPr>
            <a:r>
              <a:rPr lang="es-EC" dirty="0" smtClean="0"/>
              <a:t>Reporte el progreso obtenido</a:t>
            </a:r>
          </a:p>
          <a:p>
            <a:pPr marL="457200" indent="-457200">
              <a:buFont typeface="+mj-lt"/>
              <a:buAutoNum type="arabicPeriod"/>
            </a:pPr>
            <a:r>
              <a:rPr lang="es-EC" dirty="0" smtClean="0"/>
              <a:t>De reconocimiento</a:t>
            </a:r>
          </a:p>
          <a:p>
            <a:pPr marL="457200" indent="-457200">
              <a:buFont typeface="+mj-lt"/>
              <a:buAutoNum type="arabicPeriod"/>
            </a:pPr>
            <a:r>
              <a:rPr lang="es-EC" dirty="0" smtClean="0"/>
              <a:t>Comunique con resultado</a:t>
            </a:r>
          </a:p>
          <a:p>
            <a:pPr marL="457200" indent="-457200">
              <a:buFont typeface="+mj-lt"/>
              <a:buAutoNum type="arabicPeriod"/>
            </a:pPr>
            <a:r>
              <a:rPr lang="es-EC" dirty="0" smtClean="0"/>
              <a:t>Lleve cuenta de logro y fracaso</a:t>
            </a:r>
          </a:p>
          <a:p>
            <a:pPr marL="457200" indent="-457200">
              <a:buFont typeface="+mj-lt"/>
              <a:buAutoNum type="arabicPeriod"/>
            </a:pPr>
            <a:r>
              <a:rPr lang="es-EC" dirty="0" smtClean="0"/>
              <a:t>Mantenga el compromiso, haciendo el programa de calidad parte de los sistemas y procesos normales de la compañía.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7682039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69848" y="876279"/>
            <a:ext cx="4754880" cy="640080"/>
          </a:xfrm>
        </p:spPr>
        <p:txBody>
          <a:bodyPr>
            <a:normAutofit/>
          </a:bodyPr>
          <a:lstStyle/>
          <a:p>
            <a:pPr algn="ctr"/>
            <a:r>
              <a:rPr lang="es-EC" sz="2800" dirty="0" smtClean="0"/>
              <a:t>A. FEIGEMBAUM</a:t>
            </a:r>
            <a:endParaRPr lang="es-EC" sz="2800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069848" y="1971821"/>
            <a:ext cx="4754880" cy="3291840"/>
          </a:xfrm>
        </p:spPr>
        <p:txBody>
          <a:bodyPr/>
          <a:lstStyle/>
          <a:p>
            <a:pPr algn="just"/>
            <a:r>
              <a:rPr lang="es-EC" dirty="0" smtClean="0"/>
              <a:t>La calidad es el “ Resultado total de las características del producto o servicio que en si satisface las esperanzas </a:t>
            </a:r>
            <a:r>
              <a:rPr lang="es-EC" dirty="0"/>
              <a:t>d</a:t>
            </a:r>
            <a:r>
              <a:rPr lang="es-EC" dirty="0" smtClean="0"/>
              <a:t>el cliente”</a:t>
            </a:r>
            <a:endParaRPr lang="es-EC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307461" y="876279"/>
            <a:ext cx="4754880" cy="640080"/>
          </a:xfrm>
        </p:spPr>
        <p:txBody>
          <a:bodyPr>
            <a:normAutofit/>
          </a:bodyPr>
          <a:lstStyle/>
          <a:p>
            <a:pPr algn="ctr"/>
            <a:r>
              <a:rPr lang="es-EC" sz="2800" dirty="0" smtClean="0"/>
              <a:t>PHILIP CROSBY</a:t>
            </a:r>
            <a:endParaRPr lang="es-EC" sz="2800" dirty="0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364224" y="1953605"/>
            <a:ext cx="4754880" cy="3291840"/>
          </a:xfrm>
        </p:spPr>
        <p:txBody>
          <a:bodyPr/>
          <a:lstStyle/>
          <a:p>
            <a:pPr algn="just"/>
            <a:r>
              <a:rPr lang="es-EC" dirty="0" smtClean="0"/>
              <a:t>Norteamericano, creador del concepto “cero defectos” CDI es uno de los grandes en el tema de administración de la calidad y uno de los mas famosos consultores de empresas. Fue director de calidad en la Internacional Telephone and Telegraph (ITT), donde desarrollo y aplico las bases de su método.</a:t>
            </a:r>
            <a:endParaRPr lang="es-EC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46538" t="34035" r="42693" b="47125"/>
          <a:stretch/>
        </p:blipFill>
        <p:spPr>
          <a:xfrm>
            <a:off x="1982607" y="3854547"/>
            <a:ext cx="2697480" cy="218049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42500" t="34522" r="43654" b="37430"/>
          <a:stretch/>
        </p:blipFill>
        <p:spPr>
          <a:xfrm>
            <a:off x="8241543" y="4764308"/>
            <a:ext cx="1623673" cy="157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877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062814"/>
          </a:xfrm>
        </p:spPr>
        <p:txBody>
          <a:bodyPr/>
          <a:lstStyle/>
          <a:p>
            <a:pPr algn="ctr"/>
            <a:r>
              <a:rPr lang="es-EC" dirty="0" smtClean="0"/>
              <a:t>K. ISHIKAWA</a:t>
            </a:r>
            <a:endParaRPr lang="es-EC" dirty="0"/>
          </a:p>
        </p:txBody>
      </p:sp>
      <p:sp>
        <p:nvSpPr>
          <p:cNvPr id="7" name="Marcador de contenido 6"/>
          <p:cNvSpPr>
            <a:spLocks noGrp="1"/>
          </p:cNvSpPr>
          <p:nvPr>
            <p:ph sz="half" idx="1"/>
          </p:nvPr>
        </p:nvSpPr>
        <p:spPr>
          <a:xfrm>
            <a:off x="1069848" y="1735015"/>
            <a:ext cx="4754880" cy="4437185"/>
          </a:xfrm>
        </p:spPr>
        <p:txBody>
          <a:bodyPr/>
          <a:lstStyle/>
          <a:p>
            <a:pPr algn="just"/>
            <a:r>
              <a:rPr lang="es-EC" dirty="0" smtClean="0"/>
              <a:t>Nació en 1915, fue el primer autor que intento destacar las diferencias entre los estilos de administración japoneses y americanos.</a:t>
            </a:r>
          </a:p>
          <a:p>
            <a:pPr algn="just"/>
            <a:r>
              <a:rPr lang="es-EC" dirty="0" smtClean="0"/>
              <a:t>Principal precursor de la Calidad Total en Japón.</a:t>
            </a:r>
          </a:p>
          <a:p>
            <a:pPr algn="just"/>
            <a:r>
              <a:rPr lang="es-EC" dirty="0" smtClean="0"/>
              <a:t>Creador del diagrama causa-efecto también conocido como diagrama de pescado o diagrama de Ishikawa. También es el creador de los círculos de calidad.</a:t>
            </a:r>
            <a:endParaRPr lang="es-EC" dirty="0"/>
          </a:p>
        </p:txBody>
      </p:sp>
      <p:sp>
        <p:nvSpPr>
          <p:cNvPr id="8" name="Marcador de contenido 7"/>
          <p:cNvSpPr>
            <a:spLocks noGrp="1"/>
          </p:cNvSpPr>
          <p:nvPr>
            <p:ph sz="half" idx="2"/>
          </p:nvPr>
        </p:nvSpPr>
        <p:spPr>
          <a:xfrm>
            <a:off x="6364224" y="1735015"/>
            <a:ext cx="4754880" cy="4437185"/>
          </a:xfrm>
        </p:spPr>
        <p:txBody>
          <a:bodyPr/>
          <a:lstStyle/>
          <a:p>
            <a:r>
              <a:rPr lang="es-EC" dirty="0" smtClean="0"/>
              <a:t>La calidad tiene que ser construida en cada diseño y cada proceso . No puede ser creada por medio de la inspección.</a:t>
            </a:r>
          </a:p>
          <a:p>
            <a:r>
              <a:rPr lang="es-EC" dirty="0" smtClean="0"/>
              <a:t>Practicar el control de calidad es desarrollar, diseñar, manufacturara y mantener un producto de calidad que sea el mas económico, el mas útil, y siempre satisfactorio para el consumidor.</a:t>
            </a:r>
            <a:endParaRPr lang="es-EC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l="17308" t="20156" r="43654" b="27511"/>
          <a:stretch/>
        </p:blipFill>
        <p:spPr>
          <a:xfrm>
            <a:off x="7454888" y="4829578"/>
            <a:ext cx="2374308" cy="178950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/>
          <a:srcRect l="46346" t="33839" r="43077" b="42902"/>
          <a:stretch/>
        </p:blipFill>
        <p:spPr>
          <a:xfrm>
            <a:off x="3447288" y="4927159"/>
            <a:ext cx="1289539" cy="159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107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4231" r="14808" b="83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2641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69848" y="500809"/>
            <a:ext cx="4754880" cy="640080"/>
          </a:xfrm>
        </p:spPr>
        <p:txBody>
          <a:bodyPr>
            <a:normAutofit/>
          </a:bodyPr>
          <a:lstStyle/>
          <a:p>
            <a:pPr algn="ctr"/>
            <a:r>
              <a:rPr lang="es-EC" sz="2400" dirty="0" smtClean="0"/>
              <a:t>MASAAKI IMAI</a:t>
            </a:r>
            <a:endParaRPr lang="es-EC" sz="2400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069848" y="1383323"/>
            <a:ext cx="4754880" cy="4651717"/>
          </a:xfrm>
        </p:spPr>
        <p:txBody>
          <a:bodyPr/>
          <a:lstStyle/>
          <a:p>
            <a:pPr algn="just"/>
            <a:r>
              <a:rPr lang="es-EC" dirty="0" smtClean="0"/>
              <a:t>Responsable de popularizar el concepto de Kaisen que significa mejoramiento continuo en la vida personal, en la casa, la vida social y en el trabajo.</a:t>
            </a:r>
          </a:p>
          <a:p>
            <a:pPr algn="just"/>
            <a:r>
              <a:rPr lang="es-EC" dirty="0" smtClean="0"/>
              <a:t>Kaisen significa mejoramiento continuo para todos, trabajadores y administradores. Asume que nuestra forma de vida merece un mejoramiento constante.</a:t>
            </a:r>
            <a:endParaRPr lang="es-EC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364224" y="500809"/>
            <a:ext cx="4754880" cy="640080"/>
          </a:xfrm>
        </p:spPr>
        <p:txBody>
          <a:bodyPr>
            <a:normAutofit/>
          </a:bodyPr>
          <a:lstStyle/>
          <a:p>
            <a:pPr algn="ctr"/>
            <a:r>
              <a:rPr lang="es-EC" sz="2400" dirty="0" smtClean="0"/>
              <a:t>SHIGEO SHINGO</a:t>
            </a:r>
            <a:endParaRPr lang="es-EC" sz="2400" dirty="0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364224" y="1383323"/>
            <a:ext cx="4754880" cy="4651717"/>
          </a:xfrm>
        </p:spPr>
        <p:txBody>
          <a:bodyPr/>
          <a:lstStyle/>
          <a:p>
            <a:pPr algn="just"/>
            <a:r>
              <a:rPr lang="es-EC" dirty="0" smtClean="0"/>
              <a:t>Nació en 1909, contribuyo al desarrollo de la filosofía Just-In-Time, inspecciones en la fuente, y el Poka-Yoke ( a prueba de errores).</a:t>
            </a:r>
          </a:p>
          <a:p>
            <a:pPr algn="just"/>
            <a:r>
              <a:rPr lang="es-EC" dirty="0" smtClean="0"/>
              <a:t>La idea básica de su filosofía es que el proceso se debe detener siempre que ocurra un defecto, se debe identificar la fuente u origen para prevenir la recurrencia del defecto.</a:t>
            </a:r>
            <a:endParaRPr lang="es-EC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83269" t="35207" r="8846" b="48375"/>
          <a:stretch/>
        </p:blipFill>
        <p:spPr>
          <a:xfrm>
            <a:off x="2749413" y="4525108"/>
            <a:ext cx="1395749" cy="175236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81346" t="34522" r="8462" b="42560"/>
          <a:stretch/>
        </p:blipFill>
        <p:spPr>
          <a:xfrm>
            <a:off x="8206155" y="4525108"/>
            <a:ext cx="1453662" cy="175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9740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CLAUS MOLLER</a:t>
            </a:r>
            <a:endParaRPr lang="es-EC" dirty="0"/>
          </a:p>
        </p:txBody>
      </p:sp>
      <p:sp>
        <p:nvSpPr>
          <p:cNvPr id="8" name="Marcador de contenido 7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EC" dirty="0" smtClean="0"/>
              <a:t>Nació en Dinamarca</a:t>
            </a:r>
          </a:p>
          <a:p>
            <a:pPr algn="just"/>
            <a:r>
              <a:rPr lang="es-EC" dirty="0" smtClean="0"/>
              <a:t>Fundo la empresa Time Manager Internacional donde desarrollo herramientas para la administración del tiempo.</a:t>
            </a:r>
          </a:p>
          <a:p>
            <a:pPr algn="just"/>
            <a:r>
              <a:rPr lang="es-EC" dirty="0" smtClean="0"/>
              <a:t>Escribió el libro Patting People First, donde señala que la calidad comienza con las personas.</a:t>
            </a:r>
          </a:p>
          <a:p>
            <a:pPr algn="just"/>
            <a:r>
              <a:rPr lang="es-EC" dirty="0" smtClean="0"/>
              <a:t>El mejor lugar para comenzar a desarrollar la calidad en una compañía u organización es en  la actuación y actitud de los individuos con respecto a la calidad.</a:t>
            </a:r>
            <a:endParaRPr lang="es-EC" dirty="0"/>
          </a:p>
        </p:txBody>
      </p:sp>
      <p:sp>
        <p:nvSpPr>
          <p:cNvPr id="9" name="Marcador de contenido 8"/>
          <p:cNvSpPr>
            <a:spLocks noGrp="1"/>
          </p:cNvSpPr>
          <p:nvPr>
            <p:ph sz="half" idx="2"/>
          </p:nvPr>
        </p:nvSpPr>
        <p:spPr>
          <a:xfrm>
            <a:off x="6373368" y="2194560"/>
            <a:ext cx="4754880" cy="3977640"/>
          </a:xfrm>
        </p:spPr>
        <p:txBody>
          <a:bodyPr>
            <a:normAutofit lnSpcReduction="10000"/>
          </a:bodyPr>
          <a:lstStyle/>
          <a:p>
            <a:pPr algn="just"/>
            <a:r>
              <a:rPr lang="es-EC" dirty="0" smtClean="0"/>
              <a:t>No es solo la calidad de productos y servicios lo que es importante, la calidad de las personas que entregan los productos y servicios también es esencial. La calidad del Producto y del Servicio depende de los esfuerzos de los individuos y grupos</a:t>
            </a:r>
            <a:endParaRPr lang="es-EC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/>
          <a:srcRect l="81154" t="32812" r="9039" b="49744"/>
          <a:stretch/>
        </p:blipFill>
        <p:spPr>
          <a:xfrm>
            <a:off x="7526216" y="4183380"/>
            <a:ext cx="2508738" cy="198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188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7817" t="727" r="7886" b="645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8071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1069848" y="360132"/>
            <a:ext cx="4754880" cy="640080"/>
          </a:xfrm>
        </p:spPr>
        <p:txBody>
          <a:bodyPr/>
          <a:lstStyle/>
          <a:p>
            <a:r>
              <a:rPr lang="es-EC" dirty="0" smtClean="0"/>
              <a:t>CONCEPTO TRADICIONAL DE LA CALIDAD</a:t>
            </a:r>
            <a:endParaRPr lang="es-EC" dirty="0"/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>
          <a:xfrm>
            <a:off x="726831" y="1242646"/>
            <a:ext cx="5097897" cy="5439508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AutoNum type="arabicPeriod"/>
            </a:pPr>
            <a:r>
              <a:rPr lang="es-EC" dirty="0" smtClean="0"/>
              <a:t>La </a:t>
            </a:r>
            <a:r>
              <a:rPr lang="es-EC" dirty="0"/>
              <a:t>calidad esta orientada al producto exclusivamente </a:t>
            </a:r>
            <a:endParaRPr lang="es-EC" dirty="0" smtClean="0"/>
          </a:p>
          <a:p>
            <a:pPr marL="457200" indent="-457200">
              <a:buAutoNum type="arabicPeriod"/>
            </a:pPr>
            <a:r>
              <a:rPr lang="es-EC" dirty="0" smtClean="0"/>
              <a:t>Considera </a:t>
            </a:r>
            <a:r>
              <a:rPr lang="es-EC" dirty="0"/>
              <a:t>al cliente externo </a:t>
            </a:r>
            <a:endParaRPr lang="es-EC" dirty="0" smtClean="0"/>
          </a:p>
          <a:p>
            <a:pPr marL="457200" indent="-457200">
              <a:buAutoNum type="arabicPeriod"/>
            </a:pPr>
            <a:r>
              <a:rPr lang="es-EC" dirty="0" smtClean="0"/>
              <a:t>La </a:t>
            </a:r>
            <a:r>
              <a:rPr lang="es-EC" dirty="0"/>
              <a:t>responsable de la calidad es la unidad que la </a:t>
            </a:r>
            <a:r>
              <a:rPr lang="es-EC" dirty="0" smtClean="0"/>
              <a:t>controla</a:t>
            </a:r>
          </a:p>
          <a:p>
            <a:pPr marL="457200" indent="-457200">
              <a:buAutoNum type="arabicPeriod"/>
            </a:pPr>
            <a:r>
              <a:rPr lang="es-EC" dirty="0" smtClean="0"/>
              <a:t> </a:t>
            </a:r>
            <a:r>
              <a:rPr lang="es-EC" dirty="0"/>
              <a:t>4. La calidad la establece el fabricante </a:t>
            </a:r>
            <a:endParaRPr lang="es-EC" dirty="0" smtClean="0"/>
          </a:p>
          <a:p>
            <a:pPr marL="457200" indent="-457200">
              <a:buAutoNum type="arabicPeriod"/>
            </a:pPr>
            <a:r>
              <a:rPr lang="es-EC" dirty="0" smtClean="0"/>
              <a:t>Calidad </a:t>
            </a:r>
            <a:r>
              <a:rPr lang="es-EC" dirty="0"/>
              <a:t>pretende la detección de fallas </a:t>
            </a:r>
            <a:endParaRPr lang="es-EC" dirty="0" smtClean="0"/>
          </a:p>
          <a:p>
            <a:pPr marL="457200" indent="-457200">
              <a:buAutoNum type="arabicPeriod"/>
            </a:pPr>
            <a:r>
              <a:rPr lang="es-EC" dirty="0" smtClean="0"/>
              <a:t>Exigencias </a:t>
            </a:r>
            <a:r>
              <a:rPr lang="es-EC" dirty="0"/>
              <a:t>de niveles de calidad </a:t>
            </a:r>
            <a:r>
              <a:rPr lang="es-EC" dirty="0" smtClean="0"/>
              <a:t>aceptable</a:t>
            </a:r>
          </a:p>
          <a:p>
            <a:pPr marL="457200" indent="-457200">
              <a:buAutoNum type="arabicPeriod"/>
            </a:pPr>
            <a:r>
              <a:rPr lang="es-EC" dirty="0" smtClean="0"/>
              <a:t>La </a:t>
            </a:r>
            <a:r>
              <a:rPr lang="es-EC" dirty="0"/>
              <a:t>calidad cuesta </a:t>
            </a:r>
            <a:endParaRPr lang="es-EC" dirty="0" smtClean="0"/>
          </a:p>
          <a:p>
            <a:pPr marL="457200" indent="-457200">
              <a:buAutoNum type="arabicPeriod"/>
            </a:pPr>
            <a:r>
              <a:rPr lang="es-EC" dirty="0" smtClean="0"/>
              <a:t> </a:t>
            </a:r>
            <a:r>
              <a:rPr lang="es-EC" dirty="0"/>
              <a:t>La calidad significa inspección </a:t>
            </a:r>
            <a:r>
              <a:rPr lang="es-EC" dirty="0" smtClean="0"/>
              <a:t> </a:t>
            </a:r>
          </a:p>
          <a:p>
            <a:pPr marL="457200" indent="-457200">
              <a:buAutoNum type="arabicPeriod"/>
            </a:pPr>
            <a:r>
              <a:rPr lang="es-EC" dirty="0" smtClean="0"/>
              <a:t>Predominio </a:t>
            </a:r>
            <a:r>
              <a:rPr lang="es-EC" dirty="0"/>
              <a:t>de la cantidad sobre la calidad </a:t>
            </a:r>
            <a:endParaRPr lang="es-EC" dirty="0"/>
          </a:p>
          <a:p>
            <a:pPr marL="457200" indent="-457200">
              <a:buAutoNum type="arabicPeriod"/>
            </a:pPr>
            <a:r>
              <a:rPr lang="es-EC" dirty="0" smtClean="0"/>
              <a:t> </a:t>
            </a:r>
            <a:r>
              <a:rPr lang="es-EC" dirty="0"/>
              <a:t>La calidad se </a:t>
            </a:r>
            <a:r>
              <a:rPr lang="es-EC" dirty="0" smtClean="0"/>
              <a:t>controla</a:t>
            </a:r>
          </a:p>
          <a:p>
            <a:pPr marL="457200" indent="-457200">
              <a:buAutoNum type="arabicPeriod"/>
            </a:pPr>
            <a:r>
              <a:rPr lang="es-EC" dirty="0" smtClean="0"/>
              <a:t>. </a:t>
            </a:r>
            <a:r>
              <a:rPr lang="es-EC" dirty="0"/>
              <a:t>La calidad es un factor operacional</a:t>
            </a:r>
            <a:endParaRPr lang="es-EC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3"/>
          </p:nvPr>
        </p:nvSpPr>
        <p:spPr>
          <a:xfrm>
            <a:off x="6364224" y="360132"/>
            <a:ext cx="4754880" cy="640080"/>
          </a:xfrm>
        </p:spPr>
        <p:txBody>
          <a:bodyPr/>
          <a:lstStyle/>
          <a:p>
            <a:r>
              <a:rPr lang="es-EC" dirty="0" smtClean="0"/>
              <a:t>CONCEPTO MODERNO DE LA CALIDAD</a:t>
            </a:r>
            <a:endParaRPr lang="es-EC" dirty="0"/>
          </a:p>
        </p:txBody>
      </p:sp>
      <p:sp>
        <p:nvSpPr>
          <p:cNvPr id="8" name="Marcador de contenido 7"/>
          <p:cNvSpPr>
            <a:spLocks noGrp="1"/>
          </p:cNvSpPr>
          <p:nvPr>
            <p:ph sz="quarter" idx="4"/>
          </p:nvPr>
        </p:nvSpPr>
        <p:spPr>
          <a:xfrm>
            <a:off x="6364223" y="1242646"/>
            <a:ext cx="5405745" cy="5439508"/>
          </a:xfrm>
        </p:spPr>
        <p:txBody>
          <a:bodyPr>
            <a:normAutofit fontScale="92500"/>
          </a:bodyPr>
          <a:lstStyle/>
          <a:p>
            <a:pPr marL="457200" indent="-457200">
              <a:buAutoNum type="arabicPeriod"/>
            </a:pPr>
            <a:r>
              <a:rPr lang="es-EC" dirty="0" smtClean="0"/>
              <a:t>La </a:t>
            </a:r>
            <a:r>
              <a:rPr lang="es-EC" dirty="0"/>
              <a:t>calidad afecta a toda la actividad de la empresa </a:t>
            </a:r>
            <a:endParaRPr lang="es-EC" dirty="0"/>
          </a:p>
          <a:p>
            <a:pPr marL="457200" indent="-457200">
              <a:buAutoNum type="arabicPeriod"/>
            </a:pPr>
            <a:r>
              <a:rPr lang="es-EC" dirty="0" smtClean="0"/>
              <a:t>Considera </a:t>
            </a:r>
            <a:r>
              <a:rPr lang="es-EC" dirty="0"/>
              <a:t>al cliente interno y externo </a:t>
            </a:r>
            <a:endParaRPr lang="es-EC" dirty="0"/>
          </a:p>
          <a:p>
            <a:pPr marL="457200" indent="-457200">
              <a:buAutoNum type="arabicPeriod"/>
            </a:pPr>
            <a:r>
              <a:rPr lang="es-EC" dirty="0" smtClean="0"/>
              <a:t>La </a:t>
            </a:r>
            <a:r>
              <a:rPr lang="es-EC" dirty="0"/>
              <a:t>responsabilidad de la calidad compete a </a:t>
            </a:r>
            <a:r>
              <a:rPr lang="es-EC" dirty="0" smtClean="0"/>
              <a:t>todos</a:t>
            </a:r>
          </a:p>
          <a:p>
            <a:pPr marL="457200" indent="-457200">
              <a:buAutoNum type="arabicPeriod"/>
            </a:pPr>
            <a:r>
              <a:rPr lang="es-EC" dirty="0" smtClean="0"/>
              <a:t>La </a:t>
            </a:r>
            <a:r>
              <a:rPr lang="es-EC" dirty="0"/>
              <a:t>calidad la establece el </a:t>
            </a:r>
            <a:r>
              <a:rPr lang="es-EC" dirty="0" smtClean="0"/>
              <a:t>cliente</a:t>
            </a:r>
          </a:p>
          <a:p>
            <a:pPr marL="457200" indent="-457200">
              <a:buAutoNum type="arabicPeriod"/>
            </a:pPr>
            <a:r>
              <a:rPr lang="es-EC" dirty="0" smtClean="0"/>
              <a:t>La </a:t>
            </a:r>
            <a:r>
              <a:rPr lang="es-EC" dirty="0"/>
              <a:t>calidad pretende la prevención de </a:t>
            </a:r>
            <a:r>
              <a:rPr lang="es-EC" dirty="0" smtClean="0"/>
              <a:t>fallas</a:t>
            </a:r>
          </a:p>
          <a:p>
            <a:pPr marL="457200" indent="-457200">
              <a:buAutoNum type="arabicPeriod"/>
            </a:pPr>
            <a:r>
              <a:rPr lang="es-EC" dirty="0" smtClean="0"/>
              <a:t>Cero </a:t>
            </a:r>
            <a:r>
              <a:rPr lang="es-EC" dirty="0"/>
              <a:t>errores, hacerlo bien desde la primera </a:t>
            </a:r>
            <a:r>
              <a:rPr lang="es-EC" dirty="0" smtClean="0"/>
              <a:t>vez</a:t>
            </a:r>
          </a:p>
          <a:p>
            <a:pPr marL="457200" indent="-457200">
              <a:buAutoNum type="arabicPeriod"/>
            </a:pPr>
            <a:r>
              <a:rPr lang="es-EC" dirty="0" smtClean="0"/>
              <a:t>La </a:t>
            </a:r>
            <a:r>
              <a:rPr lang="es-EC" dirty="0"/>
              <a:t>calidad es </a:t>
            </a:r>
            <a:r>
              <a:rPr lang="es-EC" dirty="0" smtClean="0"/>
              <a:t>rentable</a:t>
            </a:r>
          </a:p>
          <a:p>
            <a:pPr marL="457200" indent="-457200">
              <a:buAutoNum type="arabicPeriod"/>
            </a:pPr>
            <a:r>
              <a:rPr lang="es-EC" dirty="0" smtClean="0"/>
              <a:t> </a:t>
            </a:r>
            <a:r>
              <a:rPr lang="es-EC" dirty="0"/>
              <a:t>La calidad significa </a:t>
            </a:r>
            <a:r>
              <a:rPr lang="es-EC" dirty="0" smtClean="0"/>
              <a:t>satisfacción</a:t>
            </a:r>
          </a:p>
          <a:p>
            <a:pPr marL="457200" indent="-457200">
              <a:buAutoNum type="arabicPeriod"/>
            </a:pPr>
            <a:r>
              <a:rPr lang="es-EC" dirty="0" smtClean="0"/>
              <a:t>Predominio </a:t>
            </a:r>
            <a:r>
              <a:rPr lang="es-EC" dirty="0"/>
              <a:t>de la calidad sobre la </a:t>
            </a:r>
            <a:r>
              <a:rPr lang="es-EC" dirty="0" smtClean="0"/>
              <a:t>cantidad</a:t>
            </a:r>
          </a:p>
          <a:p>
            <a:pPr marL="457200" indent="-457200">
              <a:buAutoNum type="arabicPeriod"/>
            </a:pPr>
            <a:r>
              <a:rPr lang="es-EC" dirty="0" smtClean="0"/>
              <a:t> </a:t>
            </a:r>
            <a:r>
              <a:rPr lang="es-EC" dirty="0"/>
              <a:t>La calidad se fabrica, se </a:t>
            </a:r>
            <a:r>
              <a:rPr lang="es-EC" dirty="0" smtClean="0"/>
              <a:t>produce </a:t>
            </a:r>
          </a:p>
          <a:p>
            <a:pPr marL="457200" indent="-457200">
              <a:buAutoNum type="arabicPeriod"/>
            </a:pPr>
            <a:r>
              <a:rPr lang="es-EC" dirty="0" smtClean="0"/>
              <a:t>La </a:t>
            </a:r>
            <a:r>
              <a:rPr lang="es-EC" dirty="0"/>
              <a:t>calidad es un factor estratégico.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8999118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CONCLUSIONES</a:t>
            </a:r>
            <a:endParaRPr lang="es-EC" dirty="0"/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s-EC" sz="2400" dirty="0" smtClean="0"/>
              <a:t>Llegamos a la conclusión que se </a:t>
            </a:r>
            <a:r>
              <a:rPr lang="es-EC" sz="2400" dirty="0"/>
              <a:t>puede ofrecer un producto de calidad mediante proyectos y programas planeados, continuos, documentados y revisados </a:t>
            </a:r>
            <a:endParaRPr lang="es-EC" sz="2400" dirty="0" smtClean="0"/>
          </a:p>
          <a:p>
            <a:pPr algn="just"/>
            <a:r>
              <a:rPr lang="es-EC" sz="2400" dirty="0" smtClean="0"/>
              <a:t>El </a:t>
            </a:r>
            <a:r>
              <a:rPr lang="es-EC" sz="2400" dirty="0"/>
              <a:t>compromiso de un sistema de calidad se inicia con las políticas y lineamientos de la Rectoría </a:t>
            </a:r>
            <a:endParaRPr lang="es-EC" sz="2400" dirty="0" smtClean="0"/>
          </a:p>
          <a:p>
            <a:pPr algn="just"/>
            <a:r>
              <a:rPr lang="es-EC" sz="2400" dirty="0" smtClean="0"/>
              <a:t>El </a:t>
            </a:r>
            <a:r>
              <a:rPr lang="es-EC" sz="2400" dirty="0"/>
              <a:t>principal recurso es el ser humano. </a:t>
            </a:r>
            <a:endParaRPr lang="es-EC" sz="2400" dirty="0" smtClean="0"/>
          </a:p>
          <a:p>
            <a:pPr algn="just"/>
            <a:r>
              <a:rPr lang="es-EC" sz="2400" dirty="0" smtClean="0"/>
              <a:t>No </a:t>
            </a:r>
            <a:r>
              <a:rPr lang="es-EC" sz="2400" dirty="0"/>
              <a:t>se le podrá exigir a la gente que haga bien su trabajo, si antes no se le proporcionan las herramientas técnicas, administrativas y humanísticas para lograrlo </a:t>
            </a:r>
            <a:endParaRPr lang="es-EC" sz="2400" dirty="0" smtClean="0"/>
          </a:p>
          <a:p>
            <a:pPr algn="just"/>
            <a:r>
              <a:rPr lang="es-EC" sz="2400" dirty="0" smtClean="0"/>
              <a:t>Eliminar </a:t>
            </a:r>
            <a:r>
              <a:rPr lang="es-EC" sz="2400" dirty="0"/>
              <a:t>frases, exhortaciones y medios que piden mejorar los niveles de producción sin indicar el método para lograrlo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8579072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421541" y="2571340"/>
            <a:ext cx="10058400" cy="1609344"/>
          </a:xfrm>
        </p:spPr>
        <p:txBody>
          <a:bodyPr/>
          <a:lstStyle/>
          <a:p>
            <a:pPr algn="ctr"/>
            <a:r>
              <a:rPr lang="es-EC" dirty="0" smtClean="0"/>
              <a:t>GRACIAS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349501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FILOSOFIA DE LA CALIDAD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599" y="1781908"/>
            <a:ext cx="11136923" cy="4390292"/>
          </a:xfrm>
        </p:spPr>
        <p:txBody>
          <a:bodyPr>
            <a:noAutofit/>
          </a:bodyPr>
          <a:lstStyle/>
          <a:p>
            <a:pPr algn="just"/>
            <a:r>
              <a:rPr lang="es-EC" sz="2400" dirty="0" smtClean="0"/>
              <a:t>Filosofía </a:t>
            </a:r>
            <a:r>
              <a:rPr lang="es-EC" sz="2400" dirty="0" smtClean="0"/>
              <a:t>que permite introducir a la gente, en un proceso de mejora continua , motivándola para redescubrir el enorme potencial del ser humano y su aplicación en el trabajo bien hecho, con los consecuentes beneficios a la sociedad.</a:t>
            </a:r>
          </a:p>
          <a:p>
            <a:pPr algn="just"/>
            <a:r>
              <a:rPr lang="es-EC" sz="2400" dirty="0" smtClean="0"/>
              <a:t>Ayuda a reencontrar el sentido del trabajo </a:t>
            </a:r>
            <a:r>
              <a:rPr lang="es-EC" sz="2400" dirty="0" smtClean="0"/>
              <a:t>individual </a:t>
            </a:r>
            <a:r>
              <a:rPr lang="es-EC" sz="2400" dirty="0" smtClean="0"/>
              <a:t>y grupal, la pertinencia de hacer las cosas bien desde la primera vez, </a:t>
            </a:r>
            <a:r>
              <a:rPr lang="es-EC" sz="2400" dirty="0" smtClean="0"/>
              <a:t>conocer </a:t>
            </a:r>
            <a:r>
              <a:rPr lang="es-EC" sz="2400" dirty="0" smtClean="0"/>
              <a:t>el costo de la no calidad, comprender el enfoque preventivo sobre el correctivo, entender que la calidad no es un problema sino una solución.</a:t>
            </a:r>
          </a:p>
          <a:p>
            <a:pPr algn="just"/>
            <a:r>
              <a:rPr lang="es-EC" sz="2400" dirty="0" smtClean="0"/>
              <a:t>Ubicar al nuevo líder como facilitador de las condiciones de trabajo, resalta la importancia de tener un sistema solido que permita “aterrizar” y mantener la motivación de todo el personal de una organización y finalmente buscar la revalorización y dignificación del trabajo.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367870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6249" r="15002" b="11092"/>
          <a:stretch/>
        </p:blipFill>
        <p:spPr>
          <a:xfrm>
            <a:off x="0" y="1673"/>
            <a:ext cx="12192000" cy="685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96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EDWARD DEMING</a:t>
            </a:r>
            <a:endParaRPr lang="es-EC" dirty="0"/>
          </a:p>
        </p:txBody>
      </p:sp>
      <p:pic>
        <p:nvPicPr>
          <p:cNvPr id="1026" name="Picture 2" descr="William Edwards Deming: biografía, aportes, obras, frase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848" y="2093976"/>
            <a:ext cx="3499182" cy="397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C" sz="2800" dirty="0" smtClean="0"/>
              <a:t>“LA CAUSA FUNDAMENTAL DE LA DEBILIDAD DE LAS INDUSTRIA (NORTEAMERICANA) Y DEL SUBSIGUIENTE DESEMPLEO ES LA FALTA DE GERENCIA POR PARTE DE LA OTRA DIRECCION”</a:t>
            </a:r>
            <a:endParaRPr lang="es-EC" sz="2800" dirty="0"/>
          </a:p>
        </p:txBody>
      </p:sp>
    </p:spTree>
    <p:extLst>
      <p:ext uri="{BB962C8B-B14F-4D97-AF65-F5344CB8AC3E}">
        <p14:creationId xmlns:p14="http://schemas.microsoft.com/office/powerpoint/2010/main" val="2770379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2344857" y="2730321"/>
            <a:ext cx="8177183" cy="3390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C" sz="2800" dirty="0" smtClean="0"/>
              <a:t>“ Mejorar la educación, y la dirección de la educación, exige la aplicación de los mismos principios que se tienen que utilizar para mejorar cualquier proceso de fabricación o de servicios”.</a:t>
            </a:r>
            <a:endParaRPr lang="es-EC" sz="2800" dirty="0"/>
          </a:p>
        </p:txBody>
      </p:sp>
      <p:sp>
        <p:nvSpPr>
          <p:cNvPr id="7" name="Llamada rectangular 6"/>
          <p:cNvSpPr/>
          <p:nvPr/>
        </p:nvSpPr>
        <p:spPr>
          <a:xfrm rot="20503378">
            <a:off x="2073498" y="837126"/>
            <a:ext cx="3477296" cy="1275009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“LA CALIDAD EN LA EDUCACION SI ES POSIBLE”</a:t>
            </a:r>
            <a:endParaRPr lang="es-EC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290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65514" y="374033"/>
            <a:ext cx="10058400" cy="629629"/>
          </a:xfrm>
        </p:spPr>
        <p:txBody>
          <a:bodyPr>
            <a:normAutofit fontScale="90000"/>
          </a:bodyPr>
          <a:lstStyle/>
          <a:p>
            <a:pPr algn="ctr"/>
            <a:r>
              <a:rPr lang="es-EC" dirty="0" smtClean="0"/>
              <a:t>¿Qué ES CALIDAD?</a:t>
            </a:r>
            <a:endParaRPr lang="es-EC" dirty="0"/>
          </a:p>
        </p:txBody>
      </p:sp>
      <p:sp>
        <p:nvSpPr>
          <p:cNvPr id="4" name="Rectángulo redondeado 3"/>
          <p:cNvSpPr/>
          <p:nvPr/>
        </p:nvSpPr>
        <p:spPr>
          <a:xfrm>
            <a:off x="2438400" y="1223336"/>
            <a:ext cx="8294914" cy="5403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LA TRES OLAS DE LA CALIDAD</a:t>
            </a:r>
            <a:endParaRPr lang="es-EC" dirty="0"/>
          </a:p>
        </p:txBody>
      </p:sp>
      <p:sp>
        <p:nvSpPr>
          <p:cNvPr id="5" name="Rectángulo redondeado 4"/>
          <p:cNvSpPr/>
          <p:nvPr/>
        </p:nvSpPr>
        <p:spPr>
          <a:xfrm>
            <a:off x="1284514" y="3374571"/>
            <a:ext cx="2743200" cy="97971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EVITAR DEFECTOS</a:t>
            </a:r>
            <a:endParaRPr lang="es-EC" dirty="0"/>
          </a:p>
        </p:txBody>
      </p:sp>
      <p:sp>
        <p:nvSpPr>
          <p:cNvPr id="6" name="Rectángulo redondeado 5"/>
          <p:cNvSpPr/>
          <p:nvPr/>
        </p:nvSpPr>
        <p:spPr>
          <a:xfrm>
            <a:off x="1284514" y="4354286"/>
            <a:ext cx="2743200" cy="97971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CONTROL ESTADISTICO DE LA CALIDAD </a:t>
            </a:r>
            <a:endParaRPr lang="es-EC" dirty="0"/>
          </a:p>
        </p:txBody>
      </p:sp>
      <p:sp>
        <p:nvSpPr>
          <p:cNvPr id="7" name="Rectángulo redondeado 6"/>
          <p:cNvSpPr/>
          <p:nvPr/>
        </p:nvSpPr>
        <p:spPr>
          <a:xfrm>
            <a:off x="9046028" y="3330155"/>
            <a:ext cx="2743200" cy="9797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700" dirty="0" smtClean="0"/>
              <a:t>ISO:9000:2000 MEJORAR CONTINUAMENTE LA CALIDAD</a:t>
            </a:r>
            <a:endParaRPr lang="es-EC" sz="1700" dirty="0"/>
          </a:p>
        </p:txBody>
      </p:sp>
      <p:sp>
        <p:nvSpPr>
          <p:cNvPr id="8" name="Rectángulo redondeado 7"/>
          <p:cNvSpPr/>
          <p:nvPr/>
        </p:nvSpPr>
        <p:spPr>
          <a:xfrm>
            <a:off x="5323114" y="3374571"/>
            <a:ext cx="2743200" cy="9797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GARANTIZAR QUE SE HACEN BIEN LOS PRODUCTOS</a:t>
            </a:r>
            <a:endParaRPr lang="es-EC" dirty="0"/>
          </a:p>
        </p:txBody>
      </p:sp>
      <p:sp>
        <p:nvSpPr>
          <p:cNvPr id="9" name="Rectángulo redondeado 8"/>
          <p:cNvSpPr/>
          <p:nvPr/>
        </p:nvSpPr>
        <p:spPr>
          <a:xfrm>
            <a:off x="9046028" y="4309870"/>
            <a:ext cx="2743200" cy="97971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CALIDADA EN TODAS LAS ACTIVIDADES DE LA ORGANIZACION</a:t>
            </a:r>
            <a:endParaRPr lang="es-EC" dirty="0"/>
          </a:p>
        </p:txBody>
      </p:sp>
      <p:sp>
        <p:nvSpPr>
          <p:cNvPr id="10" name="Rectángulo redondeado 9"/>
          <p:cNvSpPr/>
          <p:nvPr/>
        </p:nvSpPr>
        <p:spPr>
          <a:xfrm>
            <a:off x="5323114" y="4354286"/>
            <a:ext cx="2743200" cy="9797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700" dirty="0" smtClean="0"/>
              <a:t>ASEGURAMIENTO DE LA CALIDAD DEL PRODUCTO Y DEL RPOCESO</a:t>
            </a:r>
            <a:endParaRPr lang="es-EC" sz="1700" dirty="0"/>
          </a:p>
        </p:txBody>
      </p:sp>
      <p:sp>
        <p:nvSpPr>
          <p:cNvPr id="11" name="Rectángulo redondeado 10"/>
          <p:cNvSpPr/>
          <p:nvPr/>
        </p:nvSpPr>
        <p:spPr>
          <a:xfrm>
            <a:off x="9046028" y="5289585"/>
            <a:ext cx="2743200" cy="9797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EFQM CALIDAD DE LA GESTION</a:t>
            </a:r>
            <a:endParaRPr lang="es-EC" dirty="0"/>
          </a:p>
        </p:txBody>
      </p:sp>
      <p:sp>
        <p:nvSpPr>
          <p:cNvPr id="12" name="Rectángulo redondeado 11"/>
          <p:cNvSpPr/>
          <p:nvPr/>
        </p:nvSpPr>
        <p:spPr>
          <a:xfrm>
            <a:off x="5323114" y="5340095"/>
            <a:ext cx="2743200" cy="97971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ISO:9000:1996 GESTION DE LA CALIDAD</a:t>
            </a:r>
            <a:endParaRPr lang="es-EC" dirty="0"/>
          </a:p>
        </p:txBody>
      </p:sp>
      <p:sp>
        <p:nvSpPr>
          <p:cNvPr id="13" name="Rectángulo redondeado 12"/>
          <p:cNvSpPr/>
          <p:nvPr/>
        </p:nvSpPr>
        <p:spPr>
          <a:xfrm>
            <a:off x="1284514" y="5334001"/>
            <a:ext cx="2743200" cy="9797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VARIACION CALIDAD DEL PROCESO</a:t>
            </a:r>
            <a:endParaRPr lang="es-EC" dirty="0"/>
          </a:p>
        </p:txBody>
      </p:sp>
      <p:sp>
        <p:nvSpPr>
          <p:cNvPr id="14" name="Rectángulo redondeado 13"/>
          <p:cNvSpPr/>
          <p:nvPr/>
        </p:nvSpPr>
        <p:spPr>
          <a:xfrm>
            <a:off x="1284514" y="2394856"/>
            <a:ext cx="2743200" cy="9797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CONTROL DE LA CALIDAD</a:t>
            </a:r>
            <a:endParaRPr lang="es-EC" dirty="0"/>
          </a:p>
        </p:txBody>
      </p:sp>
      <p:sp>
        <p:nvSpPr>
          <p:cNvPr id="15" name="Rectángulo redondeado 14"/>
          <p:cNvSpPr/>
          <p:nvPr/>
        </p:nvSpPr>
        <p:spPr>
          <a:xfrm>
            <a:off x="5323114" y="2391809"/>
            <a:ext cx="2743200" cy="97971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ASEGURAMIENTO DE LA CALIDAD</a:t>
            </a:r>
            <a:endParaRPr lang="es-EC" dirty="0"/>
          </a:p>
        </p:txBody>
      </p:sp>
      <p:sp>
        <p:nvSpPr>
          <p:cNvPr id="16" name="Rectángulo redondeado 15"/>
          <p:cNvSpPr/>
          <p:nvPr/>
        </p:nvSpPr>
        <p:spPr>
          <a:xfrm>
            <a:off x="9046028" y="2350440"/>
            <a:ext cx="2743200" cy="97971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CALIDAD TOTAL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454216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¿Qué ES CALIDAD</a:t>
            </a:r>
            <a:endParaRPr lang="es-EC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CALIDAD ES:</a:t>
            </a:r>
            <a:endParaRPr lang="es-EC" dirty="0"/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C" dirty="0" smtClean="0"/>
              <a:t>Mejora, mejora continua</a:t>
            </a:r>
          </a:p>
          <a:p>
            <a:r>
              <a:rPr lang="es-EC" dirty="0" smtClean="0"/>
              <a:t>Hacer bien, y cada vez mejor, las cosas adecuadas</a:t>
            </a:r>
            <a:endParaRPr lang="es-EC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C" dirty="0" smtClean="0"/>
              <a:t>OBJETIVO</a:t>
            </a:r>
            <a:endParaRPr lang="es-EC" dirty="0"/>
          </a:p>
        </p:txBody>
      </p:sp>
      <p:sp>
        <p:nvSpPr>
          <p:cNvPr id="8" name="Marcador de contenido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s-EC" dirty="0" smtClean="0"/>
              <a:t>Introducir la cultura de la calidad en centros públicos y trasladarla a su ámbito de gestión.</a:t>
            </a:r>
            <a:endParaRPr lang="es-EC" dirty="0"/>
          </a:p>
        </p:txBody>
      </p:sp>
      <p:sp>
        <p:nvSpPr>
          <p:cNvPr id="9" name="Elipse 8"/>
          <p:cNvSpPr/>
          <p:nvPr/>
        </p:nvSpPr>
        <p:spPr>
          <a:xfrm>
            <a:off x="7707521" y="3794760"/>
            <a:ext cx="261213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MEJORA ISTITUCIONAL</a:t>
            </a:r>
            <a:endParaRPr lang="es-EC" dirty="0"/>
          </a:p>
        </p:txBody>
      </p:sp>
      <p:sp>
        <p:nvSpPr>
          <p:cNvPr id="10" name="Elipse 9"/>
          <p:cNvSpPr/>
          <p:nvPr/>
        </p:nvSpPr>
        <p:spPr>
          <a:xfrm>
            <a:off x="7707521" y="5303520"/>
            <a:ext cx="2612136" cy="914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MEJORA PERSONAL</a:t>
            </a:r>
            <a:endParaRPr lang="es-EC" dirty="0"/>
          </a:p>
        </p:txBody>
      </p:sp>
      <p:sp>
        <p:nvSpPr>
          <p:cNvPr id="11" name="Flecha abajo 10"/>
          <p:cNvSpPr/>
          <p:nvPr/>
        </p:nvSpPr>
        <p:spPr>
          <a:xfrm>
            <a:off x="8752332" y="4800600"/>
            <a:ext cx="522514" cy="41148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052" name="Picture 4" descr="La Administración desde dentro: qué es la Calidad en un producto tecnológi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883" y="4251960"/>
            <a:ext cx="3870714" cy="217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932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CALIDAD INSTITUCIONAL</a:t>
            </a:r>
            <a:endParaRPr lang="es-EC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l="15001" t="11727" r="14999" b="7281"/>
          <a:stretch/>
        </p:blipFill>
        <p:spPr>
          <a:xfrm>
            <a:off x="1069848" y="1828800"/>
            <a:ext cx="9837638" cy="501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2156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po de madera">
  <a:themeElements>
    <a:clrScheme name="Tipo de madera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Tipo de madera">
      <a:majorFont>
        <a:latin typeface="Arial Black" panose="020B0A040201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 panose="020B06040202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ipo de made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BE1B6DD8-9976-4550-A6F4-B2DD4EA939D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TM03090434[[fn=Madera]]</Template>
  <TotalTime>271</TotalTime>
  <Words>1460</Words>
  <Application>Microsoft Office PowerPoint</Application>
  <PresentationFormat>Panorámica</PresentationFormat>
  <Paragraphs>159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6" baseType="lpstr">
      <vt:lpstr>Arial</vt:lpstr>
      <vt:lpstr>Arial Black</vt:lpstr>
      <vt:lpstr>Wingdings</vt:lpstr>
      <vt:lpstr>Tipo de madera</vt:lpstr>
      <vt:lpstr>Universidad nacional de Chimborazo facultada de ciencias políticas y administrativas carrera de contabilidad y auditoria</vt:lpstr>
      <vt:lpstr>Presentación de PowerPoint</vt:lpstr>
      <vt:lpstr>FILOSOFIA DE LA CALIDAD</vt:lpstr>
      <vt:lpstr>Presentación de PowerPoint</vt:lpstr>
      <vt:lpstr>EDWARD DEMING</vt:lpstr>
      <vt:lpstr>Presentación de PowerPoint</vt:lpstr>
      <vt:lpstr>¿Qué ES CALIDAD?</vt:lpstr>
      <vt:lpstr>¿Qué ES CALIDAD</vt:lpstr>
      <vt:lpstr>CALIDAD INSTITUCIONAL</vt:lpstr>
      <vt:lpstr>PRINCIPIOS FILOSOFICOS DE DEMING</vt:lpstr>
      <vt:lpstr>SIETE PASOS DEL MEJORAMIENTO CONTINUO</vt:lpstr>
      <vt:lpstr>CICLO PHVA</vt:lpstr>
      <vt:lpstr>JOSEPH M. JURAN</vt:lpstr>
      <vt:lpstr>Presentación de PowerPoint</vt:lpstr>
      <vt:lpstr>Presentación de PowerPoint</vt:lpstr>
      <vt:lpstr>K. ISHIKAWA</vt:lpstr>
      <vt:lpstr>Presentación de PowerPoint</vt:lpstr>
      <vt:lpstr>Presentación de PowerPoint</vt:lpstr>
      <vt:lpstr>CLAUS MOLLER</vt:lpstr>
      <vt:lpstr>Presentación de PowerPoint</vt:lpstr>
      <vt:lpstr>CONCLUSIONES</vt:lpstr>
      <vt:lpstr>GRACIAS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 nacional de Chimborazo facultada de ciencias políticas y administrativas carrera de contabilidad y auditoria</dc:title>
  <dc:creator>Maria Belen Samaniego Barreno</dc:creator>
  <cp:lastModifiedBy>Maria Belen Samaniego Barreno</cp:lastModifiedBy>
  <cp:revision>18</cp:revision>
  <dcterms:created xsi:type="dcterms:W3CDTF">2022-02-04T07:17:40Z</dcterms:created>
  <dcterms:modified xsi:type="dcterms:W3CDTF">2022-02-04T19:50:45Z</dcterms:modified>
</cp:coreProperties>
</file>