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4" r:id="rId2"/>
    <p:sldId id="269" r:id="rId3"/>
    <p:sldId id="257" r:id="rId4"/>
    <p:sldId id="289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75" r:id="rId17"/>
    <p:sldId id="321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0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4" r:id="rId41"/>
    <p:sldId id="305" r:id="rId42"/>
    <p:sldId id="306" r:id="rId4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E2E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>
        <p:scale>
          <a:sx n="50" d="100"/>
          <a:sy n="50" d="100"/>
        </p:scale>
        <p:origin x="-516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2D5C-ED95-48CB-97A3-DAA7867ED0C7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B69DB-93BE-4FF5-A96B-702E48D7E1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765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A70D5-6BC9-4984-93F0-02C42623A5A2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9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BDBE-0B09-4A16-B0BF-8DC30795AC82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119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A70D5-6BC9-4984-93F0-02C42623A5A2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2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BDBE-0B09-4A16-B0BF-8DC30795AC82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877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BDBE-0B09-4A16-B0BF-8DC30795AC82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242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BDBE-0B09-4A16-B0BF-8DC30795AC82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097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BDBE-0B09-4A16-B0BF-8DC30795AC82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629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BDBE-0B09-4A16-B0BF-8DC30795AC82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332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80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12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5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69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13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87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5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1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06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6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63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F057E-9795-490D-9B21-BDADB9575028}" type="datetimeFigureOut">
              <a:rPr lang="es-PE" smtClean="0"/>
              <a:t>23/05/2015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FEA4-25BC-4E23-BB59-4ADAE3F1840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57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30232" y="1207325"/>
            <a:ext cx="10231253" cy="3990110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per Mario 256" pitchFamily="2" charset="0"/>
              </a:rPr>
              <a:t>PR</a:t>
            </a:r>
            <a:r>
              <a:rPr lang="es-PE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</a:t>
            </a:r>
            <a:r>
              <a:rPr lang="es-PE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per Mario 256" pitchFamily="2" charset="0"/>
              </a:rPr>
              <a:t>CTICA DE </a:t>
            </a:r>
          </a:p>
          <a:p>
            <a:pPr algn="ctr"/>
            <a:r>
              <a:rPr lang="es-PE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per Mario 256" pitchFamily="2" charset="0"/>
              </a:rPr>
              <a:t>COSTOS EST</a:t>
            </a:r>
            <a:r>
              <a:rPr lang="es-PE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Á</a:t>
            </a:r>
            <a:r>
              <a:rPr lang="es-PE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per Mario 256" pitchFamily="2" charset="0"/>
              </a:rPr>
              <a:t>NDAR</a:t>
            </a:r>
            <a:endParaRPr lang="es-PE" sz="9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uper Mario 25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7755" y="280219"/>
            <a:ext cx="8686800" cy="1550615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s-PE" sz="4800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Super Mario 256" pitchFamily="2" charset="0"/>
                <a:cs typeface="Aharoni" pitchFamily="2" charset="-79"/>
              </a:rPr>
              <a:t>VARIACI</a:t>
            </a:r>
            <a:r>
              <a:rPr lang="es-PE" sz="4800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Berlin Sans FB" panose="020E0602020502020306" pitchFamily="34" charset="0"/>
                <a:cs typeface="Aharoni" pitchFamily="2" charset="-79"/>
              </a:rPr>
              <a:t>Ó</a:t>
            </a:r>
            <a:r>
              <a:rPr lang="es-PE" sz="4800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Super Mario 256" pitchFamily="2" charset="0"/>
                <a:cs typeface="Aharoni" pitchFamily="2" charset="-79"/>
              </a:rPr>
              <a:t>N NETA EN </a:t>
            </a:r>
            <a:br>
              <a:rPr lang="es-PE" sz="4800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Super Mario 256" pitchFamily="2" charset="0"/>
                <a:cs typeface="Aharoni" pitchFamily="2" charset="-79"/>
              </a:rPr>
            </a:br>
            <a:r>
              <a:rPr lang="es-PE" sz="4800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Super Mario 256" pitchFamily="2" charset="0"/>
                <a:cs typeface="Aharoni" pitchFamily="2" charset="-79"/>
              </a:rPr>
              <a:t>LOS MATERIALES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22098" y="2461735"/>
            <a:ext cx="3024336" cy="910073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rioLuigi2" panose="02000000000000000000" pitchFamily="2" charset="0"/>
              </a:rPr>
              <a:t>VARIACI</a:t>
            </a:r>
            <a:r>
              <a:rPr lang="es-PE" sz="2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PE" sz="24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rioLuigi2" panose="02000000000000000000" pitchFamily="2" charset="0"/>
              </a:rPr>
              <a:t>N EN EL PRECIO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2098" y="3811489"/>
            <a:ext cx="3024336" cy="922119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VARIACI</a:t>
            </a:r>
            <a:r>
              <a:rPr lang="es-PE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</a:t>
            </a:r>
            <a:r>
              <a:rPr lang="es-PE" sz="2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N EN LA CANTIDAD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20828" y="2435398"/>
            <a:ext cx="2520074" cy="906891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21,550.00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887487" y="2068531"/>
            <a:ext cx="2402814" cy="140618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per Mario 256" pitchFamily="2" charset="0"/>
                <a:cs typeface="Aharoni" panose="02010803020104030203" pitchFamily="2" charset="-79"/>
              </a:rPr>
              <a:t>VPSE</a:t>
            </a:r>
          </a:p>
        </p:txBody>
      </p:sp>
      <p:sp>
        <p:nvSpPr>
          <p:cNvPr id="8" name="7 Igual que"/>
          <p:cNvSpPr/>
          <p:nvPr/>
        </p:nvSpPr>
        <p:spPr>
          <a:xfrm>
            <a:off x="5300048" y="4066137"/>
            <a:ext cx="500066" cy="42862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887487" y="3515164"/>
            <a:ext cx="2402814" cy="140618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per Mario 256" pitchFamily="2" charset="0"/>
                <a:cs typeface="Aharoni" panose="02010803020104030203" pitchFamily="2" charset="-79"/>
              </a:rPr>
              <a:t>VCBE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20828" y="3811489"/>
            <a:ext cx="2520074" cy="922119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283,500.00</a:t>
            </a:r>
            <a:endParaRPr lang="es-E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10 Igual que"/>
          <p:cNvSpPr/>
          <p:nvPr/>
        </p:nvSpPr>
        <p:spPr>
          <a:xfrm>
            <a:off x="5300048" y="2692966"/>
            <a:ext cx="500066" cy="42862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6020828" y="4853745"/>
            <a:ext cx="2520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6020827" y="5201257"/>
            <a:ext cx="2520075" cy="854406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261,950.00</a:t>
            </a:r>
            <a:endParaRPr lang="es-ES" sz="4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887487" y="4961797"/>
            <a:ext cx="2402814" cy="140618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per Mario 256" pitchFamily="2" charset="0"/>
                <a:cs typeface="Aharoni" panose="02010803020104030203" pitchFamily="2" charset="-79"/>
              </a:rPr>
              <a:t>VNBE</a:t>
            </a:r>
          </a:p>
        </p:txBody>
      </p:sp>
    </p:spTree>
    <p:extLst>
      <p:ext uri="{BB962C8B-B14F-4D97-AF65-F5344CB8AC3E}">
        <p14:creationId xmlns:p14="http://schemas.microsoft.com/office/powerpoint/2010/main" val="7507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912253" y="1100226"/>
            <a:ext cx="10367493" cy="374570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54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CONTABILIZACI</a:t>
            </a:r>
            <a:r>
              <a:rPr lang="es-PE" sz="54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Ó</a:t>
            </a:r>
            <a:r>
              <a:rPr lang="es-PE" sz="54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N DE </a:t>
            </a:r>
            <a:r>
              <a:rPr lang="es-PE" sz="80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MATERIALES DIRECTOS</a:t>
            </a:r>
            <a:endParaRPr lang="es-PE" sz="13800" b="1" dirty="0">
              <a:ln>
                <a:solidFill>
                  <a:schemeClr val="accent5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25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4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37" fill="hold">
                                          <p:stCondLst>
                                            <p:cond delay="6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18" decel="50000" autoRev="1" fill="hold">
                                          <p:stCondLst>
                                            <p:cond delay="6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0" fill="hold">
                                          <p:stCondLst>
                                            <p:cond delay="1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49081" y="391586"/>
            <a:ext cx="8628836" cy="194095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13462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Contabilizaci</a:t>
            </a:r>
            <a:r>
              <a:rPr lang="es-ES" sz="5400" b="1" dirty="0" err="1" smtClean="0">
                <a:ln w="13462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Ó</a:t>
            </a:r>
            <a:r>
              <a:rPr lang="es-ES" sz="5400" b="1" dirty="0" err="1" smtClean="0">
                <a:ln w="13462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n</a:t>
            </a:r>
            <a:r>
              <a:rPr lang="es-ES" sz="5400" b="1" dirty="0" smtClean="0">
                <a:ln w="13462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 </a:t>
            </a:r>
            <a:r>
              <a:rPr lang="es-ES" sz="5400" b="1" dirty="0">
                <a:ln w="13462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de</a:t>
            </a:r>
          </a:p>
          <a:p>
            <a:pPr algn="ctr"/>
            <a:r>
              <a:rPr lang="es-ES" sz="5400" b="1" dirty="0">
                <a:ln w="13462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Materiales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010247" y="2796089"/>
            <a:ext cx="3756025" cy="1605801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VARIACI</a:t>
            </a: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Ó</a:t>
            </a: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N DEL PRECIO DE MATERIALES</a:t>
            </a:r>
            <a:endParaRPr lang="es-PE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86142" y="2796089"/>
            <a:ext cx="3756025" cy="1605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VARIACI</a:t>
            </a: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Ó</a:t>
            </a: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N DE LA CANTIDAD DE LOS MATERIALES</a:t>
            </a:r>
            <a:endParaRPr lang="es-PE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pic>
        <p:nvPicPr>
          <p:cNvPr id="14" name="Picture 10" descr="http://img4.wikia.nocookie.net/__cb20121106011831/mario/images/b/b2/Luigi,_New_Super_Mario_Bros.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37" y="4743263"/>
            <a:ext cx="2273171" cy="20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11" y="4647645"/>
            <a:ext cx="1879808" cy="19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83282" y="2212776"/>
            <a:ext cx="8977746" cy="3906980"/>
            <a:chOff x="1353785" y="1460666"/>
            <a:chExt cx="8977746" cy="3906980"/>
          </a:xfrm>
        </p:grpSpPr>
        <p:sp>
          <p:nvSpPr>
            <p:cNvPr id="14" name="Rectángulo redondeado 13"/>
            <p:cNvSpPr/>
            <p:nvPr/>
          </p:nvSpPr>
          <p:spPr>
            <a:xfrm>
              <a:off x="1353785" y="1460666"/>
              <a:ext cx="8977746" cy="390698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567049" y="1783091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8482540" y="1783091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4" name="8 Rectángulo redondeado"/>
          <p:cNvSpPr/>
          <p:nvPr/>
        </p:nvSpPr>
        <p:spPr>
          <a:xfrm>
            <a:off x="2974479" y="299042"/>
            <a:ext cx="6262143" cy="945775"/>
          </a:xfrm>
          <a:prstGeom prst="cloud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Se </a:t>
            </a:r>
            <a:r>
              <a:rPr lang="es-PE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registra a cantidades </a:t>
            </a:r>
            <a:r>
              <a:rPr lang="es-PE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reales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51420" y="3121594"/>
            <a:ext cx="4239488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60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COMPRAS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602 MATERIAS PRIMAS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51419" y="4051464"/>
            <a:ext cx="423949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>
                <a:latin typeface="Century Gothic" panose="020B0502020202020204" pitchFamily="34" charset="0"/>
              </a:rPr>
              <a:t>4</a:t>
            </a:r>
            <a:r>
              <a:rPr lang="es-PE" sz="2000" b="1" dirty="0" smtClean="0">
                <a:latin typeface="Century Gothic" panose="020B0502020202020204" pitchFamily="34" charset="0"/>
              </a:rPr>
              <a:t>0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TRIBUTOS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401 IGV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51418" y="4981334"/>
            <a:ext cx="423949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4</a:t>
            </a:r>
            <a:r>
              <a:rPr lang="es-PE" sz="2000" b="1" dirty="0">
                <a:latin typeface="Century Gothic" panose="020B0502020202020204" pitchFamily="34" charset="0"/>
              </a:rPr>
              <a:t>2</a:t>
            </a:r>
            <a:r>
              <a:rPr lang="es-PE" sz="2000" b="1" dirty="0" smtClean="0">
                <a:latin typeface="Century Gothic" panose="020B0502020202020204" pitchFamily="34" charset="0"/>
              </a:rPr>
              <a:t>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CUENTAS POR PAGAR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421 PROVEEDORES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596547" y="3121594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697,000.00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596547" y="4051464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>
                <a:solidFill>
                  <a:schemeClr val="tx1"/>
                </a:solidFill>
                <a:latin typeface="Century Gothic" panose="020B0502020202020204" pitchFamily="34" charset="0"/>
              </a:rPr>
              <a:t>125,460.00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512037" y="4981334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>
                <a:solidFill>
                  <a:schemeClr val="tx1"/>
                </a:solidFill>
                <a:latin typeface="Century Gothic" panose="020B0502020202020204" pitchFamily="34" charset="0"/>
              </a:rPr>
              <a:t>822,460.00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35355" y="1391494"/>
            <a:ext cx="3206584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2800" dirty="0" smtClean="0">
                <a:latin typeface="MarioLuigi2" panose="02000000000000000000" pitchFamily="2" charset="0"/>
              </a:rPr>
              <a:t>POR LA COMPRA</a:t>
            </a:r>
            <a:endParaRPr lang="es-PE" sz="2800" dirty="0">
              <a:latin typeface="MarioLuigi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5" grpId="0" animBg="1"/>
      <p:bldP spid="13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383281" y="648924"/>
            <a:ext cx="8977746" cy="4645742"/>
            <a:chOff x="1353785" y="178130"/>
            <a:chExt cx="8977746" cy="4963885"/>
          </a:xfrm>
        </p:grpSpPr>
        <p:sp>
          <p:nvSpPr>
            <p:cNvPr id="14" name="Rectángulo redondeado 13"/>
            <p:cNvSpPr/>
            <p:nvPr/>
          </p:nvSpPr>
          <p:spPr>
            <a:xfrm>
              <a:off x="1353785" y="178130"/>
              <a:ext cx="8977746" cy="496388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567049" y="374489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8482540" y="374489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19" name="Rectángulo redondeado 18"/>
          <p:cNvSpPr/>
          <p:nvPr/>
        </p:nvSpPr>
        <p:spPr>
          <a:xfrm>
            <a:off x="8512036" y="4245259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21,550.00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596546" y="2385520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21,550.00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51419" y="1455650"/>
            <a:ext cx="4239488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24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MATERIAS PRIMAS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242 MATERIAS PRIMAS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51417" y="2385519"/>
            <a:ext cx="423949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99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VARIACIONES 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991 MATERIALES - PRECIO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51417" y="3315390"/>
            <a:ext cx="423949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61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VARIACIÓN DE EXISTENCIAS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614 MATERIAS PRIMAS Y AUX.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596546" y="1455650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675,450.00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512035" y="3315390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675,450.00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751417" y="4245259"/>
            <a:ext cx="423949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79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CARGAS IMPUTABLES A CTAS.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0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0185"/>
              </p:ext>
            </p:extLst>
          </p:nvPr>
        </p:nvGraphicFramePr>
        <p:xfrm>
          <a:off x="896450" y="5473392"/>
          <a:ext cx="3182743" cy="127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05"/>
                <a:gridCol w="1612038"/>
              </a:tblGrid>
              <a:tr h="567348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991 V. MATERIAL PRECIO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06547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42938"/>
              </p:ext>
            </p:extLst>
          </p:nvPr>
        </p:nvGraphicFramePr>
        <p:xfrm>
          <a:off x="4454222" y="5474761"/>
          <a:ext cx="3193487" cy="124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69"/>
                <a:gridCol w="1579418"/>
              </a:tblGrid>
              <a:tr h="506723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 MATERIAS PRIMAS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42053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72478"/>
              </p:ext>
            </p:extLst>
          </p:nvPr>
        </p:nvGraphicFramePr>
        <p:xfrm>
          <a:off x="8075214" y="5470467"/>
          <a:ext cx="3182595" cy="122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963"/>
                <a:gridCol w="1649632"/>
              </a:tblGrid>
              <a:tr h="503117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79</a:t>
                      </a:r>
                      <a:r>
                        <a:rPr lang="es-PE" sz="20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CARGAS I.C.G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26203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vignette1.wikia.nocookie.net/fantendo/images/b/bb/Lakitu_Cloud.png/revision/latest?cb=2010032516394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67" y="508705"/>
            <a:ext cx="1115090" cy="9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redondeado 22"/>
          <p:cNvSpPr/>
          <p:nvPr/>
        </p:nvSpPr>
        <p:spPr>
          <a:xfrm>
            <a:off x="6596544" y="1455650"/>
            <a:ext cx="1508165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675,450.00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6183596" y="2385518"/>
            <a:ext cx="1915492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21,550.00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8512034" y="4245259"/>
            <a:ext cx="1508165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21,550.00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Nube 3"/>
          <p:cNvSpPr/>
          <p:nvPr/>
        </p:nvSpPr>
        <p:spPr>
          <a:xfrm>
            <a:off x="728179" y="2317152"/>
            <a:ext cx="6861344" cy="1389834"/>
          </a:xfrm>
          <a:prstGeom prst="clou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atin typeface="MarioLuigi2" panose="02000000000000000000" pitchFamily="2" charset="0"/>
              </a:rPr>
              <a:t>CANTIDAD REAL </a:t>
            </a:r>
            <a:r>
              <a:rPr lang="es-PE" sz="2800" dirty="0" smtClean="0">
                <a:solidFill>
                  <a:srgbClr val="FF0000"/>
                </a:solidFill>
                <a:latin typeface="MarioLuigi2" panose="02000000000000000000" pitchFamily="2" charset="0"/>
              </a:rPr>
              <a:t>x</a:t>
            </a:r>
            <a:r>
              <a:rPr lang="es-PE" dirty="0" smtClean="0">
                <a:latin typeface="MarioLuigi2" panose="02000000000000000000" pitchFamily="2" charset="0"/>
              </a:rPr>
              <a:t> TARIFA EST</a:t>
            </a:r>
            <a:r>
              <a:rPr lang="es-PE" b="1" dirty="0" smtClean="0">
                <a:latin typeface="Arial Narrow" panose="020B0606020202030204" pitchFamily="34" charset="0"/>
              </a:rPr>
              <a:t>Á</a:t>
            </a:r>
            <a:r>
              <a:rPr lang="es-PE" dirty="0" smtClean="0">
                <a:latin typeface="MarioLuigi2" panose="02000000000000000000" pitchFamily="2" charset="0"/>
              </a:rPr>
              <a:t>NDAR</a:t>
            </a:r>
          </a:p>
          <a:p>
            <a:pPr algn="ctr"/>
            <a:r>
              <a:rPr lang="es-PE" sz="2000" b="1" dirty="0" smtClean="0">
                <a:latin typeface="Century Gothic" panose="020B0502020202020204" pitchFamily="34" charset="0"/>
              </a:rPr>
              <a:t>150,100 Kg  </a:t>
            </a:r>
            <a:r>
              <a:rPr lang="es-PE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es-PE" sz="2000" b="1" dirty="0" smtClean="0">
                <a:latin typeface="Century Gothic" panose="020B0502020202020204" pitchFamily="34" charset="0"/>
              </a:rPr>
              <a:t>  4.50 </a:t>
            </a:r>
            <a:r>
              <a:rPr lang="es-PE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s-PE" sz="2000" b="1" dirty="0" smtClean="0">
                <a:latin typeface="Century Gothic" panose="020B0502020202020204" pitchFamily="34" charset="0"/>
              </a:rPr>
              <a:t> 675,450.00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27434" y="114286"/>
            <a:ext cx="4344567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atin typeface="MarioLuigi2" panose="02000000000000000000" pitchFamily="2" charset="0"/>
              </a:rPr>
              <a:t>POR EL INGRESO AL ALMAC</a:t>
            </a:r>
            <a:r>
              <a:rPr lang="es-PE" sz="2000" dirty="0" smtClean="0">
                <a:latin typeface="Arial Black" panose="020B0A04020102020204" pitchFamily="34" charset="0"/>
              </a:rPr>
              <a:t>É</a:t>
            </a:r>
            <a:r>
              <a:rPr lang="es-PE" sz="2000" dirty="0" smtClean="0">
                <a:latin typeface="MarioLuigi2" panose="02000000000000000000" pitchFamily="2" charset="0"/>
              </a:rPr>
              <a:t>N</a:t>
            </a:r>
            <a:endParaRPr lang="es-PE" sz="2000" dirty="0">
              <a:latin typeface="MarioLuigi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16497 0.6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4599 0.5263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09283 0.246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" grpId="0" animBg="1"/>
      <p:bldP spid="7" grpId="0" animBg="1"/>
      <p:bldP spid="8" grpId="0" animBg="1"/>
      <p:bldP spid="5" grpId="0" animBg="1"/>
      <p:bldP spid="15" grpId="0" animBg="1"/>
      <p:bldP spid="18" grpId="0" animBg="1"/>
      <p:bldP spid="23" grpId="0"/>
      <p:bldP spid="23" grpId="1"/>
      <p:bldP spid="24" grpId="0"/>
      <p:bldP spid="24" grpId="1"/>
      <p:bldP spid="25" grpId="0"/>
      <p:bldP spid="25" grpId="1"/>
      <p:bldP spid="4" grpId="0" animBg="1"/>
      <p:bldP spid="4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353785" y="1254764"/>
            <a:ext cx="8977746" cy="2786295"/>
            <a:chOff x="1353785" y="2183911"/>
            <a:chExt cx="8977746" cy="2786295"/>
          </a:xfrm>
        </p:grpSpPr>
        <p:sp>
          <p:nvSpPr>
            <p:cNvPr id="14" name="Rectángulo redondeado 13"/>
            <p:cNvSpPr/>
            <p:nvPr/>
          </p:nvSpPr>
          <p:spPr>
            <a:xfrm>
              <a:off x="1353785" y="2183911"/>
              <a:ext cx="8977746" cy="278629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567049" y="2328207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8482540" y="2328207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13" name="Rectángulo redondeado 12"/>
          <p:cNvSpPr/>
          <p:nvPr/>
        </p:nvSpPr>
        <p:spPr>
          <a:xfrm>
            <a:off x="8482538" y="2915322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616,500.00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21921" y="2915323"/>
            <a:ext cx="4239488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24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MATERIAS PRIMAS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602 MATERIAS PRIMAS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21921" y="1985453"/>
            <a:ext cx="423949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61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VARIACIÓN DE EXISTENCIAS</a:t>
            </a:r>
          </a:p>
          <a:p>
            <a:r>
              <a:rPr lang="es-PE" sz="2000" dirty="0" smtClean="0">
                <a:latin typeface="Century Gothic" panose="020B0502020202020204" pitchFamily="34" charset="0"/>
              </a:rPr>
              <a:t>      614 MATERIAS PRIMAS Y AUX.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567050" y="1985453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616,500.00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6" name="Nube 25"/>
          <p:cNvSpPr/>
          <p:nvPr/>
        </p:nvSpPr>
        <p:spPr>
          <a:xfrm>
            <a:off x="688097" y="4327552"/>
            <a:ext cx="6861344" cy="1389834"/>
          </a:xfrm>
          <a:prstGeom prst="clou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atin typeface="MarioLuigi2" panose="02000000000000000000" pitchFamily="2" charset="0"/>
              </a:rPr>
              <a:t>CANTIDAD REAL </a:t>
            </a:r>
            <a:r>
              <a:rPr lang="es-PE" sz="2800" dirty="0" smtClean="0">
                <a:solidFill>
                  <a:srgbClr val="FF0000"/>
                </a:solidFill>
                <a:latin typeface="MarioLuigi2" panose="02000000000000000000" pitchFamily="2" charset="0"/>
              </a:rPr>
              <a:t>x</a:t>
            </a:r>
            <a:r>
              <a:rPr lang="es-PE" dirty="0" smtClean="0">
                <a:latin typeface="MarioLuigi2" panose="02000000000000000000" pitchFamily="2" charset="0"/>
              </a:rPr>
              <a:t> TARIFA EST</a:t>
            </a:r>
            <a:r>
              <a:rPr lang="es-PE" b="1" dirty="0" smtClean="0">
                <a:latin typeface="Arial Narrow" panose="020B0606020202030204" pitchFamily="34" charset="0"/>
              </a:rPr>
              <a:t>Á</a:t>
            </a:r>
            <a:r>
              <a:rPr lang="es-PE" dirty="0" smtClean="0">
                <a:latin typeface="MarioLuigi2" panose="02000000000000000000" pitchFamily="2" charset="0"/>
              </a:rPr>
              <a:t>NDAR</a:t>
            </a:r>
          </a:p>
          <a:p>
            <a:pPr algn="ctr"/>
            <a:r>
              <a:rPr lang="es-PE" sz="2000" b="1" dirty="0" smtClean="0">
                <a:latin typeface="Century Gothic" panose="020B0502020202020204" pitchFamily="34" charset="0"/>
              </a:rPr>
              <a:t>137,000 Kg  </a:t>
            </a:r>
            <a:r>
              <a:rPr lang="es-PE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es-PE" sz="2000" b="1" dirty="0" smtClean="0">
                <a:latin typeface="Century Gothic" panose="020B0502020202020204" pitchFamily="34" charset="0"/>
              </a:rPr>
              <a:t>  4.50 </a:t>
            </a:r>
            <a:r>
              <a:rPr lang="es-PE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s-PE" sz="2000" b="1" dirty="0" smtClean="0">
                <a:latin typeface="Century Gothic" panose="020B0502020202020204" pitchFamily="34" charset="0"/>
              </a:rPr>
              <a:t> 616,5500.00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88097" y="312517"/>
            <a:ext cx="7266733" cy="510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2400" dirty="0" smtClean="0">
                <a:latin typeface="MarioLuigi2" panose="02000000000000000000" pitchFamily="2" charset="0"/>
              </a:rPr>
              <a:t>POR LA SALIDA DEL ALMAC</a:t>
            </a:r>
            <a:r>
              <a:rPr lang="es-PE" sz="2400" dirty="0" smtClean="0">
                <a:latin typeface="Arial Black" panose="020B0A04020102020204" pitchFamily="34" charset="0"/>
              </a:rPr>
              <a:t>É</a:t>
            </a:r>
            <a:r>
              <a:rPr lang="es-PE" sz="2400" dirty="0" smtClean="0">
                <a:latin typeface="MarioLuigi2" panose="02000000000000000000" pitchFamily="2" charset="0"/>
              </a:rPr>
              <a:t>N A PRODUCCI</a:t>
            </a:r>
            <a:r>
              <a:rPr lang="es-PE" sz="2400" dirty="0" smtClean="0">
                <a:latin typeface="Arial Black" panose="020B0A04020102020204" pitchFamily="34" charset="0"/>
              </a:rPr>
              <a:t>Ó</a:t>
            </a:r>
            <a:r>
              <a:rPr lang="es-PE" sz="2400" dirty="0" smtClean="0">
                <a:latin typeface="MarioLuigi2" panose="02000000000000000000" pitchFamily="2" charset="0"/>
              </a:rPr>
              <a:t>N</a:t>
            </a:r>
            <a:endParaRPr lang="es-PE" sz="2400" dirty="0">
              <a:latin typeface="MarioLuigi2" panose="02000000000000000000" pitchFamily="2" charset="0"/>
            </a:endParaRPr>
          </a:p>
        </p:txBody>
      </p:sp>
      <p:graphicFrame>
        <p:nvGraphicFramePr>
          <p:cNvPr id="2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3880"/>
              </p:ext>
            </p:extLst>
          </p:nvPr>
        </p:nvGraphicFramePr>
        <p:xfrm>
          <a:off x="8215061" y="4737342"/>
          <a:ext cx="3193487" cy="124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69"/>
                <a:gridCol w="1579418"/>
              </a:tblGrid>
              <a:tr h="506723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 MATERIAS PRIMAS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42053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ectángulo redondeado 28"/>
          <p:cNvSpPr/>
          <p:nvPr/>
        </p:nvSpPr>
        <p:spPr>
          <a:xfrm>
            <a:off x="8257483" y="5139309"/>
            <a:ext cx="1508165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675,450.00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8482538" y="2915321"/>
            <a:ext cx="1508165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616,500.00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12005 0.326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" grpId="0" animBg="1"/>
      <p:bldP spid="8" grpId="0" animBg="1"/>
      <p:bldP spid="5" grpId="0" animBg="1"/>
      <p:bldP spid="26" grpId="0" animBg="1"/>
      <p:bldP spid="26" grpId="1" animBg="1"/>
      <p:bldP spid="27" grpId="0" animBg="1"/>
      <p:bldP spid="29" grpId="0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1353785" y="3585247"/>
            <a:ext cx="8977746" cy="1724181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1353785" y="664838"/>
            <a:ext cx="8977746" cy="2127711"/>
            <a:chOff x="1353785" y="1210520"/>
            <a:chExt cx="8977746" cy="2199585"/>
          </a:xfrm>
        </p:grpSpPr>
        <p:sp>
          <p:nvSpPr>
            <p:cNvPr id="28" name="Rectángulo redondeado 27"/>
            <p:cNvSpPr/>
            <p:nvPr/>
          </p:nvSpPr>
          <p:spPr>
            <a:xfrm>
              <a:off x="1353785" y="1210520"/>
              <a:ext cx="8977746" cy="219958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6567049" y="1399060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8482540" y="1399060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721919" y="1524106"/>
            <a:ext cx="4239490" cy="442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90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MATERIA PRIMA</a:t>
            </a:r>
            <a:r>
              <a:rPr lang="es-PE" sz="2000" dirty="0" smtClean="0">
                <a:latin typeface="Century Gothic" panose="020B0502020202020204" pitchFamily="34" charset="0"/>
              </a:rPr>
              <a:t>     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567048" y="1523983"/>
            <a:ext cx="1508165" cy="4427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900,000.00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721919" y="2169033"/>
            <a:ext cx="4239490" cy="442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79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CARGAS IMPUTABLES A CTAS.</a:t>
            </a:r>
            <a:r>
              <a:rPr lang="es-PE" sz="2000" dirty="0" smtClean="0">
                <a:latin typeface="Century Gothic" panose="020B0502020202020204" pitchFamily="34" charset="0"/>
              </a:rPr>
              <a:t>     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8482538" y="2169033"/>
            <a:ext cx="1508165" cy="442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900,000.00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47649" y="4376819"/>
            <a:ext cx="423949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99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VARIACIONES</a:t>
            </a:r>
          </a:p>
          <a:p>
            <a:r>
              <a:rPr lang="es-PE" sz="2000" b="1" dirty="0">
                <a:latin typeface="Century Gothic" panose="020B0502020202020204" pitchFamily="34" charset="0"/>
              </a:rPr>
              <a:t> </a:t>
            </a:r>
            <a:r>
              <a:rPr lang="es-PE" sz="2000" b="1" dirty="0" smtClean="0">
                <a:latin typeface="Century Gothic" panose="020B0502020202020204" pitchFamily="34" charset="0"/>
              </a:rPr>
              <a:t>    </a:t>
            </a:r>
            <a:r>
              <a:rPr lang="es-PE" sz="2000" dirty="0" smtClean="0">
                <a:latin typeface="Century Gothic" panose="020B0502020202020204" pitchFamily="34" charset="0"/>
              </a:rPr>
              <a:t>992 MATERIALES - CANTIDAD      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6567049" y="3779771"/>
            <a:ext cx="1508165" cy="4377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283,500.00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721920" y="3774828"/>
            <a:ext cx="4239490" cy="442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79 </a:t>
            </a:r>
            <a:r>
              <a:rPr lang="es-PE" sz="2000" b="1" u="sng" dirty="0" smtClean="0">
                <a:latin typeface="Century Gothic" panose="020B0502020202020204" pitchFamily="34" charset="0"/>
              </a:rPr>
              <a:t>CARGAS IMPUTABLES A CTAS.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8482538" y="4384012"/>
            <a:ext cx="150816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283,500.00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68316" y="106044"/>
            <a:ext cx="4461478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2000" dirty="0" smtClean="0">
                <a:latin typeface="MarioLuigi2" panose="02000000000000000000" pitchFamily="2" charset="0"/>
              </a:rPr>
              <a:t>POR EL INGRESO A PRODUCCI</a:t>
            </a:r>
            <a:r>
              <a:rPr lang="es-PE" sz="2000" dirty="0" smtClean="0">
                <a:latin typeface="Arial Black" panose="020B0A04020102020204" pitchFamily="34" charset="0"/>
              </a:rPr>
              <a:t>Ó</a:t>
            </a:r>
            <a:r>
              <a:rPr lang="es-PE" sz="2000" dirty="0" smtClean="0">
                <a:latin typeface="MarioLuigi2" panose="02000000000000000000" pitchFamily="2" charset="0"/>
              </a:rPr>
              <a:t>N</a:t>
            </a:r>
            <a:endParaRPr lang="es-PE" sz="2000" dirty="0">
              <a:latin typeface="MarioLuigi2" panose="02000000000000000000" pitchFamily="2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970525" y="3003407"/>
            <a:ext cx="4820550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2000" dirty="0" smtClean="0">
                <a:latin typeface="MarioLuigi2" panose="02000000000000000000" pitchFamily="2" charset="0"/>
              </a:rPr>
              <a:t>POR LA VARIACI</a:t>
            </a:r>
            <a:r>
              <a:rPr lang="es-PE" sz="2000" dirty="0" smtClean="0">
                <a:latin typeface="Arial Black" panose="020B0A04020102020204" pitchFamily="34" charset="0"/>
              </a:rPr>
              <a:t>Ó</a:t>
            </a:r>
            <a:r>
              <a:rPr lang="es-PE" sz="2000" dirty="0" smtClean="0">
                <a:latin typeface="MarioLuigi2" panose="02000000000000000000" pitchFamily="2" charset="0"/>
              </a:rPr>
              <a:t>N EN LA CANTIDAD</a:t>
            </a:r>
            <a:endParaRPr lang="es-PE" sz="2000" dirty="0">
              <a:latin typeface="MarioLuigi2" panose="02000000000000000000" pitchFamily="2" charset="0"/>
            </a:endParaRPr>
          </a:p>
        </p:txBody>
      </p:sp>
      <p:sp>
        <p:nvSpPr>
          <p:cNvPr id="33" name="Nube 32"/>
          <p:cNvSpPr/>
          <p:nvPr/>
        </p:nvSpPr>
        <p:spPr>
          <a:xfrm>
            <a:off x="174115" y="1845389"/>
            <a:ext cx="8441156" cy="1389834"/>
          </a:xfrm>
          <a:prstGeom prst="clou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MarioLuigi2" panose="02000000000000000000" pitchFamily="2" charset="0"/>
              </a:rPr>
              <a:t>COSTO EST</a:t>
            </a:r>
            <a:r>
              <a:rPr lang="es-PE" sz="1600" dirty="0" smtClean="0">
                <a:latin typeface="Arial Black" panose="020B0A04020102020204" pitchFamily="34" charset="0"/>
              </a:rPr>
              <a:t>Á</a:t>
            </a:r>
            <a:r>
              <a:rPr lang="es-PE" sz="1600" dirty="0" smtClean="0">
                <a:latin typeface="MarioLuigi2" panose="02000000000000000000" pitchFamily="2" charset="0"/>
              </a:rPr>
              <a:t>NDAR </a:t>
            </a:r>
            <a:r>
              <a:rPr lang="es-PE" sz="1600" dirty="0" err="1" smtClean="0">
                <a:latin typeface="MarioLuigi2" panose="02000000000000000000" pitchFamily="2" charset="0"/>
              </a:rPr>
              <a:t>U.</a:t>
            </a:r>
            <a:r>
              <a:rPr lang="es-PE" sz="2400" dirty="0" err="1" smtClean="0">
                <a:solidFill>
                  <a:srgbClr val="FF0000"/>
                </a:solidFill>
                <a:latin typeface="MarioLuigi2" panose="02000000000000000000" pitchFamily="2" charset="0"/>
              </a:rPr>
              <a:t>x</a:t>
            </a:r>
            <a:r>
              <a:rPr lang="es-PE" sz="1600" dirty="0" smtClean="0">
                <a:latin typeface="MarioLuigi2" panose="02000000000000000000" pitchFamily="2" charset="0"/>
              </a:rPr>
              <a:t> CANTIDAD PRESUPUESTADA</a:t>
            </a:r>
          </a:p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180.00</a:t>
            </a:r>
            <a:r>
              <a:rPr lang="es-PE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X</a:t>
            </a:r>
            <a:r>
              <a:rPr lang="es-PE" sz="2000" b="1" dirty="0" smtClean="0">
                <a:latin typeface="Century Gothic" panose="020B0502020202020204" pitchFamily="34" charset="0"/>
              </a:rPr>
              <a:t>  5,000 U. </a:t>
            </a:r>
            <a:r>
              <a:rPr lang="es-PE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s-PE" sz="2000" b="1" dirty="0" smtClean="0">
                <a:latin typeface="Century Gothic" panose="020B0502020202020204" pitchFamily="34" charset="0"/>
              </a:rPr>
              <a:t> 900,000.00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pic>
        <p:nvPicPr>
          <p:cNvPr id="34" name="Picture 2" descr="http://vignette1.wikia.nocookie.net/fantendo/images/b/bb/Lakitu_Cloud.png/revision/latest?cb=2010032516394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857" y="402390"/>
            <a:ext cx="1115090" cy="9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35891"/>
              </p:ext>
            </p:extLst>
          </p:nvPr>
        </p:nvGraphicFramePr>
        <p:xfrm>
          <a:off x="778463" y="5474584"/>
          <a:ext cx="3182743" cy="127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05"/>
                <a:gridCol w="1612038"/>
              </a:tblGrid>
              <a:tr h="567348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 MATERIA PRIMA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06547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60301"/>
              </p:ext>
            </p:extLst>
          </p:nvPr>
        </p:nvGraphicFramePr>
        <p:xfrm>
          <a:off x="4336235" y="5475953"/>
          <a:ext cx="3193487" cy="124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69"/>
                <a:gridCol w="1579418"/>
              </a:tblGrid>
              <a:tr h="506723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79 CARGAS</a:t>
                      </a:r>
                      <a:r>
                        <a:rPr lang="es-PE" sz="20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I.C.G.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42053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48452"/>
              </p:ext>
            </p:extLst>
          </p:nvPr>
        </p:nvGraphicFramePr>
        <p:xfrm>
          <a:off x="7957227" y="5471659"/>
          <a:ext cx="3182595" cy="122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963"/>
                <a:gridCol w="1649632"/>
              </a:tblGrid>
              <a:tr h="503117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992 MATERIAL CANT.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26203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Rectángulo redondeado 26"/>
          <p:cNvSpPr/>
          <p:nvPr/>
        </p:nvSpPr>
        <p:spPr>
          <a:xfrm>
            <a:off x="6569387" y="1523983"/>
            <a:ext cx="1508165" cy="44279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900,000.00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8482538" y="2169033"/>
            <a:ext cx="1508165" cy="44267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900,000.00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5961409" y="5951584"/>
            <a:ext cx="1508165" cy="4156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21,550.00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6567048" y="3779770"/>
            <a:ext cx="1508165" cy="43773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283,500.00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8482538" y="4384012"/>
            <a:ext cx="1508165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283,500.00</a:t>
            </a:r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47357 0.6659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5" y="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20442 0.5960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17656 0.3224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08985 0.2148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3" grpId="1" animBg="1"/>
      <p:bldP spid="27" grpId="1"/>
      <p:bldP spid="27" grpId="2"/>
      <p:bldP spid="39" grpId="1"/>
      <p:bldP spid="39" grpId="2"/>
      <p:bldP spid="40" grpId="0"/>
      <p:bldP spid="41" grpId="1"/>
      <p:bldP spid="41" grpId="2"/>
      <p:bldP spid="42" grpId="1"/>
      <p:bldP spid="4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912253" y="1100226"/>
            <a:ext cx="10367493" cy="374570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54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CONTABILIZACI</a:t>
            </a:r>
            <a:r>
              <a:rPr lang="es-PE" sz="54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Ó</a:t>
            </a:r>
            <a:r>
              <a:rPr lang="es-PE" sz="54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N DE </a:t>
            </a:r>
            <a:r>
              <a:rPr lang="es-PE" sz="80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MANO DE OBRA DIRECTA</a:t>
            </a:r>
            <a:endParaRPr lang="es-PE" sz="13800" b="1" dirty="0">
              <a:ln>
                <a:solidFill>
                  <a:schemeClr val="accent5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25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4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37" fill="hold">
                                          <p:stCondLst>
                                            <p:cond delay="6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18" decel="50000" autoRev="1" fill="hold">
                                          <p:stCondLst>
                                            <p:cond delay="6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0" fill="hold">
                                          <p:stCondLst>
                                            <p:cond delay="1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90025"/>
              </p:ext>
            </p:extLst>
          </p:nvPr>
        </p:nvGraphicFramePr>
        <p:xfrm>
          <a:off x="2088108" y="1118248"/>
          <a:ext cx="7874758" cy="30550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4638"/>
                <a:gridCol w="2016707"/>
                <a:gridCol w="1863052"/>
                <a:gridCol w="2170361"/>
              </a:tblGrid>
              <a:tr h="558426">
                <a:tc gridSpan="4"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per Mario 256" pitchFamily="2" charset="0"/>
                        </a:rPr>
                        <a:t>TARJETA A COSTO</a:t>
                      </a:r>
                      <a:r>
                        <a:rPr lang="es-PE" sz="2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per Mario 256" pitchFamily="2" charset="0"/>
                        </a:rPr>
                        <a:t> REAL</a:t>
                      </a:r>
                      <a:endParaRPr lang="es-PE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per Mario 256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926913"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ELEMENTO</a:t>
                      </a:r>
                      <a:endParaRPr lang="es-PE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COSTO UNITARIO</a:t>
                      </a:r>
                      <a:endParaRPr lang="es-PE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COSTO</a:t>
                      </a:r>
                      <a:r>
                        <a:rPr lang="es-PE" sz="18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 TOTAL</a:t>
                      </a:r>
                      <a:endParaRPr lang="es-PE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45,000 HS.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3.48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156,600.00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65,000 HS.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3.60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234,000.00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70,000</a:t>
                      </a:r>
                      <a:r>
                        <a:rPr lang="es-PE" sz="18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 HS.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3.65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255,500.00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TOTAL</a:t>
                      </a:r>
                      <a:endParaRPr lang="es-PE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0" u="none" dirty="0" smtClean="0">
                          <a:solidFill>
                            <a:srgbClr val="FF0000"/>
                          </a:solidFill>
                          <a:effectLst/>
                          <a:latin typeface="Super Mario 256" pitchFamily="2" charset="0"/>
                        </a:rPr>
                        <a:t>180,000 HS.</a:t>
                      </a:r>
                      <a:endParaRPr lang="es-PE" sz="2000" b="0" u="none" dirty="0">
                        <a:solidFill>
                          <a:srgbClr val="FF0000"/>
                        </a:solidFill>
                        <a:effectLst/>
                        <a:latin typeface="Super Mario 256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0" u="none" kern="1200" dirty="0" smtClean="0">
                          <a:solidFill>
                            <a:srgbClr val="FF0000"/>
                          </a:solidFill>
                          <a:effectLst/>
                          <a:latin typeface="Super Mario 256" pitchFamily="2" charset="0"/>
                          <a:ea typeface="+mn-ea"/>
                          <a:cs typeface="+mn-cs"/>
                        </a:rPr>
                        <a:t>646,100.00</a:t>
                      </a:r>
                      <a:endParaRPr lang="es-PE" sz="2400" b="0" u="none" kern="1200" dirty="0">
                        <a:solidFill>
                          <a:srgbClr val="FF0000"/>
                        </a:solidFill>
                        <a:effectLst/>
                        <a:latin typeface="Super Mario 256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07117"/>
              </p:ext>
            </p:extLst>
          </p:nvPr>
        </p:nvGraphicFramePr>
        <p:xfrm>
          <a:off x="1501254" y="4299215"/>
          <a:ext cx="8816453" cy="24263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3798"/>
                <a:gridCol w="1982647"/>
                <a:gridCol w="1426139"/>
                <a:gridCol w="2243869"/>
              </a:tblGrid>
              <a:tr h="627376">
                <a:tc gridSpan="4"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rgbClr val="FF0000"/>
                          </a:solidFill>
                          <a:latin typeface="Super Mario 256" pitchFamily="2" charset="0"/>
                        </a:rPr>
                        <a:t>TARJETA A COSTO EST</a:t>
                      </a:r>
                      <a:r>
                        <a:rPr lang="es-PE" sz="3200" dirty="0" smtClean="0">
                          <a:solidFill>
                            <a:srgbClr val="FF0000"/>
                          </a:solidFill>
                          <a:latin typeface="Rockwell Extra Bold" pitchFamily="18" charset="0"/>
                        </a:rPr>
                        <a:t>Á</a:t>
                      </a:r>
                      <a:r>
                        <a:rPr lang="es-PE" sz="2800" dirty="0" smtClean="0">
                          <a:solidFill>
                            <a:srgbClr val="FF0000"/>
                          </a:solidFill>
                          <a:latin typeface="Super Mario 256" pitchFamily="2" charset="0"/>
                        </a:rPr>
                        <a:t>NDAR</a:t>
                      </a:r>
                      <a:endParaRPr lang="es-PE" sz="2000" dirty="0">
                        <a:solidFill>
                          <a:srgbClr val="FF0000"/>
                        </a:solidFill>
                        <a:latin typeface="Super Mario 256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9383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ELEMENTO</a:t>
                      </a:r>
                      <a:endParaRPr lang="es-PE" sz="18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UNIDAD DE</a:t>
                      </a:r>
                    </a:p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 MEDIDA</a:t>
                      </a:r>
                      <a:endParaRPr lang="es-PE" sz="18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UNITARIO</a:t>
                      </a:r>
                      <a:endParaRPr lang="es-PE" sz="18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TOTAL</a:t>
                      </a:r>
                      <a:endParaRPr lang="es-PE" sz="18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40341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 unitaria</a:t>
                      </a:r>
                      <a:endParaRPr lang="es-P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45 HS</a:t>
                      </a:r>
                      <a:endParaRPr lang="es-PE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3.60</a:t>
                      </a:r>
                      <a:endParaRPr lang="es-PE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Super Mario 256" pitchFamily="2" charset="0"/>
                          <a:ea typeface="+mn-ea"/>
                          <a:cs typeface="+mn-cs"/>
                        </a:rPr>
                        <a:t>162.00</a:t>
                      </a:r>
                    </a:p>
                  </a:txBody>
                  <a:tcPr anchor="ctr"/>
                </a:tc>
              </a:tr>
              <a:tr h="416644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 por </a:t>
                      </a:r>
                      <a:r>
                        <a:rPr lang="es-PE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5,OOO</a:t>
                      </a:r>
                      <a:r>
                        <a:rPr lang="es-PE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 </a:t>
                      </a:r>
                      <a:r>
                        <a:rPr lang="es-PE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UNID </a:t>
                      </a:r>
                      <a:endParaRPr lang="es-PE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0" u="none" kern="1200" dirty="0" smtClean="0">
                          <a:solidFill>
                            <a:srgbClr val="FF0000"/>
                          </a:solidFill>
                          <a:effectLst/>
                          <a:latin typeface="Super Mario 256" pitchFamily="2" charset="0"/>
                          <a:ea typeface="+mn-ea"/>
                          <a:cs typeface="+mn-cs"/>
                        </a:rPr>
                        <a:t>225,000 HS</a:t>
                      </a:r>
                      <a:endParaRPr lang="es-PE" sz="2000" b="0" u="none" kern="1200" dirty="0">
                        <a:solidFill>
                          <a:srgbClr val="FF0000"/>
                        </a:solidFill>
                        <a:effectLst/>
                        <a:latin typeface="Super Mario 256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3.60</a:t>
                      </a:r>
                      <a:endParaRPr lang="es-P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400" b="0" u="none" kern="1200" dirty="0" smtClean="0">
                          <a:solidFill>
                            <a:srgbClr val="FF0000"/>
                          </a:solidFill>
                          <a:effectLst/>
                          <a:latin typeface="Super Mario 256" pitchFamily="2" charset="0"/>
                          <a:ea typeface="+mn-ea"/>
                          <a:cs typeface="+mn-cs"/>
                        </a:rPr>
                        <a:t>810,000.00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1239617" y="265010"/>
            <a:ext cx="9737558" cy="73647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2.- MANO DE OBRA DIRECTA</a:t>
            </a:r>
            <a:endParaRPr lang="es-P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2013" y="1358153"/>
            <a:ext cx="110131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AHORA CONTABILIZAMOS</a:t>
            </a:r>
            <a:endParaRPr lang="es-PE" sz="88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25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324912"/>
              </p:ext>
            </p:extLst>
          </p:nvPr>
        </p:nvGraphicFramePr>
        <p:xfrm>
          <a:off x="2452913" y="3425371"/>
          <a:ext cx="9223929" cy="3071089"/>
        </p:xfrm>
        <a:graphic>
          <a:graphicData uri="http://schemas.openxmlformats.org/drawingml/2006/table">
            <a:tbl>
              <a:tblPr firstRow="1" bandRow="1"/>
              <a:tblGrid>
                <a:gridCol w="2061028"/>
                <a:gridCol w="2430153"/>
                <a:gridCol w="1822395"/>
                <a:gridCol w="2910353"/>
              </a:tblGrid>
              <a:tr h="74006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arioLuigi2" panose="02000000000000000000" pitchFamily="2" charset="0"/>
                        </a:rPr>
                        <a:t>TARJETA DE COSTOS ESTANDAR POR 5,000</a:t>
                      </a:r>
                      <a:r>
                        <a:rPr lang="es-ES" sz="20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arioLuigi2" panose="02000000000000000000" pitchFamily="2" charset="0"/>
                        </a:rPr>
                        <a:t> UNIDADES</a:t>
                      </a:r>
                      <a:endParaRPr lang="es-ES" sz="20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MarioLuigi2" panose="02000000000000000000" pitchFamily="2" charset="0"/>
                      </a:endParaRPr>
                    </a:p>
                    <a:p>
                      <a:pPr algn="ctr"/>
                      <a:r>
                        <a:rPr lang="es-E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arioLuigi2" panose="02000000000000000000" pitchFamily="2" charset="0"/>
                        </a:rPr>
                        <a:t>ARTICULO “3P”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33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ELEMENTOS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CANTIDAD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UNITARIO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COSTO TOTAL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22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MATERIALES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200,000kg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4.50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900,000.00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620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MANO</a:t>
                      </a:r>
                      <a:r>
                        <a:rPr lang="es-ES" sz="1600" b="0" baseline="0" dirty="0" smtClean="0">
                          <a:latin typeface="MarioLuigi2" panose="02000000000000000000" pitchFamily="2" charset="0"/>
                        </a:rPr>
                        <a:t> DE OBRA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latin typeface="Century Gothic" panose="020B0502020202020204" pitchFamily="34" charset="0"/>
                        </a:rPr>
                        <a:t>225,000</a:t>
                      </a:r>
                      <a:r>
                        <a:rPr lang="es-PE" sz="2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PE" sz="2400" b="1" baseline="0" dirty="0" err="1" smtClean="0">
                          <a:latin typeface="Century Gothic" panose="020B0502020202020204" pitchFamily="34" charset="0"/>
                        </a:rPr>
                        <a:t>hs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latin typeface="Century Gothic" panose="020B0502020202020204" pitchFamily="34" charset="0"/>
                        </a:rPr>
                        <a:t>3.60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latin typeface="Century Gothic" panose="020B0502020202020204" pitchFamily="34" charset="0"/>
                        </a:rPr>
                        <a:t>810,000.00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620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>
                          <a:latin typeface="MarioLuigi2" panose="02000000000000000000" pitchFamily="2" charset="0"/>
                        </a:rPr>
                        <a:t>CARGA FABRIL</a:t>
                      </a:r>
                      <a:endParaRPr lang="es-PE" sz="1600" b="0" dirty="0" smtClean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latin typeface="Century Gothic" panose="020B0502020202020204" pitchFamily="34" charset="0"/>
                        </a:rPr>
                        <a:t>150,000 Hs</a:t>
                      </a:r>
                      <a:r>
                        <a:rPr lang="es-PE" sz="20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PE" sz="2000" b="1" baseline="0" dirty="0" err="1" smtClean="0">
                          <a:latin typeface="Century Gothic" panose="020B0502020202020204" pitchFamily="34" charset="0"/>
                        </a:rPr>
                        <a:t>Maq</a:t>
                      </a:r>
                      <a:endParaRPr lang="es-PE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latin typeface="Century Gothic" panose="020B0502020202020204" pitchFamily="34" charset="0"/>
                        </a:rPr>
                        <a:t>2.00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latin typeface="Century Gothic" panose="020B0502020202020204" pitchFamily="34" charset="0"/>
                        </a:rPr>
                        <a:t>300,000.00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" name="Llamada rectangular redondeada 1"/>
          <p:cNvSpPr/>
          <p:nvPr/>
        </p:nvSpPr>
        <p:spPr>
          <a:xfrm>
            <a:off x="1173257" y="246741"/>
            <a:ext cx="10203541" cy="2917373"/>
          </a:xfrm>
          <a:prstGeom prst="wedgeRoundRectCallout">
            <a:avLst>
              <a:gd name="adj1" fmla="val -45441"/>
              <a:gd name="adj2" fmla="val 6648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compañía de Productos “Mario </a:t>
            </a:r>
            <a:r>
              <a:rPr lang="es-PE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Bros</a:t>
            </a:r>
            <a:r>
              <a:rPr lang="es-PE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” registra sus costos utilizando el MÉTODO ESTÁNDAR con siete variaciones. En el primer trimestre del año se ha propuesta fabrica 5,000 UNIDADES DEL PRODUCTO 3P, habiendo determinado estándares como sigue:</a:t>
            </a:r>
            <a:endParaRPr lang="es-PE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k10.kn3.net/2E7A62C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86" y="3279095"/>
            <a:ext cx="2230403" cy="23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9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12605" y="1086914"/>
            <a:ext cx="8446031" cy="2486120"/>
            <a:chOff x="1353785" y="1210520"/>
            <a:chExt cx="8977746" cy="2199585"/>
          </a:xfrm>
        </p:grpSpPr>
        <p:sp>
          <p:nvSpPr>
            <p:cNvPr id="13" name="Rectángulo redondeado 12"/>
            <p:cNvSpPr/>
            <p:nvPr/>
          </p:nvSpPr>
          <p:spPr>
            <a:xfrm>
              <a:off x="1353785" y="1210520"/>
              <a:ext cx="8977746" cy="219958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6219971" y="1374910"/>
              <a:ext cx="1782707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8351632" y="1386985"/>
              <a:ext cx="1603111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5" name="Rectángulo redondeado 4"/>
          <p:cNvSpPr/>
          <p:nvPr/>
        </p:nvSpPr>
        <p:spPr>
          <a:xfrm>
            <a:off x="304944" y="303051"/>
            <a:ext cx="4526363" cy="6437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CONTABILIZAMOS …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256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920741" y="4117258"/>
          <a:ext cx="8128000" cy="22098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1" kern="1200" dirty="0" smtClean="0">
                          <a:solidFill>
                            <a:schemeClr val="bg1"/>
                          </a:solidFill>
                          <a:latin typeface="Super Mario 256" pitchFamily="2" charset="0"/>
                          <a:ea typeface="+mn-ea"/>
                          <a:cs typeface="+mn-cs"/>
                        </a:rPr>
                        <a:t>ELEMENTO</a:t>
                      </a:r>
                      <a:endParaRPr lang="es-PE" sz="2000" b="1" kern="1200" dirty="0">
                        <a:solidFill>
                          <a:schemeClr val="bg1"/>
                        </a:solidFill>
                        <a:latin typeface="Super Mario 256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1" kern="1200" dirty="0" smtClean="0">
                          <a:solidFill>
                            <a:schemeClr val="bg1"/>
                          </a:solidFill>
                          <a:latin typeface="Super Mario 256" pitchFamily="2" charset="0"/>
                          <a:ea typeface="+mn-ea"/>
                          <a:cs typeface="+mn-cs"/>
                        </a:rPr>
                        <a:t>UNIDAD DE MEDIDA</a:t>
                      </a:r>
                      <a:endParaRPr lang="es-PE" sz="2000" b="1" kern="1200" dirty="0">
                        <a:solidFill>
                          <a:schemeClr val="bg1"/>
                        </a:solidFill>
                        <a:latin typeface="Super Mario 256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1" kern="1200" dirty="0" smtClean="0">
                          <a:solidFill>
                            <a:schemeClr val="bg1"/>
                          </a:solidFill>
                          <a:latin typeface="Super Mario 256" pitchFamily="2" charset="0"/>
                          <a:ea typeface="+mn-ea"/>
                          <a:cs typeface="+mn-cs"/>
                        </a:rPr>
                        <a:t>COSTO UNITARIO</a:t>
                      </a:r>
                      <a:endParaRPr lang="es-PE" sz="2000" b="1" kern="1200" dirty="0">
                        <a:solidFill>
                          <a:schemeClr val="bg1"/>
                        </a:solidFill>
                        <a:latin typeface="Super Mario 256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1" kern="1200" dirty="0" smtClean="0">
                          <a:solidFill>
                            <a:schemeClr val="bg1"/>
                          </a:solidFill>
                          <a:latin typeface="Super Mario 256" pitchFamily="2" charset="0"/>
                          <a:ea typeface="+mn-ea"/>
                          <a:cs typeface="+mn-cs"/>
                        </a:rPr>
                        <a:t>COSTO TOTAL</a:t>
                      </a:r>
                      <a:endParaRPr lang="es-PE" sz="2000" b="1" kern="1200" dirty="0">
                        <a:solidFill>
                          <a:schemeClr val="bg1"/>
                        </a:solidFill>
                        <a:latin typeface="Super Mario 256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5E2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45,000 HS.</a:t>
                      </a:r>
                      <a:endParaRPr lang="es-PE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3.48</a:t>
                      </a:r>
                      <a:endParaRPr lang="es-PE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156,600.00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65,000 HS.</a:t>
                      </a:r>
                      <a:endParaRPr lang="es-PE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3.60</a:t>
                      </a:r>
                      <a:endParaRPr lang="es-PE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234,000.00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70,000</a:t>
                      </a:r>
                      <a:r>
                        <a:rPr lang="es-PE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HS.</a:t>
                      </a:r>
                      <a:endParaRPr lang="es-PE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3.65</a:t>
                      </a:r>
                      <a:endParaRPr lang="es-PE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255,500.00</a:t>
                      </a:r>
                      <a:endParaRPr lang="es-PE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TOTAL</a:t>
                      </a:r>
                      <a:endParaRPr lang="es-PE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kern="1200" dirty="0" smtClean="0">
                          <a:solidFill>
                            <a:srgbClr val="FF0000"/>
                          </a:solidFill>
                          <a:latin typeface="Super Mario 256" pitchFamily="2" charset="0"/>
                          <a:ea typeface="+mn-ea"/>
                          <a:cs typeface="+mn-cs"/>
                        </a:rPr>
                        <a:t>180,000 HS.</a:t>
                      </a:r>
                      <a:endParaRPr lang="es-PE" sz="2000" kern="1200" dirty="0">
                        <a:solidFill>
                          <a:srgbClr val="FF0000"/>
                        </a:solidFill>
                        <a:latin typeface="Super Mario 256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1681316" y="1844318"/>
            <a:ext cx="3854304" cy="5666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>
                <a:solidFill>
                  <a:schemeClr val="tx1"/>
                </a:solidFill>
                <a:latin typeface="Super Mario 256" pitchFamily="2" charset="0"/>
              </a:rPr>
              <a:t>62 GASTOS DE PERSONAL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681316" y="2642806"/>
            <a:ext cx="3854304" cy="6697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>
                <a:solidFill>
                  <a:schemeClr val="tx1"/>
                </a:solidFill>
                <a:latin typeface="Super Mario 256" pitchFamily="2" charset="0"/>
              </a:rPr>
              <a:t>41 REMUNERACIONES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827595" y="1844317"/>
            <a:ext cx="1781062" cy="5666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921006" y="2647954"/>
            <a:ext cx="1616491" cy="5666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rgbClr val="FF0000"/>
                </a:solidFill>
                <a:latin typeface="Super Mario 256" pitchFamily="2" charset="0"/>
              </a:rPr>
              <a:t>646,100.00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036244" y="5868161"/>
            <a:ext cx="1953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rgbClr val="FF0000"/>
                </a:solidFill>
                <a:latin typeface="Super Mario 256" pitchFamily="2" charset="0"/>
              </a:rPr>
              <a:t>646,100.00</a:t>
            </a:r>
          </a:p>
        </p:txBody>
      </p:sp>
      <p:sp>
        <p:nvSpPr>
          <p:cNvPr id="20" name="Nube 19"/>
          <p:cNvSpPr/>
          <p:nvPr/>
        </p:nvSpPr>
        <p:spPr>
          <a:xfrm>
            <a:off x="2765249" y="3912975"/>
            <a:ext cx="6250675" cy="215524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SE REGISTRA A</a:t>
            </a:r>
          </a:p>
          <a:p>
            <a:pPr algn="ctr"/>
            <a:r>
              <a:rPr lang="es-P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COSTOS REALES 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16" name="CuadroTexto 18"/>
          <p:cNvSpPr txBox="1"/>
          <p:nvPr/>
        </p:nvSpPr>
        <p:spPr>
          <a:xfrm>
            <a:off x="1396782" y="349129"/>
            <a:ext cx="9207547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800" dirty="0" smtClean="0">
                <a:latin typeface="MarioLuigi2" panose="02000000000000000000" pitchFamily="2" charset="0"/>
              </a:rPr>
              <a:t>PARA CONTBILIZAR EL GASTO DE LA M.O.D.</a:t>
            </a:r>
            <a:endParaRPr lang="es-PE" sz="2800" dirty="0">
              <a:latin typeface="MarioLuigi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832E-6 3.53377E-6 L -0.18783 -0.570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-28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20" grpId="0" animBg="1"/>
      <p:bldP spid="20" grpId="1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3"/>
            <a:ext cx="12192000" cy="6938963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806823" y="1732118"/>
            <a:ext cx="3976191" cy="4871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>
                <a:solidFill>
                  <a:schemeClr val="tx1"/>
                </a:solidFill>
                <a:latin typeface="Super Mario 256" pitchFamily="2" charset="0"/>
              </a:rPr>
              <a:t>91 MANO DE OBRA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806824" y="2784721"/>
            <a:ext cx="3976191" cy="4804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>
                <a:solidFill>
                  <a:schemeClr val="tx1"/>
                </a:solidFill>
                <a:latin typeface="Super Mario 256" pitchFamily="2" charset="0"/>
              </a:rPr>
              <a:t>79 C. I. C. C. Y G.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5305791" y="1679308"/>
            <a:ext cx="2032793" cy="4871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Century Gothic" panose="020B0502020202020204" pitchFamily="34" charset="0"/>
              </a:rPr>
              <a:t>810,000.00</a:t>
            </a:r>
            <a:endParaRPr lang="es-PE" b="1" dirty="0" smtClean="0">
              <a:latin typeface="Century Gothic" panose="020B0502020202020204" pitchFamily="34" charset="0"/>
            </a:endParaRPr>
          </a:p>
        </p:txBody>
      </p:sp>
      <p:sp>
        <p:nvSpPr>
          <p:cNvPr id="19" name="Rectángulo redondeado 7"/>
          <p:cNvSpPr/>
          <p:nvPr/>
        </p:nvSpPr>
        <p:spPr>
          <a:xfrm>
            <a:off x="7302656" y="2735970"/>
            <a:ext cx="2032793" cy="4871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Century Gothic" panose="020B0502020202020204" pitchFamily="34" charset="0"/>
              </a:rPr>
              <a:t>810,000.00</a:t>
            </a:r>
            <a:endParaRPr lang="es-PE" b="1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a 4"/>
          <p:cNvGraphicFramePr>
            <a:graphicFrameLocks noGrp="1"/>
          </p:cNvGraphicFramePr>
          <p:nvPr>
            <p:extLst/>
          </p:nvPr>
        </p:nvGraphicFramePr>
        <p:xfrm>
          <a:off x="1276166" y="3576554"/>
          <a:ext cx="8816453" cy="27417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3798"/>
                <a:gridCol w="1982647"/>
                <a:gridCol w="1426139"/>
                <a:gridCol w="2243869"/>
              </a:tblGrid>
              <a:tr h="724991">
                <a:tc gridSpan="4"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rgbClr val="FF0000"/>
                          </a:solidFill>
                          <a:latin typeface="Super Mario 256" pitchFamily="2" charset="0"/>
                        </a:rPr>
                        <a:t>TARJETA A COSTO EST</a:t>
                      </a:r>
                      <a:r>
                        <a:rPr lang="es-PE" sz="3200" dirty="0" smtClean="0">
                          <a:solidFill>
                            <a:srgbClr val="FF0000"/>
                          </a:solidFill>
                          <a:latin typeface="Rockwell Extra Bold" pitchFamily="18" charset="0"/>
                        </a:rPr>
                        <a:t>Á</a:t>
                      </a:r>
                      <a:r>
                        <a:rPr lang="es-PE" sz="2800" dirty="0" smtClean="0">
                          <a:solidFill>
                            <a:srgbClr val="FF0000"/>
                          </a:solidFill>
                          <a:latin typeface="Super Mario 256" pitchFamily="2" charset="0"/>
                        </a:rPr>
                        <a:t>NDAR</a:t>
                      </a:r>
                      <a:endParaRPr lang="es-PE" sz="2000" dirty="0">
                        <a:solidFill>
                          <a:srgbClr val="FF0000"/>
                        </a:solidFill>
                        <a:latin typeface="Super Mario 256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10844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ELEMENTO</a:t>
                      </a:r>
                      <a:endParaRPr lang="es-PE" sz="18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UNIDAD DE</a:t>
                      </a:r>
                    </a:p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 MEDIDA</a:t>
                      </a:r>
                      <a:endParaRPr lang="es-PE" sz="18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UNITARIO</a:t>
                      </a:r>
                      <a:endParaRPr lang="es-PE" sz="18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TOTAL</a:t>
                      </a:r>
                      <a:endParaRPr lang="es-PE" sz="18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466178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 unitaria</a:t>
                      </a:r>
                      <a:endParaRPr lang="es-P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45 HS</a:t>
                      </a:r>
                      <a:endParaRPr lang="es-PE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3.60</a:t>
                      </a:r>
                      <a:endParaRPr lang="es-PE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Super Mario 256" pitchFamily="2" charset="0"/>
                          <a:ea typeface="+mn-ea"/>
                          <a:cs typeface="+mn-cs"/>
                        </a:rPr>
                        <a:t>162.00</a:t>
                      </a:r>
                    </a:p>
                  </a:txBody>
                  <a:tcPr anchor="ctr"/>
                </a:tc>
              </a:tr>
              <a:tr h="466178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 por </a:t>
                      </a:r>
                      <a:r>
                        <a:rPr lang="es-PE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5,OOO</a:t>
                      </a:r>
                      <a:r>
                        <a:rPr lang="es-PE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 </a:t>
                      </a:r>
                      <a:r>
                        <a:rPr lang="es-PE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UNID </a:t>
                      </a:r>
                      <a:endParaRPr lang="es-PE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225,000</a:t>
                      </a:r>
                      <a:r>
                        <a:rPr lang="es-PE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 HS</a:t>
                      </a:r>
                      <a:endParaRPr lang="es-PE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3.60</a:t>
                      </a:r>
                      <a:endParaRPr lang="es-P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400" b="0" u="none" kern="1200" dirty="0" smtClean="0">
                          <a:solidFill>
                            <a:srgbClr val="FF0000"/>
                          </a:solidFill>
                          <a:effectLst/>
                          <a:latin typeface="Super Mario 256" pitchFamily="2" charset="0"/>
                          <a:ea typeface="+mn-ea"/>
                          <a:cs typeface="+mn-cs"/>
                        </a:rPr>
                        <a:t>810,000.00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Anillo 22"/>
          <p:cNvSpPr/>
          <p:nvPr/>
        </p:nvSpPr>
        <p:spPr>
          <a:xfrm>
            <a:off x="7766390" y="5760616"/>
            <a:ext cx="2202979" cy="778735"/>
          </a:xfrm>
          <a:prstGeom prst="donut">
            <a:avLst>
              <a:gd name="adj" fmla="val 1095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CuadroTexto 18"/>
          <p:cNvSpPr txBox="1"/>
          <p:nvPr/>
        </p:nvSpPr>
        <p:spPr>
          <a:xfrm>
            <a:off x="1189012" y="489809"/>
            <a:ext cx="9871613" cy="646986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POR EL COSTO DE LA MANO DE OBRA A PRODUCCI</a:t>
            </a:r>
            <a:r>
              <a:rPr lang="es-PE" sz="3200" dirty="0" smtClean="0">
                <a:solidFill>
                  <a:schemeClr val="bg1"/>
                </a:solidFill>
                <a:latin typeface="Rockwell Extra Bold" pitchFamily="18" charset="0"/>
              </a:rPr>
              <a:t>Ó</a:t>
            </a:r>
            <a:r>
              <a:rPr lang="es-PE" sz="2800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N</a:t>
            </a:r>
            <a:endParaRPr lang="es-PE" sz="2800" dirty="0">
              <a:solidFill>
                <a:schemeClr val="bg1"/>
              </a:solidFill>
              <a:latin typeface="MarioLuigi2" panose="02000000000000000000" pitchFamily="2" charset="0"/>
            </a:endParaRPr>
          </a:p>
        </p:txBody>
      </p:sp>
      <p:sp>
        <p:nvSpPr>
          <p:cNvPr id="15" name="Flecha arriba 14"/>
          <p:cNvSpPr/>
          <p:nvPr/>
        </p:nvSpPr>
        <p:spPr>
          <a:xfrm rot="19776162" flipH="1">
            <a:off x="7245578" y="1907103"/>
            <a:ext cx="290931" cy="4248165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24" name="15 Tabla"/>
          <p:cNvGraphicFramePr>
            <a:graphicFrameLocks noGrp="1"/>
          </p:cNvGraphicFramePr>
          <p:nvPr>
            <p:extLst/>
          </p:nvPr>
        </p:nvGraphicFramePr>
        <p:xfrm>
          <a:off x="2319995" y="4876088"/>
          <a:ext cx="3182743" cy="127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05"/>
                <a:gridCol w="1612038"/>
              </a:tblGrid>
              <a:tr h="567348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91</a:t>
                      </a:r>
                      <a:r>
                        <a:rPr lang="es-PE" sz="20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MANO DE OBRA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06547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15 Tabla"/>
          <p:cNvGraphicFramePr>
            <a:graphicFrameLocks noGrp="1"/>
          </p:cNvGraphicFramePr>
          <p:nvPr>
            <p:extLst/>
          </p:nvPr>
        </p:nvGraphicFramePr>
        <p:xfrm>
          <a:off x="6478979" y="4876088"/>
          <a:ext cx="3182743" cy="127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05"/>
                <a:gridCol w="1612038"/>
              </a:tblGrid>
              <a:tr h="567348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79</a:t>
                      </a:r>
                      <a:r>
                        <a:rPr lang="es-PE" sz="20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C.I.C.C. Y G.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06547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Rectángulo redondeado 7"/>
          <p:cNvSpPr/>
          <p:nvPr/>
        </p:nvSpPr>
        <p:spPr>
          <a:xfrm>
            <a:off x="5316756" y="1679308"/>
            <a:ext cx="2032793" cy="4871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Century Gothic" panose="020B0502020202020204" pitchFamily="34" charset="0"/>
              </a:rPr>
              <a:t>810,000.00</a:t>
            </a:r>
            <a:endParaRPr lang="es-PE" b="1" dirty="0" smtClean="0">
              <a:latin typeface="Century Gothic" panose="020B0502020202020204" pitchFamily="34" charset="0"/>
            </a:endParaRPr>
          </a:p>
        </p:txBody>
      </p:sp>
      <p:sp>
        <p:nvSpPr>
          <p:cNvPr id="27" name="Rectángulo redondeado 7"/>
          <p:cNvSpPr/>
          <p:nvPr/>
        </p:nvSpPr>
        <p:spPr>
          <a:xfrm>
            <a:off x="7314376" y="2733622"/>
            <a:ext cx="2032793" cy="4871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Century Gothic" panose="020B0502020202020204" pitchFamily="34" charset="0"/>
              </a:rPr>
              <a:t>810,000.00</a:t>
            </a:r>
            <a:endParaRPr lang="es-PE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014E-6 -4.75486E-6 L -0.26865 0.553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2" y="27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701E-6 3.72803E-6 L 0.04269 0.401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0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9" grpId="0" animBg="1"/>
      <p:bldP spid="23" grpId="0" animBg="1"/>
      <p:bldP spid="23" grpId="1" animBg="1"/>
      <p:bldP spid="20" grpId="0" animBg="1"/>
      <p:bldP spid="15" grpId="0" animBg="1"/>
      <p:bldP spid="15" grpId="1" animBg="1"/>
      <p:bldP spid="26" grpId="0"/>
      <p:bldP spid="26" grpId="1"/>
      <p:bldP spid="27" grpId="0"/>
      <p:bldP spid="2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"/>
            <a:ext cx="12192000" cy="6938963"/>
          </a:xfrm>
          <a:prstGeom prst="rect">
            <a:avLst/>
          </a:prstGeom>
        </p:spPr>
      </p:pic>
      <p:graphicFrame>
        <p:nvGraphicFramePr>
          <p:cNvPr id="2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82454"/>
              </p:ext>
            </p:extLst>
          </p:nvPr>
        </p:nvGraphicFramePr>
        <p:xfrm>
          <a:off x="3202675" y="1787857"/>
          <a:ext cx="6132394" cy="41898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7805"/>
                <a:gridCol w="2544589"/>
              </a:tblGrid>
              <a:tr h="928119">
                <a:tc gridSpan="2"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rgbClr val="FF0000"/>
                          </a:solidFill>
                          <a:latin typeface="Super Mario 256" pitchFamily="2" charset="0"/>
                        </a:rPr>
                        <a:t>COMPARACI</a:t>
                      </a:r>
                      <a:r>
                        <a:rPr lang="es-PE" sz="32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Ó</a:t>
                      </a:r>
                      <a:r>
                        <a:rPr lang="es-PE" sz="2800" dirty="0" smtClean="0">
                          <a:solidFill>
                            <a:srgbClr val="FF0000"/>
                          </a:solidFill>
                          <a:latin typeface="Super Mario 256" pitchFamily="2" charset="0"/>
                        </a:rPr>
                        <a:t>N</a:t>
                      </a:r>
                      <a:endParaRPr lang="es-PE" sz="2000" dirty="0">
                        <a:solidFill>
                          <a:srgbClr val="FF0000"/>
                        </a:solidFill>
                        <a:latin typeface="Super Mario 256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10006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</a:t>
                      </a:r>
                      <a:endParaRPr lang="es-PE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TOTAL</a:t>
                      </a:r>
                      <a:endParaRPr lang="es-PE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EST</a:t>
                      </a:r>
                      <a:r>
                        <a:rPr lang="es-PE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Console" pitchFamily="49" charset="0"/>
                        </a:rPr>
                        <a:t>Á</a:t>
                      </a:r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NDAR</a:t>
                      </a:r>
                      <a:endParaRPr lang="es-PE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kern="1200" dirty="0" smtClean="0">
                          <a:solidFill>
                            <a:schemeClr val="tx1"/>
                          </a:solidFill>
                          <a:latin typeface="Super Mario 256" pitchFamily="2" charset="0"/>
                          <a:ea typeface="+mn-ea"/>
                          <a:cs typeface="+mn-cs"/>
                        </a:rPr>
                        <a:t>810,000.00</a:t>
                      </a:r>
                    </a:p>
                  </a:txBody>
                  <a:tcPr anchor="ctr"/>
                </a:tc>
              </a:tr>
              <a:tr h="655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REAL</a:t>
                      </a:r>
                      <a:endParaRPr lang="es-PE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kern="1200" dirty="0" smtClean="0">
                          <a:solidFill>
                            <a:schemeClr val="tx1"/>
                          </a:solidFill>
                          <a:latin typeface="Super Mario 256" pitchFamily="2" charset="0"/>
                          <a:ea typeface="+mn-ea"/>
                          <a:cs typeface="+mn-cs"/>
                        </a:rPr>
                        <a:t>646,100.00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400" kern="1200" dirty="0" smtClean="0">
                        <a:solidFill>
                          <a:schemeClr val="tx1"/>
                        </a:solidFill>
                        <a:latin typeface="Super Mario 256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5589"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VARIACI</a:t>
                      </a:r>
                      <a:r>
                        <a:rPr lang="es-PE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Console" pitchFamily="49" charset="0"/>
                        </a:rPr>
                        <a:t>Ó</a:t>
                      </a:r>
                      <a:r>
                        <a:rPr lang="es-PE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N</a:t>
                      </a:r>
                      <a:endParaRPr lang="es-PE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800" b="0" u="none" kern="1200" dirty="0" smtClean="0">
                          <a:solidFill>
                            <a:srgbClr val="FF0000"/>
                          </a:solidFill>
                          <a:effectLst/>
                          <a:latin typeface="Super Mario 256" pitchFamily="2" charset="0"/>
                          <a:ea typeface="+mn-ea"/>
                          <a:cs typeface="+mn-cs"/>
                        </a:rPr>
                        <a:t>163,900.00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CuadroTexto 18"/>
          <p:cNvSpPr txBox="1"/>
          <p:nvPr/>
        </p:nvSpPr>
        <p:spPr>
          <a:xfrm>
            <a:off x="318592" y="349129"/>
            <a:ext cx="5757349" cy="646986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SE APRECIA UNA VARIACI</a:t>
            </a:r>
            <a:r>
              <a:rPr lang="es-PE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LilyUPC" pitchFamily="34" charset="-34"/>
              </a:rPr>
              <a:t>Ó</a:t>
            </a:r>
            <a:r>
              <a:rPr lang="es-PE" sz="2800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N…</a:t>
            </a:r>
            <a:endParaRPr lang="es-PE" sz="2800" dirty="0">
              <a:solidFill>
                <a:schemeClr val="bg1"/>
              </a:solidFill>
              <a:latin typeface="MarioLuigi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6"/>
            <a:ext cx="12192000" cy="6938963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128141" y="1273797"/>
            <a:ext cx="9880925" cy="69603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= (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TARIFA EST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NDAR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–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TARIFA REAL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) x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HORAS REALES</a:t>
            </a: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01707" y="3628394"/>
          <a:ext cx="5866896" cy="29263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7881"/>
                <a:gridCol w="1549860"/>
                <a:gridCol w="1248917"/>
                <a:gridCol w="1670238"/>
              </a:tblGrid>
              <a:tr h="515744">
                <a:tc gridSpan="4"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TARJETA </a:t>
                      </a:r>
                      <a:r>
                        <a:rPr lang="es-PE" sz="2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 A  COSTO REAL</a:t>
                      </a:r>
                      <a:endParaRPr lang="es-PE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37351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</a:rPr>
                        <a:t>ELEMTO.</a:t>
                      </a:r>
                      <a:endParaRPr lang="es-PE" b="1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b="1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</a:rPr>
                        <a:t>COSTO UNITARIO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</a:rPr>
                        <a:t>COSTO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</a:rPr>
                        <a:t> TOTAL</a:t>
                      </a:r>
                      <a:endParaRPr lang="es-PE" b="1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418326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Century Gothic" panose="020B0502020202020204" pitchFamily="34" charset="0"/>
                        </a:rPr>
                        <a:t>156,600.00</a:t>
                      </a:r>
                    </a:p>
                  </a:txBody>
                  <a:tcPr anchor="ctr"/>
                </a:tc>
              </a:tr>
              <a:tr h="418326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Century Gothic" panose="020B0502020202020204" pitchFamily="34" charset="0"/>
                        </a:rPr>
                        <a:t>65,000 HS.</a:t>
                      </a:r>
                      <a:endParaRPr lang="es-PE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Century Gothic" panose="020B0502020202020204" pitchFamily="34" charset="0"/>
                        </a:rPr>
                        <a:t>3.60</a:t>
                      </a:r>
                      <a:endParaRPr lang="es-PE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Century Gothic" panose="020B0502020202020204" pitchFamily="34" charset="0"/>
                        </a:rPr>
                        <a:t>234,000.00</a:t>
                      </a:r>
                    </a:p>
                  </a:txBody>
                  <a:tcPr anchor="ctr"/>
                </a:tc>
              </a:tr>
              <a:tr h="418326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Century Gothic" panose="020B0502020202020204" pitchFamily="34" charset="0"/>
                        </a:rPr>
                        <a:t>70,000</a:t>
                      </a:r>
                      <a:r>
                        <a:rPr lang="es-PE" b="1" baseline="0" dirty="0" smtClean="0">
                          <a:effectLst/>
                          <a:latin typeface="Century Gothic" panose="020B0502020202020204" pitchFamily="34" charset="0"/>
                        </a:rPr>
                        <a:t> HS.</a:t>
                      </a:r>
                      <a:endParaRPr lang="es-PE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Century Gothic" panose="020B0502020202020204" pitchFamily="34" charset="0"/>
                        </a:rPr>
                        <a:t>3.65</a:t>
                      </a:r>
                      <a:endParaRPr lang="es-PE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Century Gothic" panose="020B0502020202020204" pitchFamily="34" charset="0"/>
                        </a:rPr>
                        <a:t>255,500.00</a:t>
                      </a:r>
                      <a:endParaRPr lang="es-PE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18326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/>
                          <a:latin typeface="MarioLuigi2" panose="02000000000000000000" pitchFamily="2" charset="0"/>
                        </a:rPr>
                        <a:t>TOTAL</a:t>
                      </a:r>
                      <a:endParaRPr lang="es-PE" b="1" dirty="0"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180,000</a:t>
                      </a:r>
                      <a:r>
                        <a:rPr lang="es-PE" sz="1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HS.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646,100.00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6387179" y="4696296"/>
          <a:ext cx="5668362" cy="1742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2045"/>
                <a:gridCol w="1378424"/>
                <a:gridCol w="1190610"/>
                <a:gridCol w="1707283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TARJETA A COSTO EST</a:t>
                      </a:r>
                      <a:r>
                        <a:rPr lang="es-PE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lang="es-PE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NDAR</a:t>
                      </a:r>
                      <a:endParaRPr lang="es-PE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ELEMENTO</a:t>
                      </a:r>
                      <a:endParaRPr lang="es-PE" sz="1600" b="1" dirty="0">
                        <a:solidFill>
                          <a:schemeClr val="bg1"/>
                        </a:solidFill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b="1" dirty="0">
                        <a:solidFill>
                          <a:schemeClr val="bg1"/>
                        </a:solidFill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C.U.</a:t>
                      </a:r>
                      <a:endParaRPr lang="es-PE" b="1" dirty="0">
                        <a:solidFill>
                          <a:schemeClr val="bg1"/>
                        </a:solidFill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COSTO</a:t>
                      </a:r>
                      <a:r>
                        <a:rPr lang="es-PE" b="1" baseline="0" dirty="0" smtClean="0"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 TOTAL</a:t>
                      </a:r>
                      <a:endParaRPr lang="es-PE" b="1" dirty="0">
                        <a:solidFill>
                          <a:schemeClr val="bg1"/>
                        </a:solidFill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Century Gothic" panose="020B0502020202020204" pitchFamily="34" charset="0"/>
                        </a:rPr>
                        <a:t>225,000 HS.</a:t>
                      </a:r>
                      <a:endParaRPr lang="es-PE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810,000.00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438835" y="2141589"/>
            <a:ext cx="103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11" name="Igual que 10"/>
          <p:cNvSpPr/>
          <p:nvPr/>
        </p:nvSpPr>
        <p:spPr>
          <a:xfrm>
            <a:off x="2530445" y="2357953"/>
            <a:ext cx="545910" cy="351624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44885" y="2060796"/>
            <a:ext cx="40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endParaRPr lang="es-P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 derecha 12"/>
          <p:cNvSpPr/>
          <p:nvPr/>
        </p:nvSpPr>
        <p:spPr>
          <a:xfrm rot="20780759">
            <a:off x="5321415" y="4494376"/>
            <a:ext cx="2521282" cy="1986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redondeado 13"/>
          <p:cNvSpPr/>
          <p:nvPr/>
        </p:nvSpPr>
        <p:spPr>
          <a:xfrm>
            <a:off x="7867128" y="3799931"/>
            <a:ext cx="2722274" cy="7848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PROCESO 1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256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42123" y="4879143"/>
            <a:ext cx="82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3.48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389659" y="6073597"/>
            <a:ext cx="107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3.60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676918" y="4942440"/>
            <a:ext cx="154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45,000 HS.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Menos 17"/>
          <p:cNvSpPr/>
          <p:nvPr/>
        </p:nvSpPr>
        <p:spPr>
          <a:xfrm>
            <a:off x="5291388" y="2202841"/>
            <a:ext cx="450376" cy="52243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/>
          <p:cNvSpPr txBox="1"/>
          <p:nvPr/>
        </p:nvSpPr>
        <p:spPr>
          <a:xfrm>
            <a:off x="7382698" y="2060795"/>
            <a:ext cx="477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0" name="Multiplicar 19"/>
          <p:cNvSpPr/>
          <p:nvPr/>
        </p:nvSpPr>
        <p:spPr>
          <a:xfrm>
            <a:off x="7762637" y="2217589"/>
            <a:ext cx="483077" cy="5224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20"/>
          <p:cNvSpPr txBox="1"/>
          <p:nvPr/>
        </p:nvSpPr>
        <p:spPr>
          <a:xfrm>
            <a:off x="1413360" y="3024267"/>
            <a:ext cx="100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2" name="Igual que 21"/>
          <p:cNvSpPr/>
          <p:nvPr/>
        </p:nvSpPr>
        <p:spPr>
          <a:xfrm>
            <a:off x="2469271" y="3214817"/>
            <a:ext cx="545910" cy="300083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244885" y="3103248"/>
            <a:ext cx="179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5,400.00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837849" y="3056843"/>
            <a:ext cx="150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VPBE</a:t>
            </a:r>
            <a:endParaRPr lang="es-PE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" name="Anillo 1"/>
          <p:cNvSpPr/>
          <p:nvPr/>
        </p:nvSpPr>
        <p:spPr>
          <a:xfrm>
            <a:off x="1332860" y="4752564"/>
            <a:ext cx="4808635" cy="688963"/>
          </a:xfrm>
          <a:prstGeom prst="donut">
            <a:avLst>
              <a:gd name="adj" fmla="val 131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478996" y="172311"/>
            <a:ext cx="11182066" cy="941840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3200" b="1" dirty="0" smtClean="0">
                <a:solidFill>
                  <a:srgbClr val="0070C0"/>
                </a:solidFill>
                <a:latin typeface="Super Mario 256" pitchFamily="2" charset="0"/>
              </a:rPr>
              <a:t>VARIACI</a:t>
            </a:r>
            <a:r>
              <a:rPr lang="es-PE" sz="32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Ó</a:t>
            </a:r>
            <a:r>
              <a:rPr lang="es-PE" sz="3200" b="1" dirty="0" smtClean="0">
                <a:solidFill>
                  <a:srgbClr val="0070C0"/>
                </a:solidFill>
                <a:latin typeface="Super Mario 256" pitchFamily="2" charset="0"/>
              </a:rPr>
              <a:t>N EN EL </a:t>
            </a:r>
            <a:r>
              <a:rPr lang="es-PE" sz="3600" b="1" dirty="0" smtClean="0">
                <a:solidFill>
                  <a:srgbClr val="002060"/>
                </a:solidFill>
                <a:latin typeface="Super Mario 256" pitchFamily="2" charset="0"/>
              </a:rPr>
              <a:t>PRECIO</a:t>
            </a:r>
            <a:r>
              <a:rPr lang="es-PE" sz="3200" b="1" dirty="0" smtClean="0">
                <a:solidFill>
                  <a:srgbClr val="0070C0"/>
                </a:solidFill>
                <a:latin typeface="Super Mario 256" pitchFamily="2" charset="0"/>
              </a:rPr>
              <a:t> M.O.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PE" sz="3200" b="1" dirty="0" smtClean="0">
              <a:solidFill>
                <a:srgbClr val="0070C0"/>
              </a:solidFill>
              <a:latin typeface="Super Mario 256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PE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44726 -0.5555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417 L 0.22955 -0.3768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208 L 0.54961 -0.3886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57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3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" grpId="0" animBg="1"/>
      <p:bldP spid="25" grpId="0" animBg="1"/>
      <p:bldP spid="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"/>
            <a:ext cx="12192000" cy="693896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73739" y="3420369"/>
          <a:ext cx="5872102" cy="2519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9121"/>
                <a:gridCol w="1551235"/>
                <a:gridCol w="1250026"/>
                <a:gridCol w="1671720"/>
              </a:tblGrid>
              <a:tr h="3708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TARJETA A COSTO REAL</a:t>
                      </a:r>
                      <a:endParaRPr lang="es-PE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1" kern="120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ELEMENTO</a:t>
                      </a:r>
                      <a:endParaRPr lang="es-PE" sz="1600" b="1" kern="1200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1" kern="120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UNIDAD DE MEDIDA</a:t>
                      </a:r>
                      <a:endParaRPr lang="es-PE" sz="1600" b="1" kern="1200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1" kern="120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UNITARIO</a:t>
                      </a:r>
                      <a:endParaRPr lang="es-PE" sz="1600" b="1" kern="1200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1" kern="120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TOTAL</a:t>
                      </a:r>
                      <a:endParaRPr lang="es-PE" sz="1600" b="1" kern="1200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45,000</a:t>
                      </a:r>
                      <a:r>
                        <a:rPr lang="es-PE" b="1" baseline="0" dirty="0" smtClean="0">
                          <a:latin typeface="Century Gothic" panose="020B0502020202020204" pitchFamily="34" charset="0"/>
                        </a:rPr>
                        <a:t> HS.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3.48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156,600.00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234,000.00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70,000</a:t>
                      </a:r>
                      <a:r>
                        <a:rPr lang="es-PE" b="1" baseline="0" dirty="0" smtClean="0">
                          <a:latin typeface="Century Gothic" panose="020B0502020202020204" pitchFamily="34" charset="0"/>
                        </a:rPr>
                        <a:t> HS.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3.65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255,500.00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TOTAL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180,000</a:t>
                      </a:r>
                      <a:r>
                        <a:rPr lang="es-PE" b="1" baseline="0" dirty="0" smtClean="0">
                          <a:latin typeface="Century Gothic" panose="020B0502020202020204" pitchFamily="34" charset="0"/>
                        </a:rPr>
                        <a:t> HS.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646,100.00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6169739" y="4082799"/>
          <a:ext cx="5979460" cy="1468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2189"/>
                <a:gridCol w="1501254"/>
                <a:gridCol w="1095033"/>
                <a:gridCol w="1800984"/>
              </a:tblGrid>
              <a:tr h="3708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TARJETA A COSTO EST</a:t>
                      </a:r>
                      <a:r>
                        <a:rPr lang="es-PE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Á</a:t>
                      </a:r>
                      <a:r>
                        <a:rPr lang="es-PE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NDAR</a:t>
                      </a:r>
                      <a:endParaRPr lang="es-PE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1" kern="120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ELEMENTO</a:t>
                      </a:r>
                      <a:endParaRPr lang="es-PE" sz="1800" b="1" kern="1200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1" kern="120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UNIDAD DE MEDIDA</a:t>
                      </a:r>
                      <a:endParaRPr lang="es-PE" sz="1800" b="1" kern="1200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1" kern="120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C.U.</a:t>
                      </a:r>
                      <a:endParaRPr lang="es-PE" sz="1800" b="1" kern="1200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b="1" kern="1200" dirty="0" smtClean="0">
                          <a:solidFill>
                            <a:schemeClr val="bg1"/>
                          </a:solidFill>
                          <a:effectLst/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TOTAL</a:t>
                      </a:r>
                      <a:endParaRPr lang="es-PE" sz="1800" b="1" kern="1200" dirty="0">
                        <a:solidFill>
                          <a:schemeClr val="bg1"/>
                        </a:solidFill>
                        <a:effectLst/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Century Gothic" panose="020B0502020202020204" pitchFamily="34" charset="0"/>
                        </a:rPr>
                        <a:t>225,000 HS.</a:t>
                      </a:r>
                      <a:endParaRPr lang="es-PE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810,000.00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777350" y="1569456"/>
            <a:ext cx="797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11" name="Igual que 10"/>
          <p:cNvSpPr/>
          <p:nvPr/>
        </p:nvSpPr>
        <p:spPr>
          <a:xfrm>
            <a:off x="2693499" y="1708079"/>
            <a:ext cx="545910" cy="37405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91824" y="1569456"/>
            <a:ext cx="109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 derecha 12"/>
          <p:cNvSpPr/>
          <p:nvPr/>
        </p:nvSpPr>
        <p:spPr>
          <a:xfrm rot="19871181">
            <a:off x="5509825" y="4133627"/>
            <a:ext cx="2613284" cy="247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redondeado 13"/>
          <p:cNvSpPr/>
          <p:nvPr/>
        </p:nvSpPr>
        <p:spPr>
          <a:xfrm>
            <a:off x="8095061" y="3125827"/>
            <a:ext cx="2673023" cy="7848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PROCESO 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310344" y="4893523"/>
            <a:ext cx="82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3.60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361755" y="5166335"/>
            <a:ext cx="113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3.60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69147" y="4888841"/>
            <a:ext cx="157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Century Gothic" panose="020B0502020202020204" pitchFamily="34" charset="0"/>
              </a:rPr>
              <a:t>65,000 HS.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sp>
        <p:nvSpPr>
          <p:cNvPr id="18" name="Menos 17"/>
          <p:cNvSpPr/>
          <p:nvPr/>
        </p:nvSpPr>
        <p:spPr>
          <a:xfrm>
            <a:off x="4812809" y="1632269"/>
            <a:ext cx="450376" cy="46404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/>
          <p:cNvSpPr txBox="1"/>
          <p:nvPr/>
        </p:nvSpPr>
        <p:spPr>
          <a:xfrm>
            <a:off x="6501850" y="1557179"/>
            <a:ext cx="47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ultiplicar 19"/>
          <p:cNvSpPr/>
          <p:nvPr/>
        </p:nvSpPr>
        <p:spPr>
          <a:xfrm>
            <a:off x="6791613" y="1676954"/>
            <a:ext cx="498142" cy="4363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20"/>
          <p:cNvSpPr txBox="1"/>
          <p:nvPr/>
        </p:nvSpPr>
        <p:spPr>
          <a:xfrm>
            <a:off x="1791757" y="2494328"/>
            <a:ext cx="769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2" name="Igual que 21"/>
          <p:cNvSpPr/>
          <p:nvPr/>
        </p:nvSpPr>
        <p:spPr>
          <a:xfrm>
            <a:off x="2693499" y="2614852"/>
            <a:ext cx="545910" cy="300083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623718" y="2458552"/>
            <a:ext cx="55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0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308513" y="2528073"/>
            <a:ext cx="154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VNULA</a:t>
            </a:r>
            <a:endParaRPr lang="es-PE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5" name="Anillo 24"/>
          <p:cNvSpPr/>
          <p:nvPr/>
        </p:nvSpPr>
        <p:spPr>
          <a:xfrm>
            <a:off x="1091821" y="4724673"/>
            <a:ext cx="5021511" cy="682424"/>
          </a:xfrm>
          <a:prstGeom prst="donut">
            <a:avLst>
              <a:gd name="adj" fmla="val 169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Rectángulo redondeado 6"/>
          <p:cNvSpPr/>
          <p:nvPr/>
        </p:nvSpPr>
        <p:spPr>
          <a:xfrm>
            <a:off x="1392712" y="377600"/>
            <a:ext cx="9880925" cy="69603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= (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TARIFA EST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NDAR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–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TARIFA REAL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) x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HORAS REALES</a:t>
            </a: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45573 -0.5104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86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416 L 0.17109 -0.4668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-4.81481E-6 L 0.47305 -0.4627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" y="-2043"/>
            <a:ext cx="12192000" cy="693896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0" y="3601010"/>
          <a:ext cx="5822355" cy="258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7268"/>
                <a:gridCol w="1538094"/>
                <a:gridCol w="1239436"/>
                <a:gridCol w="1657557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PE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TARJETA</a:t>
                      </a:r>
                      <a:r>
                        <a:rPr lang="es-PE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 A COSTO REAL</a:t>
                      </a:r>
                      <a:endParaRPr lang="es-PE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MarioLuigi2" panose="02000000000000000000" pitchFamily="2" charset="0"/>
                        </a:rPr>
                        <a:t>ELEMENTO</a:t>
                      </a:r>
                      <a:endParaRPr lang="es-PE" sz="1600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MarioLuigi2" panose="02000000000000000000" pitchFamily="2" charset="0"/>
                        </a:rPr>
                        <a:t>COSTO UNITARIO</a:t>
                      </a:r>
                      <a:endParaRPr lang="es-PE" sz="1600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COSTO</a:t>
                      </a:r>
                      <a:r>
                        <a:rPr lang="es-PE" b="1" baseline="0" dirty="0" smtClean="0">
                          <a:latin typeface="MarioLuigi2" panose="02000000000000000000" pitchFamily="2" charset="0"/>
                        </a:rPr>
                        <a:t> TOTAL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45,000</a:t>
                      </a:r>
                      <a:r>
                        <a:rPr lang="es-PE" b="1" baseline="0" dirty="0" smtClean="0">
                          <a:latin typeface="Century Gothic" panose="020B0502020202020204" pitchFamily="34" charset="0"/>
                        </a:rPr>
                        <a:t> HS.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3.48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156,600.00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65,000 HS.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3.60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234,000.00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255,500.00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TOTAL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180,000</a:t>
                      </a:r>
                      <a:r>
                        <a:rPr lang="es-PE" b="1" baseline="0" dirty="0" smtClean="0">
                          <a:latin typeface="Century Gothic" panose="020B0502020202020204" pitchFamily="34" charset="0"/>
                        </a:rPr>
                        <a:t> HS.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646,100.00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5943600" y="4420415"/>
          <a:ext cx="6248399" cy="1468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5673"/>
                <a:gridCol w="1508700"/>
                <a:gridCol w="1462040"/>
                <a:gridCol w="188198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TARJETA A COSTO EST</a:t>
                      </a:r>
                      <a:r>
                        <a:rPr lang="es-PE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lang="es-PE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NDAR</a:t>
                      </a:r>
                      <a:endParaRPr lang="es-PE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MarioLuigi2" panose="02000000000000000000" pitchFamily="2" charset="0"/>
                        </a:rPr>
                        <a:t>ELEMENTO</a:t>
                      </a:r>
                      <a:endParaRPr lang="es-PE" sz="1600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COSTO UNITARIO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COSTO</a:t>
                      </a:r>
                      <a:r>
                        <a:rPr lang="es-PE" b="1" baseline="0" dirty="0" smtClean="0">
                          <a:latin typeface="MarioLuigi2" panose="02000000000000000000" pitchFamily="2" charset="0"/>
                        </a:rPr>
                        <a:t> TOTAL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225,000 HS.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810,000.00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035424" y="1718457"/>
            <a:ext cx="147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11" name="Igual que 10"/>
          <p:cNvSpPr/>
          <p:nvPr/>
        </p:nvSpPr>
        <p:spPr>
          <a:xfrm>
            <a:off x="2702851" y="1849963"/>
            <a:ext cx="545910" cy="383317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31511" y="1718457"/>
            <a:ext cx="59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 derecha 12"/>
          <p:cNvSpPr/>
          <p:nvPr/>
        </p:nvSpPr>
        <p:spPr>
          <a:xfrm rot="19591607">
            <a:off x="5306775" y="4421341"/>
            <a:ext cx="2981530" cy="415240"/>
          </a:xfrm>
          <a:prstGeom prst="rightArrow">
            <a:avLst>
              <a:gd name="adj1" fmla="val 23839"/>
              <a:gd name="adj2" fmla="val 80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redondeado 13"/>
          <p:cNvSpPr/>
          <p:nvPr/>
        </p:nvSpPr>
        <p:spPr>
          <a:xfrm>
            <a:off x="8155565" y="3375665"/>
            <a:ext cx="2531208" cy="7848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PROCESO 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208763" y="5452487"/>
            <a:ext cx="82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3.65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241116" y="5526567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Century Gothic" panose="020B0502020202020204" pitchFamily="34" charset="0"/>
              </a:rPr>
              <a:t>3.60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13082" y="5418261"/>
            <a:ext cx="162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Century Gothic" panose="020B0502020202020204" pitchFamily="34" charset="0"/>
              </a:rPr>
              <a:t>70,000 HS.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sp>
        <p:nvSpPr>
          <p:cNvPr id="18" name="Menos 17"/>
          <p:cNvSpPr/>
          <p:nvPr/>
        </p:nvSpPr>
        <p:spPr>
          <a:xfrm>
            <a:off x="4762361" y="1853621"/>
            <a:ext cx="450376" cy="46166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/>
          <p:cNvSpPr txBox="1"/>
          <p:nvPr/>
        </p:nvSpPr>
        <p:spPr>
          <a:xfrm>
            <a:off x="6481641" y="1715512"/>
            <a:ext cx="47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ultiplicar 19"/>
          <p:cNvSpPr/>
          <p:nvPr/>
        </p:nvSpPr>
        <p:spPr>
          <a:xfrm>
            <a:off x="6881396" y="1807844"/>
            <a:ext cx="367896" cy="461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20"/>
          <p:cNvSpPr txBox="1"/>
          <p:nvPr/>
        </p:nvSpPr>
        <p:spPr>
          <a:xfrm>
            <a:off x="1129554" y="2630365"/>
            <a:ext cx="136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2" name="Igual que 21"/>
          <p:cNvSpPr/>
          <p:nvPr/>
        </p:nvSpPr>
        <p:spPr>
          <a:xfrm>
            <a:off x="2702851" y="2722846"/>
            <a:ext cx="545910" cy="46631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248761" y="2740683"/>
            <a:ext cx="210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3,500.00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32283" y="2671267"/>
            <a:ext cx="193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VPSE</a:t>
            </a:r>
            <a:endParaRPr lang="es-P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5" name="Anillo 24"/>
          <p:cNvSpPr/>
          <p:nvPr/>
        </p:nvSpPr>
        <p:spPr>
          <a:xfrm>
            <a:off x="1266034" y="5222067"/>
            <a:ext cx="4616756" cy="697684"/>
          </a:xfrm>
          <a:prstGeom prst="donut">
            <a:avLst>
              <a:gd name="adj" fmla="val 132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Rectángulo redondeado 6"/>
          <p:cNvSpPr/>
          <p:nvPr/>
        </p:nvSpPr>
        <p:spPr>
          <a:xfrm>
            <a:off x="805848" y="568672"/>
            <a:ext cx="9880925" cy="69603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= (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TARIFA EST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NDAR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–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TARIFA REAL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) x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HORAS REALES</a:t>
            </a: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872E-7 1.35985E-6 L -0.45672 -0.5312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3" y="-26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1515E-7 -3.01573E-6 L 0.17636 -0.5249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2" y="-26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0625 L 0.48243 -0.5157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01783" y="2713256"/>
            <a:ext cx="20116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latin typeface="MarioLuigi2" panose="02000000000000000000" pitchFamily="2" charset="0"/>
              </a:rPr>
              <a:t>PROCESO 1</a:t>
            </a:r>
            <a:endParaRPr lang="es-PE" b="1" dirty="0">
              <a:solidFill>
                <a:srgbClr val="FF0000"/>
              </a:solidFill>
              <a:latin typeface="MarioLuigi2" panose="020000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01783" y="3566559"/>
            <a:ext cx="20116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rgbClr val="FF0000"/>
                </a:solidFill>
                <a:latin typeface="MarioLuigi2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dirty="0"/>
              <a:t>PROCESO 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01783" y="4325454"/>
            <a:ext cx="20116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rgbClr val="FF0000"/>
                </a:solidFill>
                <a:latin typeface="MarioLuigi2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dirty="0"/>
              <a:t>PROCESO 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90236" y="5007723"/>
            <a:ext cx="2523635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VARIACI</a:t>
            </a:r>
            <a:r>
              <a:rPr lang="es-PE" sz="2000" b="1" dirty="0" smtClean="0">
                <a:solidFill>
                  <a:schemeClr val="bg1"/>
                </a:solidFill>
                <a:latin typeface="Bauhaus 93" pitchFamily="82" charset="0"/>
              </a:rPr>
              <a:t>Ó</a:t>
            </a:r>
            <a:r>
              <a:rPr lang="es-PE" b="1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N  PRECIO</a:t>
            </a:r>
            <a:endParaRPr lang="es-PE" b="1" dirty="0">
              <a:solidFill>
                <a:schemeClr val="bg1"/>
              </a:solidFill>
              <a:latin typeface="MarioLuigi2" panose="020000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959971" y="2630133"/>
            <a:ext cx="1528353" cy="5355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5,400.00</a:t>
            </a:r>
            <a:endParaRPr lang="es-PE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959970" y="3483436"/>
            <a:ext cx="1528353" cy="5355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0.00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960223" y="4245301"/>
            <a:ext cx="1528353" cy="5355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3,500.00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992374" y="4945419"/>
            <a:ext cx="152835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  <a:latin typeface="MarioLuigi2" panose="02000000000000000000" pitchFamily="2" charset="0"/>
              </a:rPr>
              <a:t>1.900.00</a:t>
            </a:r>
          </a:p>
        </p:txBody>
      </p:sp>
      <p:sp>
        <p:nvSpPr>
          <p:cNvPr id="13" name="Menos 12"/>
          <p:cNvSpPr/>
          <p:nvPr/>
        </p:nvSpPr>
        <p:spPr>
          <a:xfrm>
            <a:off x="3504946" y="4632611"/>
            <a:ext cx="2438399" cy="334193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redondeado 14"/>
          <p:cNvSpPr/>
          <p:nvPr/>
        </p:nvSpPr>
        <p:spPr>
          <a:xfrm>
            <a:off x="6744942" y="2207743"/>
            <a:ext cx="5088835" cy="12328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PROCESO 1</a:t>
            </a:r>
          </a:p>
          <a:p>
            <a:pPr algn="ctr"/>
            <a:endParaRPr lang="es-P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 = ( </a:t>
            </a:r>
            <a:r>
              <a:rPr lang="es-P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3.60</a:t>
            </a:r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– </a:t>
            </a:r>
            <a:r>
              <a:rPr lang="es-P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3.48</a:t>
            </a:r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) x </a:t>
            </a:r>
            <a:r>
              <a:rPr lang="es-P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45,000.00</a:t>
            </a:r>
          </a:p>
          <a:p>
            <a:pPr algn="ctr"/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 = </a:t>
            </a:r>
            <a:r>
              <a:rPr lang="es-P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5,400.00</a:t>
            </a:r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 VPBE 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744943" y="3004213"/>
            <a:ext cx="5088835" cy="12328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PROCESO 2</a:t>
            </a:r>
          </a:p>
          <a:p>
            <a:pPr algn="ctr"/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 = ( 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3.60</a:t>
            </a: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– 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3.60</a:t>
            </a: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) x 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65,000.00</a:t>
            </a: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 = 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0</a:t>
            </a: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  VNULA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6763026" y="3849702"/>
            <a:ext cx="5088835" cy="12328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PROCESO 3</a:t>
            </a:r>
          </a:p>
          <a:p>
            <a:pPr algn="ctr"/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 = ( 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3.60</a:t>
            </a: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– 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3.65</a:t>
            </a: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) x 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70,000.00</a:t>
            </a: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 =  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3,500.00</a:t>
            </a: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   VPSE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618920" y="2737957"/>
            <a:ext cx="99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002060"/>
                </a:solidFill>
                <a:latin typeface="MarioLuigi2" panose="02000000000000000000" pitchFamily="2" charset="0"/>
              </a:rPr>
              <a:t>VPBE</a:t>
            </a:r>
            <a:endParaRPr lang="es-PE" sz="2000" b="1" dirty="0">
              <a:solidFill>
                <a:srgbClr val="002060"/>
              </a:solidFill>
              <a:latin typeface="MarioLuigi2" panose="02000000000000000000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613238" y="3557563"/>
            <a:ext cx="114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 b="1">
                <a:solidFill>
                  <a:srgbClr val="002060"/>
                </a:solidFill>
                <a:latin typeface="MarioLuigi2" panose="02000000000000000000" pitchFamily="2" charset="0"/>
              </a:defRPr>
            </a:lvl1pPr>
          </a:lstStyle>
          <a:p>
            <a:r>
              <a:rPr lang="es-PE" dirty="0"/>
              <a:t>VNULA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677561" y="4318575"/>
            <a:ext cx="106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 b="1">
                <a:solidFill>
                  <a:srgbClr val="002060"/>
                </a:solidFill>
                <a:latin typeface="MarioLuigi2" panose="02000000000000000000" pitchFamily="2" charset="0"/>
              </a:defRPr>
            </a:lvl1pPr>
          </a:lstStyle>
          <a:p>
            <a:r>
              <a:rPr lang="es-PE" dirty="0"/>
              <a:t>VPSE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677561" y="4934741"/>
            <a:ext cx="137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 b="1">
                <a:solidFill>
                  <a:srgbClr val="002060"/>
                </a:solidFill>
                <a:latin typeface="MarioLuigi2" panose="02000000000000000000" pitchFamily="2" charset="0"/>
              </a:defRPr>
            </a:lvl1pPr>
          </a:lstStyle>
          <a:p>
            <a:r>
              <a:rPr lang="es-PE" sz="3000" dirty="0">
                <a:solidFill>
                  <a:srgbClr val="FF0000"/>
                </a:solidFill>
              </a:rPr>
              <a:t>VPBE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752597" y="444928"/>
            <a:ext cx="8686800" cy="1550615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Super Mario 256" pitchFamily="2" charset="0"/>
                <a:cs typeface="Aharoni" pitchFamily="2" charset="-79"/>
              </a:rPr>
              <a:t>VARIACI</a:t>
            </a:r>
            <a:r>
              <a:rPr lang="es-PE" sz="4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erlin Sans FB" panose="020E0602020502020306" pitchFamily="34" charset="0"/>
                <a:cs typeface="Aharoni" pitchFamily="2" charset="-79"/>
              </a:rPr>
              <a:t>Ó</a:t>
            </a:r>
            <a:r>
              <a:rPr lang="es-PE" sz="4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Super Mario 256" pitchFamily="2" charset="0"/>
                <a:cs typeface="Aharoni" pitchFamily="2" charset="-79"/>
              </a:rPr>
              <a:t>N DEL PRECIO </a:t>
            </a:r>
            <a:r>
              <a:rPr lang="es-PE" sz="40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Super Mario 256" pitchFamily="2" charset="0"/>
                <a:cs typeface="Aharoni" pitchFamily="2" charset="-79"/>
              </a:rPr>
              <a:t>DE LA MANO DE OBRA</a:t>
            </a:r>
            <a:endParaRPr lang="es-PE" sz="4800" b="1" dirty="0">
              <a:ln>
                <a:solidFill>
                  <a:schemeClr val="tx1"/>
                </a:solidFill>
              </a:ln>
              <a:solidFill>
                <a:srgbClr val="00FF00"/>
              </a:solidFill>
              <a:latin typeface="Super Mario 256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67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  <p:bldP spid="19" grpId="0"/>
      <p:bldP spid="20" grpId="0"/>
      <p:bldP spid="21" grpId="0"/>
      <p:bldP spid="21" grpId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252164" y="1785129"/>
            <a:ext cx="9825566" cy="3105895"/>
            <a:chOff x="1353785" y="1210520"/>
            <a:chExt cx="8977746" cy="2199585"/>
          </a:xfrm>
        </p:grpSpPr>
        <p:sp>
          <p:nvSpPr>
            <p:cNvPr id="12" name="Rectángulo redondeado 11"/>
            <p:cNvSpPr/>
            <p:nvPr/>
          </p:nvSpPr>
          <p:spPr>
            <a:xfrm>
              <a:off x="1353785" y="1210520"/>
              <a:ext cx="8977746" cy="219958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6567049" y="1399060"/>
              <a:ext cx="1508165" cy="33549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8482540" y="1399060"/>
              <a:ext cx="1508165" cy="33549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5" name="Rectángulo redondeado 4"/>
          <p:cNvSpPr/>
          <p:nvPr/>
        </p:nvSpPr>
        <p:spPr>
          <a:xfrm>
            <a:off x="1496368" y="3309295"/>
            <a:ext cx="4394765" cy="5158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es-PE" sz="2000" b="1" dirty="0">
                <a:solidFill>
                  <a:schemeClr val="tx1"/>
                </a:solidFill>
                <a:latin typeface="Super Mario 256" pitchFamily="2" charset="0"/>
              </a:rPr>
              <a:t>99 VARIACIONES</a:t>
            </a:r>
          </a:p>
          <a:p>
            <a:r>
              <a:rPr lang="es-PE" sz="2000" b="1" dirty="0">
                <a:solidFill>
                  <a:schemeClr val="tx1"/>
                </a:solidFill>
                <a:latin typeface="Super Mario 256" pitchFamily="2" charset="0"/>
              </a:rPr>
              <a:t>    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496368" y="2600685"/>
            <a:ext cx="4394765" cy="4804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Super Mario 256" pitchFamily="2" charset="0"/>
              </a:rPr>
              <a:t>79 C. I. C. C. Y G.</a:t>
            </a:r>
            <a:endParaRPr lang="es-PE" sz="2000" b="1" dirty="0">
              <a:solidFill>
                <a:schemeClr val="tx1"/>
              </a:solidFill>
              <a:latin typeface="Super Mario 256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957697" y="2600686"/>
            <a:ext cx="1650639" cy="478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1,900.00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9054129" y="3570631"/>
            <a:ext cx="1650590" cy="5158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1,900.00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"/>
          <p:cNvSpPr txBox="1"/>
          <p:nvPr/>
        </p:nvSpPr>
        <p:spPr>
          <a:xfrm>
            <a:off x="1283774" y="646376"/>
            <a:ext cx="10241906" cy="615553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s-PE"/>
            </a:defPPr>
            <a:lvl1pPr>
              <a:defRPr sz="2800">
                <a:solidFill>
                  <a:schemeClr val="dk1"/>
                </a:solidFill>
                <a:latin typeface="MarioLuigi2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dirty="0" smtClean="0">
                <a:solidFill>
                  <a:schemeClr val="bg1"/>
                </a:solidFill>
              </a:rPr>
              <a:t>CONTABILIZACI</a:t>
            </a:r>
            <a:r>
              <a:rPr lang="es-PE" sz="3400" dirty="0" smtClean="0">
                <a:solidFill>
                  <a:schemeClr val="bg1"/>
                </a:solidFill>
                <a:latin typeface="Britannic Bold" pitchFamily="34" charset="0"/>
                <a:cs typeface="LilyUPC" pitchFamily="34" charset="-34"/>
              </a:rPr>
              <a:t>Ó</a:t>
            </a:r>
            <a:r>
              <a:rPr lang="es-PE" dirty="0" smtClean="0">
                <a:solidFill>
                  <a:schemeClr val="bg1"/>
                </a:solidFill>
              </a:rPr>
              <a:t>N </a:t>
            </a:r>
            <a:r>
              <a:rPr lang="es-PE" dirty="0">
                <a:solidFill>
                  <a:schemeClr val="bg1"/>
                </a:solidFill>
              </a:rPr>
              <a:t>DE LA </a:t>
            </a:r>
            <a:r>
              <a:rPr lang="es-PE" dirty="0" smtClean="0">
                <a:solidFill>
                  <a:schemeClr val="bg1"/>
                </a:solidFill>
              </a:rPr>
              <a:t>VARIACI</a:t>
            </a:r>
            <a:r>
              <a:rPr lang="es-PE" sz="3400" dirty="0" smtClean="0">
                <a:solidFill>
                  <a:schemeClr val="bg1"/>
                </a:solidFill>
                <a:latin typeface="Britannic Bold" pitchFamily="34" charset="0"/>
              </a:rPr>
              <a:t>Ó</a:t>
            </a:r>
            <a:r>
              <a:rPr lang="es-PE" dirty="0" smtClean="0">
                <a:solidFill>
                  <a:schemeClr val="bg1"/>
                </a:solidFill>
              </a:rPr>
              <a:t>N </a:t>
            </a:r>
            <a:r>
              <a:rPr lang="es-PE" sz="3200" dirty="0" smtClean="0">
                <a:solidFill>
                  <a:srgbClr val="FF0000"/>
                </a:solidFill>
              </a:rPr>
              <a:t>PRECIO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>
                <a:solidFill>
                  <a:schemeClr val="bg1"/>
                </a:solidFill>
              </a:rPr>
              <a:t>DE LA MO.</a:t>
            </a:r>
          </a:p>
        </p:txBody>
      </p:sp>
      <p:sp>
        <p:nvSpPr>
          <p:cNvPr id="19" name="Rectángulo redondeado 4"/>
          <p:cNvSpPr/>
          <p:nvPr/>
        </p:nvSpPr>
        <p:spPr>
          <a:xfrm>
            <a:off x="1770182" y="3928427"/>
            <a:ext cx="4120951" cy="463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rgbClr val="FF0000"/>
                </a:solidFill>
                <a:latin typeface="Super Mario 256" pitchFamily="2" charset="0"/>
              </a:rPr>
              <a:t>993 </a:t>
            </a:r>
            <a:r>
              <a:rPr lang="es-PE" sz="2000" b="1" dirty="0">
                <a:solidFill>
                  <a:srgbClr val="FF0000"/>
                </a:solidFill>
                <a:latin typeface="Super Mario 256" pitchFamily="2" charset="0"/>
              </a:rPr>
              <a:t>MANO DE </a:t>
            </a:r>
            <a:r>
              <a:rPr lang="es-PE" sz="2000" b="1" dirty="0" smtClean="0">
                <a:solidFill>
                  <a:srgbClr val="FF0000"/>
                </a:solidFill>
                <a:latin typeface="Super Mario 256" pitchFamily="2" charset="0"/>
              </a:rPr>
              <a:t>OBRA PRECIO</a:t>
            </a:r>
            <a:endParaRPr lang="es-PE" sz="2000" b="1" dirty="0">
              <a:solidFill>
                <a:srgbClr val="FF0000"/>
              </a:solidFill>
              <a:latin typeface="Super Mario 256" pitchFamily="2" charset="0"/>
            </a:endParaRPr>
          </a:p>
        </p:txBody>
      </p:sp>
      <p:graphicFrame>
        <p:nvGraphicFramePr>
          <p:cNvPr id="20" name="15 Tabla"/>
          <p:cNvGraphicFramePr>
            <a:graphicFrameLocks noGrp="1"/>
          </p:cNvGraphicFramePr>
          <p:nvPr>
            <p:extLst/>
          </p:nvPr>
        </p:nvGraphicFramePr>
        <p:xfrm>
          <a:off x="2940228" y="5087107"/>
          <a:ext cx="3182743" cy="127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05"/>
                <a:gridCol w="1612038"/>
              </a:tblGrid>
              <a:tr h="567348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  <a:r>
                        <a:rPr lang="es-PE" sz="20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VAR. M.O. PRECIO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06547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15 Tabla"/>
          <p:cNvGraphicFramePr>
            <a:graphicFrameLocks noGrp="1"/>
          </p:cNvGraphicFramePr>
          <p:nvPr>
            <p:extLst/>
          </p:nvPr>
        </p:nvGraphicFramePr>
        <p:xfrm>
          <a:off x="6692795" y="5056624"/>
          <a:ext cx="3182743" cy="127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05"/>
                <a:gridCol w="1612038"/>
              </a:tblGrid>
              <a:tr h="567348"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79</a:t>
                      </a:r>
                      <a:r>
                        <a:rPr lang="es-PE" sz="20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C.I.C.C. Y G.</a:t>
                      </a:r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06547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ángulo redondeado 7"/>
          <p:cNvSpPr/>
          <p:nvPr/>
        </p:nvSpPr>
        <p:spPr>
          <a:xfrm>
            <a:off x="6955349" y="2598338"/>
            <a:ext cx="1650639" cy="4784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1,900.00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redondeado 9"/>
          <p:cNvSpPr/>
          <p:nvPr/>
        </p:nvSpPr>
        <p:spPr>
          <a:xfrm>
            <a:off x="9051781" y="3568283"/>
            <a:ext cx="1650590" cy="515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1,900.00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7184571" y="4341087"/>
            <a:ext cx="4659087" cy="2320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VARIACION NETA EN EL PRECIO DE LA MANO D EOBRA</a:t>
            </a:r>
          </a:p>
          <a:p>
            <a:pPr algn="ctr"/>
            <a:endParaRPr lang="es-P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  <a:p>
            <a:pPr algn="ctr"/>
            <a:r>
              <a:rPr lang="es-P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  <a:r>
              <a:rPr lang="es-P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</a:t>
            </a: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= </a:t>
            </a:r>
            <a:r>
              <a:rPr lang="es-P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</a:t>
            </a:r>
            <a:r>
              <a:rPr lang="es-P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1,900.00</a:t>
            </a:r>
            <a:r>
              <a:rPr lang="es-P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</a:t>
            </a:r>
            <a:r>
              <a:rPr lang="es-P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VPBE</a:t>
            </a:r>
          </a:p>
        </p:txBody>
      </p:sp>
    </p:spTree>
    <p:extLst>
      <p:ext uri="{BB962C8B-B14F-4D97-AF65-F5344CB8AC3E}">
        <p14:creationId xmlns:p14="http://schemas.microsoft.com/office/powerpoint/2010/main" val="34644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125E-6 -4.74561E-6 L -0.02538 0.4507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7134E-8 -4.30157E-6 L -0.38383 0.30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8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8" grpId="0" animBg="1"/>
      <p:bldP spid="19" grpId="0" animBg="1"/>
      <p:bldP spid="19" grpId="1" animBg="1"/>
      <p:bldP spid="22" grpId="0"/>
      <p:bldP spid="22" grpId="1"/>
      <p:bldP spid="23" grpId="0"/>
      <p:bldP spid="23" grpId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" y="-2042"/>
            <a:ext cx="12192000" cy="693896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21023" y="3446248"/>
          <a:ext cx="6332027" cy="28674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7176"/>
                <a:gridCol w="1621617"/>
                <a:gridCol w="1498065"/>
                <a:gridCol w="1745169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per Mario 256" pitchFamily="2" charset="0"/>
                        </a:rPr>
                        <a:t>TARJETA A COSTO</a:t>
                      </a:r>
                      <a:r>
                        <a:rPr lang="es-PE" sz="2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per Mario 256" pitchFamily="2" charset="0"/>
                        </a:rPr>
                        <a:t> REAL</a:t>
                      </a:r>
                      <a:endParaRPr lang="es-P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per Mario 256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926913"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ELEMENTO</a:t>
                      </a:r>
                      <a:endParaRPr lang="es-PE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COSTO UNITARIO</a:t>
                      </a:r>
                      <a:endParaRPr lang="es-PE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COSTO</a:t>
                      </a:r>
                      <a:r>
                        <a:rPr lang="es-PE" sz="18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 TOTAL</a:t>
                      </a:r>
                      <a:endParaRPr lang="es-PE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45,000 HS.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3.48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156,600.00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65,000 HS.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3.60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234,000.00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70,000</a:t>
                      </a:r>
                      <a:r>
                        <a:rPr lang="es-PE" sz="18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 HS.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3.65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255,500.00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TOTAL</a:t>
                      </a:r>
                      <a:endParaRPr lang="es-PE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u="none" dirty="0" smtClean="0">
                          <a:effectLst/>
                          <a:latin typeface="Century Gothic" panose="020B0502020202020204" pitchFamily="34" charset="0"/>
                        </a:rPr>
                        <a:t>646,100.00</a:t>
                      </a:r>
                      <a:endParaRPr lang="es-PE" sz="1800" b="1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6530999" y="3788299"/>
          <a:ext cx="5556070" cy="21253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1713"/>
                <a:gridCol w="1806022"/>
                <a:gridCol w="1124263"/>
                <a:gridCol w="1414072"/>
              </a:tblGrid>
              <a:tr h="574740">
                <a:tc gridSpan="4"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rgbClr val="FF0000"/>
                          </a:solidFill>
                          <a:latin typeface="Super Mario 256" pitchFamily="2" charset="0"/>
                        </a:rPr>
                        <a:t>TARJETA A COSTO ESTÁNDAR</a:t>
                      </a:r>
                      <a:endParaRPr lang="es-PE" dirty="0">
                        <a:solidFill>
                          <a:srgbClr val="FF0000"/>
                        </a:solidFill>
                        <a:latin typeface="Super Mario 256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10844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ELEMTO.</a:t>
                      </a:r>
                      <a:endParaRPr lang="es-PE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UNIDAD DE MEDIDA</a:t>
                      </a:r>
                      <a:endParaRPr lang="es-PE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C.U.</a:t>
                      </a:r>
                      <a:endParaRPr lang="es-PE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TOTAL</a:t>
                      </a:r>
                      <a:endParaRPr lang="es-PE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5E2E"/>
                    </a:solidFill>
                  </a:tcPr>
                </a:tc>
              </a:tr>
              <a:tr h="466178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rioLuigi2" panose="02000000000000000000" pitchFamily="2" charset="0"/>
                        </a:rPr>
                        <a:t>MOD</a:t>
                      </a:r>
                      <a:endParaRPr lang="es-P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810,000.00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846631" y="1168725"/>
            <a:ext cx="10374727" cy="653143"/>
          </a:xfrm>
          <a:prstGeom prst="roundRect">
            <a:avLst/>
          </a:prstGeom>
          <a:solidFill>
            <a:srgbClr val="00CC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VC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= (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HORAS REALES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–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HORAS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  <a:cs typeface="Arial" panose="020B0604020202020204" pitchFamily="34" charset="0"/>
              </a:rPr>
              <a:t>EST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  <a:cs typeface="Arial" panose="020B0604020202020204" pitchFamily="34" charset="0"/>
              </a:rPr>
              <a:t>NDAR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) x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PRECIO EST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NDAR</a:t>
            </a: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95475" y="1912016"/>
            <a:ext cx="1121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VC</a:t>
            </a:r>
            <a:endParaRPr lang="es-P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8" name="Igual que 7"/>
          <p:cNvSpPr/>
          <p:nvPr/>
        </p:nvSpPr>
        <p:spPr>
          <a:xfrm>
            <a:off x="1820039" y="2168434"/>
            <a:ext cx="587828" cy="29095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61808" y="5951611"/>
            <a:ext cx="160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180,000 HS.</a:t>
            </a:r>
            <a:endParaRPr lang="es-PE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888010" y="5487712"/>
            <a:ext cx="1964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PE" dirty="0"/>
              <a:t>225,000 HS.</a:t>
            </a:r>
          </a:p>
        </p:txBody>
      </p:sp>
      <p:sp>
        <p:nvSpPr>
          <p:cNvPr id="11" name="Anillo 10"/>
          <p:cNvSpPr/>
          <p:nvPr/>
        </p:nvSpPr>
        <p:spPr>
          <a:xfrm>
            <a:off x="1094285" y="5857044"/>
            <a:ext cx="2707124" cy="556885"/>
          </a:xfrm>
          <a:prstGeom prst="donut">
            <a:avLst>
              <a:gd name="adj" fmla="val 1913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03107" y="1959168"/>
            <a:ext cx="32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/>
              <a:t>(</a:t>
            </a:r>
            <a:endParaRPr lang="es-PE" sz="3200" dirty="0"/>
          </a:p>
        </p:txBody>
      </p:sp>
      <p:sp>
        <p:nvSpPr>
          <p:cNvPr id="13" name="Menos 12"/>
          <p:cNvSpPr/>
          <p:nvPr/>
        </p:nvSpPr>
        <p:spPr>
          <a:xfrm>
            <a:off x="4200886" y="2131032"/>
            <a:ext cx="418012" cy="37703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5839097" y="1959168"/>
            <a:ext cx="613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/>
              <a:t>)</a:t>
            </a:r>
            <a:endParaRPr lang="es-PE" sz="3200" dirty="0"/>
          </a:p>
        </p:txBody>
      </p:sp>
      <p:sp>
        <p:nvSpPr>
          <p:cNvPr id="15" name="Multiplicar 14"/>
          <p:cNvSpPr/>
          <p:nvPr/>
        </p:nvSpPr>
        <p:spPr>
          <a:xfrm>
            <a:off x="6270171" y="2131032"/>
            <a:ext cx="365760" cy="3657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695475" y="2721114"/>
            <a:ext cx="1121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VC</a:t>
            </a:r>
            <a:endParaRPr lang="es-P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17" name="Igual que 16"/>
          <p:cNvSpPr/>
          <p:nvPr/>
        </p:nvSpPr>
        <p:spPr>
          <a:xfrm>
            <a:off x="1817273" y="2889517"/>
            <a:ext cx="587828" cy="29095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00084" y="2830716"/>
            <a:ext cx="240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162,000.00  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544869" y="2726397"/>
            <a:ext cx="15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VCBE</a:t>
            </a:r>
            <a:endParaRPr lang="es-PE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663365" y="5535447"/>
            <a:ext cx="71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Century Gothic" panose="020B0502020202020204" pitchFamily="34" charset="0"/>
              </a:rPr>
              <a:t>3.60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0143" y="146582"/>
            <a:ext cx="12235267" cy="941840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defPPr>
              <a:defRPr lang="es-P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0070C0"/>
                </a:solidFill>
                <a:latin typeface="Super Mario 256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PE" dirty="0" smtClean="0"/>
              <a:t>VARIACIÓN EN LA </a:t>
            </a:r>
            <a:r>
              <a:rPr lang="es-PE" sz="3600" dirty="0" smtClean="0">
                <a:solidFill>
                  <a:srgbClr val="002060"/>
                </a:solidFill>
              </a:rPr>
              <a:t>CANTIDAD</a:t>
            </a:r>
            <a:r>
              <a:rPr lang="es-PE" dirty="0" smtClean="0"/>
              <a:t> M.O.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45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7.40741E-7 L 0.09648 -0.55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1.85185E-6 L -0.27187 -0.4861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416 L -0.24115 -0.4951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9" grpId="1"/>
      <p:bldP spid="10" grpId="0"/>
      <p:bldP spid="10" grpId="1"/>
      <p:bldP spid="11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19" grpId="1"/>
      <p:bldP spid="20" grpId="0"/>
      <p:bldP spid="20" grpId="1"/>
      <p:bldP spid="21" grpId="0" build="p" animBg="1"/>
      <p:bldP spid="21" grpI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7"/>
          <a:stretch/>
        </p:blipFill>
        <p:spPr>
          <a:xfrm>
            <a:off x="0" y="0"/>
            <a:ext cx="12192000" cy="687308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329326" y="4319835"/>
            <a:ext cx="4792118" cy="4871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99 VARIACIONES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329326" y="3421434"/>
            <a:ext cx="4792118" cy="4804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79 C. I. C. C. Y G</a:t>
            </a:r>
            <a:r>
              <a:rPr lang="es-PE" sz="2000" b="1" dirty="0" smtClean="0">
                <a:latin typeface="Century Gothic" panose="020B0502020202020204" pitchFamily="34" charset="0"/>
              </a:rPr>
              <a:t>.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250481" y="3421434"/>
            <a:ext cx="2032793" cy="4871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Century Gothic" panose="020B0502020202020204" pitchFamily="34" charset="0"/>
              </a:rPr>
              <a:t>162,000.00</a:t>
            </a:r>
            <a:endParaRPr lang="es-PE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316998" y="4563393"/>
            <a:ext cx="2111493" cy="4849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Century Gothic" panose="020B0502020202020204" pitchFamily="34" charset="0"/>
              </a:rPr>
              <a:t>162,000.00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05810" y="285252"/>
            <a:ext cx="11036996" cy="715089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POR LA </a:t>
            </a:r>
            <a:r>
              <a:rPr lang="es-PE" sz="3600" dirty="0" smtClean="0">
                <a:solidFill>
                  <a:srgbClr val="FF0000"/>
                </a:solidFill>
                <a:latin typeface="MarioLuigi2" panose="02000000000000000000" pitchFamily="2" charset="0"/>
              </a:rPr>
              <a:t>CANTIDAD</a:t>
            </a:r>
            <a:r>
              <a:rPr lang="es-PE" sz="2800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 DE LA M.O.UTILIZADA EN PRODUCCI</a:t>
            </a:r>
            <a:r>
              <a:rPr lang="es-PE" sz="3200" dirty="0" smtClean="0">
                <a:solidFill>
                  <a:schemeClr val="bg1"/>
                </a:solidFill>
                <a:latin typeface="Rockwell Extra Bold" pitchFamily="18" charset="0"/>
              </a:rPr>
              <a:t>Ó</a:t>
            </a:r>
            <a:r>
              <a:rPr lang="es-PE" sz="2800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N</a:t>
            </a:r>
            <a:endParaRPr lang="es-PE" sz="2800" dirty="0">
              <a:solidFill>
                <a:schemeClr val="bg1"/>
              </a:solidFill>
              <a:latin typeface="MarioLuigi2" panose="02000000000000000000" pitchFamily="2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686696" y="1204689"/>
            <a:ext cx="4761706" cy="19760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VARIACI</a:t>
            </a:r>
            <a:r>
              <a:rPr lang="es-P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Ó</a:t>
            </a:r>
            <a:r>
              <a:rPr lang="es-P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N EN LA CANTIDAD DE LA MANO DE OBRA</a:t>
            </a:r>
          </a:p>
          <a:p>
            <a:pPr algn="ctr"/>
            <a:endParaRPr lang="es-PE" dirty="0"/>
          </a:p>
          <a:p>
            <a:pPr algn="ctr"/>
            <a:r>
              <a:rPr lang="es-P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VC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</a:t>
            </a:r>
            <a:r>
              <a:rPr lang="es-P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=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  </a:t>
            </a:r>
            <a:r>
              <a:rPr lang="es-PE" sz="2800" b="1" dirty="0" smtClean="0">
                <a:solidFill>
                  <a:schemeClr val="tx1"/>
                </a:solidFill>
                <a:latin typeface="Super Mario 256" pitchFamily="2" charset="0"/>
              </a:rPr>
              <a:t>162,000.00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   </a:t>
            </a:r>
            <a:r>
              <a:rPr lang="es-P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VCBE 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1" name="Rectángulo redondeado 4"/>
          <p:cNvSpPr/>
          <p:nvPr/>
        </p:nvSpPr>
        <p:spPr>
          <a:xfrm>
            <a:off x="1668367" y="4865008"/>
            <a:ext cx="4453077" cy="7665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994 </a:t>
            </a:r>
            <a:r>
              <a:rPr lang="es-PE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MANO DE </a:t>
            </a:r>
            <a:endParaRPr lang="es-PE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s-PE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PE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OBRA CANTIDAD</a:t>
            </a:r>
            <a:endParaRPr lang="es-PE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9" grpId="0" animBg="1"/>
      <p:bldP spid="16" grpId="0" animBg="1"/>
      <p:bldP spid="16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9617" y="323066"/>
            <a:ext cx="9737558" cy="11081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1.- COMPRA DE MATERIALES A DIVERSOS PROVEEDORES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20118"/>
              </p:ext>
            </p:extLst>
          </p:nvPr>
        </p:nvGraphicFramePr>
        <p:xfrm>
          <a:off x="1700311" y="1841801"/>
          <a:ext cx="8568952" cy="433203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76264"/>
                <a:gridCol w="2160240"/>
                <a:gridCol w="1656184"/>
                <a:gridCol w="2376264"/>
              </a:tblGrid>
              <a:tr h="714368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PROVEEDORES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UNIDAD DE MEDIDA</a:t>
                      </a:r>
                      <a:endParaRPr lang="es-PE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MarioLuigi2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UNITARIO</a:t>
                      </a:r>
                      <a:endParaRPr lang="es-PE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MarioLuigi2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COSTO TOTAL</a:t>
                      </a:r>
                      <a:endParaRPr lang="es-PE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MarioLuigi2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1204266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PROVEEDOR</a:t>
                      </a:r>
                      <a:r>
                        <a:rPr lang="es-ES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 1</a:t>
                      </a:r>
                      <a:endParaRPr lang="es-PE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MarioLuigi2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55,000 Kg</a:t>
                      </a:r>
                      <a:endParaRPr lang="es-PE" sz="20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4.50</a:t>
                      </a:r>
                      <a:endParaRPr lang="es-PE" sz="20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247,500.00</a:t>
                      </a:r>
                      <a:endParaRPr lang="es-PE" sz="20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4002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PROVEEDOR</a:t>
                      </a:r>
                      <a:r>
                        <a:rPr lang="es-ES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s-PE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MarioLuigi2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65,000 Kg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4.60</a:t>
                      </a:r>
                      <a:endParaRPr lang="es-PE" sz="20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299,000.00</a:t>
                      </a:r>
                      <a:endParaRPr lang="es-PE" sz="20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10280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MarioLuigi2" panose="02000000000000000000" pitchFamily="2" charset="0"/>
                          <a:cs typeface="Arial" panose="020B0604020202020204" pitchFamily="34" charset="0"/>
                        </a:rPr>
                        <a:t>PROVEEDOR 3</a:t>
                      </a:r>
                      <a:endParaRPr lang="es-PE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MarioLuigi2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30,100 Kg</a:t>
                      </a:r>
                      <a:endParaRPr lang="es-PE" sz="20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es-PE" sz="20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150,500.00</a:t>
                      </a:r>
                      <a:endParaRPr lang="es-PE" sz="20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6701">
                <a:tc>
                  <a:txBody>
                    <a:bodyPr/>
                    <a:lstStyle/>
                    <a:p>
                      <a:pPr algn="ctr"/>
                      <a:r>
                        <a:rPr lang="es-PE" sz="2800" b="1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TOTAL </a:t>
                      </a:r>
                      <a:endParaRPr lang="es-PE" sz="2000" b="1" dirty="0">
                        <a:ln>
                          <a:solidFill>
                            <a:srgbClr val="0033CC"/>
                          </a:solidFill>
                        </a:ln>
                        <a:solidFill>
                          <a:srgbClr val="0033CC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150,100 Kg</a:t>
                      </a:r>
                      <a:endParaRPr lang="es-PE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697,000.00</a:t>
                      </a:r>
                      <a:endParaRPr lang="es-PE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4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7"/>
          <a:stretch/>
        </p:blipFill>
        <p:spPr>
          <a:xfrm>
            <a:off x="0" y="0"/>
            <a:ext cx="12192000" cy="6873081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98297" y="763325"/>
            <a:ext cx="2457186" cy="442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PE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91 MANO DE OBRA </a:t>
            </a:r>
          </a:p>
          <a:p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80516" y="3118973"/>
            <a:ext cx="2457187" cy="457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993 V.M.O. PRECIO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4407" y="2608436"/>
            <a:ext cx="2457187" cy="4047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79 C. I. C. C. Y G.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766696" y="766344"/>
            <a:ext cx="1437340" cy="4871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810,000.00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88905" y="3071283"/>
            <a:ext cx="1272209" cy="4849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1,900.00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765468" y="2600077"/>
            <a:ext cx="1264455" cy="4505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1,900.00</a:t>
            </a:r>
            <a:endParaRPr lang="es-PE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93600" y="275172"/>
            <a:ext cx="185530" cy="30997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redondeado 12"/>
          <p:cNvSpPr/>
          <p:nvPr/>
        </p:nvSpPr>
        <p:spPr>
          <a:xfrm>
            <a:off x="5972450" y="1885045"/>
            <a:ext cx="2489380" cy="5198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994 </a:t>
            </a:r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V.M.O. CANTIDAD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5967061" y="1202076"/>
            <a:ext cx="2494769" cy="4804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79 C. I. C. C. Y G.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9040229" y="1140688"/>
            <a:ext cx="1320190" cy="4871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162,000.00</a:t>
            </a:r>
            <a:endParaRPr lang="es-PE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0360418" y="1897653"/>
            <a:ext cx="1352611" cy="4505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162,000.00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739474" y="601279"/>
            <a:ext cx="4233326" cy="40862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1"/>
                </a:solidFill>
                <a:latin typeface="MarioLuigi2" panose="02000000000000000000" pitchFamily="2" charset="0"/>
              </a:rPr>
              <a:t>VAR. EN LA CANTIDAD M.O.</a:t>
            </a:r>
            <a:endParaRPr lang="es-PE" b="1" dirty="0">
              <a:solidFill>
                <a:schemeClr val="bg1"/>
              </a:solidFill>
              <a:latin typeface="MarioLuigi2" panose="02000000000000000000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43796" y="2119800"/>
            <a:ext cx="4190679" cy="40862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chemeClr val="bg1"/>
                </a:solidFill>
                <a:latin typeface="MarioLuigi2" panose="02000000000000000000" pitchFamily="2" charset="0"/>
              </a:defRPr>
            </a:lvl1pPr>
          </a:lstStyle>
          <a:p>
            <a:r>
              <a:rPr lang="es-PE" dirty="0" smtClean="0"/>
              <a:t>VAR. </a:t>
            </a:r>
            <a:r>
              <a:rPr lang="es-PE" dirty="0"/>
              <a:t>EN EL </a:t>
            </a:r>
            <a:r>
              <a:rPr lang="es-PE" dirty="0" smtClean="0"/>
              <a:t>PRECIO M.O.</a:t>
            </a:r>
            <a:endParaRPr lang="es-PE" dirty="0"/>
          </a:p>
        </p:txBody>
      </p:sp>
      <p:sp>
        <p:nvSpPr>
          <p:cNvPr id="20" name="Rectángulo 19"/>
          <p:cNvSpPr/>
          <p:nvPr/>
        </p:nvSpPr>
        <p:spPr>
          <a:xfrm>
            <a:off x="341582" y="4625105"/>
            <a:ext cx="2438400" cy="219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/>
        </p:nvSpPr>
        <p:spPr>
          <a:xfrm>
            <a:off x="1461390" y="4847779"/>
            <a:ext cx="198784" cy="1894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/>
          <p:cNvSpPr/>
          <p:nvPr/>
        </p:nvSpPr>
        <p:spPr>
          <a:xfrm>
            <a:off x="3055200" y="4643187"/>
            <a:ext cx="2438400" cy="219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/>
        </p:nvSpPr>
        <p:spPr>
          <a:xfrm>
            <a:off x="4175008" y="4865861"/>
            <a:ext cx="198784" cy="1894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/>
          <p:cNvSpPr/>
          <p:nvPr/>
        </p:nvSpPr>
        <p:spPr>
          <a:xfrm>
            <a:off x="6181902" y="4643187"/>
            <a:ext cx="2438400" cy="219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/>
          <p:cNvSpPr/>
          <p:nvPr/>
        </p:nvSpPr>
        <p:spPr>
          <a:xfrm>
            <a:off x="7301710" y="4865861"/>
            <a:ext cx="198784" cy="1894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9094304" y="4617067"/>
            <a:ext cx="2438400" cy="219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/>
        </p:nvSpPr>
        <p:spPr>
          <a:xfrm>
            <a:off x="10214112" y="4839741"/>
            <a:ext cx="198784" cy="1894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/>
          <p:cNvSpPr txBox="1"/>
          <p:nvPr/>
        </p:nvSpPr>
        <p:spPr>
          <a:xfrm>
            <a:off x="1269145" y="4138807"/>
            <a:ext cx="111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91</a:t>
            </a:r>
            <a:endParaRPr lang="es-PE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856703" y="4175553"/>
            <a:ext cx="111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800" b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defRPr>
            </a:lvl1pPr>
          </a:lstStyle>
          <a:p>
            <a:r>
              <a:rPr lang="es-PE" dirty="0">
                <a:latin typeface="Century Gothic" panose="020B0502020202020204" pitchFamily="34" charset="0"/>
              </a:rPr>
              <a:t>993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021759" y="4166675"/>
            <a:ext cx="111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800" b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defRPr>
            </a:lvl1pPr>
          </a:lstStyle>
          <a:p>
            <a:r>
              <a:rPr lang="es-PE" dirty="0">
                <a:latin typeface="Century Gothic" panose="020B0502020202020204" pitchFamily="34" charset="0"/>
              </a:rPr>
              <a:t>994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0056188" y="4090800"/>
            <a:ext cx="111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800" b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defRPr>
            </a:lvl1pPr>
          </a:lstStyle>
          <a:p>
            <a:r>
              <a:rPr lang="es-PE" dirty="0">
                <a:latin typeface="Century Gothic" panose="020B0502020202020204" pitchFamily="34" charset="0"/>
              </a:rPr>
              <a:t>79</a:t>
            </a:r>
          </a:p>
        </p:txBody>
      </p:sp>
      <p:sp>
        <p:nvSpPr>
          <p:cNvPr id="32" name="Rectángulo redondeado 6"/>
          <p:cNvSpPr/>
          <p:nvPr/>
        </p:nvSpPr>
        <p:spPr>
          <a:xfrm>
            <a:off x="227325" y="1373612"/>
            <a:ext cx="2457187" cy="409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79 C. I. C. C. Y G.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ángulo redondeado 7"/>
          <p:cNvSpPr/>
          <p:nvPr/>
        </p:nvSpPr>
        <p:spPr>
          <a:xfrm>
            <a:off x="4029923" y="1280634"/>
            <a:ext cx="1289247" cy="4871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810,000.00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CuadroTexto 18"/>
          <p:cNvSpPr txBox="1"/>
          <p:nvPr/>
        </p:nvSpPr>
        <p:spPr>
          <a:xfrm>
            <a:off x="487180" y="288728"/>
            <a:ext cx="4190679" cy="40862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chemeClr val="bg1"/>
                </a:solidFill>
                <a:latin typeface="MarioLuigi2" panose="02000000000000000000" pitchFamily="2" charset="0"/>
              </a:defRPr>
            </a:lvl1pPr>
          </a:lstStyle>
          <a:p>
            <a:r>
              <a:rPr lang="es-PE" dirty="0" smtClean="0"/>
              <a:t>COSTO DE </a:t>
            </a:r>
            <a:r>
              <a:rPr lang="es-PE" dirty="0"/>
              <a:t>LA MANO DE OBRA</a:t>
            </a:r>
          </a:p>
        </p:txBody>
      </p:sp>
    </p:spTree>
    <p:extLst>
      <p:ext uri="{BB962C8B-B14F-4D97-AF65-F5344CB8AC3E}">
        <p14:creationId xmlns:p14="http://schemas.microsoft.com/office/powerpoint/2010/main" val="29627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02312E-6 L -0.225 0.609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30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68208E-6 L 0.53217 0.5329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2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93642E-7 L 0.50013 0.3472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7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526E-6 L 0.03333 0.2816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50289E-6 L -0.01549 0.6346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31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4798E-6 L -0.24154 0.4487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22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  <p:bldP spid="33" grpId="1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897739" y="1448569"/>
            <a:ext cx="10367493" cy="286035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60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CONTABILIDAD DE </a:t>
            </a:r>
            <a:r>
              <a:rPr lang="es-PE" sz="9600" b="1" dirty="0" smtClean="0">
                <a:ln>
                  <a:solidFill>
                    <a:schemeClr val="accent5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carga fabril</a:t>
            </a:r>
            <a:endParaRPr lang="es-PE" sz="19900" b="1" dirty="0">
              <a:ln>
                <a:solidFill>
                  <a:schemeClr val="accent5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25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4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37" fill="hold">
                                          <p:stCondLst>
                                            <p:cond delay="6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18" decel="50000" autoRev="1" fill="hold">
                                          <p:stCondLst>
                                            <p:cond delay="6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0" fill="hold">
                                          <p:stCondLst>
                                            <p:cond delay="12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136539" y="329610"/>
            <a:ext cx="10271690" cy="6187304"/>
            <a:chOff x="1353785" y="178130"/>
            <a:chExt cx="8977746" cy="4963885"/>
          </a:xfrm>
        </p:grpSpPr>
        <p:sp>
          <p:nvSpPr>
            <p:cNvPr id="11" name="Rectángulo redondeado 10"/>
            <p:cNvSpPr/>
            <p:nvPr/>
          </p:nvSpPr>
          <p:spPr>
            <a:xfrm>
              <a:off x="1353785" y="178130"/>
              <a:ext cx="8977746" cy="496388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427504" y="374489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8279564" y="374489"/>
              <a:ext cx="1508165" cy="4180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8" name="Rectángulo redondeado 7"/>
          <p:cNvSpPr/>
          <p:nvPr/>
        </p:nvSpPr>
        <p:spPr>
          <a:xfrm>
            <a:off x="1641511" y="1743392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63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SERVICIOS POR TERCEROS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941523" y="1743391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95,900.00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641511" y="2216734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64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TRIBUTOS MUNICIPALES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941523" y="2216733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12,600.00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1641511" y="2693070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65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OTROS GASTOS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941523" y="2693069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15,800.00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641511" y="3172415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68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DEPRECIACIÓN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6941523" y="3172414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50,000.00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641511" y="1267802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62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CTS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6941523" y="1267801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55,000.00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1641511" y="3660424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40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TRIBUTOS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6941523" y="3660423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20,106.00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641511" y="4104646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39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DEPRECIACIÓN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9060516" y="4104645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50,000.00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1641511" y="4578818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40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REMUNERACIONES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9060516" y="4578818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12,600.00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1641511" y="5050169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41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REMUNERACIONES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9060516" y="5050169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55,000.00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641511" y="5521520"/>
            <a:ext cx="3976191" cy="298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46OTRAS CUENTAS POR PAGAR</a:t>
            </a:r>
            <a:endParaRPr lang="es-PE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9060516" y="5521520"/>
            <a:ext cx="1725534" cy="297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55,000.00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033298" y="368710"/>
            <a:ext cx="10271690" cy="2657309"/>
            <a:chOff x="1353785" y="405550"/>
            <a:chExt cx="8977746" cy="4736465"/>
          </a:xfrm>
        </p:grpSpPr>
        <p:sp>
          <p:nvSpPr>
            <p:cNvPr id="13" name="Rectángulo redondeado 12"/>
            <p:cNvSpPr/>
            <p:nvPr/>
          </p:nvSpPr>
          <p:spPr>
            <a:xfrm>
              <a:off x="1353785" y="405550"/>
              <a:ext cx="8977746" cy="473646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642750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827956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91877"/>
              </p:ext>
            </p:extLst>
          </p:nvPr>
        </p:nvGraphicFramePr>
        <p:xfrm>
          <a:off x="2179339" y="3944884"/>
          <a:ext cx="3168352" cy="14952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6"/>
                <a:gridCol w="1584176"/>
              </a:tblGrid>
              <a:tr h="723389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93 CARGA FABRIL REAL</a:t>
                      </a:r>
                      <a:endParaRPr lang="es-P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71896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2485"/>
              </p:ext>
            </p:extLst>
          </p:nvPr>
        </p:nvGraphicFramePr>
        <p:xfrm>
          <a:off x="6744073" y="3896603"/>
          <a:ext cx="3046967" cy="22867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8708"/>
                <a:gridCol w="1598259"/>
              </a:tblGrid>
              <a:tr h="643557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79 C.I.C.C.</a:t>
                      </a:r>
                      <a:endParaRPr lang="es-P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1643160">
                <a:tc>
                  <a:txBody>
                    <a:bodyPr/>
                    <a:lstStyle/>
                    <a:p>
                      <a:pPr algn="r"/>
                      <a:endParaRPr lang="es-PE" sz="2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sz="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6 Rectángulo redondeado"/>
          <p:cNvSpPr/>
          <p:nvPr/>
        </p:nvSpPr>
        <p:spPr>
          <a:xfrm>
            <a:off x="3245712" y="3274770"/>
            <a:ext cx="5846861" cy="2652564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latin typeface="MarioLuigi2" panose="02000000000000000000" pitchFamily="2" charset="0"/>
              </a:rPr>
              <a:t>SE REGISTRA LA CARGA FABRIL DE MANERA HABITUAL, A CANTIDADES REALES </a:t>
            </a:r>
            <a:endParaRPr lang="es-PE" sz="2400" dirty="0">
              <a:latin typeface="MarioLuigi2" panose="02000000000000000000" pitchFamily="2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474839" y="1394883"/>
            <a:ext cx="4073827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93 CONTROL DE CARGA FABRIL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795913" y="1395361"/>
            <a:ext cx="176790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229,300.00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933238" y="1453265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s-PE" sz="2000" b="1" dirty="0">
                <a:latin typeface="Century Gothic" pitchFamily="34" charset="0"/>
              </a:rPr>
              <a:t>229,300.00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1474839" y="2180788"/>
            <a:ext cx="4073827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79 CONTROL DE CARGA FABRIL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8957275" y="2159793"/>
            <a:ext cx="172221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229,300.00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059416" y="2220799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s-PE" sz="2000" b="1" dirty="0">
                <a:latin typeface="Century Gothic" pitchFamily="34" charset="0"/>
              </a:rPr>
              <a:t>229,300.00</a:t>
            </a:r>
          </a:p>
        </p:txBody>
      </p:sp>
    </p:spTree>
    <p:extLst>
      <p:ext uri="{BB962C8B-B14F-4D97-AF65-F5344CB8AC3E}">
        <p14:creationId xmlns:p14="http://schemas.microsoft.com/office/powerpoint/2010/main" val="1825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38386 0.477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6927 0.34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7" grpId="0" animBg="1"/>
      <p:bldP spid="9" grpId="0"/>
      <p:bldP spid="9" grpId="1"/>
      <p:bldP spid="24" grpId="0" animBg="1"/>
      <p:bldP spid="25" grpId="0" animBg="1"/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o 71"/>
          <p:cNvGrpSpPr/>
          <p:nvPr/>
        </p:nvGrpSpPr>
        <p:grpSpPr>
          <a:xfrm>
            <a:off x="929640" y="1466781"/>
            <a:ext cx="10458904" cy="3016002"/>
            <a:chOff x="1353785" y="405550"/>
            <a:chExt cx="8977746" cy="4736465"/>
          </a:xfrm>
        </p:grpSpPr>
        <p:sp>
          <p:nvSpPr>
            <p:cNvPr id="74" name="Rectángulo redondeado 73"/>
            <p:cNvSpPr/>
            <p:nvPr/>
          </p:nvSpPr>
          <p:spPr>
            <a:xfrm>
              <a:off x="1353785" y="405550"/>
              <a:ext cx="8977746" cy="473646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5" name="Rectángulo redondeado 74"/>
            <p:cNvSpPr/>
            <p:nvPr/>
          </p:nvSpPr>
          <p:spPr>
            <a:xfrm>
              <a:off x="642750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76" name="Rectángulo redondeado 75"/>
            <p:cNvSpPr/>
            <p:nvPr/>
          </p:nvSpPr>
          <p:spPr>
            <a:xfrm>
              <a:off x="827956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929640" y="132113"/>
            <a:ext cx="10458903" cy="1264980"/>
          </a:xfrm>
          <a:prstGeom prst="cloud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atin typeface="Century Gothic" pitchFamily="34" charset="0"/>
              </a:rPr>
              <a:t>VARIACIÓN DE LA EFICIENCIA</a:t>
            </a:r>
          </a:p>
          <a:p>
            <a:pPr algn="ctr"/>
            <a:r>
              <a:rPr lang="es-ES" sz="2400" b="1" dirty="0">
                <a:latin typeface="Century Gothic" pitchFamily="34" charset="0"/>
              </a:rPr>
              <a:t>DE LA CARGA FABRIL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1586463" y="89612"/>
            <a:ext cx="6336704" cy="1412031"/>
            <a:chOff x="611560" y="4059530"/>
            <a:chExt cx="7012786" cy="1799141"/>
          </a:xfrm>
        </p:grpSpPr>
        <p:sp>
          <p:nvSpPr>
            <p:cNvPr id="16" name="15 CuadroTexto"/>
            <p:cNvSpPr txBox="1"/>
            <p:nvPr/>
          </p:nvSpPr>
          <p:spPr>
            <a:xfrm>
              <a:off x="611560" y="4216514"/>
              <a:ext cx="1548172" cy="7450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Cuota de carga fabril</a:t>
              </a:r>
            </a:p>
          </p:txBody>
        </p:sp>
        <p:sp>
          <p:nvSpPr>
            <p:cNvPr id="17" name="16 Multiplicar"/>
            <p:cNvSpPr/>
            <p:nvPr/>
          </p:nvSpPr>
          <p:spPr>
            <a:xfrm>
              <a:off x="2303748" y="5157192"/>
              <a:ext cx="360040" cy="50231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6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843808" y="4233566"/>
              <a:ext cx="1548172" cy="66666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Hs MAQUINA </a:t>
              </a:r>
              <a:r>
                <a:rPr lang="es-PE" sz="14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ESTANDAR</a:t>
              </a:r>
              <a:endParaRPr lang="es-PE" sz="1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18 Igual que"/>
            <p:cNvSpPr/>
            <p:nvPr/>
          </p:nvSpPr>
          <p:spPr>
            <a:xfrm>
              <a:off x="4644008" y="4377582"/>
              <a:ext cx="360040" cy="430307"/>
            </a:xfrm>
            <a:prstGeom prst="mathEqual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6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260037" y="4059530"/>
              <a:ext cx="2364309" cy="8235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Carga Fabril en Proceso</a:t>
              </a:r>
            </a:p>
          </p:txBody>
        </p:sp>
        <p:sp>
          <p:nvSpPr>
            <p:cNvPr id="21" name="20 Elipse"/>
            <p:cNvSpPr/>
            <p:nvPr/>
          </p:nvSpPr>
          <p:spPr>
            <a:xfrm>
              <a:off x="755576" y="5171204"/>
              <a:ext cx="1368153" cy="687467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2.4</a:t>
              </a:r>
              <a:endParaRPr lang="es-PE" sz="12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>
              <a:off x="2663788" y="5140603"/>
              <a:ext cx="1980220" cy="681249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125,000.00</a:t>
              </a:r>
            </a:p>
          </p:txBody>
        </p:sp>
        <p:sp>
          <p:nvSpPr>
            <p:cNvPr id="23" name="22 Multiplicar"/>
            <p:cNvSpPr/>
            <p:nvPr/>
          </p:nvSpPr>
          <p:spPr>
            <a:xfrm>
              <a:off x="2267744" y="4321208"/>
              <a:ext cx="360040" cy="50231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6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23 Igual que"/>
            <p:cNvSpPr/>
            <p:nvPr/>
          </p:nvSpPr>
          <p:spPr>
            <a:xfrm>
              <a:off x="4713281" y="5229557"/>
              <a:ext cx="360040" cy="430307"/>
            </a:xfrm>
            <a:prstGeom prst="mathEqual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6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24 Elipse"/>
            <p:cNvSpPr/>
            <p:nvPr/>
          </p:nvSpPr>
          <p:spPr>
            <a:xfrm>
              <a:off x="5076055" y="5179935"/>
              <a:ext cx="2309218" cy="645508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1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160241" y="5171205"/>
              <a:ext cx="2139550" cy="650809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300,000.00</a:t>
              </a:r>
            </a:p>
          </p:txBody>
        </p:sp>
      </p:grpSp>
      <p:graphicFrame>
        <p:nvGraphicFramePr>
          <p:cNvPr id="47" name="4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17614"/>
              </p:ext>
            </p:extLst>
          </p:nvPr>
        </p:nvGraphicFramePr>
        <p:xfrm>
          <a:off x="1317171" y="5095148"/>
          <a:ext cx="2868916" cy="14952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4458"/>
                <a:gridCol w="1434458"/>
              </a:tblGrid>
              <a:tr h="723389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92 CARGA FABRIL 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71896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4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96332"/>
              </p:ext>
            </p:extLst>
          </p:nvPr>
        </p:nvGraphicFramePr>
        <p:xfrm>
          <a:off x="4485523" y="5109830"/>
          <a:ext cx="2868916" cy="1411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458"/>
                <a:gridCol w="1434458"/>
              </a:tblGrid>
              <a:tr h="636698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997 CARGA FABRIL EFICIENCIA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71896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4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41870"/>
              </p:ext>
            </p:extLst>
          </p:nvPr>
        </p:nvGraphicFramePr>
        <p:xfrm>
          <a:off x="7763587" y="5151500"/>
          <a:ext cx="2868916" cy="14085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34458"/>
                <a:gridCol w="1434458"/>
              </a:tblGrid>
              <a:tr h="636698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94 CARGA FABRIL APLICADA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71896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3" name="Rectángulo redondeado 82"/>
          <p:cNvSpPr/>
          <p:nvPr/>
        </p:nvSpPr>
        <p:spPr>
          <a:xfrm>
            <a:off x="1571320" y="2339276"/>
            <a:ext cx="4073827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92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CARGA FABRIL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Rectángulo redondeado 83"/>
          <p:cNvSpPr/>
          <p:nvPr/>
        </p:nvSpPr>
        <p:spPr>
          <a:xfrm>
            <a:off x="6892394" y="2339754"/>
            <a:ext cx="176790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300,000.00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663260" y="1472872"/>
            <a:ext cx="1841022" cy="1346705"/>
            <a:chOff x="6663260" y="1472872"/>
            <a:chExt cx="1841022" cy="1346705"/>
          </a:xfrm>
        </p:grpSpPr>
        <p:cxnSp>
          <p:nvCxnSpPr>
            <p:cNvPr id="12" name="11 Conector recto de flecha"/>
            <p:cNvCxnSpPr/>
            <p:nvPr/>
          </p:nvCxnSpPr>
          <p:spPr>
            <a:xfrm flipH="1" flipV="1">
              <a:off x="6663260" y="1472872"/>
              <a:ext cx="374820" cy="9891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8 Elipse"/>
            <p:cNvSpPr/>
            <p:nvPr/>
          </p:nvSpPr>
          <p:spPr>
            <a:xfrm>
              <a:off x="6842097" y="2383752"/>
              <a:ext cx="1662185" cy="4358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5" name="Rectángulo redondeado 84"/>
          <p:cNvSpPr/>
          <p:nvPr/>
        </p:nvSpPr>
        <p:spPr>
          <a:xfrm>
            <a:off x="1542733" y="3010097"/>
            <a:ext cx="4073827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99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VARIACIONES</a:t>
            </a:r>
          </a:p>
          <a:p>
            <a:r>
              <a:rPr lang="es-PE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997 Carga Fabril Eficiencia</a:t>
            </a:r>
            <a:endParaRPr lang="es-PE" sz="20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ángulo redondeado 85"/>
          <p:cNvSpPr/>
          <p:nvPr/>
        </p:nvSpPr>
        <p:spPr>
          <a:xfrm>
            <a:off x="9026607" y="2888884"/>
            <a:ext cx="176790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24,000.00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Rectángulo redondeado 86"/>
          <p:cNvSpPr/>
          <p:nvPr/>
        </p:nvSpPr>
        <p:spPr>
          <a:xfrm>
            <a:off x="1571320" y="3696479"/>
            <a:ext cx="4073827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94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CARGA FABRIL 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Rectángulo redondeado 87"/>
          <p:cNvSpPr/>
          <p:nvPr/>
        </p:nvSpPr>
        <p:spPr>
          <a:xfrm>
            <a:off x="9033087" y="3589133"/>
            <a:ext cx="176790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276,000.00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3" name="72 Grupo"/>
          <p:cNvGrpSpPr/>
          <p:nvPr/>
        </p:nvGrpSpPr>
        <p:grpSpPr>
          <a:xfrm>
            <a:off x="6397035" y="3552448"/>
            <a:ext cx="4312197" cy="2970341"/>
            <a:chOff x="4978999" y="3576730"/>
            <a:chExt cx="4312197" cy="2970341"/>
          </a:xfrm>
        </p:grpSpPr>
        <p:sp>
          <p:nvSpPr>
            <p:cNvPr id="28" name="27 Elipse"/>
            <p:cNvSpPr/>
            <p:nvPr/>
          </p:nvSpPr>
          <p:spPr>
            <a:xfrm>
              <a:off x="4978999" y="6013586"/>
              <a:ext cx="1567417" cy="5334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7584295" y="3576730"/>
              <a:ext cx="1706901" cy="56574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13 Conector recto de flecha"/>
            <p:cNvCxnSpPr/>
            <p:nvPr/>
          </p:nvCxnSpPr>
          <p:spPr>
            <a:xfrm flipH="1">
              <a:off x="6249012" y="4068684"/>
              <a:ext cx="1517473" cy="19718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Rectángulo redondeado 81"/>
          <p:cNvSpPr/>
          <p:nvPr/>
        </p:nvSpPr>
        <p:spPr>
          <a:xfrm>
            <a:off x="6887229" y="2344398"/>
            <a:ext cx="1767904" cy="53495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300,000.00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ángulo redondeado 88"/>
          <p:cNvSpPr/>
          <p:nvPr/>
        </p:nvSpPr>
        <p:spPr>
          <a:xfrm>
            <a:off x="9027968" y="2894195"/>
            <a:ext cx="1767904" cy="53495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24,000.00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ángulo redondeado 89"/>
          <p:cNvSpPr/>
          <p:nvPr/>
        </p:nvSpPr>
        <p:spPr>
          <a:xfrm>
            <a:off x="9038040" y="3592753"/>
            <a:ext cx="1767904" cy="53495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276,000.00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7" name="56 Grupo"/>
          <p:cNvGrpSpPr/>
          <p:nvPr/>
        </p:nvGrpSpPr>
        <p:grpSpPr>
          <a:xfrm>
            <a:off x="1770999" y="5023088"/>
            <a:ext cx="6840760" cy="1800200"/>
            <a:chOff x="1043608" y="1340768"/>
            <a:chExt cx="6840760" cy="1800200"/>
          </a:xfrm>
        </p:grpSpPr>
        <p:sp>
          <p:nvSpPr>
            <p:cNvPr id="58" name="57 Redondear rectángulo de esquina diagonal"/>
            <p:cNvSpPr/>
            <p:nvPr/>
          </p:nvSpPr>
          <p:spPr>
            <a:xfrm>
              <a:off x="1043608" y="1340768"/>
              <a:ext cx="6840760" cy="1800200"/>
            </a:xfrm>
            <a:prstGeom prst="round2Diag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59" name="58 Grupo"/>
            <p:cNvGrpSpPr/>
            <p:nvPr/>
          </p:nvGrpSpPr>
          <p:grpSpPr>
            <a:xfrm>
              <a:off x="1372883" y="1541554"/>
              <a:ext cx="6288798" cy="1438900"/>
              <a:chOff x="664577" y="4115903"/>
              <a:chExt cx="6959769" cy="1833377"/>
            </a:xfrm>
          </p:grpSpPr>
          <p:sp>
            <p:nvSpPr>
              <p:cNvPr id="60" name="59 CuadroTexto"/>
              <p:cNvSpPr txBox="1"/>
              <p:nvPr/>
            </p:nvSpPr>
            <p:spPr>
              <a:xfrm>
                <a:off x="664577" y="4318817"/>
                <a:ext cx="1548172" cy="74509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600" b="1" dirty="0">
                    <a:solidFill>
                      <a:prstClr val="black"/>
                    </a:solidFill>
                    <a:latin typeface="Berlin Sans FB Demi" panose="020E0802020502020306" pitchFamily="34" charset="0"/>
                  </a:rPr>
                  <a:t>Cuota de carga fabril</a:t>
                </a:r>
              </a:p>
            </p:txBody>
          </p:sp>
          <p:sp>
            <p:nvSpPr>
              <p:cNvPr id="61" name="60 Multiplicar"/>
              <p:cNvSpPr/>
              <p:nvPr/>
            </p:nvSpPr>
            <p:spPr>
              <a:xfrm>
                <a:off x="2303748" y="5157192"/>
                <a:ext cx="360040" cy="502315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600" dirty="0">
                  <a:solidFill>
                    <a:prstClr val="black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2" name="61 CuadroTexto"/>
              <p:cNvSpPr txBox="1"/>
              <p:nvPr/>
            </p:nvSpPr>
            <p:spPr>
              <a:xfrm>
                <a:off x="2843808" y="4594064"/>
                <a:ext cx="1548172" cy="39215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400" b="1" dirty="0">
                    <a:solidFill>
                      <a:prstClr val="black"/>
                    </a:solidFill>
                    <a:latin typeface="Berlin Sans FB Demi" panose="020E0802020502020306" pitchFamily="34" charset="0"/>
                  </a:rPr>
                  <a:t>Hs efectivas</a:t>
                </a:r>
              </a:p>
            </p:txBody>
          </p:sp>
          <p:sp>
            <p:nvSpPr>
              <p:cNvPr id="63" name="62 Igual que"/>
              <p:cNvSpPr/>
              <p:nvPr/>
            </p:nvSpPr>
            <p:spPr>
              <a:xfrm>
                <a:off x="4644008" y="4509120"/>
                <a:ext cx="360040" cy="430307"/>
              </a:xfrm>
              <a:prstGeom prst="mathEqual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600" dirty="0">
                  <a:solidFill>
                    <a:prstClr val="black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4" name="63 CuadroTexto"/>
              <p:cNvSpPr txBox="1"/>
              <p:nvPr/>
            </p:nvSpPr>
            <p:spPr>
              <a:xfrm>
                <a:off x="5260037" y="4115903"/>
                <a:ext cx="2364309" cy="8235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PE" b="1" dirty="0">
                    <a:solidFill>
                      <a:prstClr val="black"/>
                    </a:solidFill>
                    <a:latin typeface="Berlin Sans FB Demi" panose="020E0802020502020306" pitchFamily="34" charset="0"/>
                  </a:rPr>
                  <a:t>Carga Fabril Aplicada</a:t>
                </a:r>
              </a:p>
            </p:txBody>
          </p:sp>
          <p:sp>
            <p:nvSpPr>
              <p:cNvPr id="65" name="64 Elipse"/>
              <p:cNvSpPr/>
              <p:nvPr/>
            </p:nvSpPr>
            <p:spPr>
              <a:xfrm>
                <a:off x="755576" y="5013176"/>
                <a:ext cx="1368152" cy="936104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3200" dirty="0">
                    <a:solidFill>
                      <a:prstClr val="black"/>
                    </a:solidFill>
                    <a:latin typeface="Berlin Sans FB Demi" panose="020E0802020502020306" pitchFamily="34" charset="0"/>
                  </a:rPr>
                  <a:t>2.4</a:t>
                </a:r>
                <a:endParaRPr lang="es-PE" sz="1200" dirty="0">
                  <a:solidFill>
                    <a:prstClr val="black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6" name="65 Elipse"/>
              <p:cNvSpPr/>
              <p:nvPr/>
            </p:nvSpPr>
            <p:spPr>
              <a:xfrm>
                <a:off x="2663788" y="5140603"/>
                <a:ext cx="1980220" cy="68124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600" b="1" dirty="0">
                    <a:solidFill>
                      <a:prstClr val="black"/>
                    </a:solidFill>
                    <a:latin typeface="Berlin Sans FB Demi" panose="020E0802020502020306" pitchFamily="34" charset="0"/>
                  </a:rPr>
                  <a:t>115,000.00</a:t>
                </a:r>
              </a:p>
            </p:txBody>
          </p:sp>
          <p:sp>
            <p:nvSpPr>
              <p:cNvPr id="67" name="66 Multiplicar"/>
              <p:cNvSpPr/>
              <p:nvPr/>
            </p:nvSpPr>
            <p:spPr>
              <a:xfrm>
                <a:off x="2267744" y="4509120"/>
                <a:ext cx="360040" cy="502315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600" dirty="0">
                  <a:solidFill>
                    <a:prstClr val="black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8" name="67 Igual que"/>
              <p:cNvSpPr/>
              <p:nvPr/>
            </p:nvSpPr>
            <p:spPr>
              <a:xfrm>
                <a:off x="4713281" y="5229557"/>
                <a:ext cx="360040" cy="430307"/>
              </a:xfrm>
              <a:prstGeom prst="mathEqual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600" dirty="0">
                  <a:solidFill>
                    <a:prstClr val="black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69" name="68 Elipse"/>
              <p:cNvSpPr/>
              <p:nvPr/>
            </p:nvSpPr>
            <p:spPr>
              <a:xfrm>
                <a:off x="5076055" y="4939427"/>
                <a:ext cx="2309218" cy="1009853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100" dirty="0">
                  <a:solidFill>
                    <a:prstClr val="black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70" name="69 CuadroTexto"/>
              <p:cNvSpPr txBox="1"/>
              <p:nvPr/>
            </p:nvSpPr>
            <p:spPr>
              <a:xfrm>
                <a:off x="5179690" y="5236308"/>
                <a:ext cx="2377343" cy="50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000" b="1" i="1" dirty="0">
                    <a:solidFill>
                      <a:prstClr val="black"/>
                    </a:solidFill>
                    <a:latin typeface="Berlin Sans FB Demi" panose="020E0802020502020306" pitchFamily="34" charset="0"/>
                  </a:rPr>
                  <a:t>276,000.00</a:t>
                </a: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171255" y="2979655"/>
            <a:ext cx="10461248" cy="3361323"/>
            <a:chOff x="276612" y="2964907"/>
            <a:chExt cx="10355892" cy="3361323"/>
          </a:xfrm>
        </p:grpSpPr>
        <p:grpSp>
          <p:nvGrpSpPr>
            <p:cNvPr id="2" name="Grupo 1"/>
            <p:cNvGrpSpPr/>
            <p:nvPr/>
          </p:nvGrpSpPr>
          <p:grpSpPr>
            <a:xfrm>
              <a:off x="276612" y="4583467"/>
              <a:ext cx="7363053" cy="1742763"/>
              <a:chOff x="350344" y="4687588"/>
              <a:chExt cx="7363053" cy="1742763"/>
            </a:xfrm>
          </p:grpSpPr>
          <p:sp>
            <p:nvSpPr>
              <p:cNvPr id="30" name="Rectángulo redondeado 4"/>
              <p:cNvSpPr/>
              <p:nvPr/>
            </p:nvSpPr>
            <p:spPr>
              <a:xfrm>
                <a:off x="350344" y="4687588"/>
                <a:ext cx="7363053" cy="174276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31" name="30 Grupo"/>
              <p:cNvGrpSpPr/>
              <p:nvPr/>
            </p:nvGrpSpPr>
            <p:grpSpPr>
              <a:xfrm>
                <a:off x="537250" y="4759290"/>
                <a:ext cx="7152328" cy="1486967"/>
                <a:chOff x="-1030950" y="3789040"/>
                <a:chExt cx="10215011" cy="1874536"/>
              </a:xfrm>
            </p:grpSpPr>
            <p:sp>
              <p:nvSpPr>
                <p:cNvPr id="32" name="31 Llamada de flecha a la derecha"/>
                <p:cNvSpPr/>
                <p:nvPr/>
              </p:nvSpPr>
              <p:spPr>
                <a:xfrm>
                  <a:off x="-1030950" y="3989428"/>
                  <a:ext cx="2592288" cy="1584176"/>
                </a:xfrm>
                <a:prstGeom prst="rightArrowCallou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PE" sz="1400" b="1" dirty="0" smtClean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  <a:latin typeface="Century Gothic" panose="020B0502020202020204" pitchFamily="34" charset="0"/>
                    </a:rPr>
                    <a:t>VARIACIÓN EN LA EFICIENCIA O CANTIDAD</a:t>
                  </a:r>
                  <a:endParaRPr lang="es-PE" sz="1400" b="1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3" name="32 Rectángulo"/>
                <p:cNvSpPr/>
                <p:nvPr/>
              </p:nvSpPr>
              <p:spPr>
                <a:xfrm>
                  <a:off x="1858449" y="3861048"/>
                  <a:ext cx="1686076" cy="504056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PE" sz="1400" b="1" dirty="0" smtClean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HS </a:t>
                  </a:r>
                </a:p>
                <a:p>
                  <a:pPr algn="ctr"/>
                  <a:r>
                    <a:rPr lang="es-PE" sz="1400" b="1" dirty="0" smtClean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EFECTIVAS</a:t>
                  </a:r>
                  <a:endParaRPr lang="es-PE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4" name="33 Rectángulo"/>
                <p:cNvSpPr/>
                <p:nvPr/>
              </p:nvSpPr>
              <p:spPr>
                <a:xfrm>
                  <a:off x="4204729" y="3880507"/>
                  <a:ext cx="1600398" cy="504056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PE" sz="1400" b="1" dirty="0" smtClean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HS ESTÁNDAR</a:t>
                  </a:r>
                  <a:endParaRPr lang="es-PE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5" name="34 Menos"/>
                <p:cNvSpPr/>
                <p:nvPr/>
              </p:nvSpPr>
              <p:spPr>
                <a:xfrm>
                  <a:off x="3652445" y="4067881"/>
                  <a:ext cx="432048" cy="45719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1100" b="1" dirty="0"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6" name="35 Corchetes"/>
                <p:cNvSpPr/>
                <p:nvPr/>
              </p:nvSpPr>
              <p:spPr>
                <a:xfrm>
                  <a:off x="1643104" y="3789040"/>
                  <a:ext cx="4392904" cy="720080"/>
                </a:xfrm>
                <a:prstGeom prst="bracketPair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PE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7" name="36 Multiplicar"/>
                <p:cNvSpPr/>
                <p:nvPr/>
              </p:nvSpPr>
              <p:spPr>
                <a:xfrm>
                  <a:off x="6336196" y="3933056"/>
                  <a:ext cx="360040" cy="36004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1100" b="1" dirty="0"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8" name="37 CuadroTexto"/>
                <p:cNvSpPr txBox="1"/>
                <p:nvPr/>
              </p:nvSpPr>
              <p:spPr>
                <a:xfrm>
                  <a:off x="6996425" y="3920632"/>
                  <a:ext cx="1865681" cy="931193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E" sz="1400" b="1" dirty="0" smtClean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CUOTA DE CARGA FABRIL</a:t>
                  </a:r>
                  <a:endParaRPr lang="es-PE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9" name="38 Rectángulo"/>
                <p:cNvSpPr/>
                <p:nvPr/>
              </p:nvSpPr>
              <p:spPr>
                <a:xfrm>
                  <a:off x="1896413" y="5014443"/>
                  <a:ext cx="1368152" cy="504056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PE" sz="1200" b="1" dirty="0" smtClean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115,000.00</a:t>
                  </a:r>
                  <a:endParaRPr lang="es-PE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0" name="39 Rectángulo"/>
                <p:cNvSpPr/>
                <p:nvPr/>
              </p:nvSpPr>
              <p:spPr>
                <a:xfrm>
                  <a:off x="4241357" y="4992640"/>
                  <a:ext cx="1368152" cy="504056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PE" sz="1200" b="1" dirty="0" smtClean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125,000.00</a:t>
                  </a:r>
                  <a:endParaRPr lang="es-PE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" name="40 Menos"/>
                <p:cNvSpPr/>
                <p:nvPr/>
              </p:nvSpPr>
              <p:spPr>
                <a:xfrm>
                  <a:off x="3556462" y="5215180"/>
                  <a:ext cx="432048" cy="45719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1100" b="1" dirty="0"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" name="41 Corchetes"/>
                <p:cNvSpPr/>
                <p:nvPr/>
              </p:nvSpPr>
              <p:spPr>
                <a:xfrm>
                  <a:off x="1660735" y="4943496"/>
                  <a:ext cx="4308535" cy="720080"/>
                </a:xfrm>
                <a:prstGeom prst="bracketPair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PE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3" name="42 Multiplicar"/>
                <p:cNvSpPr/>
                <p:nvPr/>
              </p:nvSpPr>
              <p:spPr>
                <a:xfrm>
                  <a:off x="6096814" y="5053393"/>
                  <a:ext cx="360040" cy="36004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1100" b="1" dirty="0"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4" name="43 CuadroTexto"/>
                <p:cNvSpPr txBox="1"/>
                <p:nvPr/>
              </p:nvSpPr>
              <p:spPr>
                <a:xfrm>
                  <a:off x="6572100" y="5069624"/>
                  <a:ext cx="644577" cy="34919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s-PE" sz="1200" b="1" dirty="0" smtClean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2.4</a:t>
                  </a:r>
                  <a:endParaRPr lang="es-PE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5" name="44 Igual que"/>
                <p:cNvSpPr/>
                <p:nvPr/>
              </p:nvSpPr>
              <p:spPr>
                <a:xfrm>
                  <a:off x="7330426" y="5107831"/>
                  <a:ext cx="360040" cy="360040"/>
                </a:xfrm>
                <a:prstGeom prst="mathEqual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6" name="45 CuadroTexto"/>
                <p:cNvSpPr txBox="1"/>
                <p:nvPr/>
              </p:nvSpPr>
              <p:spPr>
                <a:xfrm>
                  <a:off x="7887917" y="5126044"/>
                  <a:ext cx="1296144" cy="3693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s-PE"/>
                  </a:defPPr>
                  <a:lvl1pPr algn="ctr">
                    <a:defRPr>
                      <a:solidFill>
                        <a:schemeClr val="dk1"/>
                      </a:solidFill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PE" sz="1200" b="1" dirty="0" smtClean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-24000</a:t>
                  </a:r>
                  <a:endParaRPr lang="es-PE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5" name="Grupo 4"/>
            <p:cNvGrpSpPr/>
            <p:nvPr/>
          </p:nvGrpSpPr>
          <p:grpSpPr>
            <a:xfrm>
              <a:off x="7390419" y="2964907"/>
              <a:ext cx="3242085" cy="2668764"/>
              <a:chOff x="7390419" y="2416267"/>
              <a:chExt cx="3242085" cy="2668764"/>
            </a:xfrm>
          </p:grpSpPr>
          <p:sp>
            <p:nvSpPr>
              <p:cNvPr id="11" name="10 Elipse"/>
              <p:cNvSpPr/>
              <p:nvPr/>
            </p:nvSpPr>
            <p:spPr>
              <a:xfrm>
                <a:off x="9030994" y="2416267"/>
                <a:ext cx="1601510" cy="4345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3" name="12 Conector recto de flecha"/>
              <p:cNvCxnSpPr/>
              <p:nvPr/>
            </p:nvCxnSpPr>
            <p:spPr>
              <a:xfrm flipH="1">
                <a:off x="7390419" y="2759745"/>
                <a:ext cx="1734409" cy="23252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332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4651 0.4965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5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6094 0.4032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00039 0.3145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2" grpId="0"/>
      <p:bldP spid="82" grpId="1"/>
      <p:bldP spid="89" grpId="0"/>
      <p:bldP spid="89" grpId="1"/>
      <p:bldP spid="90" grpId="0"/>
      <p:bldP spid="9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106130" y="1404004"/>
            <a:ext cx="10271690" cy="2657309"/>
            <a:chOff x="1353785" y="405550"/>
            <a:chExt cx="8977746" cy="4736465"/>
          </a:xfrm>
        </p:grpSpPr>
        <p:sp>
          <p:nvSpPr>
            <p:cNvPr id="17" name="Rectángulo redondeado 16"/>
            <p:cNvSpPr/>
            <p:nvPr/>
          </p:nvSpPr>
          <p:spPr>
            <a:xfrm>
              <a:off x="1353785" y="405550"/>
              <a:ext cx="8977746" cy="473646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642750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827956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20" name="Rectángulo redondeado 19"/>
          <p:cNvSpPr/>
          <p:nvPr/>
        </p:nvSpPr>
        <p:spPr>
          <a:xfrm>
            <a:off x="1301266" y="2258454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PRODUCTOS TERMINADOS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883137" y="2297151"/>
            <a:ext cx="176790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latin typeface="Century Gothic" panose="020B0502020202020204" pitchFamily="34" charset="0"/>
              </a:rPr>
              <a:t>1’848,800.00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301266" y="3044359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71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VARIACIÓN DE LA PROD. ALMACENADA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8922084" y="3036927"/>
            <a:ext cx="1827277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>
                <a:latin typeface="Century Gothic" panose="020B0502020202020204" pitchFamily="34" charset="0"/>
              </a:rPr>
              <a:t>1’848,800.00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106130" y="238462"/>
            <a:ext cx="10014155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MarioLuigi2" panose="02000000000000000000" pitchFamily="2" charset="0"/>
              </a:rPr>
              <a:t>CONTABILIZACI</a:t>
            </a:r>
            <a:r>
              <a:rPr lang="es-E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Ó</a:t>
            </a:r>
            <a:r>
              <a:rPr lang="es-ES" sz="2800" b="1" dirty="0">
                <a:solidFill>
                  <a:schemeClr val="tx1"/>
                </a:solidFill>
                <a:latin typeface="MarioLuigi2" panose="02000000000000000000" pitchFamily="2" charset="0"/>
              </a:rPr>
              <a:t>N DE </a:t>
            </a:r>
            <a:r>
              <a:rPr lang="es-ES" sz="2800" b="1" dirty="0" smtClean="0">
                <a:solidFill>
                  <a:schemeClr val="tx1"/>
                </a:solidFill>
                <a:latin typeface="MarioLuigi2" panose="02000000000000000000" pitchFamily="2" charset="0"/>
              </a:rPr>
              <a:t>PRODUCTOS TERMINADOS</a:t>
            </a:r>
            <a:endParaRPr lang="es-ES" sz="2800" b="1" dirty="0">
              <a:solidFill>
                <a:schemeClr val="tx1"/>
              </a:solidFill>
              <a:latin typeface="MarioLuigi2" panose="02000000000000000000" pitchFamily="2" charset="0"/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8949601" y="2981529"/>
            <a:ext cx="1772245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 flipH="1">
            <a:off x="9030107" y="3637907"/>
            <a:ext cx="889241" cy="17804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39 Igual que"/>
          <p:cNvSpPr/>
          <p:nvPr/>
        </p:nvSpPr>
        <p:spPr>
          <a:xfrm>
            <a:off x="7718831" y="5499531"/>
            <a:ext cx="416122" cy="281907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6906641" y="2132856"/>
            <a:ext cx="1772245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7387968" y="2780928"/>
            <a:ext cx="1588352" cy="2664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61318"/>
              </p:ext>
            </p:extLst>
          </p:nvPr>
        </p:nvGraphicFramePr>
        <p:xfrm>
          <a:off x="2267383" y="5126632"/>
          <a:ext cx="3375059" cy="130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843"/>
                <a:gridCol w="1456216"/>
              </a:tblGrid>
              <a:tr h="627457">
                <a:tc gridSpan="2"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21 PRODUCCIÓN TERMINADA</a:t>
                      </a:r>
                      <a:endParaRPr lang="es-PE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69531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66147"/>
              </p:ext>
            </p:extLst>
          </p:nvPr>
        </p:nvGraphicFramePr>
        <p:xfrm>
          <a:off x="6616797" y="5061879"/>
          <a:ext cx="3528392" cy="130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770"/>
                <a:gridCol w="2041622"/>
              </a:tblGrid>
              <a:tr h="627457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71 VARIACIÓN DE LA PROD. ALMACENADA</a:t>
                      </a:r>
                      <a:endParaRPr lang="es-P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69531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Rectángulo 11"/>
          <p:cNvSpPr/>
          <p:nvPr/>
        </p:nvSpPr>
        <p:spPr>
          <a:xfrm>
            <a:off x="6903683" y="2348657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s-PE" sz="2000" b="1" dirty="0" smtClean="0">
                <a:latin typeface="Century Gothic" panose="020B0502020202020204" pitchFamily="34" charset="0"/>
              </a:rPr>
              <a:t>1’848,800.00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46" name="Rectángulo 12"/>
          <p:cNvSpPr/>
          <p:nvPr/>
        </p:nvSpPr>
        <p:spPr>
          <a:xfrm>
            <a:off x="8985972" y="3105510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s-PE" sz="2000" b="1" dirty="0">
                <a:latin typeface="Century Gothic" panose="020B0502020202020204" pitchFamily="34" charset="0"/>
              </a:rPr>
              <a:t>1’848,800.00</a:t>
            </a:r>
          </a:p>
        </p:txBody>
      </p:sp>
    </p:spTree>
    <p:extLst>
      <p:ext uri="{BB962C8B-B14F-4D97-AF65-F5344CB8AC3E}">
        <p14:creationId xmlns:p14="http://schemas.microsoft.com/office/powerpoint/2010/main" val="8403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7097 0.5064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6042 0.3803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7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5" grpId="0"/>
      <p:bldP spid="45" grpId="1"/>
      <p:bldP spid="46" grpId="0"/>
      <p:bldP spid="4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92681" y="332657"/>
            <a:ext cx="8635294" cy="6469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latin typeface="MarioLuigi2" panose="02000000000000000000" pitchFamily="2" charset="0"/>
              </a:rPr>
              <a:t>CONTABILIZACI</a:t>
            </a:r>
            <a:r>
              <a:rPr lang="es-ES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Ó</a:t>
            </a:r>
            <a:r>
              <a:rPr lang="es-ES" sz="3200" b="1" dirty="0">
                <a:solidFill>
                  <a:schemeClr val="tx1"/>
                </a:solidFill>
                <a:latin typeface="MarioLuigi2" panose="02000000000000000000" pitchFamily="2" charset="0"/>
              </a:rPr>
              <a:t>N </a:t>
            </a:r>
            <a:r>
              <a:rPr lang="es-ES" sz="3200" b="1" dirty="0" smtClean="0">
                <a:solidFill>
                  <a:schemeClr val="tx1"/>
                </a:solidFill>
                <a:latin typeface="MarioLuigi2" panose="02000000000000000000" pitchFamily="2" charset="0"/>
              </a:rPr>
              <a:t>DE LA VENTA</a:t>
            </a:r>
            <a:endParaRPr lang="es-ES" sz="3200" b="1" dirty="0">
              <a:solidFill>
                <a:schemeClr val="tx1"/>
              </a:solidFill>
              <a:latin typeface="MarioLuigi2" panose="02000000000000000000" pitchFamily="2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06865"/>
              </p:ext>
            </p:extLst>
          </p:nvPr>
        </p:nvGraphicFramePr>
        <p:xfrm>
          <a:off x="2200854" y="4152737"/>
          <a:ext cx="8079906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7036"/>
                <a:gridCol w="2437678"/>
                <a:gridCol w="294519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UNIDADES VENDIDAS</a:t>
                      </a:r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PE" sz="28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COSTO ESTANDAR</a:t>
                      </a:r>
                      <a:endParaRPr kumimoji="0" lang="es-PE" sz="2800" b="1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PE" sz="28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TOTAL</a:t>
                      </a:r>
                      <a:endParaRPr kumimoji="0" lang="es-PE" sz="2800" b="1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Berlin Sans FB Demi" panose="020E0802020502020306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2915"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chemeClr val="tx1"/>
                          </a:solidFill>
                        </a:rPr>
                        <a:t>4,500</a:t>
                      </a:r>
                      <a:endParaRPr lang="es-PE" sz="28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chemeClr val="tx1"/>
                          </a:solidFill>
                        </a:rPr>
                        <a:t>385.00</a:t>
                      </a:r>
                      <a:endParaRPr lang="es-PE" sz="28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chemeClr val="tx1"/>
                          </a:solidFill>
                        </a:rPr>
                        <a:t>1’732,500.00</a:t>
                      </a:r>
                      <a:endParaRPr lang="es-PE" sz="2800" dirty="0">
                        <a:solidFill>
                          <a:schemeClr val="tx1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Multiplicar"/>
          <p:cNvSpPr/>
          <p:nvPr/>
        </p:nvSpPr>
        <p:spPr>
          <a:xfrm>
            <a:off x="4762902" y="5177980"/>
            <a:ext cx="432048" cy="36004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7322694" y="5220461"/>
            <a:ext cx="416122" cy="360040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 rot="4198058">
            <a:off x="8933663" y="5525203"/>
            <a:ext cx="470929" cy="107016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676734" y="5875620"/>
            <a:ext cx="95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1.80</a:t>
            </a:r>
          </a:p>
        </p:txBody>
      </p:sp>
      <p:sp>
        <p:nvSpPr>
          <p:cNvPr id="11" name="10 Multiplicar"/>
          <p:cNvSpPr/>
          <p:nvPr/>
        </p:nvSpPr>
        <p:spPr>
          <a:xfrm>
            <a:off x="8953102" y="5774957"/>
            <a:ext cx="432048" cy="36004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11 Nube"/>
          <p:cNvSpPr/>
          <p:nvPr/>
        </p:nvSpPr>
        <p:spPr>
          <a:xfrm>
            <a:off x="5344778" y="5587552"/>
            <a:ext cx="3310560" cy="576064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3’118,500.00</a:t>
            </a:r>
            <a:endParaRPr lang="es-PE" sz="24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788993" y="1271181"/>
            <a:ext cx="10271690" cy="2813931"/>
            <a:chOff x="1353785" y="405550"/>
            <a:chExt cx="8977746" cy="5015633"/>
          </a:xfrm>
        </p:grpSpPr>
        <p:sp>
          <p:nvSpPr>
            <p:cNvPr id="15" name="Rectángulo redondeado 14"/>
            <p:cNvSpPr/>
            <p:nvPr/>
          </p:nvSpPr>
          <p:spPr>
            <a:xfrm>
              <a:off x="1353785" y="405550"/>
              <a:ext cx="8977746" cy="5015633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42750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827956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18" name="Rectángulo redondeado 17"/>
          <p:cNvSpPr/>
          <p:nvPr/>
        </p:nvSpPr>
        <p:spPr>
          <a:xfrm>
            <a:off x="984129" y="2125631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CTAS. POR COBRAR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313714" y="2141546"/>
            <a:ext cx="2005797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3’679,830.00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984129" y="2737368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7O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VENTAS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609956" y="2731810"/>
            <a:ext cx="1827277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3’118,500.00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991389" y="3354220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40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TRIBUTOS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8609957" y="3348487"/>
            <a:ext cx="1810878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561,330.00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7088110" y="3266767"/>
            <a:ext cx="1624860" cy="23890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116164" y="1466692"/>
            <a:ext cx="10271690" cy="2657309"/>
            <a:chOff x="1353785" y="405550"/>
            <a:chExt cx="8977746" cy="4736465"/>
          </a:xfrm>
        </p:grpSpPr>
        <p:sp>
          <p:nvSpPr>
            <p:cNvPr id="24" name="Rectángulo redondeado 23"/>
            <p:cNvSpPr/>
            <p:nvPr/>
          </p:nvSpPr>
          <p:spPr>
            <a:xfrm>
              <a:off x="1353785" y="405550"/>
              <a:ext cx="8977746" cy="473646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642750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827956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27" name="Rectángulo redondeado 26"/>
          <p:cNvSpPr/>
          <p:nvPr/>
        </p:nvSpPr>
        <p:spPr>
          <a:xfrm>
            <a:off x="1311300" y="2321142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69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COSTO DE VENTAS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6877508" y="2337057"/>
            <a:ext cx="176790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1’732,500.00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1311300" y="3107047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PRODUCTOS TERMINADOS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8937127" y="3101489"/>
            <a:ext cx="1827277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1’732,500.00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87671"/>
              </p:ext>
            </p:extLst>
          </p:nvPr>
        </p:nvGraphicFramePr>
        <p:xfrm>
          <a:off x="2485238" y="4771586"/>
          <a:ext cx="6408711" cy="10862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2571"/>
                <a:gridCol w="2063070"/>
                <a:gridCol w="2063070"/>
              </a:tblGrid>
              <a:tr h="330496"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UNIDADES VENDIDAS</a:t>
                      </a:r>
                      <a:endParaRPr lang="es-PE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PE" sz="18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COSTO ESTANDAR</a:t>
                      </a:r>
                      <a:endParaRPr kumimoji="0" lang="es-PE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PE" sz="18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endParaRPr kumimoji="0" lang="es-PE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169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4,500</a:t>
                      </a:r>
                      <a:endParaRPr lang="es-PE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385.00</a:t>
                      </a:r>
                      <a:endParaRPr lang="es-PE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1’732,500.00</a:t>
                      </a:r>
                      <a:endParaRPr lang="es-PE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Multiplicar"/>
          <p:cNvSpPr/>
          <p:nvPr/>
        </p:nvSpPr>
        <p:spPr>
          <a:xfrm>
            <a:off x="4383198" y="5330803"/>
            <a:ext cx="432048" cy="36004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6732214" y="5257780"/>
            <a:ext cx="416122" cy="360040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7736009" y="3101491"/>
            <a:ext cx="480540" cy="2229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8313677" y="3742380"/>
            <a:ext cx="927352" cy="1588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76380"/>
              </p:ext>
            </p:extLst>
          </p:nvPr>
        </p:nvGraphicFramePr>
        <p:xfrm>
          <a:off x="2072627" y="4574543"/>
          <a:ext cx="3363443" cy="1277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9882"/>
                <a:gridCol w="1703561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69 COSTO DE VENTAS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73934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49842"/>
              </p:ext>
            </p:extLst>
          </p:nvPr>
        </p:nvGraphicFramePr>
        <p:xfrm>
          <a:off x="5652094" y="4565044"/>
          <a:ext cx="3514508" cy="12969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4434"/>
                <a:gridCol w="1780074"/>
              </a:tblGrid>
              <a:tr h="627457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21 PRODUCTOS TERMINADOS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69531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ángulo 6"/>
          <p:cNvSpPr/>
          <p:nvPr/>
        </p:nvSpPr>
        <p:spPr>
          <a:xfrm>
            <a:off x="6896340" y="2416122"/>
            <a:ext cx="1701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PE" sz="2000" b="1" dirty="0" smtClean="0">
                <a:latin typeface="Century Gothic" panose="020B0502020202020204" pitchFamily="34" charset="0"/>
              </a:rPr>
              <a:t>1’732,500.00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Rectángulo 13"/>
          <p:cNvSpPr/>
          <p:nvPr/>
        </p:nvSpPr>
        <p:spPr>
          <a:xfrm>
            <a:off x="8839999" y="3182566"/>
            <a:ext cx="1850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PE" sz="2000" b="1" dirty="0">
                <a:latin typeface="Century Gothic" panose="020B0502020202020204" pitchFamily="34" charset="0"/>
              </a:rPr>
              <a:t>1’732,500.00</a:t>
            </a:r>
          </a:p>
        </p:txBody>
      </p:sp>
      <p:sp>
        <p:nvSpPr>
          <p:cNvPr id="19" name="4 Rectángulo"/>
          <p:cNvSpPr/>
          <p:nvPr/>
        </p:nvSpPr>
        <p:spPr>
          <a:xfrm>
            <a:off x="1735185" y="455675"/>
            <a:ext cx="8635294" cy="6469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latin typeface="MarioLuigi2" panose="02000000000000000000" pitchFamily="2" charset="0"/>
              </a:rPr>
              <a:t>CONTABILIZACI</a:t>
            </a:r>
            <a:r>
              <a:rPr lang="es-ES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Ó</a:t>
            </a:r>
            <a:r>
              <a:rPr lang="es-ES" sz="3200" b="1" dirty="0">
                <a:solidFill>
                  <a:schemeClr val="tx1"/>
                </a:solidFill>
                <a:latin typeface="MarioLuigi2" panose="02000000000000000000" pitchFamily="2" charset="0"/>
              </a:rPr>
              <a:t>N </a:t>
            </a:r>
            <a:r>
              <a:rPr lang="es-ES" sz="3200" b="1" dirty="0" smtClean="0">
                <a:solidFill>
                  <a:schemeClr val="tx1"/>
                </a:solidFill>
                <a:latin typeface="MarioLuigi2" panose="02000000000000000000" pitchFamily="2" charset="0"/>
              </a:rPr>
              <a:t>DE COSTO </a:t>
            </a:r>
            <a:r>
              <a:rPr lang="es-ES" sz="3200" b="1" dirty="0">
                <a:solidFill>
                  <a:schemeClr val="tx1"/>
                </a:solidFill>
                <a:latin typeface="MarioLuigi2" panose="02000000000000000000" pitchFamily="2" charset="0"/>
              </a:rPr>
              <a:t>DE VENTAS</a:t>
            </a:r>
          </a:p>
        </p:txBody>
      </p:sp>
    </p:spTree>
    <p:extLst>
      <p:ext uri="{BB962C8B-B14F-4D97-AF65-F5344CB8AC3E}">
        <p14:creationId xmlns:p14="http://schemas.microsoft.com/office/powerpoint/2010/main" val="2154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4 0.3972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2474 0.299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4" grpId="0"/>
      <p:bldP spid="14" grpId="1"/>
      <p:bldP spid="15" grpId="0"/>
      <p:bldP spid="15" grpId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52111"/>
              </p:ext>
            </p:extLst>
          </p:nvPr>
        </p:nvGraphicFramePr>
        <p:xfrm>
          <a:off x="2757948" y="4774228"/>
          <a:ext cx="3165440" cy="1277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2166"/>
                <a:gridCol w="1603274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94 C. FABRIL APLICADA</a:t>
                      </a:r>
                      <a:endParaRPr lang="es-P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73934">
                <a:tc>
                  <a:txBody>
                    <a:bodyPr/>
                    <a:lstStyle/>
                    <a:p>
                      <a:pPr algn="r"/>
                      <a:endParaRPr lang="es-PE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800" b="1" dirty="0" smtClean="0">
                          <a:ln>
                            <a:noFill/>
                          </a:ln>
                          <a:latin typeface="Century Gothic" panose="020B0502020202020204" pitchFamily="34" charset="0"/>
                        </a:rPr>
                        <a:t>276,000.00</a:t>
                      </a:r>
                      <a:endParaRPr lang="es-PE" sz="1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069676"/>
              </p:ext>
            </p:extLst>
          </p:nvPr>
        </p:nvGraphicFramePr>
        <p:xfrm>
          <a:off x="7048310" y="4759214"/>
          <a:ext cx="3010090" cy="1243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5500"/>
                <a:gridCol w="1524590"/>
              </a:tblGrid>
              <a:tr h="490405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93 CARGA FABRIL REAL</a:t>
                      </a:r>
                      <a:endParaRPr lang="es-P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52973">
                <a:tc>
                  <a:txBody>
                    <a:bodyPr/>
                    <a:lstStyle/>
                    <a:p>
                      <a:pPr algn="r"/>
                      <a:endParaRPr lang="es-PE" sz="1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ángulo 10"/>
          <p:cNvSpPr/>
          <p:nvPr/>
        </p:nvSpPr>
        <p:spPr>
          <a:xfrm>
            <a:off x="2816630" y="5309987"/>
            <a:ext cx="141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PE" b="1" dirty="0">
                <a:solidFill>
                  <a:srgbClr val="FF0000"/>
                </a:solidFill>
                <a:latin typeface="Century Gothic" panose="020B0502020202020204" pitchFamily="34" charset="0"/>
              </a:rPr>
              <a:t>276,000.00</a:t>
            </a:r>
          </a:p>
        </p:txBody>
      </p:sp>
      <p:sp>
        <p:nvSpPr>
          <p:cNvPr id="16" name="Rectángulo 11"/>
          <p:cNvSpPr/>
          <p:nvPr/>
        </p:nvSpPr>
        <p:spPr>
          <a:xfrm>
            <a:off x="2811956" y="5309721"/>
            <a:ext cx="141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P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276,000.00</a:t>
            </a:r>
            <a:endParaRPr lang="es-PE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071665" y="483607"/>
            <a:ext cx="6408713" cy="8508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2800" b="1" dirty="0">
              <a:latin typeface="Century Gothic" pitchFamily="34" charset="0"/>
            </a:endParaRPr>
          </a:p>
          <a:p>
            <a:pPr algn="ctr"/>
            <a:r>
              <a:rPr lang="es-PE" sz="2800" b="1" dirty="0">
                <a:latin typeface="Century Gothic" pitchFamily="34" charset="0"/>
              </a:rPr>
              <a:t>CIERRE DE LA CUENTA 94- CARGA FABRIL APLICADA</a:t>
            </a:r>
          </a:p>
          <a:p>
            <a:pPr algn="ctr"/>
            <a:endParaRPr lang="es-PE" sz="2800" b="1" dirty="0">
              <a:latin typeface="Century Gothic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018550" y="1471709"/>
            <a:ext cx="10271690" cy="2657309"/>
            <a:chOff x="1353785" y="405550"/>
            <a:chExt cx="8977746" cy="4736465"/>
          </a:xfrm>
        </p:grpSpPr>
        <p:sp>
          <p:nvSpPr>
            <p:cNvPr id="19" name="Rectángulo redondeado 18"/>
            <p:cNvSpPr/>
            <p:nvPr/>
          </p:nvSpPr>
          <p:spPr>
            <a:xfrm>
              <a:off x="1353785" y="405550"/>
              <a:ext cx="8977746" cy="473646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642750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827956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22" name="Rectángulo redondeado 21"/>
          <p:cNvSpPr/>
          <p:nvPr/>
        </p:nvSpPr>
        <p:spPr>
          <a:xfrm>
            <a:off x="1214957" y="2482445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94 CARGA FABRIL APLICADA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6781165" y="2498360"/>
            <a:ext cx="176790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176,000.00</a:t>
            </a:r>
            <a:endParaRPr lang="es-P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214957" y="3268350"/>
            <a:ext cx="4940709" cy="537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93 CARGA FABRIL CONTROLADA REAL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8942527" y="3262792"/>
            <a:ext cx="1722214" cy="534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176,000.00</a:t>
            </a:r>
          </a:p>
        </p:txBody>
      </p:sp>
    </p:spTree>
    <p:extLst>
      <p:ext uri="{BB962C8B-B14F-4D97-AF65-F5344CB8AC3E}">
        <p14:creationId xmlns:p14="http://schemas.microsoft.com/office/powerpoint/2010/main" val="26621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47683 -0.003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o 14"/>
          <p:cNvGrpSpPr/>
          <p:nvPr/>
        </p:nvGrpSpPr>
        <p:grpSpPr>
          <a:xfrm>
            <a:off x="1104496" y="1148171"/>
            <a:ext cx="10271690" cy="3400939"/>
            <a:chOff x="1353785" y="405550"/>
            <a:chExt cx="8977746" cy="4736465"/>
          </a:xfrm>
        </p:grpSpPr>
        <p:sp>
          <p:nvSpPr>
            <p:cNvPr id="68" name="Rectángulo redondeado 18"/>
            <p:cNvSpPr/>
            <p:nvPr/>
          </p:nvSpPr>
          <p:spPr>
            <a:xfrm>
              <a:off x="1353785" y="405550"/>
              <a:ext cx="8977746" cy="4736465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" name="Rectángulo redondeado 19"/>
            <p:cNvSpPr/>
            <p:nvPr/>
          </p:nvSpPr>
          <p:spPr>
            <a:xfrm>
              <a:off x="642750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b="1" dirty="0" smtClean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DEBE</a:t>
              </a:r>
              <a:endParaRPr lang="es-PE" b="1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  <a:p>
              <a:pPr algn="ctr"/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  <p:sp>
          <p:nvSpPr>
            <p:cNvPr id="70" name="Rectángulo redondeado 20"/>
            <p:cNvSpPr/>
            <p:nvPr/>
          </p:nvSpPr>
          <p:spPr>
            <a:xfrm>
              <a:off x="8279564" y="716228"/>
              <a:ext cx="1508165" cy="87227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tx1"/>
                  </a:solidFill>
                  <a:latin typeface="MarioLuigi2" panose="02000000000000000000" pitchFamily="2" charset="0"/>
                </a:rPr>
                <a:t>HABER</a:t>
              </a:r>
              <a:endParaRPr lang="es-PE" dirty="0">
                <a:solidFill>
                  <a:schemeClr val="tx1"/>
                </a:solidFill>
                <a:latin typeface="MarioLuigi2" panose="02000000000000000000" pitchFamily="2" charset="0"/>
              </a:endParaRPr>
            </a:p>
          </p:txBody>
        </p:sp>
      </p:grpSp>
      <p:sp>
        <p:nvSpPr>
          <p:cNvPr id="71" name="Rectángulo redondeado 21"/>
          <p:cNvSpPr/>
          <p:nvPr/>
        </p:nvSpPr>
        <p:spPr>
          <a:xfrm>
            <a:off x="1214958" y="2210591"/>
            <a:ext cx="4903242" cy="2752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93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CONTROL  DE CARGA FABRIL</a:t>
            </a:r>
            <a:endParaRPr lang="es-PE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ángulo redondeado 23"/>
          <p:cNvSpPr/>
          <p:nvPr/>
        </p:nvSpPr>
        <p:spPr>
          <a:xfrm>
            <a:off x="1214958" y="2708921"/>
            <a:ext cx="4903242" cy="2752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99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VARIACIONES</a:t>
            </a:r>
          </a:p>
        </p:txBody>
      </p:sp>
      <p:sp>
        <p:nvSpPr>
          <p:cNvPr id="74" name="Rectángulo redondeado 24"/>
          <p:cNvSpPr/>
          <p:nvPr/>
        </p:nvSpPr>
        <p:spPr>
          <a:xfrm>
            <a:off x="6803837" y="2711572"/>
            <a:ext cx="1709154" cy="274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24,000.00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redondeado 4"/>
          <p:cNvSpPr/>
          <p:nvPr/>
        </p:nvSpPr>
        <p:spPr>
          <a:xfrm>
            <a:off x="1654996" y="4640240"/>
            <a:ext cx="8329436" cy="2052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10654" y="112705"/>
            <a:ext cx="816181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atin typeface="Century Gothic" pitchFamily="34" charset="0"/>
              </a:rPr>
              <a:t>CIEERRE DE LA CUENTA 93- CONTROL DE CARGA FABRIL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2281240" y="130776"/>
            <a:ext cx="6981926" cy="1339187"/>
            <a:chOff x="467544" y="4480155"/>
            <a:chExt cx="8819937" cy="1728192"/>
          </a:xfrm>
        </p:grpSpPr>
        <p:sp>
          <p:nvSpPr>
            <p:cNvPr id="23" name="22 Llamada de flecha a la derecha"/>
            <p:cNvSpPr/>
            <p:nvPr/>
          </p:nvSpPr>
          <p:spPr>
            <a:xfrm>
              <a:off x="467544" y="4624171"/>
              <a:ext cx="2922596" cy="1584176"/>
            </a:xfrm>
            <a:prstGeom prst="rightArrowCallou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Variación en el PRESUPUESTO</a:t>
              </a: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606164" y="4480155"/>
              <a:ext cx="3168352" cy="50405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CARGA FABRIL REAL</a:t>
              </a: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7350580" y="4552163"/>
              <a:ext cx="1584176" cy="432048"/>
            </a:xfrm>
            <a:prstGeom prst="roundRect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229,300.00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606164" y="5128227"/>
              <a:ext cx="3168352" cy="4320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CARGA FABRIL ESTANDAR</a:t>
              </a: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7350580" y="5128227"/>
              <a:ext cx="1584176" cy="360040"/>
            </a:xfrm>
            <a:prstGeom prst="roundRect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300,000.00</a:t>
              </a:r>
            </a:p>
          </p:txBody>
        </p:sp>
        <p:sp>
          <p:nvSpPr>
            <p:cNvPr id="28" name="27 Menos"/>
            <p:cNvSpPr/>
            <p:nvPr/>
          </p:nvSpPr>
          <p:spPr>
            <a:xfrm flipV="1">
              <a:off x="7164288" y="5605994"/>
              <a:ext cx="2123193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white"/>
                </a:solidFill>
              </a:endParaRPr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7350580" y="5735649"/>
              <a:ext cx="1584176" cy="3286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400" b="1" dirty="0">
                  <a:solidFill>
                    <a:prstClr val="black"/>
                  </a:solidFill>
                  <a:latin typeface="Berlin Sans FB Demi" panose="020E0802020502020306" pitchFamily="34" charset="0"/>
                </a:rPr>
                <a:t>-70,700.00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3678172" y="5632283"/>
              <a:ext cx="2592288" cy="5163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PE" sz="2000" b="1" dirty="0">
                  <a:ln w="11430"/>
                  <a:gradFill>
                    <a:gsLst>
                      <a:gs pos="0">
                        <a:srgbClr val="009DD9">
                          <a:tint val="70000"/>
                          <a:satMod val="245000"/>
                        </a:srgbClr>
                      </a:gs>
                      <a:gs pos="75000">
                        <a:srgbClr val="009DD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009DD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VPBE</a:t>
              </a:r>
              <a:endParaRPr lang="es-PE" sz="14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1" name="30 Flecha derecha"/>
            <p:cNvSpPr/>
            <p:nvPr/>
          </p:nvSpPr>
          <p:spPr>
            <a:xfrm>
              <a:off x="5982428" y="5704291"/>
              <a:ext cx="936104" cy="36933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31 Conector recto de flecha"/>
          <p:cNvCxnSpPr>
            <a:stCxn id="80" idx="0"/>
          </p:cNvCxnSpPr>
          <p:nvPr/>
        </p:nvCxnSpPr>
        <p:spPr>
          <a:xfrm flipH="1" flipV="1">
            <a:off x="8337060" y="1445896"/>
            <a:ext cx="1450043" cy="22329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32 Grupo"/>
          <p:cNvGrpSpPr/>
          <p:nvPr/>
        </p:nvGrpSpPr>
        <p:grpSpPr>
          <a:xfrm>
            <a:off x="1654997" y="105143"/>
            <a:ext cx="5852186" cy="1611032"/>
            <a:chOff x="721546" y="2276872"/>
            <a:chExt cx="6370734" cy="2335653"/>
          </a:xfrm>
        </p:grpSpPr>
        <p:sp>
          <p:nvSpPr>
            <p:cNvPr id="34" name="33 Rectángulo"/>
            <p:cNvSpPr/>
            <p:nvPr/>
          </p:nvSpPr>
          <p:spPr>
            <a:xfrm>
              <a:off x="721546" y="2276872"/>
              <a:ext cx="3346398" cy="7200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CARGA FABRIL APLICADA</a:t>
              </a: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899592" y="3068960"/>
              <a:ext cx="3168352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CARGA FABRIL REAL</a:t>
              </a: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499992" y="2276872"/>
              <a:ext cx="2088232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276,000.00</a:t>
              </a:r>
            </a:p>
          </p:txBody>
        </p:sp>
        <p:sp>
          <p:nvSpPr>
            <p:cNvPr id="37" name="36 Rectángulo redondeado"/>
            <p:cNvSpPr/>
            <p:nvPr/>
          </p:nvSpPr>
          <p:spPr>
            <a:xfrm>
              <a:off x="4499992" y="3068960"/>
              <a:ext cx="2088232" cy="57606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2400" b="1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latin typeface="Century Gothic" panose="020B0502020202020204" pitchFamily="34" charset="0"/>
                </a:rPr>
                <a:t>229,300.00</a:t>
              </a:r>
            </a:p>
          </p:txBody>
        </p:sp>
        <p:sp>
          <p:nvSpPr>
            <p:cNvPr id="38" name="37 Menos"/>
            <p:cNvSpPr/>
            <p:nvPr/>
          </p:nvSpPr>
          <p:spPr>
            <a:xfrm>
              <a:off x="4067944" y="3789040"/>
              <a:ext cx="302433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38 Rectángulo redondeado"/>
            <p:cNvSpPr/>
            <p:nvPr/>
          </p:nvSpPr>
          <p:spPr>
            <a:xfrm>
              <a:off x="4572000" y="3933056"/>
              <a:ext cx="2088232" cy="57606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46,700.00</a:t>
              </a: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1187625" y="4077072"/>
              <a:ext cx="2592288" cy="5354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PE" b="1" dirty="0">
                  <a:ln w="1143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anose="020B0502020202020204" pitchFamily="34" charset="0"/>
                </a:rPr>
                <a:t>SUB APLICACION</a:t>
              </a:r>
            </a:p>
          </p:txBody>
        </p:sp>
        <p:sp>
          <p:nvSpPr>
            <p:cNvPr id="41" name="40 Flecha derecha"/>
            <p:cNvSpPr/>
            <p:nvPr/>
          </p:nvSpPr>
          <p:spPr>
            <a:xfrm>
              <a:off x="3563888" y="4077072"/>
              <a:ext cx="936104" cy="3693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42" name="41 Conector recto de flecha"/>
          <p:cNvCxnSpPr/>
          <p:nvPr/>
        </p:nvCxnSpPr>
        <p:spPr>
          <a:xfrm>
            <a:off x="6561730" y="1564521"/>
            <a:ext cx="1265737" cy="608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42 Grupo"/>
          <p:cNvGrpSpPr/>
          <p:nvPr/>
        </p:nvGrpSpPr>
        <p:grpSpPr>
          <a:xfrm>
            <a:off x="1654998" y="4600794"/>
            <a:ext cx="8473451" cy="1673115"/>
            <a:chOff x="72640" y="745565"/>
            <a:chExt cx="9789714" cy="1891347"/>
          </a:xfrm>
        </p:grpSpPr>
        <p:sp>
          <p:nvSpPr>
            <p:cNvPr id="44" name="43 Llamada de flecha a la derecha"/>
            <p:cNvSpPr/>
            <p:nvPr/>
          </p:nvSpPr>
          <p:spPr>
            <a:xfrm>
              <a:off x="72640" y="980728"/>
              <a:ext cx="2915185" cy="1584175"/>
            </a:xfrm>
            <a:prstGeom prst="rightArrowCallou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b="1" dirty="0">
                  <a:ln>
                    <a:solidFill>
                      <a:prstClr val="black"/>
                    </a:solidFill>
                  </a:ln>
                  <a:solidFill>
                    <a:srgbClr val="FFFF00"/>
                  </a:solidFill>
                  <a:latin typeface="Berlin Sans FB" panose="020E0602020502020306" pitchFamily="34" charset="0"/>
                </a:rPr>
                <a:t>Variación en la CAPACIDAD</a:t>
              </a: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3167844" y="836712"/>
              <a:ext cx="1368152" cy="50405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4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Hs </a:t>
              </a:r>
              <a:r>
                <a:rPr lang="es-PE" sz="1400" b="1" dirty="0" err="1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Presupuest</a:t>
              </a:r>
              <a:r>
                <a:rPr lang="es-PE" sz="14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.</a:t>
              </a: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4968044" y="836712"/>
              <a:ext cx="1152128" cy="504056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4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Hs Efectivas</a:t>
              </a:r>
            </a:p>
          </p:txBody>
        </p:sp>
        <p:sp>
          <p:nvSpPr>
            <p:cNvPr id="47" name="46 Menos"/>
            <p:cNvSpPr/>
            <p:nvPr/>
          </p:nvSpPr>
          <p:spPr>
            <a:xfrm>
              <a:off x="4535996" y="1088740"/>
              <a:ext cx="432048" cy="45719"/>
            </a:xfrm>
            <a:prstGeom prst="mathMinus">
              <a:avLst/>
            </a:prstGeom>
            <a:solidFill>
              <a:srgbClr val="00B0F0"/>
            </a:solidFill>
            <a:ln w="57150">
              <a:solidFill>
                <a:srgbClr val="00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white"/>
                </a:solidFill>
              </a:endParaRPr>
            </a:p>
          </p:txBody>
        </p:sp>
        <p:sp>
          <p:nvSpPr>
            <p:cNvPr id="48" name="47 Corchetes"/>
            <p:cNvSpPr/>
            <p:nvPr/>
          </p:nvSpPr>
          <p:spPr>
            <a:xfrm>
              <a:off x="3059832" y="764704"/>
              <a:ext cx="3132348" cy="720080"/>
            </a:xfrm>
            <a:prstGeom prst="bracketPair">
              <a:avLst/>
            </a:prstGeom>
            <a:ln w="571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49" name="48 Multiplicar"/>
            <p:cNvSpPr/>
            <p:nvPr/>
          </p:nvSpPr>
          <p:spPr>
            <a:xfrm>
              <a:off x="6264188" y="908720"/>
              <a:ext cx="360040" cy="360040"/>
            </a:xfrm>
            <a:prstGeom prst="mathMultiply">
              <a:avLst/>
            </a:prstGeom>
            <a:solidFill>
              <a:srgbClr val="00CCFF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white"/>
                </a:solidFill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6578877" y="745565"/>
              <a:ext cx="2293808" cy="939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400" b="1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Berlin Sans FB Demi" panose="020E0802020502020306" pitchFamily="34" charset="0"/>
                  <a:cs typeface="Arial" pitchFamily="34" charset="0"/>
                </a:rPr>
                <a:t>Cuota de carga fabril</a:t>
              </a: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3095836" y="2011487"/>
              <a:ext cx="1368152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2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 Black" pitchFamily="34" charset="0"/>
                </a:rPr>
                <a:t>125,000.00</a:t>
              </a:r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4896036" y="2011487"/>
              <a:ext cx="1296144" cy="504056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4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rPr>
                <a:t>115,000.00</a:t>
              </a:r>
            </a:p>
          </p:txBody>
        </p:sp>
        <p:sp>
          <p:nvSpPr>
            <p:cNvPr id="53" name="52 Menos"/>
            <p:cNvSpPr/>
            <p:nvPr/>
          </p:nvSpPr>
          <p:spPr>
            <a:xfrm>
              <a:off x="4463988" y="2263515"/>
              <a:ext cx="432048" cy="45719"/>
            </a:xfrm>
            <a:prstGeom prst="mathMinus">
              <a:avLst/>
            </a:prstGeom>
            <a:solidFill>
              <a:srgbClr val="00CCFF"/>
            </a:solidFill>
            <a:ln w="57150">
              <a:solidFill>
                <a:srgbClr val="00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white"/>
                </a:solidFill>
              </a:endParaRPr>
            </a:p>
          </p:txBody>
        </p:sp>
        <p:sp>
          <p:nvSpPr>
            <p:cNvPr id="54" name="53 Corchetes"/>
            <p:cNvSpPr/>
            <p:nvPr/>
          </p:nvSpPr>
          <p:spPr>
            <a:xfrm>
              <a:off x="2987824" y="1916832"/>
              <a:ext cx="3456384" cy="720080"/>
            </a:xfrm>
            <a:prstGeom prst="bracketPair">
              <a:avLst/>
            </a:prstGeom>
            <a:ln w="571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55" name="54 Multiplicar"/>
            <p:cNvSpPr/>
            <p:nvPr/>
          </p:nvSpPr>
          <p:spPr>
            <a:xfrm>
              <a:off x="6516216" y="2083495"/>
              <a:ext cx="360040" cy="360040"/>
            </a:xfrm>
            <a:prstGeom prst="mathMultiply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white"/>
                </a:solidFill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6824036" y="2073661"/>
              <a:ext cx="792088" cy="521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400" b="1" dirty="0">
                  <a:ln>
                    <a:solidFill>
                      <a:prstClr val="black"/>
                    </a:solidFill>
                  </a:ln>
                  <a:solidFill>
                    <a:srgbClr val="FFFF00"/>
                  </a:solidFill>
                </a:rPr>
                <a:t>2.4</a:t>
              </a:r>
            </a:p>
          </p:txBody>
        </p:sp>
        <p:sp>
          <p:nvSpPr>
            <p:cNvPr id="57" name="56 Igual que"/>
            <p:cNvSpPr/>
            <p:nvPr/>
          </p:nvSpPr>
          <p:spPr>
            <a:xfrm>
              <a:off x="7339278" y="2154102"/>
              <a:ext cx="360040" cy="360040"/>
            </a:xfrm>
            <a:prstGeom prst="mathEqual">
              <a:avLst/>
            </a:prstGeom>
            <a:solidFill>
              <a:srgbClr val="00CCFF"/>
            </a:solidFill>
            <a:ln>
              <a:solidFill>
                <a:srgbClr val="00CCF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7524328" y="1988840"/>
              <a:ext cx="2338026" cy="59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Berlin Sans FB Demi" panose="020E0802020502020306" pitchFamily="34" charset="0"/>
                </a:rPr>
                <a:t>24,000.00</a:t>
              </a:r>
              <a:endParaRPr lang="es-PE" sz="1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</p:grpSp>
      <p:cxnSp>
        <p:nvCxnSpPr>
          <p:cNvPr id="59" name="58 Conector recto de flecha"/>
          <p:cNvCxnSpPr>
            <a:stCxn id="74" idx="2"/>
          </p:cNvCxnSpPr>
          <p:nvPr/>
        </p:nvCxnSpPr>
        <p:spPr>
          <a:xfrm>
            <a:off x="7658414" y="2985707"/>
            <a:ext cx="1541376" cy="269664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93873"/>
              </p:ext>
            </p:extLst>
          </p:nvPr>
        </p:nvGraphicFramePr>
        <p:xfrm>
          <a:off x="1634354" y="4961590"/>
          <a:ext cx="2830073" cy="1277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6660"/>
                <a:gridCol w="1433413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93 CARGA FABRIL REAL</a:t>
                      </a:r>
                      <a:endParaRPr lang="es-P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73934"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229,300.00</a:t>
                      </a:r>
                      <a:endParaRPr lang="es-P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276,000.00</a:t>
                      </a:r>
                      <a:endParaRPr lang="es-P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64645"/>
              </p:ext>
            </p:extLst>
          </p:nvPr>
        </p:nvGraphicFramePr>
        <p:xfrm>
          <a:off x="4713458" y="5013176"/>
          <a:ext cx="2750694" cy="12969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7486"/>
                <a:gridCol w="1393208"/>
              </a:tblGrid>
              <a:tr h="627457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995 V.C.F PRESUPUEST.</a:t>
                      </a:r>
                      <a:endParaRPr lang="es-P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69531">
                <a:tc>
                  <a:txBody>
                    <a:bodyPr/>
                    <a:lstStyle/>
                    <a:p>
                      <a:pPr algn="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77063"/>
              </p:ext>
            </p:extLst>
          </p:nvPr>
        </p:nvGraphicFramePr>
        <p:xfrm>
          <a:off x="7555558" y="5016291"/>
          <a:ext cx="2808312" cy="1347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68152"/>
                <a:gridCol w="1440160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n>
                            <a:solidFill>
                              <a:schemeClr val="bg1"/>
                            </a:solidFill>
                          </a:ln>
                          <a:latin typeface="Century Gothic" panose="020B0502020202020204" pitchFamily="34" charset="0"/>
                        </a:rPr>
                        <a:t>996 C.F. CAPACIDAD</a:t>
                      </a:r>
                      <a:endParaRPr lang="es-P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71896">
                <a:tc>
                  <a:txBody>
                    <a:bodyPr/>
                    <a:lstStyle/>
                    <a:p>
                      <a:pPr algn="r"/>
                      <a:endParaRPr lang="es-PE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6" name="65 Conector recto"/>
          <p:cNvCxnSpPr/>
          <p:nvPr/>
        </p:nvCxnSpPr>
        <p:spPr>
          <a:xfrm>
            <a:off x="1847528" y="6093296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ctángulo redondeado 23"/>
          <p:cNvSpPr/>
          <p:nvPr/>
        </p:nvSpPr>
        <p:spPr>
          <a:xfrm>
            <a:off x="1256145" y="3254559"/>
            <a:ext cx="4903242" cy="2752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996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Carga Fabril Capacidad</a:t>
            </a:r>
            <a:endParaRPr lang="es-PE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Rectángulo redondeado 23"/>
          <p:cNvSpPr/>
          <p:nvPr/>
        </p:nvSpPr>
        <p:spPr>
          <a:xfrm>
            <a:off x="1260261" y="3678813"/>
            <a:ext cx="4903242" cy="2752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99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VARIACIONES</a:t>
            </a:r>
          </a:p>
        </p:txBody>
      </p:sp>
      <p:sp>
        <p:nvSpPr>
          <p:cNvPr id="80" name="Rectángulo redondeado 24"/>
          <p:cNvSpPr/>
          <p:nvPr/>
        </p:nvSpPr>
        <p:spPr>
          <a:xfrm>
            <a:off x="8932526" y="3678813"/>
            <a:ext cx="1709154" cy="274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70,000.00</a:t>
            </a:r>
          </a:p>
        </p:txBody>
      </p:sp>
      <p:sp>
        <p:nvSpPr>
          <p:cNvPr id="81" name="Rectángulo redondeado 24"/>
          <p:cNvSpPr/>
          <p:nvPr/>
        </p:nvSpPr>
        <p:spPr>
          <a:xfrm>
            <a:off x="6855460" y="2211717"/>
            <a:ext cx="1709154" cy="274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46,700.00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Rectángulo redondeado 23"/>
          <p:cNvSpPr/>
          <p:nvPr/>
        </p:nvSpPr>
        <p:spPr>
          <a:xfrm>
            <a:off x="1276734" y="4140138"/>
            <a:ext cx="4903242" cy="2752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995 </a:t>
            </a:r>
            <a:r>
              <a:rPr lang="es-PE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Carga Fabril Presupuestada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001172" y="2152902"/>
            <a:ext cx="1403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latin typeface="Century Gothic" panose="020B0502020202020204" pitchFamily="34" charset="0"/>
              </a:rPr>
              <a:t>46,700.00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976458" y="2664225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latin typeface="Century Gothic" panose="020B0502020202020204" pitchFamily="34" charset="0"/>
              </a:rPr>
              <a:t>24,000.00</a:t>
            </a:r>
            <a:endParaRPr lang="es-PE" sz="2000" dirty="0"/>
          </a:p>
        </p:txBody>
      </p:sp>
      <p:sp>
        <p:nvSpPr>
          <p:cNvPr id="7" name="6 Rectángulo"/>
          <p:cNvSpPr/>
          <p:nvPr/>
        </p:nvSpPr>
        <p:spPr>
          <a:xfrm>
            <a:off x="9095354" y="3619420"/>
            <a:ext cx="1338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000" b="1" dirty="0">
                <a:latin typeface="Century Gothic" panose="020B0502020202020204" pitchFamily="34" charset="0"/>
              </a:rPr>
              <a:t>70,000.00</a:t>
            </a:r>
          </a:p>
        </p:txBody>
      </p:sp>
    </p:spTree>
    <p:extLst>
      <p:ext uri="{BB962C8B-B14F-4D97-AF65-F5344CB8AC3E}">
        <p14:creationId xmlns:p14="http://schemas.microsoft.com/office/powerpoint/2010/main" val="294414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429E-6 4.44444E-6 L -0.43668 0.5078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545E-6 -2.59259E-6 L 0.04972 0.4409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547E-6 -4.44444E-6 L -0.24496 0.3076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8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76" grpId="0" animBg="1"/>
      <p:bldP spid="79" grpId="0" animBg="1"/>
      <p:bldP spid="80" grpId="0" animBg="1"/>
      <p:bldP spid="81" grpId="0" animBg="1"/>
      <p:bldP spid="82" grpId="0" animBg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16017" y="1430168"/>
            <a:ext cx="10658169" cy="305291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C</a:t>
            </a:r>
            <a:r>
              <a:rPr lang="es-PE" sz="4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Á</a:t>
            </a:r>
            <a:r>
              <a:rPr lang="es-PE" sz="4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LCULOS DE </a:t>
            </a:r>
            <a:endParaRPr lang="es-PE" sz="4000" b="1" dirty="0" smtClean="0">
              <a:ln>
                <a:solidFill>
                  <a:sysClr val="windowText" lastClr="00000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256" pitchFamily="2" charset="0"/>
            </a:endParaRPr>
          </a:p>
          <a:p>
            <a:pPr algn="ctr"/>
            <a:r>
              <a:rPr lang="es-PE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LAS </a:t>
            </a:r>
            <a:r>
              <a:rPr lang="es-PE" sz="48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VARIACIONES EN</a:t>
            </a:r>
            <a:r>
              <a:rPr lang="es-PE" sz="4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 </a:t>
            </a:r>
          </a:p>
          <a:p>
            <a:pPr algn="ctr"/>
            <a:r>
              <a:rPr lang="es-PE" sz="80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LOS </a:t>
            </a:r>
            <a:r>
              <a:rPr lang="es-PE" sz="8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256" pitchFamily="2" charset="0"/>
              </a:rPr>
              <a:t>MATERIALES</a:t>
            </a:r>
            <a:endParaRPr lang="es-PE" sz="8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25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-144694" y="983490"/>
            <a:ext cx="3175931" cy="1773436"/>
            <a:chOff x="144016" y="41585"/>
            <a:chExt cx="2381948" cy="1330077"/>
          </a:xfrm>
        </p:grpSpPr>
        <p:sp>
          <p:nvSpPr>
            <p:cNvPr id="8" name="7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675,450.00</a:t>
              </a:r>
            </a:p>
          </p:txBody>
        </p:sp>
        <p:grpSp>
          <p:nvGrpSpPr>
            <p:cNvPr id="10" name="9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4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5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24</a:t>
                </a: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616,500.00</a:t>
                </a:r>
              </a:p>
            </p:txBody>
          </p:sp>
        </p:grpSp>
      </p:grpSp>
      <p:grpSp>
        <p:nvGrpSpPr>
          <p:cNvPr id="12" name="11 Grupo"/>
          <p:cNvGrpSpPr/>
          <p:nvPr/>
        </p:nvGrpSpPr>
        <p:grpSpPr>
          <a:xfrm>
            <a:off x="2839216" y="983490"/>
            <a:ext cx="3175931" cy="1773436"/>
            <a:chOff x="144016" y="41585"/>
            <a:chExt cx="2381948" cy="1330077"/>
          </a:xfrm>
        </p:grpSpPr>
        <p:sp>
          <p:nvSpPr>
            <p:cNvPr id="13" name="12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616,500.00</a:t>
              </a:r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15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18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ángulo 64"/>
              <p:cNvSpPr/>
              <p:nvPr/>
            </p:nvSpPr>
            <p:spPr>
              <a:xfrm>
                <a:off x="1194859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61</a:t>
                </a: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675,450.00</a:t>
                </a:r>
              </a:p>
            </p:txBody>
          </p:sp>
        </p:grpSp>
      </p:grpSp>
      <p:grpSp>
        <p:nvGrpSpPr>
          <p:cNvPr id="20" name="19 Grupo"/>
          <p:cNvGrpSpPr/>
          <p:nvPr/>
        </p:nvGrpSpPr>
        <p:grpSpPr>
          <a:xfrm>
            <a:off x="5911558" y="983490"/>
            <a:ext cx="3119669" cy="1773436"/>
            <a:chOff x="144016" y="41585"/>
            <a:chExt cx="2339752" cy="1330077"/>
          </a:xfrm>
        </p:grpSpPr>
        <p:sp>
          <p:nvSpPr>
            <p:cNvPr id="21" name="20 CuadroTexto"/>
            <p:cNvSpPr txBox="1"/>
            <p:nvPr/>
          </p:nvSpPr>
          <p:spPr>
            <a:xfrm>
              <a:off x="144016" y="462384"/>
              <a:ext cx="1223326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646,500.00</a:t>
              </a:r>
            </a:p>
            <a:p>
              <a:pPr algn="r"/>
              <a:r>
                <a:rPr lang="es-PE" sz="1867" b="1" dirty="0">
                  <a:latin typeface="Century Gothic" pitchFamily="34" charset="0"/>
                </a:rPr>
                <a:t>55,000.00</a:t>
              </a:r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23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26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ángulo 64"/>
              <p:cNvSpPr/>
              <p:nvPr/>
            </p:nvSpPr>
            <p:spPr>
              <a:xfrm>
                <a:off x="1194859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62</a:t>
                </a:r>
              </a:p>
            </p:txBody>
          </p:sp>
        </p:grpSp>
      </p:grpSp>
      <p:grpSp>
        <p:nvGrpSpPr>
          <p:cNvPr id="28" name="27 Grupo"/>
          <p:cNvGrpSpPr/>
          <p:nvPr/>
        </p:nvGrpSpPr>
        <p:grpSpPr>
          <a:xfrm>
            <a:off x="8880310" y="983490"/>
            <a:ext cx="3119669" cy="1773436"/>
            <a:chOff x="144016" y="41585"/>
            <a:chExt cx="2339752" cy="1330077"/>
          </a:xfrm>
        </p:grpSpPr>
        <p:sp>
          <p:nvSpPr>
            <p:cNvPr id="29" name="28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95,900.00</a:t>
              </a:r>
            </a:p>
          </p:txBody>
        </p:sp>
        <p:grpSp>
          <p:nvGrpSpPr>
            <p:cNvPr id="30" name="29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31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34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Rectángulo 64"/>
              <p:cNvSpPr/>
              <p:nvPr/>
            </p:nvSpPr>
            <p:spPr>
              <a:xfrm>
                <a:off x="1194859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63</a:t>
                </a:r>
              </a:p>
            </p:txBody>
          </p:sp>
        </p:grpSp>
      </p:grpSp>
      <p:grpSp>
        <p:nvGrpSpPr>
          <p:cNvPr id="36" name="35 Grupo"/>
          <p:cNvGrpSpPr/>
          <p:nvPr/>
        </p:nvGrpSpPr>
        <p:grpSpPr>
          <a:xfrm>
            <a:off x="-144693" y="2903703"/>
            <a:ext cx="3119669" cy="1773436"/>
            <a:chOff x="144016" y="41585"/>
            <a:chExt cx="2339752" cy="1330077"/>
          </a:xfrm>
        </p:grpSpPr>
        <p:sp>
          <p:nvSpPr>
            <p:cNvPr id="37" name="36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12,600.00</a:t>
              </a:r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39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42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64</a:t>
                </a:r>
              </a:p>
            </p:txBody>
          </p:sp>
        </p:grpSp>
      </p:grpSp>
      <p:grpSp>
        <p:nvGrpSpPr>
          <p:cNvPr id="44" name="43 Grupo"/>
          <p:cNvGrpSpPr/>
          <p:nvPr/>
        </p:nvGrpSpPr>
        <p:grpSpPr>
          <a:xfrm>
            <a:off x="2839216" y="2903703"/>
            <a:ext cx="3119669" cy="1773436"/>
            <a:chOff x="144016" y="41585"/>
            <a:chExt cx="2339752" cy="1330077"/>
          </a:xfrm>
        </p:grpSpPr>
        <p:sp>
          <p:nvSpPr>
            <p:cNvPr id="45" name="44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15,800.00</a:t>
              </a:r>
            </a:p>
          </p:txBody>
        </p:sp>
        <p:grpSp>
          <p:nvGrpSpPr>
            <p:cNvPr id="46" name="45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47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50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65</a:t>
                </a:r>
              </a:p>
            </p:txBody>
          </p:sp>
        </p:grpSp>
      </p:grpSp>
      <p:grpSp>
        <p:nvGrpSpPr>
          <p:cNvPr id="52" name="51 Grupo"/>
          <p:cNvGrpSpPr/>
          <p:nvPr/>
        </p:nvGrpSpPr>
        <p:grpSpPr>
          <a:xfrm>
            <a:off x="5903979" y="2903703"/>
            <a:ext cx="3119669" cy="1773436"/>
            <a:chOff x="144016" y="41585"/>
            <a:chExt cx="2339752" cy="1330077"/>
          </a:xfrm>
        </p:grpSpPr>
        <p:sp>
          <p:nvSpPr>
            <p:cNvPr id="53" name="52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50,000.00</a:t>
              </a:r>
            </a:p>
          </p:txBody>
        </p:sp>
        <p:grpSp>
          <p:nvGrpSpPr>
            <p:cNvPr id="54" name="53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55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58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68</a:t>
                </a:r>
              </a:p>
            </p:txBody>
          </p:sp>
        </p:grpSp>
      </p:grpSp>
      <p:grpSp>
        <p:nvGrpSpPr>
          <p:cNvPr id="60" name="59 Grupo"/>
          <p:cNvGrpSpPr/>
          <p:nvPr/>
        </p:nvGrpSpPr>
        <p:grpSpPr>
          <a:xfrm>
            <a:off x="8887888" y="2903703"/>
            <a:ext cx="3175931" cy="1773436"/>
            <a:chOff x="144016" y="41585"/>
            <a:chExt cx="2381948" cy="1330077"/>
          </a:xfrm>
        </p:grpSpPr>
        <p:sp>
          <p:nvSpPr>
            <p:cNvPr id="61" name="60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900,000.00</a:t>
              </a:r>
            </a:p>
          </p:txBody>
        </p:sp>
        <p:grpSp>
          <p:nvGrpSpPr>
            <p:cNvPr id="62" name="61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63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66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90</a:t>
                </a:r>
              </a:p>
            </p:txBody>
          </p:sp>
          <p:sp>
            <p:nvSpPr>
              <p:cNvPr id="65" name="64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900,000.00</a:t>
                </a:r>
              </a:p>
            </p:txBody>
          </p:sp>
        </p:grpSp>
      </p:grpSp>
      <p:grpSp>
        <p:nvGrpSpPr>
          <p:cNvPr id="68" name="67 Grupo"/>
          <p:cNvGrpSpPr/>
          <p:nvPr/>
        </p:nvGrpSpPr>
        <p:grpSpPr>
          <a:xfrm>
            <a:off x="-137115" y="4823917"/>
            <a:ext cx="3175931" cy="1773436"/>
            <a:chOff x="144016" y="41585"/>
            <a:chExt cx="2381948" cy="1330077"/>
          </a:xfrm>
        </p:grpSpPr>
        <p:sp>
          <p:nvSpPr>
            <p:cNvPr id="69" name="68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 smtClean="0">
                  <a:latin typeface="Century Gothic" pitchFamily="34" charset="0"/>
                </a:rPr>
                <a:t>810,000.00</a:t>
              </a:r>
              <a:endParaRPr lang="es-PE" sz="1867" b="1" dirty="0">
                <a:latin typeface="Century Gothic" pitchFamily="34" charset="0"/>
              </a:endParaRPr>
            </a:p>
          </p:txBody>
        </p:sp>
        <p:grpSp>
          <p:nvGrpSpPr>
            <p:cNvPr id="70" name="69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71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74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91</a:t>
                </a:r>
              </a:p>
            </p:txBody>
          </p:sp>
          <p:sp>
            <p:nvSpPr>
              <p:cNvPr id="73" name="72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 smtClean="0">
                    <a:latin typeface="Century Gothic" pitchFamily="34" charset="0"/>
                  </a:rPr>
                  <a:t>810,000.00</a:t>
                </a:r>
                <a:endParaRPr lang="es-PE" sz="1867" b="1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6" name="75 Grupo"/>
          <p:cNvGrpSpPr/>
          <p:nvPr/>
        </p:nvGrpSpPr>
        <p:grpSpPr>
          <a:xfrm>
            <a:off x="2846795" y="4823917"/>
            <a:ext cx="3175931" cy="1773436"/>
            <a:chOff x="144016" y="41585"/>
            <a:chExt cx="2381948" cy="1330077"/>
          </a:xfrm>
        </p:grpSpPr>
        <p:sp>
          <p:nvSpPr>
            <p:cNvPr id="77" name="76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300,000.00</a:t>
              </a:r>
            </a:p>
          </p:txBody>
        </p:sp>
        <p:grpSp>
          <p:nvGrpSpPr>
            <p:cNvPr id="78" name="77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79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82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92</a:t>
                </a:r>
              </a:p>
            </p:txBody>
          </p:sp>
          <p:sp>
            <p:nvSpPr>
              <p:cNvPr id="81" name="80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300,000.00</a:t>
                </a:r>
              </a:p>
            </p:txBody>
          </p:sp>
        </p:grpSp>
      </p:grpSp>
      <p:grpSp>
        <p:nvGrpSpPr>
          <p:cNvPr id="84" name="83 Grupo"/>
          <p:cNvGrpSpPr/>
          <p:nvPr/>
        </p:nvGrpSpPr>
        <p:grpSpPr>
          <a:xfrm>
            <a:off x="5911557" y="4823917"/>
            <a:ext cx="3175931" cy="1773436"/>
            <a:chOff x="144016" y="41585"/>
            <a:chExt cx="2381948" cy="1330077"/>
          </a:xfrm>
        </p:grpSpPr>
        <p:sp>
          <p:nvSpPr>
            <p:cNvPr id="85" name="84 CuadroTexto"/>
            <p:cNvSpPr txBox="1"/>
            <p:nvPr/>
          </p:nvSpPr>
          <p:spPr>
            <a:xfrm>
              <a:off x="144016" y="462384"/>
              <a:ext cx="1223326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229,300.00</a:t>
              </a:r>
            </a:p>
            <a:p>
              <a:pPr algn="r"/>
              <a:r>
                <a:rPr lang="es-PE" sz="1867" b="1" dirty="0">
                  <a:latin typeface="Century Gothic" pitchFamily="34" charset="0"/>
                </a:rPr>
                <a:t>46,700.00</a:t>
              </a:r>
            </a:p>
          </p:txBody>
        </p:sp>
        <p:grpSp>
          <p:nvGrpSpPr>
            <p:cNvPr id="86" name="85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87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90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93</a:t>
                </a:r>
              </a:p>
            </p:txBody>
          </p:sp>
          <p:sp>
            <p:nvSpPr>
              <p:cNvPr id="89" name="88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276,000.00</a:t>
                </a:r>
              </a:p>
            </p:txBody>
          </p:sp>
        </p:grpSp>
      </p:grpSp>
      <p:grpSp>
        <p:nvGrpSpPr>
          <p:cNvPr id="92" name="91 Grupo"/>
          <p:cNvGrpSpPr/>
          <p:nvPr/>
        </p:nvGrpSpPr>
        <p:grpSpPr>
          <a:xfrm>
            <a:off x="8895467" y="4823917"/>
            <a:ext cx="3175931" cy="1773436"/>
            <a:chOff x="144016" y="41585"/>
            <a:chExt cx="2381948" cy="1330077"/>
          </a:xfrm>
        </p:grpSpPr>
        <p:sp>
          <p:nvSpPr>
            <p:cNvPr id="93" name="92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276,000.00</a:t>
              </a:r>
            </a:p>
          </p:txBody>
        </p:sp>
        <p:grpSp>
          <p:nvGrpSpPr>
            <p:cNvPr id="94" name="93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95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98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94</a:t>
                </a:r>
              </a:p>
            </p:txBody>
          </p:sp>
          <p:sp>
            <p:nvSpPr>
              <p:cNvPr id="97" name="96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276,000.00</a:t>
                </a:r>
              </a:p>
            </p:txBody>
          </p:sp>
        </p:grpSp>
      </p:grpSp>
      <p:sp>
        <p:nvSpPr>
          <p:cNvPr id="100" name="99 CuadroTexto"/>
          <p:cNvSpPr txBox="1"/>
          <p:nvPr/>
        </p:nvSpPr>
        <p:spPr>
          <a:xfrm>
            <a:off x="4216927" y="178309"/>
            <a:ext cx="3251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>
                <a:solidFill>
                  <a:srgbClr val="FF0000"/>
                </a:solidFill>
                <a:latin typeface="Super Mario 256" pitchFamily="2" charset="0"/>
              </a:rPr>
              <a:t>LIBRO MAYOR</a:t>
            </a:r>
          </a:p>
        </p:txBody>
      </p:sp>
      <p:sp>
        <p:nvSpPr>
          <p:cNvPr id="101" name="Igual que 100"/>
          <p:cNvSpPr/>
          <p:nvPr/>
        </p:nvSpPr>
        <p:spPr>
          <a:xfrm>
            <a:off x="794599" y="6002031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2" name="Igual que 101"/>
          <p:cNvSpPr/>
          <p:nvPr/>
        </p:nvSpPr>
        <p:spPr>
          <a:xfrm>
            <a:off x="3787960" y="6002031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3" name="Igual que 102"/>
          <p:cNvSpPr/>
          <p:nvPr/>
        </p:nvSpPr>
        <p:spPr>
          <a:xfrm>
            <a:off x="6857734" y="6009291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4" name="Igual que 103"/>
          <p:cNvSpPr/>
          <p:nvPr/>
        </p:nvSpPr>
        <p:spPr>
          <a:xfrm>
            <a:off x="9840415" y="6002034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5" name="Igual que 104"/>
          <p:cNvSpPr/>
          <p:nvPr/>
        </p:nvSpPr>
        <p:spPr>
          <a:xfrm>
            <a:off x="9833158" y="4136949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-144694" y="1028734"/>
            <a:ext cx="3175931" cy="4043776"/>
            <a:chOff x="144016" y="41585"/>
            <a:chExt cx="2381948" cy="3032832"/>
          </a:xfrm>
        </p:grpSpPr>
        <p:sp>
          <p:nvSpPr>
            <p:cNvPr id="8" name="7 CuadroTexto"/>
            <p:cNvSpPr txBox="1"/>
            <p:nvPr/>
          </p:nvSpPr>
          <p:spPr>
            <a:xfrm>
              <a:off x="144016" y="462384"/>
              <a:ext cx="1223326" cy="222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283,500.00</a:t>
              </a:r>
            </a:p>
            <a:p>
              <a:pPr algn="r"/>
              <a:r>
                <a:rPr lang="es-PE" sz="1867" b="1" dirty="0">
                  <a:latin typeface="Century Gothic" pitchFamily="34" charset="0"/>
                </a:rPr>
                <a:t>1,900.00</a:t>
              </a:r>
            </a:p>
            <a:p>
              <a:pPr algn="r"/>
              <a:r>
                <a:rPr lang="es-PE" sz="1867" b="1" dirty="0">
                  <a:latin typeface="Century Gothic" pitchFamily="34" charset="0"/>
                </a:rPr>
                <a:t>24,000.00</a:t>
              </a:r>
            </a:p>
            <a:p>
              <a:pPr algn="r"/>
              <a:r>
                <a:rPr lang="es-PE" sz="1867" b="1" dirty="0">
                  <a:latin typeface="Century Gothic" pitchFamily="34" charset="0"/>
                </a:rPr>
                <a:t>21,550.00</a:t>
              </a:r>
            </a:p>
            <a:p>
              <a:pPr algn="r"/>
              <a:r>
                <a:rPr lang="es-PE" sz="1867" b="1" dirty="0">
                  <a:latin typeface="Century Gothic" pitchFamily="34" charset="0"/>
                </a:rPr>
                <a:t>162,000.00</a:t>
              </a:r>
            </a:p>
            <a:p>
              <a:pPr algn="r"/>
              <a:r>
                <a:rPr lang="es-PE" sz="1867" b="1" dirty="0">
                  <a:latin typeface="Century Gothic" pitchFamily="34" charset="0"/>
                </a:rPr>
                <a:t>900,000.00</a:t>
              </a:r>
            </a:p>
            <a:p>
              <a:pPr algn="r"/>
              <a:r>
                <a:rPr lang="es-PE" sz="1867" b="1" dirty="0" smtClean="0">
                  <a:latin typeface="Century Gothic" pitchFamily="34" charset="0"/>
                </a:rPr>
                <a:t>810,000.00</a:t>
              </a:r>
              <a:endParaRPr lang="es-PE" sz="1867" b="1" dirty="0">
                <a:latin typeface="Century Gothic" pitchFamily="34" charset="0"/>
              </a:endParaRPr>
            </a:p>
            <a:p>
              <a:pPr algn="r"/>
              <a:r>
                <a:rPr lang="es-PE" sz="1867" b="1" dirty="0">
                  <a:latin typeface="Century Gothic" pitchFamily="34" charset="0"/>
                </a:rPr>
                <a:t>300,000.00</a:t>
              </a:r>
            </a:p>
            <a:p>
              <a:pPr algn="r"/>
              <a:endParaRPr lang="es-PE" sz="1867" b="1" dirty="0">
                <a:latin typeface="Century Gothic" pitchFamily="34" charset="0"/>
              </a:endParaRPr>
            </a:p>
            <a:p>
              <a:pPr algn="r"/>
              <a:endParaRPr lang="es-PE" sz="1867" b="1" dirty="0">
                <a:latin typeface="Century Gothic" pitchFamily="34" charset="0"/>
              </a:endParaRPr>
            </a:p>
          </p:txBody>
        </p:sp>
        <p:grpSp>
          <p:nvGrpSpPr>
            <p:cNvPr id="10" name="9 Grupo"/>
            <p:cNvGrpSpPr/>
            <p:nvPr/>
          </p:nvGrpSpPr>
          <p:grpSpPr>
            <a:xfrm>
              <a:off x="467544" y="41585"/>
              <a:ext cx="2058420" cy="3032832"/>
              <a:chOff x="467544" y="41585"/>
              <a:chExt cx="2058420" cy="3032832"/>
            </a:xfrm>
          </p:grpSpPr>
          <p:grpSp>
            <p:nvGrpSpPr>
              <p:cNvPr id="4" name="Grupo 6"/>
              <p:cNvGrpSpPr/>
              <p:nvPr/>
            </p:nvGrpSpPr>
            <p:grpSpPr>
              <a:xfrm>
                <a:off x="467544" y="435558"/>
                <a:ext cx="2016224" cy="2638859"/>
                <a:chOff x="323528" y="404664"/>
                <a:chExt cx="2016224" cy="2638859"/>
              </a:xfrm>
            </p:grpSpPr>
            <p:cxnSp>
              <p:nvCxnSpPr>
                <p:cNvPr id="5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ector recto 4"/>
                <p:cNvCxnSpPr/>
                <p:nvPr/>
              </p:nvCxnSpPr>
              <p:spPr>
                <a:xfrm>
                  <a:off x="1259632" y="404664"/>
                  <a:ext cx="0" cy="2638859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79</a:t>
                </a: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1302638" y="466452"/>
                <a:ext cx="1223326" cy="2224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21,550.00</a:t>
                </a:r>
              </a:p>
              <a:p>
                <a:pPr algn="r"/>
                <a:r>
                  <a:rPr lang="es-PE" sz="1867" b="1" dirty="0">
                    <a:latin typeface="Century Gothic" pitchFamily="34" charset="0"/>
                  </a:rPr>
                  <a:t>900,000.00</a:t>
                </a:r>
              </a:p>
              <a:p>
                <a:pPr algn="r"/>
                <a:r>
                  <a:rPr lang="es-PE" sz="1867" b="1" dirty="0" smtClean="0">
                    <a:latin typeface="Century Gothic" pitchFamily="34" charset="0"/>
                  </a:rPr>
                  <a:t>810,000.00</a:t>
                </a:r>
                <a:endParaRPr lang="es-PE" sz="1867" b="1" dirty="0">
                  <a:latin typeface="Century Gothic" pitchFamily="34" charset="0"/>
                </a:endParaRPr>
              </a:p>
              <a:p>
                <a:pPr algn="r"/>
                <a:r>
                  <a:rPr lang="es-PE" sz="1867" b="1" dirty="0">
                    <a:latin typeface="Century Gothic" pitchFamily="34" charset="0"/>
                  </a:rPr>
                  <a:t>229,300.00</a:t>
                </a:r>
              </a:p>
              <a:p>
                <a:pPr algn="r"/>
                <a:r>
                  <a:rPr lang="es-PE" sz="1867" b="1" dirty="0">
                    <a:latin typeface="Century Gothic" pitchFamily="34" charset="0"/>
                  </a:rPr>
                  <a:t>24,000.00</a:t>
                </a:r>
              </a:p>
              <a:p>
                <a:pPr algn="r"/>
                <a:r>
                  <a:rPr lang="es-PE" sz="1867" b="1" dirty="0">
                    <a:latin typeface="Century Gothic" pitchFamily="34" charset="0"/>
                  </a:rPr>
                  <a:t>70,700.00</a:t>
                </a:r>
              </a:p>
              <a:p>
                <a:pPr algn="r"/>
                <a:r>
                  <a:rPr lang="es-PE" sz="1867" b="1" dirty="0">
                    <a:latin typeface="Century Gothic" pitchFamily="34" charset="0"/>
                  </a:rPr>
                  <a:t>162,000.00</a:t>
                </a:r>
              </a:p>
              <a:p>
                <a:pPr algn="r"/>
                <a:r>
                  <a:rPr lang="es-PE" sz="1867" b="1" dirty="0">
                    <a:latin typeface="Century Gothic" pitchFamily="34" charset="0"/>
                  </a:rPr>
                  <a:t>1,900.00</a:t>
                </a:r>
              </a:p>
              <a:p>
                <a:pPr algn="r"/>
                <a:r>
                  <a:rPr lang="es-PE" sz="1867" b="1" dirty="0">
                    <a:latin typeface="Century Gothic" pitchFamily="34" charset="0"/>
                  </a:rPr>
                  <a:t>83,500.00</a:t>
                </a:r>
              </a:p>
              <a:p>
                <a:pPr algn="r"/>
                <a:endParaRPr lang="es-PE" sz="1867" b="1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12" name="11 Grupo"/>
          <p:cNvGrpSpPr/>
          <p:nvPr/>
        </p:nvGrpSpPr>
        <p:grpSpPr>
          <a:xfrm>
            <a:off x="2839216" y="503437"/>
            <a:ext cx="3175931" cy="1773436"/>
            <a:chOff x="144016" y="41585"/>
            <a:chExt cx="2381948" cy="1330077"/>
          </a:xfrm>
        </p:grpSpPr>
        <p:sp>
          <p:nvSpPr>
            <p:cNvPr id="13" name="12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21,550.00</a:t>
              </a:r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15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18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ángulo 64"/>
              <p:cNvSpPr/>
              <p:nvPr/>
            </p:nvSpPr>
            <p:spPr>
              <a:xfrm>
                <a:off x="1194859" y="41585"/>
                <a:ext cx="47135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991</a:t>
                </a: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21,550.00</a:t>
                </a:r>
              </a:p>
            </p:txBody>
          </p:sp>
        </p:grpSp>
      </p:grpSp>
      <p:grpSp>
        <p:nvGrpSpPr>
          <p:cNvPr id="20" name="19 Grupo"/>
          <p:cNvGrpSpPr/>
          <p:nvPr/>
        </p:nvGrpSpPr>
        <p:grpSpPr>
          <a:xfrm>
            <a:off x="5911558" y="503437"/>
            <a:ext cx="3119669" cy="1773436"/>
            <a:chOff x="144016" y="41585"/>
            <a:chExt cx="2339752" cy="1330077"/>
          </a:xfrm>
        </p:grpSpPr>
        <p:sp>
          <p:nvSpPr>
            <p:cNvPr id="21" name="20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283,500.00</a:t>
              </a:r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23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26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ángulo 64"/>
              <p:cNvSpPr/>
              <p:nvPr/>
            </p:nvSpPr>
            <p:spPr>
              <a:xfrm>
                <a:off x="1146444" y="41585"/>
                <a:ext cx="47135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992</a:t>
                </a:r>
              </a:p>
            </p:txBody>
          </p:sp>
        </p:grpSp>
      </p:grpSp>
      <p:grpSp>
        <p:nvGrpSpPr>
          <p:cNvPr id="28" name="27 Grupo"/>
          <p:cNvGrpSpPr/>
          <p:nvPr/>
        </p:nvGrpSpPr>
        <p:grpSpPr>
          <a:xfrm>
            <a:off x="8880310" y="503437"/>
            <a:ext cx="3119669" cy="1773436"/>
            <a:chOff x="144016" y="41585"/>
            <a:chExt cx="2339752" cy="1330077"/>
          </a:xfrm>
        </p:grpSpPr>
        <p:sp>
          <p:nvSpPr>
            <p:cNvPr id="29" name="28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162,000.00</a:t>
              </a:r>
            </a:p>
          </p:txBody>
        </p:sp>
        <p:grpSp>
          <p:nvGrpSpPr>
            <p:cNvPr id="30" name="29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31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34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Rectángulo 64"/>
              <p:cNvSpPr/>
              <p:nvPr/>
            </p:nvSpPr>
            <p:spPr>
              <a:xfrm>
                <a:off x="1194859" y="41585"/>
                <a:ext cx="47135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994</a:t>
                </a:r>
              </a:p>
            </p:txBody>
          </p:sp>
        </p:grpSp>
      </p:grpSp>
      <p:grpSp>
        <p:nvGrpSpPr>
          <p:cNvPr id="44" name="43 Grupo"/>
          <p:cNvGrpSpPr/>
          <p:nvPr/>
        </p:nvGrpSpPr>
        <p:grpSpPr>
          <a:xfrm>
            <a:off x="2839216" y="2423650"/>
            <a:ext cx="3119669" cy="1773436"/>
            <a:chOff x="144016" y="41585"/>
            <a:chExt cx="2339752" cy="1330077"/>
          </a:xfrm>
        </p:grpSpPr>
        <p:sp>
          <p:nvSpPr>
            <p:cNvPr id="45" name="44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70,700.00</a:t>
              </a:r>
            </a:p>
          </p:txBody>
        </p:sp>
        <p:grpSp>
          <p:nvGrpSpPr>
            <p:cNvPr id="46" name="45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47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50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ángulo 64"/>
              <p:cNvSpPr/>
              <p:nvPr/>
            </p:nvSpPr>
            <p:spPr>
              <a:xfrm>
                <a:off x="1171615" y="41585"/>
                <a:ext cx="47135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995</a:t>
                </a:r>
              </a:p>
            </p:txBody>
          </p:sp>
        </p:grpSp>
      </p:grpSp>
      <p:grpSp>
        <p:nvGrpSpPr>
          <p:cNvPr id="52" name="51 Grupo"/>
          <p:cNvGrpSpPr/>
          <p:nvPr/>
        </p:nvGrpSpPr>
        <p:grpSpPr>
          <a:xfrm>
            <a:off x="5903979" y="2423650"/>
            <a:ext cx="3119669" cy="1773436"/>
            <a:chOff x="144016" y="41585"/>
            <a:chExt cx="2339752" cy="1330077"/>
          </a:xfrm>
        </p:grpSpPr>
        <p:sp>
          <p:nvSpPr>
            <p:cNvPr id="53" name="52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24,000.00</a:t>
              </a:r>
            </a:p>
          </p:txBody>
        </p:sp>
        <p:grpSp>
          <p:nvGrpSpPr>
            <p:cNvPr id="54" name="53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55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58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Rectángulo 64"/>
              <p:cNvSpPr/>
              <p:nvPr/>
            </p:nvSpPr>
            <p:spPr>
              <a:xfrm>
                <a:off x="1171615" y="41585"/>
                <a:ext cx="47135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996</a:t>
                </a:r>
              </a:p>
            </p:txBody>
          </p:sp>
        </p:grpSp>
      </p:grpSp>
      <p:grpSp>
        <p:nvGrpSpPr>
          <p:cNvPr id="60" name="59 Grupo"/>
          <p:cNvGrpSpPr/>
          <p:nvPr/>
        </p:nvGrpSpPr>
        <p:grpSpPr>
          <a:xfrm>
            <a:off x="8887888" y="2423650"/>
            <a:ext cx="3175931" cy="1773436"/>
            <a:chOff x="144016" y="41585"/>
            <a:chExt cx="2381948" cy="1330077"/>
          </a:xfrm>
        </p:grpSpPr>
        <p:sp>
          <p:nvSpPr>
            <p:cNvPr id="61" name="60 CuadroTexto"/>
            <p:cNvSpPr txBox="1"/>
            <p:nvPr/>
          </p:nvSpPr>
          <p:spPr>
            <a:xfrm>
              <a:off x="144016" y="462384"/>
              <a:ext cx="12233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24,000.00</a:t>
              </a:r>
            </a:p>
          </p:txBody>
        </p:sp>
        <p:grpSp>
          <p:nvGrpSpPr>
            <p:cNvPr id="62" name="61 Grupo"/>
            <p:cNvGrpSpPr/>
            <p:nvPr/>
          </p:nvGrpSpPr>
          <p:grpSpPr>
            <a:xfrm>
              <a:off x="467544" y="41585"/>
              <a:ext cx="2058420" cy="1330077"/>
              <a:chOff x="467544" y="41585"/>
              <a:chExt cx="2058420" cy="1330077"/>
            </a:xfrm>
          </p:grpSpPr>
          <p:grpSp>
            <p:nvGrpSpPr>
              <p:cNvPr id="63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66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ángulo 64"/>
              <p:cNvSpPr/>
              <p:nvPr/>
            </p:nvSpPr>
            <p:spPr>
              <a:xfrm>
                <a:off x="1171615" y="41585"/>
                <a:ext cx="471353" cy="31503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997</a:t>
                </a:r>
              </a:p>
            </p:txBody>
          </p:sp>
          <p:sp>
            <p:nvSpPr>
              <p:cNvPr id="65" name="64 CuadroTexto"/>
              <p:cNvSpPr txBox="1"/>
              <p:nvPr/>
            </p:nvSpPr>
            <p:spPr>
              <a:xfrm>
                <a:off x="1302638" y="466452"/>
                <a:ext cx="122332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24,000.00</a:t>
                </a:r>
              </a:p>
            </p:txBody>
          </p:sp>
        </p:grpSp>
      </p:grpSp>
      <p:grpSp>
        <p:nvGrpSpPr>
          <p:cNvPr id="76" name="75 Grupo"/>
          <p:cNvGrpSpPr/>
          <p:nvPr/>
        </p:nvGrpSpPr>
        <p:grpSpPr>
          <a:xfrm>
            <a:off x="2735627" y="4535885"/>
            <a:ext cx="3456384" cy="1773436"/>
            <a:chOff x="60640" y="41585"/>
            <a:chExt cx="2592288" cy="1330077"/>
          </a:xfrm>
        </p:grpSpPr>
        <p:sp>
          <p:nvSpPr>
            <p:cNvPr id="77" name="76 CuadroTexto"/>
            <p:cNvSpPr txBox="1"/>
            <p:nvPr/>
          </p:nvSpPr>
          <p:spPr>
            <a:xfrm>
              <a:off x="60640" y="462384"/>
              <a:ext cx="130670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2</a:t>
              </a:r>
              <a:r>
                <a:rPr lang="es-PE" sz="1867" b="1" dirty="0" smtClean="0">
                  <a:latin typeface="Century Gothic" pitchFamily="34" charset="0"/>
                </a:rPr>
                <a:t>’010,000.00</a:t>
              </a:r>
              <a:endParaRPr lang="es-PE" sz="1867" b="1" dirty="0">
                <a:latin typeface="Century Gothic" pitchFamily="34" charset="0"/>
              </a:endParaRPr>
            </a:p>
          </p:txBody>
        </p:sp>
        <p:grpSp>
          <p:nvGrpSpPr>
            <p:cNvPr id="78" name="77 Grupo"/>
            <p:cNvGrpSpPr/>
            <p:nvPr/>
          </p:nvGrpSpPr>
          <p:grpSpPr>
            <a:xfrm>
              <a:off x="467544" y="41585"/>
              <a:ext cx="2185384" cy="1330077"/>
              <a:chOff x="467544" y="41585"/>
              <a:chExt cx="2185384" cy="1330077"/>
            </a:xfrm>
          </p:grpSpPr>
          <p:grpSp>
            <p:nvGrpSpPr>
              <p:cNvPr id="79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82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21</a:t>
                </a:r>
              </a:p>
            </p:txBody>
          </p:sp>
          <p:sp>
            <p:nvSpPr>
              <p:cNvPr id="81" name="80 CuadroTexto"/>
              <p:cNvSpPr txBox="1"/>
              <p:nvPr/>
            </p:nvSpPr>
            <p:spPr>
              <a:xfrm>
                <a:off x="1302638" y="466452"/>
                <a:ext cx="135029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PE" sz="1867" b="1" dirty="0">
                    <a:latin typeface="Century Gothic" pitchFamily="34" charset="0"/>
                  </a:rPr>
                  <a:t>1’732,500.00</a:t>
                </a:r>
              </a:p>
            </p:txBody>
          </p:sp>
        </p:grpSp>
      </p:grpSp>
      <p:grpSp>
        <p:nvGrpSpPr>
          <p:cNvPr id="86" name="85 Grupo"/>
          <p:cNvGrpSpPr/>
          <p:nvPr/>
        </p:nvGrpSpPr>
        <p:grpSpPr>
          <a:xfrm>
            <a:off x="6192011" y="4535885"/>
            <a:ext cx="2880320" cy="1773436"/>
            <a:chOff x="467544" y="41585"/>
            <a:chExt cx="2160240" cy="1330077"/>
          </a:xfrm>
        </p:grpSpPr>
        <p:grpSp>
          <p:nvGrpSpPr>
            <p:cNvPr id="87" name="Grupo 6"/>
            <p:cNvGrpSpPr/>
            <p:nvPr/>
          </p:nvGrpSpPr>
          <p:grpSpPr>
            <a:xfrm>
              <a:off x="467544" y="435558"/>
              <a:ext cx="2016224" cy="936104"/>
              <a:chOff x="323528" y="404664"/>
              <a:chExt cx="2016224" cy="936104"/>
            </a:xfrm>
          </p:grpSpPr>
          <p:cxnSp>
            <p:nvCxnSpPr>
              <p:cNvPr id="90" name="Conector recto 2"/>
              <p:cNvCxnSpPr/>
              <p:nvPr/>
            </p:nvCxnSpPr>
            <p:spPr>
              <a:xfrm>
                <a:off x="323528" y="404664"/>
                <a:ext cx="2016224" cy="0"/>
              </a:xfrm>
              <a:prstGeom prst="line">
                <a:avLst/>
              </a:prstGeom>
              <a:ln w="38100">
                <a:solidFill>
                  <a:srgbClr val="33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ector recto 4"/>
              <p:cNvCxnSpPr/>
              <p:nvPr/>
            </p:nvCxnSpPr>
            <p:spPr>
              <a:xfrm>
                <a:off x="1259632" y="404664"/>
                <a:ext cx="0" cy="936104"/>
              </a:xfrm>
              <a:prstGeom prst="line">
                <a:avLst/>
              </a:prstGeom>
              <a:ln w="38100">
                <a:solidFill>
                  <a:srgbClr val="33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Rectángulo 64"/>
            <p:cNvSpPr/>
            <p:nvPr/>
          </p:nvSpPr>
          <p:spPr>
            <a:xfrm>
              <a:off x="1171615" y="41585"/>
              <a:ext cx="370113" cy="3150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s-MX" sz="1867" b="1" dirty="0">
                  <a:latin typeface="Century Gothic" pitchFamily="34" charset="0"/>
                </a:rPr>
                <a:t>71</a:t>
              </a: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1343818" y="466452"/>
              <a:ext cx="128396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1’848,000.00</a:t>
              </a:r>
            </a:p>
          </p:txBody>
        </p:sp>
      </p:grpSp>
      <p:grpSp>
        <p:nvGrpSpPr>
          <p:cNvPr id="92" name="91 Grupo"/>
          <p:cNvGrpSpPr/>
          <p:nvPr/>
        </p:nvGrpSpPr>
        <p:grpSpPr>
          <a:xfrm>
            <a:off x="8880310" y="4535885"/>
            <a:ext cx="3230837" cy="1773436"/>
            <a:chOff x="60640" y="41585"/>
            <a:chExt cx="2423128" cy="1330077"/>
          </a:xfrm>
        </p:grpSpPr>
        <p:sp>
          <p:nvSpPr>
            <p:cNvPr id="93" name="92 CuadroTexto"/>
            <p:cNvSpPr txBox="1"/>
            <p:nvPr/>
          </p:nvSpPr>
          <p:spPr>
            <a:xfrm>
              <a:off x="60640" y="462384"/>
              <a:ext cx="130670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867" b="1" dirty="0">
                  <a:latin typeface="Century Gothic" pitchFamily="34" charset="0"/>
                </a:rPr>
                <a:t>1’732,560.00</a:t>
              </a:r>
            </a:p>
          </p:txBody>
        </p:sp>
        <p:grpSp>
          <p:nvGrpSpPr>
            <p:cNvPr id="94" name="93 Grupo"/>
            <p:cNvGrpSpPr/>
            <p:nvPr/>
          </p:nvGrpSpPr>
          <p:grpSpPr>
            <a:xfrm>
              <a:off x="467544" y="41585"/>
              <a:ext cx="2016224" cy="1330077"/>
              <a:chOff x="467544" y="41585"/>
              <a:chExt cx="2016224" cy="1330077"/>
            </a:xfrm>
          </p:grpSpPr>
          <p:grpSp>
            <p:nvGrpSpPr>
              <p:cNvPr id="95" name="Grupo 6"/>
              <p:cNvGrpSpPr/>
              <p:nvPr/>
            </p:nvGrpSpPr>
            <p:grpSpPr>
              <a:xfrm>
                <a:off x="467544" y="435558"/>
                <a:ext cx="2016224" cy="936104"/>
                <a:chOff x="323528" y="404664"/>
                <a:chExt cx="2016224" cy="936104"/>
              </a:xfrm>
            </p:grpSpPr>
            <p:cxnSp>
              <p:nvCxnSpPr>
                <p:cNvPr id="98" name="Conector recto 2"/>
                <p:cNvCxnSpPr/>
                <p:nvPr/>
              </p:nvCxnSpPr>
              <p:spPr>
                <a:xfrm>
                  <a:off x="323528" y="404664"/>
                  <a:ext cx="2016224" cy="0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ector recto 4"/>
                <p:cNvCxnSpPr/>
                <p:nvPr/>
              </p:nvCxnSpPr>
              <p:spPr>
                <a:xfrm>
                  <a:off x="1259632" y="404664"/>
                  <a:ext cx="0" cy="936104"/>
                </a:xfrm>
                <a:prstGeom prst="line">
                  <a:avLst/>
                </a:prstGeom>
                <a:ln w="38100">
                  <a:solidFill>
                    <a:srgbClr val="33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Rectángulo 64"/>
              <p:cNvSpPr/>
              <p:nvPr/>
            </p:nvSpPr>
            <p:spPr>
              <a:xfrm>
                <a:off x="1171615" y="41585"/>
                <a:ext cx="370113" cy="31503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MX" sz="1867" b="1" dirty="0">
                    <a:latin typeface="Century Gothic" pitchFamily="34" charset="0"/>
                  </a:rPr>
                  <a:t>69</a:t>
                </a:r>
              </a:p>
            </p:txBody>
          </p:sp>
        </p:grpSp>
      </p:grpSp>
      <p:sp>
        <p:nvSpPr>
          <p:cNvPr id="100" name="99 CuadroTexto"/>
          <p:cNvSpPr txBox="1"/>
          <p:nvPr/>
        </p:nvSpPr>
        <p:spPr>
          <a:xfrm>
            <a:off x="7440150" y="1069926"/>
            <a:ext cx="16311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867" b="1" dirty="0">
                <a:latin typeface="Century Gothic" pitchFamily="34" charset="0"/>
              </a:rPr>
              <a:t>283,500.00</a:t>
            </a:r>
          </a:p>
        </p:txBody>
      </p:sp>
      <p:sp>
        <p:nvSpPr>
          <p:cNvPr id="101" name="100 CuadroTexto"/>
          <p:cNvSpPr txBox="1"/>
          <p:nvPr/>
        </p:nvSpPr>
        <p:spPr>
          <a:xfrm>
            <a:off x="10416480" y="1064501"/>
            <a:ext cx="16311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867" b="1" dirty="0">
                <a:latin typeface="Century Gothic" pitchFamily="34" charset="0"/>
              </a:rPr>
              <a:t>162,000.00</a:t>
            </a:r>
          </a:p>
        </p:txBody>
      </p:sp>
      <p:sp>
        <p:nvSpPr>
          <p:cNvPr id="102" name="101 CuadroTexto"/>
          <p:cNvSpPr txBox="1"/>
          <p:nvPr/>
        </p:nvSpPr>
        <p:spPr>
          <a:xfrm>
            <a:off x="4367808" y="2990139"/>
            <a:ext cx="16311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867" b="1" dirty="0">
                <a:latin typeface="Century Gothic" pitchFamily="34" charset="0"/>
              </a:rPr>
              <a:t>70,700.00</a:t>
            </a:r>
          </a:p>
        </p:txBody>
      </p:sp>
      <p:sp>
        <p:nvSpPr>
          <p:cNvPr id="103" name="102 CuadroTexto"/>
          <p:cNvSpPr txBox="1"/>
          <p:nvPr/>
        </p:nvSpPr>
        <p:spPr>
          <a:xfrm>
            <a:off x="7344139" y="2979918"/>
            <a:ext cx="16311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867" b="1" dirty="0">
                <a:latin typeface="Century Gothic" pitchFamily="34" charset="0"/>
              </a:rPr>
              <a:t>24,000.00</a:t>
            </a:r>
          </a:p>
        </p:txBody>
      </p:sp>
      <p:sp>
        <p:nvSpPr>
          <p:cNvPr id="2" name="Igual que 1"/>
          <p:cNvSpPr/>
          <p:nvPr/>
        </p:nvSpPr>
        <p:spPr>
          <a:xfrm>
            <a:off x="3773713" y="1756230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4" name="Igual que 83"/>
          <p:cNvSpPr/>
          <p:nvPr/>
        </p:nvSpPr>
        <p:spPr>
          <a:xfrm>
            <a:off x="6843487" y="1748974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5" name="Igual que 84"/>
          <p:cNvSpPr/>
          <p:nvPr/>
        </p:nvSpPr>
        <p:spPr>
          <a:xfrm>
            <a:off x="9826171" y="1756234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7" name="Igual que 96"/>
          <p:cNvSpPr/>
          <p:nvPr/>
        </p:nvSpPr>
        <p:spPr>
          <a:xfrm>
            <a:off x="9815236" y="3599920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5" name="Igual que 104"/>
          <p:cNvSpPr/>
          <p:nvPr/>
        </p:nvSpPr>
        <p:spPr>
          <a:xfrm>
            <a:off x="6828264" y="3592805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6" name="Igual que 105"/>
          <p:cNvSpPr/>
          <p:nvPr/>
        </p:nvSpPr>
        <p:spPr>
          <a:xfrm>
            <a:off x="3773713" y="3599542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7" name="Igual que 106"/>
          <p:cNvSpPr/>
          <p:nvPr/>
        </p:nvSpPr>
        <p:spPr>
          <a:xfrm>
            <a:off x="794599" y="4390947"/>
            <a:ext cx="1509485" cy="275772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668424">
            <a:off x="591458" y="1698172"/>
            <a:ext cx="10515600" cy="323668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PE" sz="16600" dirty="0" smtClean="0">
                <a:solidFill>
                  <a:srgbClr val="FF0000"/>
                </a:solidFill>
                <a:latin typeface="Super Mario 256" pitchFamily="2" charset="0"/>
              </a:rPr>
              <a:t>GRACIAS</a:t>
            </a:r>
            <a:endParaRPr lang="es-PE" sz="16600" dirty="0">
              <a:solidFill>
                <a:srgbClr val="FF0000"/>
              </a:solidFill>
              <a:latin typeface="Super Mario 25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3912278" y="3100479"/>
            <a:ext cx="4018858" cy="1224136"/>
            <a:chOff x="4147726" y="332656"/>
            <a:chExt cx="4018858" cy="1224136"/>
          </a:xfrm>
        </p:grpSpPr>
        <p:sp>
          <p:nvSpPr>
            <p:cNvPr id="38" name="10 Llaves"/>
            <p:cNvSpPr/>
            <p:nvPr/>
          </p:nvSpPr>
          <p:spPr>
            <a:xfrm>
              <a:off x="4147726" y="332656"/>
              <a:ext cx="185025" cy="1224136"/>
            </a:xfrm>
            <a:prstGeom prst="leftBracket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39" name="Cerrar corchete 38"/>
            <p:cNvSpPr/>
            <p:nvPr/>
          </p:nvSpPr>
          <p:spPr>
            <a:xfrm>
              <a:off x="7968143" y="332656"/>
              <a:ext cx="198441" cy="1224136"/>
            </a:xfrm>
            <a:prstGeom prst="righ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6437" y="185901"/>
            <a:ext cx="9534781" cy="1168520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PE" sz="3200" b="1" dirty="0" smtClean="0">
                <a:latin typeface="Super Mario 256" pitchFamily="2" charset="0"/>
              </a:rPr>
              <a:t>VARIACI</a:t>
            </a:r>
            <a:r>
              <a:rPr lang="es-PE" sz="3200" b="1" dirty="0" smtClean="0">
                <a:latin typeface="Berlin Sans FB" panose="020E0602020502020306" pitchFamily="34" charset="0"/>
              </a:rPr>
              <a:t>Ó</a:t>
            </a:r>
            <a:r>
              <a:rPr lang="es-PE" sz="3200" b="1" dirty="0" smtClean="0">
                <a:latin typeface="Super Mario 256" pitchFamily="2" charset="0"/>
              </a:rPr>
              <a:t>N </a:t>
            </a:r>
            <a:r>
              <a:rPr lang="es-PE" sz="3200" b="1" dirty="0">
                <a:latin typeface="Super Mario 256" pitchFamily="2" charset="0"/>
              </a:rPr>
              <a:t>EN EL PRECIO</a:t>
            </a:r>
            <a:r>
              <a:rPr lang="es-PE" sz="3200" b="1" dirty="0" smtClean="0">
                <a:latin typeface="Super Mario 256" pitchFamily="2" charset="0"/>
              </a:rPr>
              <a:t>:</a:t>
            </a:r>
            <a:endParaRPr lang="es-PE" sz="3600" dirty="0"/>
          </a:p>
        </p:txBody>
      </p:sp>
      <p:sp>
        <p:nvSpPr>
          <p:cNvPr id="4" name="3 Menos"/>
          <p:cNvSpPr/>
          <p:nvPr/>
        </p:nvSpPr>
        <p:spPr>
          <a:xfrm>
            <a:off x="5886638" y="1900804"/>
            <a:ext cx="357190" cy="596594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4086180" y="1816102"/>
            <a:ext cx="1631865" cy="762455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PRECIO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ESTÁNDAR</a:t>
            </a:r>
            <a:endParaRPr lang="es-PE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6446194" y="1816102"/>
            <a:ext cx="1319496" cy="782038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PRECIO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REAL</a:t>
            </a:r>
            <a:endParaRPr lang="es-PE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Multiplicar"/>
          <p:cNvSpPr/>
          <p:nvPr/>
        </p:nvSpPr>
        <p:spPr>
          <a:xfrm>
            <a:off x="8028330" y="2007052"/>
            <a:ext cx="428628" cy="500066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3315883" y="2010235"/>
            <a:ext cx="500066" cy="428628"/>
          </a:xfrm>
          <a:prstGeom prst="mathEqual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7030A0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09913" y="1842269"/>
            <a:ext cx="11521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arioLuigi2" panose="02000000000000000000" pitchFamily="2" charset="0"/>
              </a:rPr>
              <a:t>VP</a:t>
            </a:r>
          </a:p>
        </p:txBody>
      </p:sp>
      <p:sp>
        <p:nvSpPr>
          <p:cNvPr id="10" name="9 Elipse"/>
          <p:cNvSpPr/>
          <p:nvPr/>
        </p:nvSpPr>
        <p:spPr>
          <a:xfrm>
            <a:off x="8478668" y="1816102"/>
            <a:ext cx="1821669" cy="782038"/>
          </a:xfrm>
          <a:prstGeom prst="roundRect">
            <a:avLst/>
          </a:prstGeom>
          <a:solidFill>
            <a:srgbClr val="FF9966"/>
          </a:solidFill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CANTIDAD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REAL</a:t>
            </a:r>
            <a:endParaRPr lang="es-PE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1 Menos"/>
          <p:cNvSpPr/>
          <p:nvPr/>
        </p:nvSpPr>
        <p:spPr>
          <a:xfrm>
            <a:off x="5836156" y="3299310"/>
            <a:ext cx="357190" cy="682774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12 Recortar rectángulo de esquina diagonal"/>
          <p:cNvSpPr/>
          <p:nvPr/>
        </p:nvSpPr>
        <p:spPr>
          <a:xfrm>
            <a:off x="4162110" y="3380334"/>
            <a:ext cx="1321603" cy="642942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4.50</a:t>
            </a:r>
            <a:endParaRPr lang="es-PE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13 Recortar rectángulo de esquina diagonal"/>
          <p:cNvSpPr/>
          <p:nvPr/>
        </p:nvSpPr>
        <p:spPr>
          <a:xfrm>
            <a:off x="6554641" y="3398412"/>
            <a:ext cx="1152128" cy="642942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4.50</a:t>
            </a:r>
            <a:endParaRPr lang="es-PE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4 Multiplicar"/>
          <p:cNvSpPr/>
          <p:nvPr/>
        </p:nvSpPr>
        <p:spPr>
          <a:xfrm>
            <a:off x="8023763" y="3423871"/>
            <a:ext cx="428628" cy="500066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15 Igual que"/>
          <p:cNvSpPr/>
          <p:nvPr/>
        </p:nvSpPr>
        <p:spPr>
          <a:xfrm>
            <a:off x="3370021" y="3522640"/>
            <a:ext cx="500066" cy="428628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45885" y="3336296"/>
            <a:ext cx="1440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arioLuigi2" panose="02000000000000000000" pitchFamily="2" charset="0"/>
              </a:rPr>
              <a:t>VP</a:t>
            </a:r>
          </a:p>
        </p:txBody>
      </p:sp>
      <p:sp>
        <p:nvSpPr>
          <p:cNvPr id="18" name="17 Elipse"/>
          <p:cNvSpPr/>
          <p:nvPr/>
        </p:nvSpPr>
        <p:spPr>
          <a:xfrm>
            <a:off x="8478668" y="3364924"/>
            <a:ext cx="1821669" cy="668632"/>
          </a:xfrm>
          <a:prstGeom prst="roundRect">
            <a:avLst/>
          </a:prstGeom>
          <a:solidFill>
            <a:srgbClr val="FF9966"/>
          </a:solidFill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55,000</a:t>
            </a:r>
            <a:endParaRPr lang="es-E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19 Igual que"/>
          <p:cNvSpPr/>
          <p:nvPr/>
        </p:nvSpPr>
        <p:spPr>
          <a:xfrm>
            <a:off x="3586113" y="4848700"/>
            <a:ext cx="500066" cy="42862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246362" y="4662355"/>
            <a:ext cx="236970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arioLuigi2" panose="02000000000000000000" pitchFamily="2" charset="0"/>
              </a:rPr>
              <a:t>VPNULA</a:t>
            </a:r>
          </a:p>
        </p:txBody>
      </p:sp>
      <p:sp>
        <p:nvSpPr>
          <p:cNvPr id="22" name="21 Elipse"/>
          <p:cNvSpPr/>
          <p:nvPr/>
        </p:nvSpPr>
        <p:spPr>
          <a:xfrm>
            <a:off x="4306194" y="4695355"/>
            <a:ext cx="1821669" cy="7044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0.00</a:t>
            </a:r>
          </a:p>
        </p:txBody>
      </p:sp>
      <p:graphicFrame>
        <p:nvGraphicFramePr>
          <p:cNvPr id="2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543"/>
              </p:ext>
            </p:extLst>
          </p:nvPr>
        </p:nvGraphicFramePr>
        <p:xfrm>
          <a:off x="2341128" y="4175208"/>
          <a:ext cx="8427026" cy="1981200"/>
        </p:xfrm>
        <a:graphic>
          <a:graphicData uri="http://schemas.openxmlformats.org/drawingml/2006/table">
            <a:tbl>
              <a:tblPr firstRow="1" bandRow="1"/>
              <a:tblGrid>
                <a:gridCol w="1786400"/>
                <a:gridCol w="2316765"/>
                <a:gridCol w="1664949"/>
                <a:gridCol w="2658912"/>
              </a:tblGrid>
              <a:tr h="772386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Super Mario 256" pitchFamily="2" charset="0"/>
                        </a:rPr>
                        <a:t>TARJETA DE COSTOS ESTANDAR POR UNIDAD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Super Mario 256" pitchFamily="2" charset="0"/>
                        </a:rPr>
                        <a:t>ARTICULO “3P”</a:t>
                      </a:r>
                      <a:endParaRPr lang="es-ES" sz="2400" b="1" dirty="0" smtClean="0">
                        <a:solidFill>
                          <a:schemeClr val="tx1"/>
                        </a:solidFill>
                        <a:latin typeface="Super Mario 256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0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b="1" dirty="0" smtClean="0">
                          <a:latin typeface="MarioLuigi2" panose="02000000000000000000" pitchFamily="2" charset="0"/>
                        </a:rPr>
                        <a:t>ELEMENTOS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b="1" dirty="0" smtClean="0"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b="1" dirty="0" smtClean="0">
                          <a:latin typeface="MarioLuigi2" panose="02000000000000000000" pitchFamily="2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b="1" dirty="0" smtClean="0">
                          <a:latin typeface="MarioLuigi2" panose="02000000000000000000" pitchFamily="2" charset="0"/>
                        </a:rPr>
                        <a:t>UNITARIO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b="1" dirty="0" smtClean="0">
                          <a:latin typeface="MarioLuigi2" panose="02000000000000000000" pitchFamily="2" charset="0"/>
                        </a:rPr>
                        <a:t>COSTO TOTAL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486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b="1" dirty="0" smtClean="0">
                          <a:latin typeface="MarioLuigi2" panose="02000000000000000000" pitchFamily="2" charset="0"/>
                        </a:rPr>
                        <a:t>MATERIALES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800" b="1" dirty="0" smtClean="0">
                          <a:latin typeface="Century Gothic" panose="020B0502020202020204" pitchFamily="34" charset="0"/>
                        </a:rPr>
                        <a:t>200,000kg</a:t>
                      </a:r>
                      <a:endParaRPr lang="es-PE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800" b="1" dirty="0" smtClean="0">
                          <a:latin typeface="Century Gothic" panose="020B0502020202020204" pitchFamily="34" charset="0"/>
                        </a:rPr>
                        <a:t>4.50</a:t>
                      </a:r>
                      <a:endParaRPr lang="es-PE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800" b="1" dirty="0" smtClean="0">
                          <a:latin typeface="Century Gothic" panose="020B0502020202020204" pitchFamily="34" charset="0"/>
                        </a:rPr>
                        <a:t>900,000.00</a:t>
                      </a:r>
                      <a:endParaRPr lang="es-PE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5" name="24 Elipse"/>
          <p:cNvSpPr/>
          <p:nvPr/>
        </p:nvSpPr>
        <p:spPr>
          <a:xfrm>
            <a:off x="6677414" y="5726162"/>
            <a:ext cx="1346349" cy="447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27" name="26 Conector recto de flecha"/>
          <p:cNvCxnSpPr>
            <a:stCxn id="25" idx="0"/>
          </p:cNvCxnSpPr>
          <p:nvPr/>
        </p:nvCxnSpPr>
        <p:spPr>
          <a:xfrm flipH="1" flipV="1">
            <a:off x="5278990" y="3923941"/>
            <a:ext cx="2071599" cy="18022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81193"/>
              </p:ext>
            </p:extLst>
          </p:nvPr>
        </p:nvGraphicFramePr>
        <p:xfrm>
          <a:off x="1757025" y="4394689"/>
          <a:ext cx="8837051" cy="17467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26697"/>
                <a:gridCol w="2633890"/>
                <a:gridCol w="1728192"/>
                <a:gridCol w="2448272"/>
              </a:tblGrid>
              <a:tr h="637014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PROVEEDORES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sz="1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800" b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COSTO </a:t>
                      </a:r>
                    </a:p>
                    <a:p>
                      <a:pPr marL="0" algn="ctr" rtl="0" eaLnBrk="1" latinLnBrk="0" hangingPunct="1"/>
                      <a:r>
                        <a:rPr kumimoji="0" lang="es-ES" sz="1800" b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  <a:ea typeface="+mn-ea"/>
                          <a:cs typeface="+mn-cs"/>
                        </a:rPr>
                        <a:t>UNITARIO</a:t>
                      </a:r>
                      <a:endParaRPr kumimoji="0" lang="es-PE" sz="1800" b="1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MarioLuigi2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COSTO TOTAL</a:t>
                      </a:r>
                      <a:endParaRPr lang="es-PE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06631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/>
                          <a:latin typeface="MarioLuigi2" panose="02000000000000000000" pitchFamily="2" charset="0"/>
                        </a:rPr>
                        <a:t>PROVEEDOR</a:t>
                      </a:r>
                      <a:r>
                        <a:rPr lang="es-ES" sz="1800" b="1" baseline="0" dirty="0" smtClean="0">
                          <a:effectLst/>
                          <a:latin typeface="MarioLuigi2" panose="02000000000000000000" pitchFamily="2" charset="0"/>
                        </a:rPr>
                        <a:t> 1</a:t>
                      </a:r>
                      <a:endParaRPr lang="es-PE" sz="1800" b="1" dirty="0">
                        <a:effectLst/>
                        <a:latin typeface="MarioLuigi2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latin typeface="Century Gothic" panose="020B0502020202020204" pitchFamily="34" charset="0"/>
                        </a:rPr>
                        <a:t>55,000kg</a:t>
                      </a:r>
                      <a:endParaRPr lang="es-PE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latin typeface="Century Gothic" panose="020B0502020202020204" pitchFamily="34" charset="0"/>
                        </a:rPr>
                        <a:t>4.50</a:t>
                      </a:r>
                      <a:endParaRPr lang="es-PE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latin typeface="Century Gothic" panose="020B0502020202020204" pitchFamily="34" charset="0"/>
                        </a:rPr>
                        <a:t>247,500.00</a:t>
                      </a:r>
                      <a:endParaRPr lang="es-PE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28 Elipse"/>
          <p:cNvSpPr/>
          <p:nvPr/>
        </p:nvSpPr>
        <p:spPr>
          <a:xfrm>
            <a:off x="6474014" y="5225043"/>
            <a:ext cx="1469122" cy="758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7147616" y="4057552"/>
            <a:ext cx="41451" cy="11412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31 Elipse"/>
          <p:cNvSpPr/>
          <p:nvPr/>
        </p:nvSpPr>
        <p:spPr>
          <a:xfrm>
            <a:off x="3841857" y="5174920"/>
            <a:ext cx="250646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flipV="1">
            <a:off x="5864816" y="3955888"/>
            <a:ext cx="3655423" cy="13315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3917587" y="1694292"/>
            <a:ext cx="4018858" cy="1224136"/>
            <a:chOff x="4147726" y="332656"/>
            <a:chExt cx="4018858" cy="1224136"/>
          </a:xfrm>
        </p:grpSpPr>
        <p:sp>
          <p:nvSpPr>
            <p:cNvPr id="35" name="10 Llaves"/>
            <p:cNvSpPr/>
            <p:nvPr/>
          </p:nvSpPr>
          <p:spPr>
            <a:xfrm>
              <a:off x="4147726" y="332656"/>
              <a:ext cx="185025" cy="1224136"/>
            </a:xfrm>
            <a:prstGeom prst="leftBracket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36" name="Cerrar corchete 35"/>
            <p:cNvSpPr/>
            <p:nvPr/>
          </p:nvSpPr>
          <p:spPr>
            <a:xfrm>
              <a:off x="7968143" y="332656"/>
              <a:ext cx="198441" cy="1224136"/>
            </a:xfrm>
            <a:prstGeom prst="righ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8883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20" grpId="0" animBg="1"/>
      <p:bldP spid="21" grpId="0"/>
      <p:bldP spid="22" grpId="0" animBg="1"/>
      <p:bldP spid="25" grpId="0" animBg="1"/>
      <p:bldP spid="25" grpId="1" animBg="1"/>
      <p:bldP spid="29" grpId="0" animBg="1"/>
      <p:bldP spid="29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nos"/>
          <p:cNvSpPr/>
          <p:nvPr/>
        </p:nvSpPr>
        <p:spPr>
          <a:xfrm>
            <a:off x="6010595" y="824200"/>
            <a:ext cx="490308" cy="520033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4435758" y="685644"/>
            <a:ext cx="1459664" cy="73059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PRECIO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ESTÁNDAR</a:t>
            </a:r>
            <a:endParaRPr lang="es-PE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6584601" y="685644"/>
            <a:ext cx="1364230" cy="73059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PRECIO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REAL</a:t>
            </a:r>
            <a:endParaRPr lang="es-PE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Multiplicar"/>
          <p:cNvSpPr/>
          <p:nvPr/>
        </p:nvSpPr>
        <p:spPr>
          <a:xfrm>
            <a:off x="8216172" y="771605"/>
            <a:ext cx="428628" cy="500066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3643670" y="915604"/>
            <a:ext cx="500066" cy="428628"/>
          </a:xfrm>
          <a:prstGeom prst="mathEqua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19534" y="729260"/>
            <a:ext cx="1440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arioLuigi2" panose="02000000000000000000" pitchFamily="2" charset="0"/>
              </a:rPr>
              <a:t>VP</a:t>
            </a:r>
          </a:p>
        </p:txBody>
      </p:sp>
      <p:sp>
        <p:nvSpPr>
          <p:cNvPr id="10" name="9 Elipse"/>
          <p:cNvSpPr/>
          <p:nvPr/>
        </p:nvSpPr>
        <p:spPr>
          <a:xfrm>
            <a:off x="8701266" y="685644"/>
            <a:ext cx="1771680" cy="730596"/>
          </a:xfrm>
          <a:prstGeom prst="roundRect">
            <a:avLst/>
          </a:prstGeom>
          <a:solidFill>
            <a:srgbClr val="FF9966"/>
          </a:solidFill>
          <a:ln w="57150">
            <a:solidFill>
              <a:srgbClr val="FF33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CANTIDAD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REAL</a:t>
            </a:r>
            <a:endParaRPr lang="es-PE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1 Menos"/>
          <p:cNvSpPr/>
          <p:nvPr/>
        </p:nvSpPr>
        <p:spPr>
          <a:xfrm>
            <a:off x="5604391" y="2681620"/>
            <a:ext cx="476317" cy="556096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12 Recortar rectángulo de esquina diagonal"/>
          <p:cNvSpPr/>
          <p:nvPr/>
        </p:nvSpPr>
        <p:spPr>
          <a:xfrm>
            <a:off x="4439749" y="2637169"/>
            <a:ext cx="998422" cy="642942"/>
          </a:xfrm>
          <a:prstGeom prst="roundRect">
            <a:avLst/>
          </a:prstGeom>
          <a:solidFill>
            <a:srgbClr val="FF9966"/>
          </a:solidFill>
          <a:ln w="57150">
            <a:solidFill>
              <a:srgbClr val="FF33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4.50</a:t>
            </a:r>
            <a:endParaRPr lang="es-PE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13 Recortar rectángulo de esquina diagonal"/>
          <p:cNvSpPr/>
          <p:nvPr/>
        </p:nvSpPr>
        <p:spPr>
          <a:xfrm>
            <a:off x="6239948" y="2655247"/>
            <a:ext cx="1152128" cy="642942"/>
          </a:xfrm>
          <a:prstGeom prst="roundRect">
            <a:avLst/>
          </a:prstGeom>
          <a:solidFill>
            <a:srgbClr val="00B0F0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4.60</a:t>
            </a:r>
            <a:endParaRPr lang="es-PE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14 Multiplicar"/>
          <p:cNvSpPr/>
          <p:nvPr/>
        </p:nvSpPr>
        <p:spPr>
          <a:xfrm>
            <a:off x="7539512" y="2757690"/>
            <a:ext cx="428628" cy="500066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15 Igual que"/>
          <p:cNvSpPr/>
          <p:nvPr/>
        </p:nvSpPr>
        <p:spPr>
          <a:xfrm>
            <a:off x="3647660" y="2779475"/>
            <a:ext cx="500066" cy="42862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423524" y="2593131"/>
            <a:ext cx="1440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31550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</a:p>
        </p:txBody>
      </p:sp>
      <p:sp>
        <p:nvSpPr>
          <p:cNvPr id="18" name="17 Elipse"/>
          <p:cNvSpPr/>
          <p:nvPr/>
        </p:nvSpPr>
        <p:spPr>
          <a:xfrm>
            <a:off x="8102468" y="2655247"/>
            <a:ext cx="1821669" cy="65452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65,000</a:t>
            </a:r>
          </a:p>
        </p:txBody>
      </p:sp>
      <p:sp>
        <p:nvSpPr>
          <p:cNvPr id="20" name="19 Igual que"/>
          <p:cNvSpPr/>
          <p:nvPr/>
        </p:nvSpPr>
        <p:spPr>
          <a:xfrm>
            <a:off x="3863752" y="4105535"/>
            <a:ext cx="500066" cy="42862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14401" y="3683221"/>
            <a:ext cx="2979304" cy="1406188"/>
          </a:xfrm>
          <a:prstGeom prst="star6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per Mario 256" pitchFamily="2" charset="0"/>
              </a:rPr>
              <a:t>VPSE</a:t>
            </a:r>
          </a:p>
        </p:txBody>
      </p:sp>
      <p:sp>
        <p:nvSpPr>
          <p:cNvPr id="22" name="21 Elipse"/>
          <p:cNvSpPr/>
          <p:nvPr/>
        </p:nvSpPr>
        <p:spPr>
          <a:xfrm>
            <a:off x="4583832" y="3952416"/>
            <a:ext cx="2373061" cy="704184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6,500.00</a:t>
            </a:r>
            <a:endParaRPr lang="es-E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908721"/>
              </p:ext>
            </p:extLst>
          </p:nvPr>
        </p:nvGraphicFramePr>
        <p:xfrm>
          <a:off x="2962295" y="4278294"/>
          <a:ext cx="7890100" cy="1838232"/>
        </p:xfrm>
        <a:graphic>
          <a:graphicData uri="http://schemas.openxmlformats.org/drawingml/2006/table">
            <a:tbl>
              <a:tblPr firstRow="1" bandRow="1"/>
              <a:tblGrid>
                <a:gridCol w="1672580"/>
                <a:gridCol w="2169153"/>
                <a:gridCol w="1558867"/>
                <a:gridCol w="2489500"/>
              </a:tblGrid>
              <a:tr h="75622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MarioLuigi2" panose="02000000000000000000" pitchFamily="2" charset="0"/>
                        </a:rPr>
                        <a:t>TARJETA DE COSTOS ESTANDAR POR UNIDAD</a:t>
                      </a:r>
                    </a:p>
                    <a:p>
                      <a:pPr algn="ctr"/>
                      <a:r>
                        <a:rPr lang="es-ES" sz="2000" b="0" dirty="0" smtClean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rgbClr val="00FF00"/>
                          </a:solidFill>
                          <a:latin typeface="MarioLuigi2" panose="02000000000000000000" pitchFamily="2" charset="0"/>
                        </a:rPr>
                        <a:t>ARTICULO “3P”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1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ELEMENTOS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UNITARIO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COSTO TOTAL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46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MATERIALES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200,000kg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4.50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900,000.00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31" name="30 Elipse"/>
          <p:cNvSpPr/>
          <p:nvPr/>
        </p:nvSpPr>
        <p:spPr>
          <a:xfrm>
            <a:off x="6956893" y="5604726"/>
            <a:ext cx="1326634" cy="476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33" name="32 Conector recto de flecha"/>
          <p:cNvCxnSpPr>
            <a:stCxn id="31" idx="0"/>
          </p:cNvCxnSpPr>
          <p:nvPr/>
        </p:nvCxnSpPr>
        <p:spPr>
          <a:xfrm flipH="1" flipV="1">
            <a:off x="5315806" y="3304482"/>
            <a:ext cx="2304404" cy="23002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61645"/>
              </p:ext>
            </p:extLst>
          </p:nvPr>
        </p:nvGraphicFramePr>
        <p:xfrm>
          <a:off x="3014285" y="3618591"/>
          <a:ext cx="7885216" cy="1394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55201"/>
                <a:gridCol w="2741334"/>
                <a:gridCol w="1479199"/>
                <a:gridCol w="1909482"/>
              </a:tblGrid>
              <a:tr h="637203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PROVEEDORES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UNITARIO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COSTO TOTAL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57197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MarioLuigi2" panose="02000000000000000000" pitchFamily="2" charset="0"/>
                        </a:rPr>
                        <a:t>PROVEEDOR 2</a:t>
                      </a:r>
                      <a:endParaRPr lang="es-PE" sz="1600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b="1" dirty="0" smtClean="0">
                          <a:latin typeface="Century Gothic" panose="020B0502020202020204" pitchFamily="34" charset="0"/>
                        </a:rPr>
                        <a:t>65,000Kg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>
                          <a:latin typeface="Century Gothic" panose="020B0502020202020204" pitchFamily="34" charset="0"/>
                        </a:rPr>
                        <a:t>4.60</a:t>
                      </a:r>
                      <a:endParaRPr lang="es-PE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299,000.00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27 Elipse"/>
          <p:cNvSpPr/>
          <p:nvPr/>
        </p:nvSpPr>
        <p:spPr>
          <a:xfrm>
            <a:off x="5225885" y="4311815"/>
            <a:ext cx="1966598" cy="701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30" name="29 Conector recto de flecha"/>
          <p:cNvCxnSpPr>
            <a:stCxn id="28" idx="0"/>
          </p:cNvCxnSpPr>
          <p:nvPr/>
        </p:nvCxnSpPr>
        <p:spPr>
          <a:xfrm flipV="1">
            <a:off x="6209184" y="3275853"/>
            <a:ext cx="2028429" cy="1035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25" idx="0"/>
          </p:cNvCxnSpPr>
          <p:nvPr/>
        </p:nvCxnSpPr>
        <p:spPr>
          <a:xfrm flipH="1" flipV="1">
            <a:off x="7268091" y="3165207"/>
            <a:ext cx="1041044" cy="1239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24 Elipse"/>
          <p:cNvSpPr/>
          <p:nvPr/>
        </p:nvSpPr>
        <p:spPr>
          <a:xfrm>
            <a:off x="7645322" y="4405145"/>
            <a:ext cx="1327625" cy="527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147726" y="480136"/>
            <a:ext cx="4018858" cy="1224136"/>
            <a:chOff x="4147726" y="332656"/>
            <a:chExt cx="4018858" cy="1224136"/>
          </a:xfrm>
        </p:grpSpPr>
        <p:sp>
          <p:nvSpPr>
            <p:cNvPr id="11" name="10 Llaves"/>
            <p:cNvSpPr/>
            <p:nvPr/>
          </p:nvSpPr>
          <p:spPr>
            <a:xfrm>
              <a:off x="4147726" y="332656"/>
              <a:ext cx="185025" cy="1224136"/>
            </a:xfrm>
            <a:prstGeom prst="leftBracket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2" name="Cerrar corchete 1"/>
            <p:cNvSpPr/>
            <p:nvPr/>
          </p:nvSpPr>
          <p:spPr>
            <a:xfrm>
              <a:off x="7968143" y="332656"/>
              <a:ext cx="198441" cy="1224136"/>
            </a:xfrm>
            <a:prstGeom prst="righ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285378" y="2353162"/>
            <a:ext cx="3239386" cy="1140584"/>
            <a:chOff x="4147726" y="332656"/>
            <a:chExt cx="4018858" cy="1224136"/>
          </a:xfrm>
        </p:grpSpPr>
        <p:sp>
          <p:nvSpPr>
            <p:cNvPr id="34" name="10 Llaves"/>
            <p:cNvSpPr/>
            <p:nvPr/>
          </p:nvSpPr>
          <p:spPr>
            <a:xfrm>
              <a:off x="4147726" y="332656"/>
              <a:ext cx="185025" cy="1224136"/>
            </a:xfrm>
            <a:prstGeom prst="leftBracket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35" name="Cerrar corchete 34"/>
            <p:cNvSpPr/>
            <p:nvPr/>
          </p:nvSpPr>
          <p:spPr>
            <a:xfrm>
              <a:off x="7968143" y="332656"/>
              <a:ext cx="198441" cy="1224136"/>
            </a:xfrm>
            <a:prstGeom prst="righ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25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20" grpId="0" animBg="1"/>
      <p:bldP spid="21" grpId="0" animBg="1"/>
      <p:bldP spid="22" grpId="0" animBg="1"/>
      <p:bldP spid="31" grpId="0" animBg="1"/>
      <p:bldP spid="31" grpId="1" animBg="1"/>
      <p:bldP spid="28" grpId="0" animBg="1"/>
      <p:bldP spid="28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nos"/>
          <p:cNvSpPr/>
          <p:nvPr/>
        </p:nvSpPr>
        <p:spPr>
          <a:xfrm>
            <a:off x="5806760" y="826983"/>
            <a:ext cx="357190" cy="542964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4435759" y="749916"/>
            <a:ext cx="1321603" cy="764047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PRECIO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ESTÁNDAR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6235958" y="749916"/>
            <a:ext cx="1152128" cy="764047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PRECIO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REAL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Multiplicar"/>
          <p:cNvSpPr/>
          <p:nvPr/>
        </p:nvSpPr>
        <p:spPr>
          <a:xfrm>
            <a:off x="7591570" y="977608"/>
            <a:ext cx="428628" cy="500066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3643670" y="1013327"/>
            <a:ext cx="500066" cy="428628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3399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19534" y="826983"/>
            <a:ext cx="1440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31550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</a:p>
        </p:txBody>
      </p:sp>
      <p:sp>
        <p:nvSpPr>
          <p:cNvPr id="10" name="9 Elipse"/>
          <p:cNvSpPr/>
          <p:nvPr/>
        </p:nvSpPr>
        <p:spPr>
          <a:xfrm>
            <a:off x="8111586" y="749916"/>
            <a:ext cx="1821669" cy="764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CANTIDAD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REAL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1 Menos"/>
          <p:cNvSpPr/>
          <p:nvPr/>
        </p:nvSpPr>
        <p:spPr>
          <a:xfrm>
            <a:off x="5839598" y="2869674"/>
            <a:ext cx="357190" cy="497588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3" name="12 Recortar rectángulo de esquina diagonal"/>
          <p:cNvSpPr/>
          <p:nvPr/>
        </p:nvSpPr>
        <p:spPr>
          <a:xfrm>
            <a:off x="4439749" y="2766437"/>
            <a:ext cx="1321603" cy="642942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4.50</a:t>
            </a:r>
            <a:endParaRPr lang="es-PE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13 Recortar rectángulo de esquina diagonal"/>
          <p:cNvSpPr/>
          <p:nvPr/>
        </p:nvSpPr>
        <p:spPr>
          <a:xfrm>
            <a:off x="6256097" y="2784464"/>
            <a:ext cx="1152128" cy="642942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5.00</a:t>
            </a:r>
            <a:endParaRPr lang="es-PE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4 Multiplicar"/>
          <p:cNvSpPr/>
          <p:nvPr/>
        </p:nvSpPr>
        <p:spPr>
          <a:xfrm>
            <a:off x="7628618" y="2873024"/>
            <a:ext cx="428628" cy="500066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6" name="15 Igual que"/>
          <p:cNvSpPr/>
          <p:nvPr/>
        </p:nvSpPr>
        <p:spPr>
          <a:xfrm>
            <a:off x="3647660" y="2908743"/>
            <a:ext cx="500066" cy="428628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423524" y="2722399"/>
            <a:ext cx="1440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31550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arioLuigi2" panose="02000000000000000000" pitchFamily="2" charset="0"/>
              </a:rPr>
              <a:t>VP</a:t>
            </a:r>
          </a:p>
        </p:txBody>
      </p:sp>
      <p:sp>
        <p:nvSpPr>
          <p:cNvPr id="18" name="17 Elipse"/>
          <p:cNvSpPr/>
          <p:nvPr/>
        </p:nvSpPr>
        <p:spPr>
          <a:xfrm>
            <a:off x="8111586" y="2784464"/>
            <a:ext cx="1821669" cy="6429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30,100</a:t>
            </a:r>
            <a:endParaRPr lang="es-E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19 Igual que"/>
          <p:cNvSpPr/>
          <p:nvPr/>
        </p:nvSpPr>
        <p:spPr>
          <a:xfrm>
            <a:off x="3863752" y="4234803"/>
            <a:ext cx="500066" cy="428628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61903" y="3769543"/>
            <a:ext cx="2953467" cy="1406188"/>
          </a:xfrm>
          <a:prstGeom prst="star6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31550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arioLuigi2" panose="02000000000000000000" pitchFamily="2" charset="0"/>
              </a:rPr>
              <a:t>VPSE</a:t>
            </a:r>
            <a:endParaRPr lang="es-ES" sz="4000" b="1" dirty="0">
              <a:ln w="31550" cmpd="sng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466978" y="4008945"/>
            <a:ext cx="2489915" cy="66609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15,050.00</a:t>
            </a:r>
            <a:endParaRPr lang="es-E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120932"/>
              </p:ext>
            </p:extLst>
          </p:nvPr>
        </p:nvGraphicFramePr>
        <p:xfrm>
          <a:off x="2669256" y="4228934"/>
          <a:ext cx="7890100" cy="2023091"/>
        </p:xfrm>
        <a:graphic>
          <a:graphicData uri="http://schemas.openxmlformats.org/drawingml/2006/table">
            <a:tbl>
              <a:tblPr firstRow="1" bandRow="1"/>
              <a:tblGrid>
                <a:gridCol w="1672580"/>
                <a:gridCol w="2169153"/>
                <a:gridCol w="1558867"/>
                <a:gridCol w="2489500"/>
              </a:tblGrid>
              <a:tr h="91820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dirty="0" smtClean="0">
                          <a:latin typeface="MarioLuigi2" panose="02000000000000000000" pitchFamily="2" charset="0"/>
                        </a:rPr>
                        <a:t>TARJETA DE COSTOS ESTANDAR POR UNIDAD</a:t>
                      </a:r>
                    </a:p>
                    <a:p>
                      <a:pPr algn="ctr"/>
                      <a:r>
                        <a:rPr lang="es-ES" sz="2400" dirty="0" smtClean="0">
                          <a:latin typeface="MarioLuigi2" panose="02000000000000000000" pitchFamily="2" charset="0"/>
                        </a:rPr>
                        <a:t>ARTICULO “3P”</a:t>
                      </a:r>
                      <a:endParaRPr lang="es-ES" sz="2400" b="1" dirty="0" smtClean="0">
                        <a:latin typeface="MarioLuigi2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1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ELEMENTOS</a:t>
                      </a:r>
                      <a:endParaRPr lang="es-ES" b="1" dirty="0" smtClean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UNITARIO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COSTO TOTAL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46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MATERIALES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200,000kg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4.50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900,000.00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5" name="24 Elipse"/>
          <p:cNvSpPr/>
          <p:nvPr/>
        </p:nvSpPr>
        <p:spPr>
          <a:xfrm>
            <a:off x="6557962" y="5458112"/>
            <a:ext cx="1423463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cxnSp>
        <p:nvCxnSpPr>
          <p:cNvPr id="26" name="25 Conector recto de flecha"/>
          <p:cNvCxnSpPr>
            <a:stCxn id="25" idx="0"/>
          </p:cNvCxnSpPr>
          <p:nvPr/>
        </p:nvCxnSpPr>
        <p:spPr>
          <a:xfrm flipH="1" flipV="1">
            <a:off x="5403942" y="3597661"/>
            <a:ext cx="1865752" cy="18604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42238"/>
              </p:ext>
            </p:extLst>
          </p:nvPr>
        </p:nvGraphicFramePr>
        <p:xfrm>
          <a:off x="2419534" y="4736187"/>
          <a:ext cx="7564581" cy="135602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51868"/>
                <a:gridCol w="2539617"/>
                <a:gridCol w="1370354"/>
                <a:gridCol w="1802742"/>
              </a:tblGrid>
              <a:tr h="645635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PROVEEDORES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sz="18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latin typeface="MarioLuigi2" panose="02000000000000000000" pitchFamily="2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sz="1800" b="0" dirty="0" smtClean="0">
                          <a:latin typeface="MarioLuigi2" panose="02000000000000000000" pitchFamily="2" charset="0"/>
                        </a:rPr>
                        <a:t>UNITARIO</a:t>
                      </a:r>
                      <a:endParaRPr lang="es-PE" sz="18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>
                          <a:latin typeface="MarioLuigi2" panose="02000000000000000000" pitchFamily="2" charset="0"/>
                        </a:rPr>
                        <a:t>COSTO TOTAL</a:t>
                      </a:r>
                      <a:endParaRPr lang="es-PE" sz="18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710389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PROVEEDOR 2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30,100Kg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5.00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Century Gothic" panose="020B0502020202020204" pitchFamily="34" charset="0"/>
                        </a:rPr>
                        <a:t>150,500.00</a:t>
                      </a:r>
                      <a:endParaRPr lang="es-PE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26 Elipse"/>
          <p:cNvSpPr/>
          <p:nvPr/>
        </p:nvSpPr>
        <p:spPr>
          <a:xfrm>
            <a:off x="4435759" y="5384014"/>
            <a:ext cx="1917154" cy="6879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6096000" y="3597662"/>
            <a:ext cx="2653580" cy="18346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6853329" y="5391909"/>
            <a:ext cx="1152128" cy="522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cxnSp>
        <p:nvCxnSpPr>
          <p:cNvPr id="34" name="33 Conector recto de flecha"/>
          <p:cNvCxnSpPr>
            <a:stCxn id="30" idx="0"/>
          </p:cNvCxnSpPr>
          <p:nvPr/>
        </p:nvCxnSpPr>
        <p:spPr>
          <a:xfrm flipH="1" flipV="1">
            <a:off x="6928977" y="3512546"/>
            <a:ext cx="500416" cy="18793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4264209" y="551943"/>
            <a:ext cx="3281667" cy="1224136"/>
            <a:chOff x="4147726" y="332656"/>
            <a:chExt cx="4018858" cy="1224136"/>
          </a:xfrm>
        </p:grpSpPr>
        <p:sp>
          <p:nvSpPr>
            <p:cNvPr id="32" name="10 Llaves"/>
            <p:cNvSpPr/>
            <p:nvPr/>
          </p:nvSpPr>
          <p:spPr>
            <a:xfrm>
              <a:off x="4147726" y="332656"/>
              <a:ext cx="185025" cy="1224136"/>
            </a:xfrm>
            <a:prstGeom prst="leftBracket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33" name="Cerrar corchete 32"/>
            <p:cNvSpPr/>
            <p:nvPr/>
          </p:nvSpPr>
          <p:spPr>
            <a:xfrm>
              <a:off x="7968143" y="332656"/>
              <a:ext cx="198441" cy="1224136"/>
            </a:xfrm>
            <a:prstGeom prst="righ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4260142" y="2475840"/>
            <a:ext cx="3281667" cy="1224136"/>
            <a:chOff x="4147726" y="332656"/>
            <a:chExt cx="4018858" cy="1224136"/>
          </a:xfrm>
        </p:grpSpPr>
        <p:sp>
          <p:nvSpPr>
            <p:cNvPr id="36" name="10 Llaves"/>
            <p:cNvSpPr/>
            <p:nvPr/>
          </p:nvSpPr>
          <p:spPr>
            <a:xfrm>
              <a:off x="4147726" y="332656"/>
              <a:ext cx="185025" cy="1224136"/>
            </a:xfrm>
            <a:prstGeom prst="leftBracket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37" name="Cerrar corchete 36"/>
            <p:cNvSpPr/>
            <p:nvPr/>
          </p:nvSpPr>
          <p:spPr>
            <a:xfrm>
              <a:off x="7968143" y="332656"/>
              <a:ext cx="198441" cy="1224136"/>
            </a:xfrm>
            <a:prstGeom prst="righ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38" name="Picture 2" descr="http://vignette1.wikia.nocookie.net/fantendo/images/b/bb/Lakitu_Cloud.png/revision/latest?cb=2010032516394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67" y="508705"/>
            <a:ext cx="1115090" cy="9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20" grpId="0" animBg="1"/>
      <p:bldP spid="21" grpId="0" animBg="1"/>
      <p:bldP spid="22" grpId="0" animBg="1"/>
      <p:bldP spid="25" grpId="0" animBg="1"/>
      <p:bldP spid="25" grpId="1" animBg="1"/>
      <p:bldP spid="27" grpId="0" animBg="1"/>
      <p:bldP spid="27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9494" y="383544"/>
            <a:ext cx="3898854" cy="657762"/>
          </a:xfrm>
          <a:noFill/>
        </p:spPr>
        <p:txBody>
          <a:bodyPr>
            <a:noAutofit/>
          </a:bodyPr>
          <a:lstStyle/>
          <a:p>
            <a:pPr algn="ctr"/>
            <a:r>
              <a:rPr lang="es-PE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per Mario 256" pitchFamily="2" charset="0"/>
              </a:rPr>
              <a:t>RESUMEN</a:t>
            </a:r>
            <a:r>
              <a:rPr lang="es-PE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per Mario 256" pitchFamily="2" charset="0"/>
              </a:rPr>
              <a:t>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51" b="72005" l="79941" r="91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39" t="51130" r="7005" b="25544"/>
          <a:stretch/>
        </p:blipFill>
        <p:spPr>
          <a:xfrm rot="5400000">
            <a:off x="-716508" y="258842"/>
            <a:ext cx="1454046" cy="1319135"/>
          </a:xfrm>
          <a:prstGeom prst="rect">
            <a:avLst/>
          </a:prstGeom>
        </p:spPr>
      </p:pic>
      <p:sp>
        <p:nvSpPr>
          <p:cNvPr id="4" name="3 Igual que"/>
          <p:cNvSpPr/>
          <p:nvPr/>
        </p:nvSpPr>
        <p:spPr>
          <a:xfrm>
            <a:off x="4742572" y="1437775"/>
            <a:ext cx="500066" cy="428628"/>
          </a:xfrm>
          <a:prstGeom prst="mathEqual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59785" y="1342509"/>
            <a:ext cx="22827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MarioLuigi2" panose="02000000000000000000" pitchFamily="2" charset="0"/>
              </a:rPr>
              <a:t>VPNULA</a:t>
            </a:r>
          </a:p>
        </p:txBody>
      </p:sp>
      <p:sp>
        <p:nvSpPr>
          <p:cNvPr id="6" name="5 Elipse"/>
          <p:cNvSpPr/>
          <p:nvPr/>
        </p:nvSpPr>
        <p:spPr>
          <a:xfrm>
            <a:off x="5653731" y="1183862"/>
            <a:ext cx="2726078" cy="854406"/>
          </a:xfrm>
          <a:prstGeom prst="cloud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0.00</a:t>
            </a:r>
          </a:p>
        </p:txBody>
      </p:sp>
      <p:sp>
        <p:nvSpPr>
          <p:cNvPr id="10" name="9 Igual que"/>
          <p:cNvSpPr/>
          <p:nvPr/>
        </p:nvSpPr>
        <p:spPr>
          <a:xfrm>
            <a:off x="4745306" y="2640332"/>
            <a:ext cx="500066" cy="428628"/>
          </a:xfrm>
          <a:prstGeom prst="mathEqual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8322" y="2515671"/>
            <a:ext cx="20461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MarioLuigi2" panose="02000000000000000000" pitchFamily="2" charset="0"/>
              </a:rPr>
              <a:t>VPSE</a:t>
            </a:r>
          </a:p>
        </p:txBody>
      </p:sp>
      <p:sp>
        <p:nvSpPr>
          <p:cNvPr id="12" name="11 Elipse"/>
          <p:cNvSpPr/>
          <p:nvPr/>
        </p:nvSpPr>
        <p:spPr>
          <a:xfrm>
            <a:off x="5653730" y="2395756"/>
            <a:ext cx="2726079" cy="854406"/>
          </a:xfrm>
          <a:prstGeom prst="cloud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6,500.00</a:t>
            </a:r>
            <a:endParaRPr lang="es-E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2 Igual que"/>
          <p:cNvSpPr/>
          <p:nvPr/>
        </p:nvSpPr>
        <p:spPr>
          <a:xfrm>
            <a:off x="4745306" y="4111761"/>
            <a:ext cx="500066" cy="428628"/>
          </a:xfrm>
          <a:prstGeom prst="mathEqual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8323" y="3954940"/>
            <a:ext cx="20461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MarioLuigi2" panose="02000000000000000000" pitchFamily="2" charset="0"/>
              </a:rPr>
              <a:t>VPSE</a:t>
            </a:r>
            <a:endParaRPr lang="es-ES" sz="3600" b="1" dirty="0">
              <a:ln w="22225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latin typeface="MarioLuigi2" panose="02000000000000000000" pitchFamily="2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653730" y="3808420"/>
            <a:ext cx="2820332" cy="854406"/>
          </a:xfrm>
          <a:prstGeom prst="cloud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15,050.00</a:t>
            </a:r>
            <a:endParaRPr lang="es-E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5450062" y="4869160"/>
            <a:ext cx="3024000" cy="96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5404279" y="5045028"/>
            <a:ext cx="2975531" cy="1092892"/>
          </a:xfrm>
          <a:prstGeom prst="star8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21,550.00</a:t>
            </a:r>
            <a:endParaRPr lang="es-E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518323" y="5169386"/>
            <a:ext cx="20461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MarioLuigi2" panose="02000000000000000000" pitchFamily="2" charset="0"/>
              </a:rPr>
              <a:t>VPSE</a:t>
            </a:r>
          </a:p>
        </p:txBody>
      </p:sp>
      <p:sp>
        <p:nvSpPr>
          <p:cNvPr id="20" name="19 Igual que"/>
          <p:cNvSpPr/>
          <p:nvPr/>
        </p:nvSpPr>
        <p:spPr>
          <a:xfrm>
            <a:off x="4742572" y="5278237"/>
            <a:ext cx="500066" cy="428628"/>
          </a:xfrm>
          <a:prstGeom prst="mathEqual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487" b="97499" l="76289" r="94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69" t="74986" r="3726"/>
          <a:stretch/>
        </p:blipFill>
        <p:spPr>
          <a:xfrm rot="5400000">
            <a:off x="-673050" y="99679"/>
            <a:ext cx="2233536" cy="1414545"/>
          </a:xfrm>
          <a:prstGeom prst="rect">
            <a:avLst/>
          </a:prstGeom>
        </p:spPr>
      </p:pic>
      <p:pic>
        <p:nvPicPr>
          <p:cNvPr id="21" name="Picture 2" descr="http://vignette1.wikia.nocookie.net/fantendo/images/b/bb/Lakitu_Cloud.png/revision/latest?cb=2010032516394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67" y="375973"/>
            <a:ext cx="1115090" cy="9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3 0.00879 L 0.39896 0.00208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04 0.00162 L 0.128 0.00578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8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4033615" y="1379485"/>
            <a:ext cx="4020915" cy="1224136"/>
            <a:chOff x="4147726" y="332656"/>
            <a:chExt cx="4018858" cy="1224136"/>
          </a:xfrm>
        </p:grpSpPr>
        <p:sp>
          <p:nvSpPr>
            <p:cNvPr id="34" name="10 Llaves"/>
            <p:cNvSpPr/>
            <p:nvPr/>
          </p:nvSpPr>
          <p:spPr>
            <a:xfrm>
              <a:off x="4147726" y="332656"/>
              <a:ext cx="185025" cy="1224136"/>
            </a:xfrm>
            <a:prstGeom prst="leftBracket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35" name="Cerrar corchete 34"/>
            <p:cNvSpPr/>
            <p:nvPr/>
          </p:nvSpPr>
          <p:spPr>
            <a:xfrm>
              <a:off x="7968143" y="332656"/>
              <a:ext cx="198441" cy="1224136"/>
            </a:xfrm>
            <a:prstGeom prst="righ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9500" y="168811"/>
            <a:ext cx="9258007" cy="1106488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2800" b="1" dirty="0" smtClean="0">
                <a:latin typeface="MarioLuigi2" panose="02000000000000000000" pitchFamily="2" charset="0"/>
              </a:rPr>
              <a:t>VARIACI</a:t>
            </a:r>
            <a:r>
              <a:rPr lang="es-PE" sz="3200" b="1" dirty="0">
                <a:latin typeface="Arial Black" panose="020B0A04020102020204" pitchFamily="34" charset="0"/>
              </a:rPr>
              <a:t>Ó</a:t>
            </a:r>
            <a:r>
              <a:rPr lang="es-PE" sz="2800" b="1" dirty="0" smtClean="0">
                <a:latin typeface="MarioLuigi2" panose="02000000000000000000" pitchFamily="2" charset="0"/>
              </a:rPr>
              <a:t>N </a:t>
            </a:r>
            <a:r>
              <a:rPr lang="es-PE" sz="2800" b="1" dirty="0">
                <a:latin typeface="MarioLuigi2" panose="02000000000000000000" pitchFamily="2" charset="0"/>
              </a:rPr>
              <a:t>EN LA CANTIDAD</a:t>
            </a:r>
            <a:r>
              <a:rPr lang="es-PE" sz="2800" b="1" dirty="0" smtClean="0">
                <a:latin typeface="MarioLuigi2" panose="02000000000000000000" pitchFamily="2" charset="0"/>
              </a:rPr>
              <a:t>:</a:t>
            </a:r>
            <a:endParaRPr lang="es-PE" sz="2800" b="1" dirty="0">
              <a:latin typeface="MarioLuigi2" panose="02000000000000000000" pitchFamily="2" charset="0"/>
            </a:endParaRPr>
          </a:p>
        </p:txBody>
      </p:sp>
      <p:sp>
        <p:nvSpPr>
          <p:cNvPr id="4" name="3 Menos"/>
          <p:cNvSpPr/>
          <p:nvPr/>
        </p:nvSpPr>
        <p:spPr>
          <a:xfrm>
            <a:off x="5873563" y="1821377"/>
            <a:ext cx="342740" cy="420240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MarioLuigi2" panose="02000000000000000000" pitchFamily="2" charset="0"/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4400449" y="1710677"/>
            <a:ext cx="1321603" cy="642942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CANTIDAD</a:t>
            </a:r>
            <a:endParaRPr lang="es-E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</a:t>
            </a:r>
            <a:endParaRPr lang="es-PE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6404364" y="1710677"/>
            <a:ext cx="1496395" cy="642942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CANTIDAD</a:t>
            </a:r>
          </a:p>
          <a:p>
            <a:pPr algn="ctr"/>
            <a:r>
              <a:rPr lang="es-E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ESTANDAR</a:t>
            </a:r>
            <a:endParaRPr lang="es-PE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Multiplicar"/>
          <p:cNvSpPr/>
          <p:nvPr/>
        </p:nvSpPr>
        <p:spPr>
          <a:xfrm>
            <a:off x="8140628" y="1741551"/>
            <a:ext cx="428628" cy="500066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  <a:latin typeface="MarioLuigi2" panose="02000000000000000000" pitchFamily="2" charset="0"/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3440471" y="1865779"/>
            <a:ext cx="500066" cy="428628"/>
          </a:xfrm>
          <a:prstGeom prst="mathEqua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MarioLuigi2" panose="02000000000000000000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16335" y="1679435"/>
            <a:ext cx="1440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222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oLuigi2" panose="02000000000000000000" pitchFamily="2" charset="0"/>
              </a:rPr>
              <a:t>VC</a:t>
            </a:r>
          </a:p>
        </p:txBody>
      </p:sp>
      <p:sp>
        <p:nvSpPr>
          <p:cNvPr id="10" name="9 Elipse"/>
          <p:cNvSpPr/>
          <p:nvPr/>
        </p:nvSpPr>
        <p:spPr>
          <a:xfrm>
            <a:off x="8681273" y="1679435"/>
            <a:ext cx="1880159" cy="674184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PRECIO ESTÁNDAR</a:t>
            </a:r>
            <a:endParaRPr lang="es-PE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1 Menos"/>
          <p:cNvSpPr/>
          <p:nvPr/>
        </p:nvSpPr>
        <p:spPr>
          <a:xfrm>
            <a:off x="5838164" y="3180837"/>
            <a:ext cx="430340" cy="428628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MarioLuigi2" panose="02000000000000000000" pitchFamily="2" charset="0"/>
            </a:endParaRPr>
          </a:p>
        </p:txBody>
      </p:sp>
      <p:sp>
        <p:nvSpPr>
          <p:cNvPr id="13" name="12 Recortar rectángulo de esquina diagonal"/>
          <p:cNvSpPr/>
          <p:nvPr/>
        </p:nvSpPr>
        <p:spPr>
          <a:xfrm>
            <a:off x="4209280" y="3073680"/>
            <a:ext cx="1503618" cy="642942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137,000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13 Recortar rectángulo de esquina diagonal"/>
          <p:cNvSpPr/>
          <p:nvPr/>
        </p:nvSpPr>
        <p:spPr>
          <a:xfrm>
            <a:off x="6405501" y="3103320"/>
            <a:ext cx="1545794" cy="642942"/>
          </a:xfrm>
          <a:prstGeom prst="roundRect">
            <a:avLst/>
          </a:prstGeom>
          <a:solidFill>
            <a:srgbClr val="92D050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200,000</a:t>
            </a:r>
            <a:endParaRPr lang="es-P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4 Multiplicar"/>
          <p:cNvSpPr/>
          <p:nvPr/>
        </p:nvSpPr>
        <p:spPr>
          <a:xfrm>
            <a:off x="8115073" y="3204349"/>
            <a:ext cx="428628" cy="500066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MarioLuigi2" panose="02000000000000000000" pitchFamily="2" charset="0"/>
            </a:endParaRPr>
          </a:p>
        </p:txBody>
      </p:sp>
      <p:sp>
        <p:nvSpPr>
          <p:cNvPr id="16" name="15 Igual que"/>
          <p:cNvSpPr/>
          <p:nvPr/>
        </p:nvSpPr>
        <p:spPr>
          <a:xfrm>
            <a:off x="3473137" y="3162695"/>
            <a:ext cx="500066" cy="428628"/>
          </a:xfrm>
          <a:prstGeom prst="mathEqua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MarioLuigi2" panose="02000000000000000000" pitchFamily="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89869" y="2979654"/>
            <a:ext cx="1440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rioLuigi2" panose="02000000000000000000" pitchFamily="2" charset="0"/>
              </a:rPr>
              <a:t>VC</a:t>
            </a:r>
          </a:p>
        </p:txBody>
      </p:sp>
      <p:sp>
        <p:nvSpPr>
          <p:cNvPr id="18" name="17 Elipse"/>
          <p:cNvSpPr/>
          <p:nvPr/>
        </p:nvSpPr>
        <p:spPr>
          <a:xfrm>
            <a:off x="8594812" y="3073680"/>
            <a:ext cx="1821669" cy="67258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4.50</a:t>
            </a:r>
          </a:p>
        </p:txBody>
      </p:sp>
      <p:sp>
        <p:nvSpPr>
          <p:cNvPr id="20" name="19 Igual que"/>
          <p:cNvSpPr/>
          <p:nvPr/>
        </p:nvSpPr>
        <p:spPr>
          <a:xfrm>
            <a:off x="3863752" y="4583199"/>
            <a:ext cx="500066" cy="42862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  <a:latin typeface="MarioLuigi2" panose="02000000000000000000" pitchFamily="2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847529" y="4396854"/>
            <a:ext cx="20461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rioLuigi2" panose="02000000000000000000" pitchFamily="2" charset="0"/>
              </a:rPr>
              <a:t>VCBE</a:t>
            </a:r>
            <a:endParaRPr lang="es-ES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rioLuigi2" panose="02000000000000000000" pitchFamily="2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583832" y="4279858"/>
            <a:ext cx="2805110" cy="854406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283,500.00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57191"/>
              </p:ext>
            </p:extLst>
          </p:nvPr>
        </p:nvGraphicFramePr>
        <p:xfrm>
          <a:off x="2289869" y="4333327"/>
          <a:ext cx="7890100" cy="232814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72580"/>
                <a:gridCol w="2169153"/>
                <a:gridCol w="1558867"/>
                <a:gridCol w="2489500"/>
              </a:tblGrid>
              <a:tr h="75622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  <a:latin typeface="MarioLuigi2" panose="02000000000000000000" pitchFamily="2" charset="0"/>
                        </a:rPr>
                        <a:t>TARJETA DE COSTOS ESTANDAR POR UNIDAD</a:t>
                      </a:r>
                    </a:p>
                    <a:p>
                      <a:pPr algn="ctr"/>
                      <a:r>
                        <a:rPr lang="es-E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  <a:latin typeface="MarioLuigi2" panose="02000000000000000000" pitchFamily="2" charset="0"/>
                        </a:rPr>
                        <a:t>ARTICULO “3P”</a:t>
                      </a:r>
                      <a:endParaRPr lang="es-ES" sz="24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F0"/>
                        </a:solidFill>
                        <a:latin typeface="MarioLuigi2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743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ELEMENTOS</a:t>
                      </a:r>
                      <a:endParaRPr lang="es-ES" b="1" dirty="0" smtClean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UNITARIO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COSTO TOTAL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MarioLuigi2" panose="02000000000000000000" pitchFamily="2" charset="0"/>
                        </a:rPr>
                        <a:t>MATERIALES</a:t>
                      </a:r>
                      <a:endParaRPr lang="es-PE" b="1" dirty="0"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b="1" dirty="0" smtClean="0">
                          <a:latin typeface="Century Gothic" panose="020B0502020202020204" pitchFamily="34" charset="0"/>
                        </a:rPr>
                        <a:t>200,000kg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b="1" dirty="0" smtClean="0">
                          <a:latin typeface="Century Gothic" panose="020B0502020202020204" pitchFamily="34" charset="0"/>
                        </a:rPr>
                        <a:t>4.50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s-ES" b="1" dirty="0" smtClean="0">
                          <a:latin typeface="Century Gothic" panose="020B0502020202020204" pitchFamily="34" charset="0"/>
                        </a:rPr>
                        <a:t>900,000.00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249559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FF0000"/>
                          </a:solidFill>
                          <a:latin typeface="MarioLuigi2" panose="02000000000000000000" pitchFamily="2" charset="0"/>
                        </a:rPr>
                        <a:t>UTILIZADOS</a:t>
                      </a:r>
                      <a:endParaRPr lang="es-PE" b="1" dirty="0">
                        <a:solidFill>
                          <a:srgbClr val="FF0000"/>
                        </a:solidFill>
                        <a:latin typeface="MarioLuigi2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137,000 Kg</a:t>
                      </a:r>
                      <a:endParaRPr lang="es-PE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4.50</a:t>
                      </a:r>
                      <a:endParaRPr lang="es-PE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616,500.00</a:t>
                      </a:r>
                      <a:endParaRPr lang="es-PE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23 Elipse"/>
          <p:cNvSpPr/>
          <p:nvPr/>
        </p:nvSpPr>
        <p:spPr>
          <a:xfrm>
            <a:off x="4309552" y="5659529"/>
            <a:ext cx="158588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38100">
                <a:solidFill>
                  <a:srgbClr val="FF0000"/>
                </a:solidFill>
              </a:ln>
              <a:solidFill>
                <a:prstClr val="white"/>
              </a:solidFill>
              <a:latin typeface="MarioLuigi2" panose="02000000000000000000" pitchFamily="2" charset="0"/>
            </a:endParaRPr>
          </a:p>
        </p:txBody>
      </p:sp>
      <p:cxnSp>
        <p:nvCxnSpPr>
          <p:cNvPr id="25" name="24 Conector recto de flecha"/>
          <p:cNvCxnSpPr>
            <a:stCxn id="24" idx="0"/>
          </p:cNvCxnSpPr>
          <p:nvPr/>
        </p:nvCxnSpPr>
        <p:spPr>
          <a:xfrm flipV="1">
            <a:off x="5102495" y="3746262"/>
            <a:ext cx="2075903" cy="19132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78235"/>
              </p:ext>
            </p:extLst>
          </p:nvPr>
        </p:nvGraphicFramePr>
        <p:xfrm>
          <a:off x="2109854" y="285486"/>
          <a:ext cx="7996949" cy="25129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0073"/>
                <a:gridCol w="2780179"/>
                <a:gridCol w="1500159"/>
                <a:gridCol w="1936538"/>
              </a:tblGrid>
              <a:tr h="549639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MarioLuigi2" panose="02000000000000000000" pitchFamily="2" charset="0"/>
                        </a:rPr>
                        <a:t>ELEMENTOS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MarioLuigi2" panose="02000000000000000000" pitchFamily="2" charset="0"/>
                        </a:rPr>
                        <a:t>UNIDAD DE MEDIDA</a:t>
                      </a:r>
                      <a:endParaRPr lang="es-PE" sz="1800" b="1" dirty="0">
                        <a:ln>
                          <a:solidFill>
                            <a:schemeClr val="tx1"/>
                          </a:solidFill>
                        </a:ln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MarioLuigi2" panose="02000000000000000000" pitchFamily="2" charset="0"/>
                        </a:rPr>
                        <a:t>COSTO </a:t>
                      </a:r>
                    </a:p>
                    <a:p>
                      <a:pPr algn="ctr"/>
                      <a:r>
                        <a:rPr lang="es-ES" sz="18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MarioLuigi2" panose="02000000000000000000" pitchFamily="2" charset="0"/>
                        </a:rPr>
                        <a:t>UNITARIO</a:t>
                      </a:r>
                      <a:endParaRPr lang="es-PE" sz="1800" b="1" dirty="0">
                        <a:ln>
                          <a:solidFill>
                            <a:schemeClr val="tx1"/>
                          </a:solidFill>
                        </a:ln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MarioLuigi2" panose="02000000000000000000" pitchFamily="2" charset="0"/>
                        </a:rPr>
                        <a:t>COSTO TOTAL</a:t>
                      </a:r>
                      <a:endParaRPr lang="es-PE" sz="1800" b="1" dirty="0">
                        <a:ln>
                          <a:solidFill>
                            <a:schemeClr val="tx1"/>
                          </a:solidFill>
                        </a:ln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09808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PROVEEDOR</a:t>
                      </a:r>
                      <a:r>
                        <a:rPr lang="es-ES" sz="1600" b="0" baseline="0" dirty="0" smtClean="0">
                          <a:latin typeface="MarioLuigi2" panose="02000000000000000000" pitchFamily="2" charset="0"/>
                        </a:rPr>
                        <a:t> 1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Century Gothic" panose="020B0502020202020204" pitchFamily="34" charset="0"/>
                        </a:rPr>
                        <a:t>55,000kg</a:t>
                      </a:r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Century Gothic" panose="020B0502020202020204" pitchFamily="34" charset="0"/>
                        </a:rPr>
                        <a:t>4.50</a:t>
                      </a:r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Century Gothic" panose="020B0502020202020204" pitchFamily="34" charset="0"/>
                        </a:rPr>
                        <a:t>247,500.00</a:t>
                      </a:r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373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PROVEEDOR</a:t>
                      </a:r>
                      <a:r>
                        <a:rPr lang="es-ES" sz="1600" b="0" baseline="0" dirty="0" smtClean="0">
                          <a:latin typeface="MarioLuigi2" panose="02000000000000000000" pitchFamily="2" charset="0"/>
                        </a:rPr>
                        <a:t> 2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latin typeface="Century Gothic" panose="020B0502020202020204" pitchFamily="34" charset="0"/>
                        </a:rPr>
                        <a:t>65,000Kg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Century Gothic" panose="020B0502020202020204" pitchFamily="34" charset="0"/>
                        </a:rPr>
                        <a:t>4.60</a:t>
                      </a:r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Century Gothic" panose="020B0502020202020204" pitchFamily="34" charset="0"/>
                        </a:rPr>
                        <a:t>299,000.00</a:t>
                      </a:r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644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>
                          <a:latin typeface="MarioLuigi2" panose="02000000000000000000" pitchFamily="2" charset="0"/>
                        </a:rPr>
                        <a:t>PROVEEDOR 3</a:t>
                      </a:r>
                      <a:endParaRPr lang="es-PE" sz="1600" b="0" dirty="0"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Century Gothic" panose="020B0502020202020204" pitchFamily="34" charset="0"/>
                        </a:rPr>
                        <a:t>30,100Kg</a:t>
                      </a:r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Century Gothic" panose="020B0502020202020204" pitchFamily="34" charset="0"/>
                        </a:rPr>
                        <a:t>5.00</a:t>
                      </a:r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Century Gothic" panose="020B0502020202020204" pitchFamily="34" charset="0"/>
                        </a:rPr>
                        <a:t>150,500.00</a:t>
                      </a:r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 smtClean="0"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MAT. COMPRADOS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latin typeface="Century Gothic" panose="020B0502020202020204" pitchFamily="34" charset="0"/>
                        </a:rPr>
                        <a:t>150,100Kg</a:t>
                      </a:r>
                      <a:endParaRPr lang="es-PE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s-PE" sz="1800" b="0" dirty="0" smtClean="0">
                          <a:solidFill>
                            <a:schemeClr val="bg1"/>
                          </a:solidFill>
                          <a:latin typeface="MarioLuigi2" panose="02000000000000000000" pitchFamily="2" charset="0"/>
                        </a:rPr>
                        <a:t>UTTILIZADOS</a:t>
                      </a:r>
                      <a:endParaRPr lang="es-PE" sz="1800" b="0" dirty="0">
                        <a:solidFill>
                          <a:schemeClr val="bg1"/>
                        </a:solidFill>
                        <a:latin typeface="MarioLuigi2" panose="020000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137,000Kg</a:t>
                      </a:r>
                      <a:endParaRPr lang="es-PE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28 Elipse"/>
          <p:cNvSpPr/>
          <p:nvPr/>
        </p:nvSpPr>
        <p:spPr>
          <a:xfrm>
            <a:off x="4502048" y="2361880"/>
            <a:ext cx="1606281" cy="4548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  <a:latin typeface="MarioLuigi2" panose="02000000000000000000" pitchFamily="2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flipH="1">
            <a:off x="4879442" y="2798414"/>
            <a:ext cx="476329" cy="4671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" name="Grupo 35"/>
          <p:cNvGrpSpPr/>
          <p:nvPr/>
        </p:nvGrpSpPr>
        <p:grpSpPr>
          <a:xfrm>
            <a:off x="4051895" y="2798414"/>
            <a:ext cx="4002636" cy="1224136"/>
            <a:chOff x="4147726" y="332656"/>
            <a:chExt cx="4018858" cy="1224136"/>
          </a:xfrm>
        </p:grpSpPr>
        <p:sp>
          <p:nvSpPr>
            <p:cNvPr id="37" name="10 Llaves"/>
            <p:cNvSpPr/>
            <p:nvPr/>
          </p:nvSpPr>
          <p:spPr>
            <a:xfrm>
              <a:off x="4147726" y="332656"/>
              <a:ext cx="185025" cy="1224136"/>
            </a:xfrm>
            <a:prstGeom prst="leftBracket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black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38" name="Cerrar corchete 37"/>
            <p:cNvSpPr/>
            <p:nvPr/>
          </p:nvSpPr>
          <p:spPr>
            <a:xfrm>
              <a:off x="7968143" y="332656"/>
              <a:ext cx="198441" cy="1224136"/>
            </a:xfrm>
            <a:prstGeom prst="righ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9" name="23 Elipse"/>
          <p:cNvSpPr/>
          <p:nvPr/>
        </p:nvSpPr>
        <p:spPr>
          <a:xfrm>
            <a:off x="6317902" y="5780148"/>
            <a:ext cx="1307489" cy="496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38100">
                <a:solidFill>
                  <a:srgbClr val="FF0000"/>
                </a:solidFill>
              </a:ln>
              <a:solidFill>
                <a:prstClr val="white"/>
              </a:solidFill>
              <a:latin typeface="MarioLuigi2" panose="02000000000000000000" pitchFamily="2" charset="0"/>
            </a:endParaRPr>
          </a:p>
        </p:txBody>
      </p:sp>
      <p:cxnSp>
        <p:nvCxnSpPr>
          <p:cNvPr id="40" name="24 Conector recto de flecha"/>
          <p:cNvCxnSpPr>
            <a:stCxn id="39" idx="0"/>
          </p:cNvCxnSpPr>
          <p:nvPr/>
        </p:nvCxnSpPr>
        <p:spPr>
          <a:xfrm flipV="1">
            <a:off x="6971647" y="3734055"/>
            <a:ext cx="2201850" cy="20460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20" grpId="0" animBg="1"/>
      <p:bldP spid="21" grpId="0"/>
      <p:bldP spid="22" grpId="0" animBg="1"/>
      <p:bldP spid="24" grpId="0" animBg="1"/>
      <p:bldP spid="24" grpId="1" animBg="1"/>
      <p:bldP spid="29" grpId="0" animBg="1"/>
      <p:bldP spid="29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1843</Words>
  <Application>Microsoft Office PowerPoint</Application>
  <PresentationFormat>Personalizado</PresentationFormat>
  <Paragraphs>885</Paragraphs>
  <Slides>42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RESUMEN:</vt:lpstr>
      <vt:lpstr>Presentación de PowerPoint</vt:lpstr>
      <vt:lpstr>VARIACIÓN NETA EN  LOS MATERIALES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Bautista</dc:creator>
  <cp:lastModifiedBy>User</cp:lastModifiedBy>
  <cp:revision>144</cp:revision>
  <dcterms:created xsi:type="dcterms:W3CDTF">2015-05-14T03:11:24Z</dcterms:created>
  <dcterms:modified xsi:type="dcterms:W3CDTF">2015-05-23T22:11:33Z</dcterms:modified>
</cp:coreProperties>
</file>