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4630400" cy="8229600"/>
  <p:notesSz cx="8229600" cy="14630400"/>
  <p:embeddedFontLst>
    <p:embeddedFont>
      <p:font typeface="Nunito Semi Bold" panose="020B060402020202020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T Sans" panose="020B0503020203020204" pitchFamily="34" charset="0"/>
      <p:regular r:id="rId15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402" y="1830387"/>
            <a:ext cx="7415927" cy="10020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7850"/>
              </a:lnSpc>
              <a:buNone/>
            </a:pPr>
            <a:r>
              <a:rPr lang="en-US" sz="6300" dirty="0">
                <a:solidFill>
                  <a:srgbClr val="7030A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El Cerebro Humano</a:t>
            </a:r>
            <a:endParaRPr lang="en-US" sz="6300" dirty="0">
              <a:solidFill>
                <a:srgbClr val="7030A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864037" y="3853577"/>
            <a:ext cx="7415927" cy="11851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El cerebro es un órgano complejo que controla todas las funciones del cuerpo. Está dividido en dos hemisferios, cada uno con funciones especializadas.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74413" y="822792"/>
            <a:ext cx="6153507" cy="72604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dirty="0">
                <a:solidFill>
                  <a:srgbClr val="7030A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Hemisferios Cerebrales</a:t>
            </a:r>
            <a:endParaRPr lang="en-US" sz="4550" dirty="0">
              <a:solidFill>
                <a:srgbClr val="7030A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982207" y="2199958"/>
            <a:ext cx="2904530" cy="36314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b="1" dirty="0">
                <a:solidFill>
                  <a:srgbClr val="7030A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Hemisferio Izquierdo</a:t>
            </a:r>
            <a:endParaRPr lang="en-US" sz="2250" b="1" dirty="0">
              <a:solidFill>
                <a:srgbClr val="7030A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1124447" y="3139300"/>
            <a:ext cx="4677761" cy="11851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1900" b="1" dirty="0" err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</a:t>
            </a:r>
            <a:r>
              <a:rPr lang="en-US" sz="1900" b="1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enguaje</a:t>
            </a:r>
            <a:r>
              <a:rPr lang="en-US" sz="19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, </a:t>
            </a:r>
            <a:endParaRPr lang="en-US" sz="1900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Sans" panose="020B0503020203020204" pitchFamily="34" charset="0"/>
              <a:ea typeface="PT Sans" panose="020B0503020203020204" pitchFamily="34" charset="-122"/>
              <a:cs typeface="PT Sans" panose="020B0503020203020204" pitchFamily="34" charset="-120"/>
            </a:endParaRP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19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</a:t>
            </a:r>
            <a:r>
              <a:rPr lang="en-US" sz="19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a </a:t>
            </a:r>
            <a:r>
              <a:rPr lang="en-US" sz="19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lógica</a:t>
            </a:r>
            <a:r>
              <a:rPr lang="en-US" sz="19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,</a:t>
            </a: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19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</a:t>
            </a:r>
            <a:r>
              <a:rPr lang="en-US" sz="19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as </a:t>
            </a:r>
            <a:r>
              <a:rPr lang="en-US" sz="1900" b="1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matemáticas</a:t>
            </a:r>
            <a:endParaRPr lang="en-US" sz="1900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Sans" panose="020B0503020203020204" pitchFamily="34" charset="0"/>
              <a:ea typeface="PT Sans" panose="020B0503020203020204" pitchFamily="34" charset="-122"/>
              <a:cs typeface="PT Sans" panose="020B0503020203020204" pitchFamily="34" charset="-120"/>
            </a:endParaRP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19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</a:t>
            </a:r>
            <a:r>
              <a:rPr lang="en-US" sz="19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a </a:t>
            </a:r>
            <a:r>
              <a:rPr lang="en-US" sz="19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secuenciación</a:t>
            </a:r>
            <a:r>
              <a:rPr lang="en-US" sz="19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 </a:t>
            </a:r>
            <a:endParaRPr lang="en-US" sz="1900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Sans" panose="020B0503020203020204" pitchFamily="34" charset="0"/>
              <a:ea typeface="PT Sans" panose="020B0503020203020204" pitchFamily="34" charset="-122"/>
              <a:cs typeface="PT Sans" panose="020B0503020203020204" pitchFamily="34" charset="-120"/>
            </a:endParaRP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19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</a:t>
            </a:r>
            <a:r>
              <a:rPr lang="en-US" sz="19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a </a:t>
            </a:r>
            <a:r>
              <a:rPr lang="en-US" sz="19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memoria a corto plazo.</a:t>
            </a:r>
          </a:p>
        </p:txBody>
      </p:sp>
      <p:sp>
        <p:nvSpPr>
          <p:cNvPr id="5" name="Text 3"/>
          <p:cNvSpPr/>
          <p:nvPr/>
        </p:nvSpPr>
        <p:spPr>
          <a:xfrm>
            <a:off x="9874251" y="2199957"/>
            <a:ext cx="2904530" cy="36314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dirty="0">
                <a:solidFill>
                  <a:srgbClr val="7030A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Hemisferio Derecho</a:t>
            </a:r>
            <a:endParaRPr lang="en-US" sz="2250" dirty="0">
              <a:solidFill>
                <a:srgbClr val="7030A0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10252461" y="2807994"/>
            <a:ext cx="5972919" cy="18414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1900" b="1" dirty="0" err="1" smtClean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Creatividad</a:t>
            </a:r>
            <a:r>
              <a:rPr lang="en-US" sz="1900" b="1" dirty="0" smtClean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,</a:t>
            </a: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1900" b="1" dirty="0" smtClean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El arte,</a:t>
            </a: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1900" b="1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</a:t>
            </a:r>
            <a:r>
              <a:rPr lang="en-US" sz="1900" b="1" dirty="0" smtClean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a </a:t>
            </a:r>
            <a:r>
              <a:rPr lang="en-US" sz="1900" b="1" dirty="0" err="1" smtClean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música</a:t>
            </a:r>
            <a:r>
              <a:rPr lang="en-US" sz="1900" b="1" dirty="0" smtClean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,</a:t>
            </a: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1900" b="1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</a:t>
            </a:r>
            <a:r>
              <a:rPr lang="en-US" sz="1900" b="1" dirty="0" smtClean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a </a:t>
            </a:r>
            <a:r>
              <a:rPr lang="en-US" sz="1900" b="1" dirty="0" err="1" smtClean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intuición</a:t>
            </a:r>
            <a:r>
              <a:rPr lang="en-US" sz="1900" b="1" dirty="0" smtClean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,</a:t>
            </a: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1900" b="1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E</a:t>
            </a:r>
            <a:r>
              <a:rPr lang="en-US" sz="1900" b="1" dirty="0" smtClean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 </a:t>
            </a:r>
            <a:r>
              <a:rPr lang="en-US" sz="1900" b="1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reconocimiento de </a:t>
            </a:r>
            <a:r>
              <a:rPr lang="en-US" sz="1900" b="1" dirty="0" err="1" smtClean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patrones</a:t>
            </a:r>
            <a:endParaRPr lang="en-US" sz="1900" b="1" dirty="0">
              <a:solidFill>
                <a:srgbClr val="00002E"/>
              </a:solidFill>
              <a:latin typeface="PT Sans" panose="020B0503020203020204" pitchFamily="34" charset="0"/>
              <a:ea typeface="PT Sans" panose="020B0503020203020204" pitchFamily="34" charset="-122"/>
              <a:cs typeface="PT Sans" panose="020B0503020203020204" pitchFamily="34" charset="-120"/>
            </a:endParaRP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1900" b="1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</a:t>
            </a:r>
            <a:r>
              <a:rPr lang="en-US" sz="1900" b="1" dirty="0" smtClean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a </a:t>
            </a:r>
            <a:r>
              <a:rPr lang="en-US" sz="1900" b="1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memoria a largo plazo.</a:t>
            </a:r>
            <a:endParaRPr lang="en-US" sz="19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56" b="95333" l="24000" r="72750"/>
                    </a14:imgEffect>
                  </a14:imgLayer>
                </a14:imgProps>
              </a:ext>
            </a:extLst>
          </a:blip>
          <a:srcRect l="23867" t="1645" r="26934" b="4489"/>
          <a:stretch/>
        </p:blipFill>
        <p:spPr>
          <a:xfrm>
            <a:off x="4409902" y="2367280"/>
            <a:ext cx="4866178" cy="522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364945" y="778729"/>
            <a:ext cx="5027057" cy="62829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50" dirty="0">
                <a:solidFill>
                  <a:srgbClr val="7030A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Lóbulos Cerebrales</a:t>
            </a:r>
            <a:endParaRPr lang="en-US" sz="3950" dirty="0">
              <a:solidFill>
                <a:srgbClr val="7030A0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6234113" y="1948101"/>
            <a:ext cx="480655" cy="480655"/>
          </a:xfrm>
          <a:prstGeom prst="roundRect">
            <a:avLst>
              <a:gd name="adj" fmla="val 6667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83893" y="2037636"/>
            <a:ext cx="180975" cy="3015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6" name="Text 3"/>
          <p:cNvSpPr/>
          <p:nvPr/>
        </p:nvSpPr>
        <p:spPr>
          <a:xfrm>
            <a:off x="6928366" y="1948101"/>
            <a:ext cx="2513528" cy="3140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Lóbulo Frontal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6928366" y="2390299"/>
            <a:ext cx="6954322" cy="6834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El lóbulo frontal es responsable de la planificación, la toma de decisiones, el control de impulsos, la personalidad y el movimiento voluntario.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6234113" y="3527584"/>
            <a:ext cx="480655" cy="480655"/>
          </a:xfrm>
          <a:prstGeom prst="roundRect">
            <a:avLst>
              <a:gd name="adj" fmla="val 66676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383893" y="3617119"/>
            <a:ext cx="180975" cy="3015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7"/>
          <p:cNvSpPr/>
          <p:nvPr/>
        </p:nvSpPr>
        <p:spPr>
          <a:xfrm>
            <a:off x="6928366" y="3527584"/>
            <a:ext cx="2513528" cy="3140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Lóbulo Parietal</a:t>
            </a:r>
            <a:endParaRPr lang="en-US" sz="1950" dirty="0"/>
          </a:p>
        </p:txBody>
      </p:sp>
      <p:sp>
        <p:nvSpPr>
          <p:cNvPr id="11" name="Text 8"/>
          <p:cNvSpPr/>
          <p:nvPr/>
        </p:nvSpPr>
        <p:spPr>
          <a:xfrm>
            <a:off x="6928366" y="3969782"/>
            <a:ext cx="6954322" cy="6834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El lóbulo parietal procesa la información sensorial, incluyendo el tacto, la temperatura, el dolor y la presión.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6234113" y="5107067"/>
            <a:ext cx="480655" cy="480655"/>
          </a:xfrm>
          <a:prstGeom prst="roundRect">
            <a:avLst>
              <a:gd name="adj" fmla="val 66676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383893" y="5196602"/>
            <a:ext cx="180975" cy="3015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4" name="Text 11"/>
          <p:cNvSpPr/>
          <p:nvPr/>
        </p:nvSpPr>
        <p:spPr>
          <a:xfrm>
            <a:off x="6928366" y="5107067"/>
            <a:ext cx="2513528" cy="3140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Lóbulo Temporal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6928366" y="5549265"/>
            <a:ext cx="6954322" cy="6834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El lóbulo temporal está involucrado en el procesamiento del sonido, la memoria, el lenguaje y las emociones.</a:t>
            </a:r>
            <a:endParaRPr lang="en-US" sz="1650" dirty="0"/>
          </a:p>
        </p:txBody>
      </p:sp>
      <p:sp>
        <p:nvSpPr>
          <p:cNvPr id="16" name="Shape 13"/>
          <p:cNvSpPr/>
          <p:nvPr/>
        </p:nvSpPr>
        <p:spPr>
          <a:xfrm>
            <a:off x="6234113" y="6686550"/>
            <a:ext cx="480655" cy="480655"/>
          </a:xfrm>
          <a:prstGeom prst="roundRect">
            <a:avLst>
              <a:gd name="adj" fmla="val 6667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383893" y="6776085"/>
            <a:ext cx="180975" cy="3015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4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6928366" y="6686550"/>
            <a:ext cx="2513528" cy="3140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Lóbulo Occipital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6928366" y="7128748"/>
            <a:ext cx="6954322" cy="34170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El lóbulo occipital procesa la información visual.</a:t>
            </a:r>
            <a:endParaRPr lang="en-US" sz="1650" dirty="0"/>
          </a:p>
        </p:txBody>
      </p:sp>
      <p:pic>
        <p:nvPicPr>
          <p:cNvPr id="2052" name="Picture 4" descr="Lóbulos del cerebro y Neuromotricidad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9" b="100000" l="1094" r="4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3" r="48613"/>
          <a:stretch/>
        </p:blipFill>
        <p:spPr bwMode="auto">
          <a:xfrm>
            <a:off x="78713" y="929079"/>
            <a:ext cx="6048601" cy="63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923314" y="890588"/>
            <a:ext cx="7073741" cy="6562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dirty="0">
                <a:solidFill>
                  <a:srgbClr val="7030A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Sinapsis y Neurotransmisores</a:t>
            </a:r>
            <a:endParaRPr lang="en-US" sz="4100" dirty="0">
              <a:solidFill>
                <a:srgbClr val="7030A0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262" y="1932742"/>
            <a:ext cx="1115616" cy="17849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498562" y="2155865"/>
            <a:ext cx="2624971" cy="3281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Sinapsis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8498562" y="2617827"/>
            <a:ext cx="6131838" cy="356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Las sinapsis son las conexiones entre las neuronas.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262" y="3717727"/>
            <a:ext cx="1115616" cy="17849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498562" y="3940850"/>
            <a:ext cx="2624971" cy="3281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Neurotransmisores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8498562" y="4402812"/>
            <a:ext cx="6131838" cy="7138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Los neurotransmisores son sustancias químicas que transmiten señales a través de las sinapsis.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262" y="5502712"/>
            <a:ext cx="1115616" cy="17849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498562" y="5725835"/>
            <a:ext cx="2624971" cy="3281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Recepción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8498562" y="6187797"/>
            <a:ext cx="6131838" cy="7138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Los neurotransmisores se unen a receptores en la neurona postsináptica, desencadenando una respuesta.</a:t>
            </a:r>
            <a:endParaRPr lang="en-US" sz="1750" dirty="0"/>
          </a:p>
        </p:txBody>
      </p:sp>
      <p:pic>
        <p:nvPicPr>
          <p:cNvPr id="1026" name="Picture 2" descr="Sinapsis del nervio cerebral — Foto de stock #289146264 © lightsourc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" b="94832" l="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69"/>
          <a:stretch/>
        </p:blipFill>
        <p:spPr bwMode="auto">
          <a:xfrm>
            <a:off x="-472353" y="227486"/>
            <a:ext cx="7996275" cy="74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829508"/>
            <a:ext cx="7415927" cy="145208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dirty="0">
                <a:solidFill>
                  <a:srgbClr val="7030A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Tipos de Neurotransmisores</a:t>
            </a:r>
            <a:endParaRPr lang="en-US" sz="4550" dirty="0">
              <a:solidFill>
                <a:srgbClr val="7030A0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864037" y="2651879"/>
            <a:ext cx="7415927" cy="4748213"/>
          </a:xfrm>
          <a:prstGeom prst="roundRect">
            <a:avLst>
              <a:gd name="adj" fmla="val 7799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79277" y="2667119"/>
            <a:ext cx="7385447" cy="706517"/>
          </a:xfrm>
          <a:prstGeom prst="rect">
            <a:avLst/>
          </a:prstGeom>
          <a:solidFill>
            <a:srgbClr val="FFFFFF">
              <a:alpha val="4000"/>
            </a:srgbClr>
          </a:solidFill>
        </p:spPr>
      </p:sp>
      <p:sp>
        <p:nvSpPr>
          <p:cNvPr id="6" name="Text 3"/>
          <p:cNvSpPr/>
          <p:nvPr/>
        </p:nvSpPr>
        <p:spPr>
          <a:xfrm>
            <a:off x="1126093" y="2822853"/>
            <a:ext cx="3195280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7030A0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Neurotransmisor</a:t>
            </a:r>
            <a:endParaRPr lang="en-US" sz="1900" dirty="0">
              <a:solidFill>
                <a:srgbClr val="7030A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4822627" y="2822853"/>
            <a:ext cx="3195280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7030A0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Función</a:t>
            </a:r>
            <a:endParaRPr lang="en-US" sz="1900" dirty="0">
              <a:solidFill>
                <a:srgbClr val="7030A0"/>
              </a:solidFill>
            </a:endParaRPr>
          </a:p>
        </p:txBody>
      </p:sp>
      <p:sp>
        <p:nvSpPr>
          <p:cNvPr id="8" name="Shape 5"/>
          <p:cNvSpPr/>
          <p:nvPr/>
        </p:nvSpPr>
        <p:spPr>
          <a:xfrm>
            <a:off x="879277" y="3373636"/>
            <a:ext cx="7385447" cy="1101566"/>
          </a:xfrm>
          <a:prstGeom prst="rect">
            <a:avLst/>
          </a:prstGeom>
          <a:solidFill>
            <a:srgbClr val="000000">
              <a:alpha val="4000"/>
            </a:srgbClr>
          </a:solidFill>
        </p:spPr>
      </p:sp>
      <p:sp>
        <p:nvSpPr>
          <p:cNvPr id="9" name="Text 6"/>
          <p:cNvSpPr/>
          <p:nvPr/>
        </p:nvSpPr>
        <p:spPr>
          <a:xfrm>
            <a:off x="1126093" y="3529370"/>
            <a:ext cx="3195280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Dopamina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4822627" y="3529370"/>
            <a:ext cx="3195280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Motivación, placer, aprendizaje</a:t>
            </a:r>
            <a:endParaRPr lang="en-US" sz="1900" dirty="0"/>
          </a:p>
        </p:txBody>
      </p:sp>
      <p:sp>
        <p:nvSpPr>
          <p:cNvPr id="11" name="Shape 8"/>
          <p:cNvSpPr/>
          <p:nvPr/>
        </p:nvSpPr>
        <p:spPr>
          <a:xfrm>
            <a:off x="879277" y="4475202"/>
            <a:ext cx="7385447" cy="706517"/>
          </a:xfrm>
          <a:prstGeom prst="rect">
            <a:avLst/>
          </a:prstGeom>
          <a:solidFill>
            <a:srgbClr val="FFFFFF">
              <a:alpha val="4000"/>
            </a:srgbClr>
          </a:solidFill>
        </p:spPr>
      </p:sp>
      <p:sp>
        <p:nvSpPr>
          <p:cNvPr id="12" name="Text 9"/>
          <p:cNvSpPr/>
          <p:nvPr/>
        </p:nvSpPr>
        <p:spPr>
          <a:xfrm>
            <a:off x="1126093" y="4630936"/>
            <a:ext cx="3195280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Serotonina</a:t>
            </a:r>
            <a:endParaRPr lang="en-US" sz="1900" dirty="0"/>
          </a:p>
        </p:txBody>
      </p:sp>
      <p:sp>
        <p:nvSpPr>
          <p:cNvPr id="13" name="Text 10"/>
          <p:cNvSpPr/>
          <p:nvPr/>
        </p:nvSpPr>
        <p:spPr>
          <a:xfrm>
            <a:off x="4822627" y="4630936"/>
            <a:ext cx="3195280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Humor, sueño, apetito</a:t>
            </a:r>
            <a:endParaRPr lang="en-US" sz="1900" dirty="0"/>
          </a:p>
        </p:txBody>
      </p:sp>
      <p:sp>
        <p:nvSpPr>
          <p:cNvPr id="14" name="Shape 11"/>
          <p:cNvSpPr/>
          <p:nvPr/>
        </p:nvSpPr>
        <p:spPr>
          <a:xfrm>
            <a:off x="879277" y="5181719"/>
            <a:ext cx="7385447" cy="1101566"/>
          </a:xfrm>
          <a:prstGeom prst="rect">
            <a:avLst/>
          </a:prstGeom>
          <a:solidFill>
            <a:srgbClr val="000000">
              <a:alpha val="4000"/>
            </a:srgbClr>
          </a:solidFill>
        </p:spPr>
      </p:sp>
      <p:sp>
        <p:nvSpPr>
          <p:cNvPr id="15" name="Text 12"/>
          <p:cNvSpPr/>
          <p:nvPr/>
        </p:nvSpPr>
        <p:spPr>
          <a:xfrm>
            <a:off x="1126093" y="5337453"/>
            <a:ext cx="3195280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Acetilcolina</a:t>
            </a:r>
            <a:endParaRPr lang="en-US" sz="1900" dirty="0"/>
          </a:p>
        </p:txBody>
      </p:sp>
      <p:sp>
        <p:nvSpPr>
          <p:cNvPr id="16" name="Text 13"/>
          <p:cNvSpPr/>
          <p:nvPr/>
        </p:nvSpPr>
        <p:spPr>
          <a:xfrm>
            <a:off x="4822627" y="5337453"/>
            <a:ext cx="3195280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Aprendizaje, memoria, movimiento muscular</a:t>
            </a:r>
            <a:endParaRPr lang="en-US" sz="1900" dirty="0"/>
          </a:p>
        </p:txBody>
      </p:sp>
      <p:sp>
        <p:nvSpPr>
          <p:cNvPr id="17" name="Shape 14"/>
          <p:cNvSpPr/>
          <p:nvPr/>
        </p:nvSpPr>
        <p:spPr>
          <a:xfrm>
            <a:off x="879277" y="6283285"/>
            <a:ext cx="7385447" cy="1101566"/>
          </a:xfrm>
          <a:prstGeom prst="rect">
            <a:avLst/>
          </a:prstGeom>
          <a:solidFill>
            <a:srgbClr val="FFFFFF">
              <a:alpha val="4000"/>
            </a:srgbClr>
          </a:solidFill>
        </p:spPr>
      </p:sp>
      <p:sp>
        <p:nvSpPr>
          <p:cNvPr id="18" name="Text 15"/>
          <p:cNvSpPr/>
          <p:nvPr/>
        </p:nvSpPr>
        <p:spPr>
          <a:xfrm>
            <a:off x="1126093" y="6439019"/>
            <a:ext cx="3195280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Noradrenalina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4822627" y="6439019"/>
            <a:ext cx="3195280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Atención, alerta, respuesta al estrés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34628" y="677704"/>
            <a:ext cx="5611654" cy="70139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7030A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Áreas del Lenguaje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834628" y="1736765"/>
            <a:ext cx="7474744" cy="1779389"/>
          </a:xfrm>
          <a:prstGeom prst="roundRect">
            <a:avLst>
              <a:gd name="adj" fmla="val 20105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95970" y="1998107"/>
            <a:ext cx="2805827" cy="35075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Área de Broca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95970" y="2491859"/>
            <a:ext cx="6952059" cy="7629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Responsable de la producción del lenguaje. Permite la formación de palabras y frases.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834628" y="3754636"/>
            <a:ext cx="7474744" cy="1779389"/>
          </a:xfrm>
          <a:prstGeom prst="roundRect">
            <a:avLst>
              <a:gd name="adj" fmla="val 20105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95970" y="4015978"/>
            <a:ext cx="2805827" cy="35075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Área de Wernicke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95970" y="4509730"/>
            <a:ext cx="6952059" cy="7629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Responsable de la comprensión del lenguaje. Permite la interpretación del significado de las palabras.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4628" y="5772507"/>
            <a:ext cx="7474744" cy="1779389"/>
          </a:xfrm>
          <a:prstGeom prst="roundRect">
            <a:avLst>
              <a:gd name="adj" fmla="val 20105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95970" y="6033849"/>
            <a:ext cx="2805827" cy="35075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Fasciculus Arcuatus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95970" y="6527602"/>
            <a:ext cx="6952059" cy="7629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Conecta las áreas de Broca y Wernicke, permitiendo la comunicación fluida entre ambas áreas.</a:t>
            </a:r>
            <a:endParaRPr lang="en-US" sz="185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27" b="92989" l="24684" r="78012"/>
                    </a14:imgEffect>
                  </a14:imgLayer>
                </a14:imgProps>
              </a:ext>
            </a:extLst>
          </a:blip>
          <a:srcRect l="24945" t="6875" r="22221" b="9955"/>
          <a:stretch/>
        </p:blipFill>
        <p:spPr>
          <a:xfrm>
            <a:off x="8469336" y="1485178"/>
            <a:ext cx="6328128" cy="454867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3187680" y="4006691"/>
            <a:ext cx="1259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7030A0"/>
                </a:solidFill>
              </a:rPr>
              <a:t>ÁREA DE WERNICKE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686800" y="5109507"/>
            <a:ext cx="1259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7030A0"/>
                </a:solidFill>
              </a:rPr>
              <a:t>ÁREA DE BROCA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53257" y="703659"/>
            <a:ext cx="4392930" cy="47636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3750"/>
              </a:lnSpc>
              <a:buNone/>
            </a:pPr>
            <a:r>
              <a:rPr lang="en-US" sz="30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Investigación del Cerebro</a:t>
            </a:r>
            <a:endParaRPr lang="en-US" sz="3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257" y="1422916"/>
            <a:ext cx="404932" cy="40493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053257" y="1989773"/>
            <a:ext cx="1905595" cy="2382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Neuroimágenes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6053257" y="2325172"/>
            <a:ext cx="8010287" cy="2590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Técnicas como la resonancia magnética (RM) permiten visualizar la estructura y la función del cerebro.</a:t>
            </a:r>
            <a:endParaRPr lang="en-US" sz="12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257" y="3070146"/>
            <a:ext cx="404932" cy="40493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053257" y="3637002"/>
            <a:ext cx="2382441" cy="2382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Electroencefalografía (EEG)</a:t>
            </a:r>
            <a:endParaRPr lang="en-US" sz="1500" dirty="0"/>
          </a:p>
        </p:txBody>
      </p:sp>
      <p:sp>
        <p:nvSpPr>
          <p:cNvPr id="9" name="Text 4"/>
          <p:cNvSpPr/>
          <p:nvPr/>
        </p:nvSpPr>
        <p:spPr>
          <a:xfrm>
            <a:off x="6053257" y="3972401"/>
            <a:ext cx="8010287" cy="2590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La EEG mide la actividad eléctrica del cerebro, proporcionando información sobre las ondas cerebrales.</a:t>
            </a:r>
            <a:endParaRPr lang="en-US" sz="12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3257" y="4717375"/>
            <a:ext cx="404932" cy="40493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53257" y="5284232"/>
            <a:ext cx="1970961" cy="2382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Estudios Conductuales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6053257" y="5619631"/>
            <a:ext cx="8010287" cy="2590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Observación y análisis del comportamiento humano para comprender las funciones cerebrales.</a:t>
            </a:r>
            <a:endParaRPr lang="en-US" sz="12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3257" y="6364605"/>
            <a:ext cx="404932" cy="40493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053257" y="6931462"/>
            <a:ext cx="2218492" cy="2382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Modelado Computacional</a:t>
            </a:r>
            <a:endParaRPr lang="en-US" sz="1500" dirty="0"/>
          </a:p>
        </p:txBody>
      </p:sp>
      <p:sp>
        <p:nvSpPr>
          <p:cNvPr id="15" name="Text 8"/>
          <p:cNvSpPr/>
          <p:nvPr/>
        </p:nvSpPr>
        <p:spPr>
          <a:xfrm>
            <a:off x="6053257" y="7266861"/>
            <a:ext cx="8010287" cy="2590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Simulación de la actividad neuronal para comprender los mecanismos del cerebro.</a:t>
            </a:r>
            <a:endParaRPr lang="en-US" sz="12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377</Words>
  <Application>Microsoft Office PowerPoint</Application>
  <PresentationFormat>Personalizado</PresentationFormat>
  <Paragraphs>72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Nunito Semi Bold</vt:lpstr>
      <vt:lpstr>Wingdings</vt:lpstr>
      <vt:lpstr>Calibri</vt:lpstr>
      <vt:lpstr>PT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UNACH</cp:lastModifiedBy>
  <cp:revision>5</cp:revision>
  <dcterms:created xsi:type="dcterms:W3CDTF">2024-10-15T14:57:00Z</dcterms:created>
  <dcterms:modified xsi:type="dcterms:W3CDTF">2024-10-15T15:24:46Z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06C5683F565E4312A6048F862949CFB8_12</vt:lpwstr>
  </property>
  <property fmtid="{D5CDD505-2E9C-101B-9397-08002B2CF9AE}" pid="3" name="KSOProductBuildVer">
    <vt:lpwstr>3082-12.2.0.18283</vt:lpwstr>
  </property>
</Properties>
</file>