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57" r:id="rId3"/>
    <p:sldId id="258" r:id="rId4"/>
    <p:sldId id="276" r:id="rId5"/>
    <p:sldId id="271" r:id="rId6"/>
    <p:sldId id="273" r:id="rId7"/>
    <p:sldId id="272" r:id="rId8"/>
    <p:sldId id="274" r:id="rId9"/>
    <p:sldId id="277" r:id="rId10"/>
    <p:sldId id="279" r:id="rId11"/>
    <p:sldId id="263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05/04/2025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5/4/2025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Dr</a:t>
            </a:r>
            <a:r>
              <a:rPr lang="es-MX" sz="2400" b="1" dirty="0">
                <a:solidFill>
                  <a:schemeClr val="bg1"/>
                </a:solidFill>
              </a:rPr>
              <a:t>. Carlos Ernesto, Herrera Acosta PhD</a:t>
            </a:r>
            <a:r>
              <a:rPr lang="es-MX" sz="2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ceherrera@Unach.edu.ec</a:t>
            </a:r>
            <a:endParaRPr lang="es-MX" sz="2400" b="1" dirty="0">
              <a:solidFill>
                <a:schemeClr val="bg1"/>
              </a:solidFill>
            </a:endParaRP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22" y="0"/>
            <a:ext cx="6965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62520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CIERRE DE UNA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CLASE</a:t>
            </a:r>
          </a:p>
          <a:p>
            <a:pPr>
              <a:lnSpc>
                <a:spcPct val="150000"/>
              </a:lnSpc>
            </a:pPr>
            <a:endParaRPr lang="es-ES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3.1. Tareas. </a:t>
            </a:r>
          </a:p>
          <a:p>
            <a:pPr>
              <a:lnSpc>
                <a:spcPct val="150000"/>
              </a:lnSpc>
            </a:pPr>
            <a:endParaRPr lang="es-ES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Palatino Linotype" panose="02040502050505030304" pitchFamily="18" charset="0"/>
              </a:rPr>
              <a:t>Revisar la temática tratada para presentarse </a:t>
            </a:r>
            <a:r>
              <a:rPr lang="es-ES" b="1" dirty="0" smtClean="0">
                <a:latin typeface="Palatino Linotype" panose="02040502050505030304" pitchFamily="18" charset="0"/>
              </a:rPr>
              <a:t>para la elaboración del plan de clases y  </a:t>
            </a:r>
            <a:r>
              <a:rPr lang="es-ES" b="1" dirty="0" smtClean="0">
                <a:latin typeface="Palatino Linotype" panose="02040502050505030304" pitchFamily="18" charset="0"/>
              </a:rPr>
              <a:t>evaluación de los resultados del aprendizaje</a:t>
            </a:r>
          </a:p>
          <a:p>
            <a:pPr algn="just">
              <a:lnSpc>
                <a:spcPct val="150000"/>
              </a:lnSpc>
            </a:pPr>
            <a:endParaRPr lang="es-ES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latin typeface="Palatino Linotype" panose="02040502050505030304" pitchFamily="18" charset="0"/>
              </a:rPr>
              <a:t>Revisar el código de ética de la Universidad Nacional de Chimborazo para socializar su contenido  </a:t>
            </a:r>
          </a:p>
          <a:p>
            <a:pPr algn="l"/>
            <a:endParaRPr lang="es-ES" b="1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algn="l"/>
            <a:endParaRPr lang="es-ES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3074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61" y="1565952"/>
            <a:ext cx="4358367" cy="28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9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284016"/>
            <a:ext cx="111786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2</a:t>
            </a: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9</a:t>
            </a:r>
            <a:r>
              <a:rPr lang="es-ES" b="1" dirty="0" smtClean="0">
                <a:latin typeface="Palatino Linotype" panose="02040502050505030304" pitchFamily="18" charset="0"/>
              </a:rPr>
              <a:t> </a:t>
            </a:r>
            <a:r>
              <a:rPr lang="es-ES" b="1" dirty="0" smtClean="0">
                <a:latin typeface="Palatino Linotype" panose="02040502050505030304" pitchFamily="18" charset="0"/>
              </a:rPr>
              <a:t>de abril de 2025</a:t>
            </a: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MX" b="1" dirty="0" smtClean="0">
                <a:latin typeface="Palatino Linotype" panose="02040502050505030304" pitchFamily="18" charset="0"/>
              </a:rPr>
              <a:t>Elaboración del Plan de Clase utilizando metodología IDEA </a:t>
            </a:r>
          </a:p>
          <a:p>
            <a:pPr>
              <a:lnSpc>
                <a:spcPct val="150000"/>
              </a:lnSpc>
            </a:pPr>
            <a:endParaRPr lang="es-ES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</a:p>
          <a:p>
            <a:pPr algn="l">
              <a:lnSpc>
                <a:spcPct val="150000"/>
              </a:lnSpc>
            </a:pPr>
            <a:endParaRPr lang="es-ES" b="1" i="0" dirty="0" smtClean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</a:t>
            </a: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 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Feedback 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de la temática anterior </a:t>
            </a: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Enunciación del tema nuevo</a:t>
            </a:r>
          </a:p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1.3. Objetivo </a:t>
            </a: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los fundamentos del conocimiento humano mediante el estudio de sus orígenes, fuentes y procesos cognitivos, con el propósito de desarrollar una comprensión crítica sobre su impacto en la construcción del saber y la evolución del pensamiento científico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1.4. Juego lúdico</a:t>
            </a:r>
            <a:endParaRPr lang="es-ES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l"/>
            <a:endParaRPr lang="es-ES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6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1.2.1. Origen y evolución del conocimiento humano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1.2.2</a:t>
            </a:r>
            <a:r>
              <a:rPr lang="es-MX" sz="2000" b="1" dirty="0">
                <a:latin typeface="Palatino Linotype" panose="02040502050505030304" pitchFamily="18" charset="0"/>
              </a:rPr>
              <a:t>. Características y tipos de cocimiento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1.2.3</a:t>
            </a:r>
            <a:r>
              <a:rPr lang="es-MX" sz="2000" b="1" dirty="0">
                <a:latin typeface="Palatino Linotype" panose="02040502050505030304" pitchFamily="18" charset="0"/>
              </a:rPr>
              <a:t>. Teorías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1.2.4</a:t>
            </a:r>
            <a:r>
              <a:rPr lang="es-MX" sz="2000" b="1" dirty="0">
                <a:latin typeface="Palatino Linotype" panose="02040502050505030304" pitchFamily="18" charset="0"/>
              </a:rPr>
              <a:t>. El conocimiento humano en la era </a:t>
            </a:r>
            <a:r>
              <a:rPr lang="es-MX" sz="2000" b="1" dirty="0" smtClean="0">
                <a:latin typeface="Palatino Linotype" panose="02040502050505030304" pitchFamily="18" charset="0"/>
              </a:rPr>
              <a:t>digital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Tareas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Evaluaciones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2" y="2399571"/>
            <a:ext cx="34766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7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284016"/>
            <a:ext cx="111786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2</a:t>
            </a: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11 </a:t>
            </a:r>
            <a:r>
              <a:rPr lang="es-ES" b="1" dirty="0" smtClean="0">
                <a:latin typeface="Palatino Linotype" panose="02040502050505030304" pitchFamily="18" charset="0"/>
              </a:rPr>
              <a:t>de abril de 2025</a:t>
            </a: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MX" b="1" dirty="0" smtClean="0">
                <a:latin typeface="Palatino Linotype" panose="02040502050505030304" pitchFamily="18" charset="0"/>
              </a:rPr>
              <a:t>Evaluación objetiva de lo resultados del aprendizaje </a:t>
            </a:r>
          </a:p>
          <a:p>
            <a:pPr>
              <a:lnSpc>
                <a:spcPct val="150000"/>
              </a:lnSpc>
            </a:pPr>
            <a:endParaRPr lang="es-ES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</a:p>
          <a:p>
            <a:pPr algn="l">
              <a:lnSpc>
                <a:spcPct val="150000"/>
              </a:lnSpc>
            </a:pPr>
            <a:endParaRPr lang="es-ES" b="1" i="0" dirty="0" smtClean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</a:t>
            </a: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 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Tipo de evaluación </a:t>
            </a:r>
          </a:p>
          <a:p>
            <a:pPr>
              <a:lnSpc>
                <a:spcPct val="150000"/>
              </a:lnSpc>
            </a:pP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Objetivo de la evaluación </a:t>
            </a: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/>
            <a:endParaRPr lang="es-ES" b="1" i="0" dirty="0" smtClean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s-ES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91028" y="923853"/>
            <a:ext cx="108704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9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258349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385811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  <a:endParaRPr lang="es-ES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desarrollo de la fundamentación teórica de la investigación formativa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3.2. Desarrollo del artículo académico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2379662"/>
            <a:ext cx="5568141" cy="36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9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2</a:t>
            </a: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7 de abril de 2025</a:t>
            </a: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MX" b="1" dirty="0">
                <a:latin typeface="Palatino Linotype" panose="02040502050505030304" pitchFamily="18" charset="0"/>
              </a:rPr>
              <a:t>1.2. INTRODUCCIÓN AL CONOCIMIENTO HUMANO</a:t>
            </a:r>
            <a:endParaRPr lang="es-ES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</a:p>
          <a:p>
            <a:pPr algn="l">
              <a:lnSpc>
                <a:spcPct val="150000"/>
              </a:lnSpc>
            </a:pPr>
            <a:endParaRPr lang="es-ES" b="1" i="0" dirty="0" smtClean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</a:t>
            </a: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los fundamentos del conocimiento humano mediante el estudio de sus orígenes, fuentes y procesos cognitivos, con el propósito de desarrollar una comprensión crítica sobre su impacto en la construcción del saber y la evolución del pensamiento científico.</a:t>
            </a:r>
            <a:endParaRPr lang="es-ES" b="1" dirty="0" smtClean="0">
              <a:latin typeface="Palatino Linotype" panose="02040502050505030304" pitchFamily="18" charset="0"/>
            </a:endParaRPr>
          </a:p>
          <a:p>
            <a:pPr algn="just"/>
            <a:endParaRPr lang="es-ES" b="1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algn="l"/>
            <a:endParaRPr lang="es-ES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de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contenidos</a:t>
            </a: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1.2.1. Origen y evolución del conocimiento humano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1.2.2</a:t>
            </a:r>
            <a:r>
              <a:rPr lang="es-MX" sz="2000" b="1" dirty="0">
                <a:latin typeface="Palatino Linotype" panose="02040502050505030304" pitchFamily="18" charset="0"/>
              </a:rPr>
              <a:t>. Características y tipos de cocimiento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1.2.3</a:t>
            </a:r>
            <a:r>
              <a:rPr lang="es-MX" sz="2000" b="1" dirty="0">
                <a:latin typeface="Palatino Linotype" panose="02040502050505030304" pitchFamily="18" charset="0"/>
              </a:rPr>
              <a:t>. Teorías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1.2.4</a:t>
            </a:r>
            <a:r>
              <a:rPr lang="es-MX" sz="2000" b="1" dirty="0">
                <a:latin typeface="Palatino Linotype" panose="02040502050505030304" pitchFamily="18" charset="0"/>
              </a:rPr>
              <a:t>. El conocimiento humano en la era digital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Origen del 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conocimiento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humano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9" y="830478"/>
            <a:ext cx="8069942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734553"/>
            <a:ext cx="9944299" cy="58113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380142" y="154596"/>
            <a:ext cx="10870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Factores que influyen en el desarrollo del 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conocimiento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humano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20158"/>
            <a:ext cx="10058399" cy="68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2099"/>
            <a:ext cx="10046961" cy="68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" y="435"/>
            <a:ext cx="11060588" cy="68575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4042206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168</Words>
  <Application>Microsoft Office PowerPoint</Application>
  <PresentationFormat>Panorámica</PresentationFormat>
  <Paragraphs>92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Palatino Linotype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23</cp:revision>
  <dcterms:created xsi:type="dcterms:W3CDTF">2024-09-10T14:06:18Z</dcterms:created>
  <dcterms:modified xsi:type="dcterms:W3CDTF">2025-04-05T09:04:47Z</dcterms:modified>
</cp:coreProperties>
</file>