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Simonetta" charset="1" panose="02000504070000020003"/>
      <p:regular r:id="rId18"/>
    </p:embeddedFont>
    <p:embeddedFont>
      <p:font typeface="Simonetta Bold" charset="1" panose="02000A04070000020003"/>
      <p:regular r:id="rId19"/>
    </p:embeddedFont>
    <p:embeddedFont>
      <p:font typeface="Radcliffe Bold" charset="1" panose="00000800000000000000"/>
      <p:regular r:id="rId20"/>
    </p:embeddedFont>
    <p:embeddedFont>
      <p:font typeface="Poppins Light" charset="1" panose="02000000000000000000"/>
      <p:regular r:id="rId21"/>
    </p:embeddedFont>
    <p:embeddedFont>
      <p:font typeface="Poppins Medium" charset="1" panose="02000000000000000000"/>
      <p:regular r:id="rId22"/>
    </p:embeddedFont>
    <p:embeddedFont>
      <p:font typeface="Nunito Sans" charset="1" panose="00000500000000000000"/>
      <p:regular r:id="rId23"/>
    </p:embeddedFont>
    <p:embeddedFont>
      <p:font typeface="Nunito Sans Heavy" charset="1" panose="00000A00000000000000"/>
      <p:regular r:id="rId24"/>
    </p:embeddedFont>
    <p:embeddedFont>
      <p:font typeface="Radcliffe" charset="1" panose="00000500000000000000"/>
      <p:regular r:id="rId25"/>
    </p:embeddedFont>
    <p:embeddedFont>
      <p:font typeface="Meteoritika" charset="1" panose="000000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jpe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2" Target="../media/image12.png" Type="http://schemas.openxmlformats.org/officeDocument/2006/relationships/image"/><Relationship Id="rId3" Target="../media/image13.svg" Type="http://schemas.openxmlformats.org/officeDocument/2006/relationships/image"/><Relationship Id="rId4" Target="../media/image48.jpeg" Type="http://schemas.openxmlformats.org/officeDocument/2006/relationships/image"/><Relationship Id="rId5" Target="../media/image49.png" Type="http://schemas.openxmlformats.org/officeDocument/2006/relationships/image"/><Relationship Id="rId6" Target="../media/image50.svg" Type="http://schemas.openxmlformats.org/officeDocument/2006/relationships/image"/><Relationship Id="rId7" Target="../media/image51.png" Type="http://schemas.openxmlformats.org/officeDocument/2006/relationships/image"/><Relationship Id="rId8" Target="../media/image52.svg" Type="http://schemas.openxmlformats.org/officeDocument/2006/relationships/image"/><Relationship Id="rId9"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 Id="rId3" Target="../media/image54.svg" Type="http://schemas.openxmlformats.org/officeDocument/2006/relationships/image"/><Relationship Id="rId4" Target="../media/image55.png" Type="http://schemas.openxmlformats.org/officeDocument/2006/relationships/image"/><Relationship Id="rId5" Target="../media/image56.sv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jpe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27.jpe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888" r="0" b="-6888"/>
            </a:stretch>
          </a:blipFill>
        </p:spPr>
      </p:sp>
      <p:sp>
        <p:nvSpPr>
          <p:cNvPr name="Freeform 3" id="3"/>
          <p:cNvSpPr/>
          <p:nvPr/>
        </p:nvSpPr>
        <p:spPr>
          <a:xfrm flipH="false" flipV="false" rot="0">
            <a:off x="4912178" y="1983520"/>
            <a:ext cx="10645845" cy="9232851"/>
          </a:xfrm>
          <a:custGeom>
            <a:avLst/>
            <a:gdLst/>
            <a:ahLst/>
            <a:cxnLst/>
            <a:rect r="r" b="b" t="t" l="l"/>
            <a:pathLst>
              <a:path h="9232851" w="10645845">
                <a:moveTo>
                  <a:pt x="0" y="0"/>
                </a:moveTo>
                <a:lnTo>
                  <a:pt x="10645844" y="0"/>
                </a:lnTo>
                <a:lnTo>
                  <a:pt x="10645844" y="9232851"/>
                </a:lnTo>
                <a:lnTo>
                  <a:pt x="0" y="92328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66812" y="6599945"/>
            <a:ext cx="10645845" cy="9232851"/>
          </a:xfrm>
          <a:custGeom>
            <a:avLst/>
            <a:gdLst/>
            <a:ahLst/>
            <a:cxnLst/>
            <a:rect r="r" b="b" t="t" l="l"/>
            <a:pathLst>
              <a:path h="9232851" w="10645845">
                <a:moveTo>
                  <a:pt x="0" y="0"/>
                </a:moveTo>
                <a:lnTo>
                  <a:pt x="10645845" y="0"/>
                </a:lnTo>
                <a:lnTo>
                  <a:pt x="10645845" y="9232851"/>
                </a:lnTo>
                <a:lnTo>
                  <a:pt x="0" y="92328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5400000">
            <a:off x="-623056" y="7079148"/>
            <a:ext cx="1761155" cy="2010965"/>
          </a:xfrm>
          <a:custGeom>
            <a:avLst/>
            <a:gdLst/>
            <a:ahLst/>
            <a:cxnLst/>
            <a:rect r="r" b="b" t="t" l="l"/>
            <a:pathLst>
              <a:path h="2010965" w="1761155">
                <a:moveTo>
                  <a:pt x="0" y="0"/>
                </a:moveTo>
                <a:lnTo>
                  <a:pt x="1761154" y="0"/>
                </a:lnTo>
                <a:lnTo>
                  <a:pt x="1761154" y="2010965"/>
                </a:lnTo>
                <a:lnTo>
                  <a:pt x="0" y="2010965"/>
                </a:lnTo>
                <a:lnTo>
                  <a:pt x="0" y="0"/>
                </a:lnTo>
                <a:close/>
              </a:path>
            </a:pathLst>
          </a:custGeom>
          <a:blipFill>
            <a:blip r:embed="rId7">
              <a:extLst>
                <a:ext uri="{96DAC541-7B7A-43D3-8B79-37D633B846F1}">
                  <asvg:svgBlip xmlns:asvg="http://schemas.microsoft.com/office/drawing/2016/SVG/main" r:embed="rId8"/>
                </a:ext>
              </a:extLst>
            </a:blip>
            <a:stretch>
              <a:fillRect l="-205959" t="-104618" r="0" b="0"/>
            </a:stretch>
          </a:blipFill>
        </p:spPr>
      </p:sp>
      <p:sp>
        <p:nvSpPr>
          <p:cNvPr name="TextBox 6" id="6"/>
          <p:cNvSpPr txBox="true"/>
          <p:nvPr/>
        </p:nvSpPr>
        <p:spPr>
          <a:xfrm rot="0">
            <a:off x="4682781" y="4932158"/>
            <a:ext cx="10256592" cy="2765108"/>
          </a:xfrm>
          <a:prstGeom prst="rect">
            <a:avLst/>
          </a:prstGeom>
        </p:spPr>
        <p:txBody>
          <a:bodyPr anchor="t" rtlCol="false" tIns="0" lIns="0" bIns="0" rIns="0">
            <a:spAutoFit/>
          </a:bodyPr>
          <a:lstStyle/>
          <a:p>
            <a:pPr algn="ctr">
              <a:lnSpc>
                <a:spcPts val="11086"/>
              </a:lnSpc>
            </a:pPr>
            <a:r>
              <a:rPr lang="en-US" sz="7918">
                <a:solidFill>
                  <a:srgbClr val="FFFFFF"/>
                </a:solidFill>
                <a:latin typeface="Simonetta"/>
                <a:ea typeface="Simonetta"/>
                <a:cs typeface="Simonetta"/>
                <a:sym typeface="Simonetta"/>
              </a:rPr>
              <a:t> SOCIOLOGÍA DE LA EDUCACIÓN.</a:t>
            </a:r>
          </a:p>
        </p:txBody>
      </p:sp>
      <p:sp>
        <p:nvSpPr>
          <p:cNvPr name="Freeform 7" id="7"/>
          <p:cNvSpPr/>
          <p:nvPr/>
        </p:nvSpPr>
        <p:spPr>
          <a:xfrm flipH="false" flipV="false" rot="0">
            <a:off x="-3174478" y="-2841938"/>
            <a:ext cx="10645845" cy="9232851"/>
          </a:xfrm>
          <a:custGeom>
            <a:avLst/>
            <a:gdLst/>
            <a:ahLst/>
            <a:cxnLst/>
            <a:rect r="r" b="b" t="t" l="l"/>
            <a:pathLst>
              <a:path h="9232851" w="10645845">
                <a:moveTo>
                  <a:pt x="0" y="0"/>
                </a:moveTo>
                <a:lnTo>
                  <a:pt x="10645844" y="0"/>
                </a:lnTo>
                <a:lnTo>
                  <a:pt x="10645844" y="9232851"/>
                </a:lnTo>
                <a:lnTo>
                  <a:pt x="0" y="923285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1120472" y="4115528"/>
            <a:ext cx="2055943" cy="2055943"/>
          </a:xfrm>
          <a:custGeom>
            <a:avLst/>
            <a:gdLst/>
            <a:ahLst/>
            <a:cxnLst/>
            <a:rect r="r" b="b" t="t" l="l"/>
            <a:pathLst>
              <a:path h="2055943" w="2055943">
                <a:moveTo>
                  <a:pt x="0" y="0"/>
                </a:moveTo>
                <a:lnTo>
                  <a:pt x="2055944" y="0"/>
                </a:lnTo>
                <a:lnTo>
                  <a:pt x="2055944" y="2055944"/>
                </a:lnTo>
                <a:lnTo>
                  <a:pt x="0" y="205594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5400000">
            <a:off x="14492558" y="7354664"/>
            <a:ext cx="4461369" cy="1403303"/>
          </a:xfrm>
          <a:custGeom>
            <a:avLst/>
            <a:gdLst/>
            <a:ahLst/>
            <a:cxnLst/>
            <a:rect r="r" b="b" t="t" l="l"/>
            <a:pathLst>
              <a:path h="1403303" w="4461369">
                <a:moveTo>
                  <a:pt x="0" y="0"/>
                </a:moveTo>
                <a:lnTo>
                  <a:pt x="4461369" y="0"/>
                </a:lnTo>
                <a:lnTo>
                  <a:pt x="4461369" y="1403303"/>
                </a:lnTo>
                <a:lnTo>
                  <a:pt x="0" y="140330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9842826" y="-1297351"/>
            <a:ext cx="1761155" cy="2010965"/>
          </a:xfrm>
          <a:custGeom>
            <a:avLst/>
            <a:gdLst/>
            <a:ahLst/>
            <a:cxnLst/>
            <a:rect r="r" b="b" t="t" l="l"/>
            <a:pathLst>
              <a:path h="2010965" w="1761155">
                <a:moveTo>
                  <a:pt x="0" y="0"/>
                </a:moveTo>
                <a:lnTo>
                  <a:pt x="1761154" y="0"/>
                </a:lnTo>
                <a:lnTo>
                  <a:pt x="1761154" y="2010964"/>
                </a:lnTo>
                <a:lnTo>
                  <a:pt x="0" y="2010964"/>
                </a:lnTo>
                <a:lnTo>
                  <a:pt x="0" y="0"/>
                </a:lnTo>
                <a:close/>
              </a:path>
            </a:pathLst>
          </a:custGeom>
          <a:blipFill>
            <a:blip r:embed="rId7">
              <a:extLst>
                <a:ext uri="{96DAC541-7B7A-43D3-8B79-37D633B846F1}">
                  <asvg:svgBlip xmlns:asvg="http://schemas.microsoft.com/office/drawing/2016/SVG/main" r:embed="rId8"/>
                </a:ext>
              </a:extLst>
            </a:blip>
            <a:stretch>
              <a:fillRect l="-205959" t="-104618" r="0" b="0"/>
            </a:stretch>
          </a:blipFill>
        </p:spPr>
      </p:sp>
      <p:sp>
        <p:nvSpPr>
          <p:cNvPr name="Freeform 11" id="11"/>
          <p:cNvSpPr/>
          <p:nvPr/>
        </p:nvSpPr>
        <p:spPr>
          <a:xfrm flipH="false" flipV="false" rot="0">
            <a:off x="11868780" y="-1297351"/>
            <a:ext cx="1761155" cy="2010965"/>
          </a:xfrm>
          <a:custGeom>
            <a:avLst/>
            <a:gdLst/>
            <a:ahLst/>
            <a:cxnLst/>
            <a:rect r="r" b="b" t="t" l="l"/>
            <a:pathLst>
              <a:path h="2010965" w="1761155">
                <a:moveTo>
                  <a:pt x="0" y="0"/>
                </a:moveTo>
                <a:lnTo>
                  <a:pt x="1761155" y="0"/>
                </a:lnTo>
                <a:lnTo>
                  <a:pt x="1761155" y="2010964"/>
                </a:lnTo>
                <a:lnTo>
                  <a:pt x="0" y="2010964"/>
                </a:lnTo>
                <a:lnTo>
                  <a:pt x="0" y="0"/>
                </a:lnTo>
                <a:close/>
              </a:path>
            </a:pathLst>
          </a:custGeom>
          <a:blipFill>
            <a:blip r:embed="rId15">
              <a:extLst>
                <a:ext uri="{96DAC541-7B7A-43D3-8B79-37D633B846F1}">
                  <asvg:svgBlip xmlns:asvg="http://schemas.microsoft.com/office/drawing/2016/SVG/main" r:embed="rId16"/>
                </a:ext>
              </a:extLst>
            </a:blip>
            <a:stretch>
              <a:fillRect l="-205959" t="-104618" r="0" b="0"/>
            </a:stretch>
          </a:blipFill>
        </p:spPr>
      </p:sp>
      <p:sp>
        <p:nvSpPr>
          <p:cNvPr name="Freeform 12" id="12"/>
          <p:cNvSpPr/>
          <p:nvPr/>
        </p:nvSpPr>
        <p:spPr>
          <a:xfrm flipH="false" flipV="false" rot="0">
            <a:off x="13896635" y="-1297351"/>
            <a:ext cx="1761155" cy="2010965"/>
          </a:xfrm>
          <a:custGeom>
            <a:avLst/>
            <a:gdLst/>
            <a:ahLst/>
            <a:cxnLst/>
            <a:rect r="r" b="b" t="t" l="l"/>
            <a:pathLst>
              <a:path h="2010965" w="1761155">
                <a:moveTo>
                  <a:pt x="0" y="0"/>
                </a:moveTo>
                <a:lnTo>
                  <a:pt x="1761154" y="0"/>
                </a:lnTo>
                <a:lnTo>
                  <a:pt x="1761154" y="2010964"/>
                </a:lnTo>
                <a:lnTo>
                  <a:pt x="0" y="2010964"/>
                </a:lnTo>
                <a:lnTo>
                  <a:pt x="0" y="0"/>
                </a:lnTo>
                <a:close/>
              </a:path>
            </a:pathLst>
          </a:custGeom>
          <a:blipFill>
            <a:blip r:embed="rId7">
              <a:extLst>
                <a:ext uri="{96DAC541-7B7A-43D3-8B79-37D633B846F1}">
                  <asvg:svgBlip xmlns:asvg="http://schemas.microsoft.com/office/drawing/2016/SVG/main" r:embed="rId8"/>
                </a:ext>
              </a:extLst>
            </a:blip>
            <a:stretch>
              <a:fillRect l="-205959" t="-104618" r="0" b="0"/>
            </a:stretch>
          </a:blipFill>
        </p:spPr>
      </p:sp>
      <p:sp>
        <p:nvSpPr>
          <p:cNvPr name="Freeform 13" id="13"/>
          <p:cNvSpPr/>
          <p:nvPr/>
        </p:nvSpPr>
        <p:spPr>
          <a:xfrm flipH="false" flipV="false" rot="0">
            <a:off x="15924489" y="-1297351"/>
            <a:ext cx="1761155" cy="2010965"/>
          </a:xfrm>
          <a:custGeom>
            <a:avLst/>
            <a:gdLst/>
            <a:ahLst/>
            <a:cxnLst/>
            <a:rect r="r" b="b" t="t" l="l"/>
            <a:pathLst>
              <a:path h="2010965" w="1761155">
                <a:moveTo>
                  <a:pt x="0" y="0"/>
                </a:moveTo>
                <a:lnTo>
                  <a:pt x="1761155" y="0"/>
                </a:lnTo>
                <a:lnTo>
                  <a:pt x="1761155" y="2010964"/>
                </a:lnTo>
                <a:lnTo>
                  <a:pt x="0" y="2010964"/>
                </a:lnTo>
                <a:lnTo>
                  <a:pt x="0" y="0"/>
                </a:lnTo>
                <a:close/>
              </a:path>
            </a:pathLst>
          </a:custGeom>
          <a:blipFill>
            <a:blip r:embed="rId15">
              <a:extLst>
                <a:ext uri="{96DAC541-7B7A-43D3-8B79-37D633B846F1}">
                  <asvg:svgBlip xmlns:asvg="http://schemas.microsoft.com/office/drawing/2016/SVG/main" r:embed="rId16"/>
                </a:ext>
              </a:extLst>
            </a:blip>
            <a:stretch>
              <a:fillRect l="-205959" t="-104618" r="0" b="0"/>
            </a:stretch>
          </a:blipFill>
        </p:spPr>
      </p:sp>
      <p:sp>
        <p:nvSpPr>
          <p:cNvPr name="Freeform 14" id="14"/>
          <p:cNvSpPr/>
          <p:nvPr/>
        </p:nvSpPr>
        <p:spPr>
          <a:xfrm flipH="false" flipV="false" rot="-5400000">
            <a:off x="17810549" y="7148981"/>
            <a:ext cx="1761155" cy="2010965"/>
          </a:xfrm>
          <a:custGeom>
            <a:avLst/>
            <a:gdLst/>
            <a:ahLst/>
            <a:cxnLst/>
            <a:rect r="r" b="b" t="t" l="l"/>
            <a:pathLst>
              <a:path h="2010965" w="1761155">
                <a:moveTo>
                  <a:pt x="0" y="0"/>
                </a:moveTo>
                <a:lnTo>
                  <a:pt x="1761155" y="0"/>
                </a:lnTo>
                <a:lnTo>
                  <a:pt x="1761155" y="2010964"/>
                </a:lnTo>
                <a:lnTo>
                  <a:pt x="0" y="2010964"/>
                </a:lnTo>
                <a:lnTo>
                  <a:pt x="0" y="0"/>
                </a:lnTo>
                <a:close/>
              </a:path>
            </a:pathLst>
          </a:custGeom>
          <a:blipFill>
            <a:blip r:embed="rId15">
              <a:extLst>
                <a:ext uri="{96DAC541-7B7A-43D3-8B79-37D633B846F1}">
                  <asvg:svgBlip xmlns:asvg="http://schemas.microsoft.com/office/drawing/2016/SVG/main" r:embed="rId16"/>
                </a:ext>
              </a:extLst>
            </a:blip>
            <a:stretch>
              <a:fillRect l="-205959" t="-104618" r="0" b="0"/>
            </a:stretch>
          </a:blipFill>
        </p:spPr>
      </p:sp>
      <p:sp>
        <p:nvSpPr>
          <p:cNvPr name="Freeform 15" id="15"/>
          <p:cNvSpPr/>
          <p:nvPr/>
        </p:nvSpPr>
        <p:spPr>
          <a:xfrm flipH="false" flipV="false" rot="-5400000">
            <a:off x="17384205" y="2229469"/>
            <a:ext cx="1761155" cy="2010965"/>
          </a:xfrm>
          <a:custGeom>
            <a:avLst/>
            <a:gdLst/>
            <a:ahLst/>
            <a:cxnLst/>
            <a:rect r="r" b="b" t="t" l="l"/>
            <a:pathLst>
              <a:path h="2010965" w="1761155">
                <a:moveTo>
                  <a:pt x="0" y="0"/>
                </a:moveTo>
                <a:lnTo>
                  <a:pt x="1761155" y="0"/>
                </a:lnTo>
                <a:lnTo>
                  <a:pt x="1761155" y="2010964"/>
                </a:lnTo>
                <a:lnTo>
                  <a:pt x="0" y="2010964"/>
                </a:lnTo>
                <a:lnTo>
                  <a:pt x="0" y="0"/>
                </a:lnTo>
                <a:close/>
              </a:path>
            </a:pathLst>
          </a:custGeom>
          <a:blipFill>
            <a:blip r:embed="rId7">
              <a:extLst>
                <a:ext uri="{96DAC541-7B7A-43D3-8B79-37D633B846F1}">
                  <asvg:svgBlip xmlns:asvg="http://schemas.microsoft.com/office/drawing/2016/SVG/main" r:embed="rId8"/>
                </a:ext>
              </a:extLst>
            </a:blip>
            <a:stretch>
              <a:fillRect l="-205959" t="-104618" r="0" b="0"/>
            </a:stretch>
          </a:blipFill>
        </p:spPr>
      </p:sp>
      <p:sp>
        <p:nvSpPr>
          <p:cNvPr name="Freeform 16" id="16"/>
          <p:cNvSpPr/>
          <p:nvPr/>
        </p:nvSpPr>
        <p:spPr>
          <a:xfrm flipH="false" flipV="false" rot="-5400000">
            <a:off x="-1339618" y="769005"/>
            <a:ext cx="1761155" cy="2010965"/>
          </a:xfrm>
          <a:custGeom>
            <a:avLst/>
            <a:gdLst/>
            <a:ahLst/>
            <a:cxnLst/>
            <a:rect r="r" b="b" t="t" l="l"/>
            <a:pathLst>
              <a:path h="2010965" w="1761155">
                <a:moveTo>
                  <a:pt x="0" y="0"/>
                </a:moveTo>
                <a:lnTo>
                  <a:pt x="1761155" y="0"/>
                </a:lnTo>
                <a:lnTo>
                  <a:pt x="1761155" y="2010965"/>
                </a:lnTo>
                <a:lnTo>
                  <a:pt x="0" y="2010965"/>
                </a:lnTo>
                <a:lnTo>
                  <a:pt x="0" y="0"/>
                </a:lnTo>
                <a:close/>
              </a:path>
            </a:pathLst>
          </a:custGeom>
          <a:blipFill>
            <a:blip r:embed="rId15">
              <a:extLst>
                <a:ext uri="{96DAC541-7B7A-43D3-8B79-37D633B846F1}">
                  <asvg:svgBlip xmlns:asvg="http://schemas.microsoft.com/office/drawing/2016/SVG/main" r:embed="rId16"/>
                </a:ext>
              </a:extLst>
            </a:blip>
            <a:stretch>
              <a:fillRect l="-205959" t="-104618" r="0" b="0"/>
            </a:stretch>
          </a:blipFill>
        </p:spPr>
      </p:sp>
      <p:sp>
        <p:nvSpPr>
          <p:cNvPr name="Freeform 17" id="17"/>
          <p:cNvSpPr/>
          <p:nvPr/>
        </p:nvSpPr>
        <p:spPr>
          <a:xfrm flipH="false" flipV="false" rot="0">
            <a:off x="-50638" y="8260387"/>
            <a:ext cx="3268692" cy="1995826"/>
          </a:xfrm>
          <a:custGeom>
            <a:avLst/>
            <a:gdLst/>
            <a:ahLst/>
            <a:cxnLst/>
            <a:rect r="r" b="b" t="t" l="l"/>
            <a:pathLst>
              <a:path h="1995826" w="3268692">
                <a:moveTo>
                  <a:pt x="0" y="0"/>
                </a:moveTo>
                <a:lnTo>
                  <a:pt x="3268693" y="0"/>
                </a:lnTo>
                <a:lnTo>
                  <a:pt x="3268693" y="1995826"/>
                </a:lnTo>
                <a:lnTo>
                  <a:pt x="0" y="1995826"/>
                </a:lnTo>
                <a:lnTo>
                  <a:pt x="0" y="0"/>
                </a:lnTo>
                <a:close/>
              </a:path>
            </a:pathLst>
          </a:custGeom>
          <a:blipFill>
            <a:blip r:embed="rId17"/>
            <a:stretch>
              <a:fillRect l="0" t="-16193" r="0" b="-47583"/>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342844" y="-247797"/>
            <a:ext cx="13602311" cy="10782595"/>
          </a:xfrm>
          <a:custGeom>
            <a:avLst/>
            <a:gdLst/>
            <a:ahLst/>
            <a:cxnLst/>
            <a:rect r="r" b="b" t="t" l="l"/>
            <a:pathLst>
              <a:path h="10782595" w="13602311">
                <a:moveTo>
                  <a:pt x="0" y="0"/>
                </a:moveTo>
                <a:lnTo>
                  <a:pt x="13602312" y="0"/>
                </a:lnTo>
                <a:lnTo>
                  <a:pt x="13602312" y="10782594"/>
                </a:lnTo>
                <a:lnTo>
                  <a:pt x="0" y="10782594"/>
                </a:lnTo>
                <a:lnTo>
                  <a:pt x="0" y="0"/>
                </a:lnTo>
                <a:close/>
              </a:path>
            </a:pathLst>
          </a:custGeom>
          <a:blipFill>
            <a:blip r:embed="rId2"/>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3C486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96252" y="4584959"/>
            <a:ext cx="6517919" cy="2050182"/>
          </a:xfrm>
          <a:custGeom>
            <a:avLst/>
            <a:gdLst/>
            <a:ahLst/>
            <a:cxnLst/>
            <a:rect r="r" b="b" t="t" l="l"/>
            <a:pathLst>
              <a:path h="2050182" w="6517919">
                <a:moveTo>
                  <a:pt x="0" y="0"/>
                </a:moveTo>
                <a:lnTo>
                  <a:pt x="6517919" y="0"/>
                </a:lnTo>
                <a:lnTo>
                  <a:pt x="6517919" y="2050181"/>
                </a:lnTo>
                <a:lnTo>
                  <a:pt x="0" y="20501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188191" y="-1954896"/>
            <a:ext cx="11343977" cy="7260145"/>
          </a:xfrm>
          <a:custGeom>
            <a:avLst/>
            <a:gdLst/>
            <a:ahLst/>
            <a:cxnLst/>
            <a:rect r="r" b="b" t="t" l="l"/>
            <a:pathLst>
              <a:path h="7260145" w="11343977">
                <a:moveTo>
                  <a:pt x="0" y="0"/>
                </a:moveTo>
                <a:lnTo>
                  <a:pt x="11343977" y="0"/>
                </a:lnTo>
                <a:lnTo>
                  <a:pt x="11343977" y="7260145"/>
                </a:lnTo>
                <a:lnTo>
                  <a:pt x="0" y="7260145"/>
                </a:lnTo>
                <a:lnTo>
                  <a:pt x="0" y="0"/>
                </a:lnTo>
                <a:close/>
              </a:path>
            </a:pathLst>
          </a:custGeom>
          <a:blipFill>
            <a:blip r:embed="rId4"/>
            <a:stretch>
              <a:fillRect l="0" t="-2148" r="0" b="-2148"/>
            </a:stretch>
          </a:blipFill>
        </p:spPr>
      </p:sp>
      <p:sp>
        <p:nvSpPr>
          <p:cNvPr name="Freeform 4" id="4"/>
          <p:cNvSpPr/>
          <p:nvPr/>
        </p:nvSpPr>
        <p:spPr>
          <a:xfrm flipH="false" flipV="false" rot="0">
            <a:off x="6188191" y="-3896316"/>
            <a:ext cx="6455554" cy="8328357"/>
          </a:xfrm>
          <a:custGeom>
            <a:avLst/>
            <a:gdLst/>
            <a:ahLst/>
            <a:cxnLst/>
            <a:rect r="r" b="b" t="t" l="l"/>
            <a:pathLst>
              <a:path h="8328357" w="6455554">
                <a:moveTo>
                  <a:pt x="0" y="0"/>
                </a:moveTo>
                <a:lnTo>
                  <a:pt x="6455553" y="0"/>
                </a:lnTo>
                <a:lnTo>
                  <a:pt x="6455553" y="8328357"/>
                </a:lnTo>
                <a:lnTo>
                  <a:pt x="0" y="8328357"/>
                </a:lnTo>
                <a:lnTo>
                  <a:pt x="0" y="0"/>
                </a:lnTo>
                <a:close/>
              </a:path>
            </a:pathLst>
          </a:custGeom>
          <a:blipFill>
            <a:blip r:embed="rId5">
              <a:extLst>
                <a:ext uri="{96DAC541-7B7A-43D3-8B79-37D633B846F1}">
                  <asvg:svgBlip xmlns:asvg="http://schemas.microsoft.com/office/drawing/2016/SVG/main" r:embed="rId6"/>
                </a:ext>
              </a:extLst>
            </a:blip>
            <a:stretch>
              <a:fillRect l="0" t="0" r="-38194" b="-6210"/>
            </a:stretch>
          </a:blipFill>
        </p:spPr>
      </p:sp>
      <p:sp>
        <p:nvSpPr>
          <p:cNvPr name="Freeform 5" id="5"/>
          <p:cNvSpPr/>
          <p:nvPr/>
        </p:nvSpPr>
        <p:spPr>
          <a:xfrm flipH="false" flipV="false" rot="0">
            <a:off x="1892510" y="2113745"/>
            <a:ext cx="10154136" cy="1144648"/>
          </a:xfrm>
          <a:custGeom>
            <a:avLst/>
            <a:gdLst/>
            <a:ahLst/>
            <a:cxnLst/>
            <a:rect r="r" b="b" t="t" l="l"/>
            <a:pathLst>
              <a:path h="1144648" w="10154136">
                <a:moveTo>
                  <a:pt x="0" y="0"/>
                </a:moveTo>
                <a:lnTo>
                  <a:pt x="10154136" y="0"/>
                </a:lnTo>
                <a:lnTo>
                  <a:pt x="10154136" y="1144648"/>
                </a:lnTo>
                <a:lnTo>
                  <a:pt x="0" y="114464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2299488" y="8510711"/>
            <a:ext cx="3935815" cy="1237993"/>
          </a:xfrm>
          <a:custGeom>
            <a:avLst/>
            <a:gdLst/>
            <a:ahLst/>
            <a:cxnLst/>
            <a:rect r="r" b="b" t="t" l="l"/>
            <a:pathLst>
              <a:path h="1237993" w="3935815">
                <a:moveTo>
                  <a:pt x="0" y="0"/>
                </a:moveTo>
                <a:lnTo>
                  <a:pt x="3935815" y="0"/>
                </a:lnTo>
                <a:lnTo>
                  <a:pt x="3935815" y="1237993"/>
                </a:lnTo>
                <a:lnTo>
                  <a:pt x="0" y="12379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0800000">
            <a:off x="15718417" y="8222831"/>
            <a:ext cx="1813751" cy="1813751"/>
          </a:xfrm>
          <a:custGeom>
            <a:avLst/>
            <a:gdLst/>
            <a:ahLst/>
            <a:cxnLst/>
            <a:rect r="r" b="b" t="t" l="l"/>
            <a:pathLst>
              <a:path h="1813751" w="1813751">
                <a:moveTo>
                  <a:pt x="0" y="0"/>
                </a:moveTo>
                <a:lnTo>
                  <a:pt x="1813751" y="0"/>
                </a:lnTo>
                <a:lnTo>
                  <a:pt x="1813751" y="1813752"/>
                </a:lnTo>
                <a:lnTo>
                  <a:pt x="0" y="18137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1907522" y="2216191"/>
            <a:ext cx="9884449" cy="1184610"/>
          </a:xfrm>
          <a:prstGeom prst="rect">
            <a:avLst/>
          </a:prstGeom>
        </p:spPr>
        <p:txBody>
          <a:bodyPr anchor="t" rtlCol="false" tIns="0" lIns="0" bIns="0" rIns="0">
            <a:spAutoFit/>
          </a:bodyPr>
          <a:lstStyle/>
          <a:p>
            <a:pPr algn="ctr" marL="0" indent="0" lvl="0">
              <a:lnSpc>
                <a:spcPts val="9192"/>
              </a:lnSpc>
              <a:spcBef>
                <a:spcPct val="0"/>
              </a:spcBef>
            </a:pPr>
            <a:r>
              <a:rPr lang="en-US" sz="8433" u="none">
                <a:solidFill>
                  <a:srgbClr val="FFFFFF"/>
                </a:solidFill>
                <a:latin typeface="Radcliffe"/>
                <a:ea typeface="Radcliffe"/>
                <a:cs typeface="Radcliffe"/>
                <a:sym typeface="Radcliffe"/>
              </a:rPr>
              <a:t>CONCLUSIONES</a:t>
            </a:r>
          </a:p>
        </p:txBody>
      </p:sp>
      <p:sp>
        <p:nvSpPr>
          <p:cNvPr name="Freeform 9" id="9"/>
          <p:cNvSpPr/>
          <p:nvPr/>
        </p:nvSpPr>
        <p:spPr>
          <a:xfrm flipH="false" flipV="false" rot="0">
            <a:off x="755832" y="1853063"/>
            <a:ext cx="1813751" cy="1813751"/>
          </a:xfrm>
          <a:custGeom>
            <a:avLst/>
            <a:gdLst/>
            <a:ahLst/>
            <a:cxnLst/>
            <a:rect r="r" b="b" t="t" l="l"/>
            <a:pathLst>
              <a:path h="1813751" w="1813751">
                <a:moveTo>
                  <a:pt x="0" y="0"/>
                </a:moveTo>
                <a:lnTo>
                  <a:pt x="1813751" y="0"/>
                </a:lnTo>
                <a:lnTo>
                  <a:pt x="1813751" y="1813751"/>
                </a:lnTo>
                <a:lnTo>
                  <a:pt x="0" y="181375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3265891" y="5552899"/>
            <a:ext cx="14266277" cy="1526491"/>
          </a:xfrm>
          <a:prstGeom prst="rect">
            <a:avLst/>
          </a:prstGeom>
        </p:spPr>
        <p:txBody>
          <a:bodyPr anchor="t" rtlCol="false" tIns="0" lIns="0" bIns="0" rIns="0">
            <a:spAutoFit/>
          </a:bodyPr>
          <a:lstStyle/>
          <a:p>
            <a:pPr algn="just">
              <a:lnSpc>
                <a:spcPts val="4062"/>
              </a:lnSpc>
            </a:pPr>
            <a:r>
              <a:rPr lang="en-US" sz="2901">
                <a:solidFill>
                  <a:srgbClr val="F1E3D6"/>
                </a:solidFill>
                <a:latin typeface="Simonetta"/>
                <a:ea typeface="Simonetta"/>
                <a:cs typeface="Simonetta"/>
                <a:sym typeface="Simonetta"/>
              </a:rPr>
              <a:t>- La educación es un fenómeno social fundamental.</a:t>
            </a:r>
          </a:p>
          <a:p>
            <a:pPr algn="just">
              <a:lnSpc>
                <a:spcPts val="4062"/>
              </a:lnSpc>
            </a:pPr>
            <a:r>
              <a:rPr lang="en-US" sz="2901">
                <a:solidFill>
                  <a:srgbClr val="F1E3D6"/>
                </a:solidFill>
                <a:latin typeface="Simonetta"/>
                <a:ea typeface="Simonetta"/>
                <a:cs typeface="Simonetta"/>
                <a:sym typeface="Simonetta"/>
              </a:rPr>
              <a:t>- La investigación en sociología educativa ayuda a identificar y abordar problemas sociales.</a:t>
            </a:r>
          </a:p>
          <a:p>
            <a:pPr algn="just" marL="0" indent="0" lvl="0">
              <a:lnSpc>
                <a:spcPts val="4062"/>
              </a:lnSpc>
              <a:spcBef>
                <a:spcPct val="0"/>
              </a:spcBef>
            </a:pPr>
            <a:r>
              <a:rPr lang="en-US" sz="2901">
                <a:solidFill>
                  <a:srgbClr val="F1E3D6"/>
                </a:solidFill>
                <a:latin typeface="Simonetta"/>
                <a:ea typeface="Simonetta"/>
                <a:cs typeface="Simonetta"/>
                <a:sym typeface="Simonetta"/>
              </a:rPr>
              <a:t>- La interacción entre educación y sociedad es compleja y dinámica.</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3C4860"/>
        </a:solidFill>
      </p:bgPr>
    </p:bg>
    <p:spTree>
      <p:nvGrpSpPr>
        <p:cNvPr id="1" name=""/>
        <p:cNvGrpSpPr/>
        <p:nvPr/>
      </p:nvGrpSpPr>
      <p:grpSpPr>
        <a:xfrm>
          <a:off x="0" y="0"/>
          <a:ext cx="0" cy="0"/>
          <a:chOff x="0" y="0"/>
          <a:chExt cx="0" cy="0"/>
        </a:xfrm>
      </p:grpSpPr>
      <p:sp>
        <p:nvSpPr>
          <p:cNvPr name="Freeform 2" id="2"/>
          <p:cNvSpPr/>
          <p:nvPr/>
        </p:nvSpPr>
        <p:spPr>
          <a:xfrm flipH="true" flipV="false" rot="0">
            <a:off x="15124581" y="0"/>
            <a:ext cx="3743973" cy="10287000"/>
          </a:xfrm>
          <a:custGeom>
            <a:avLst/>
            <a:gdLst/>
            <a:ahLst/>
            <a:cxnLst/>
            <a:rect r="r" b="b" t="t" l="l"/>
            <a:pathLst>
              <a:path h="10287000" w="3743973">
                <a:moveTo>
                  <a:pt x="3743973" y="0"/>
                </a:moveTo>
                <a:lnTo>
                  <a:pt x="0" y="0"/>
                </a:lnTo>
                <a:lnTo>
                  <a:pt x="0" y="10287000"/>
                </a:lnTo>
                <a:lnTo>
                  <a:pt x="3743973" y="10287000"/>
                </a:lnTo>
                <a:lnTo>
                  <a:pt x="3743973" y="0"/>
                </a:lnTo>
                <a:close/>
              </a:path>
            </a:pathLst>
          </a:custGeom>
          <a:blipFill>
            <a:blip r:embed="rId2">
              <a:extLst>
                <a:ext uri="{96DAC541-7B7A-43D3-8B79-37D633B846F1}">
                  <asvg:svgBlip xmlns:asvg="http://schemas.microsoft.com/office/drawing/2016/SVG/main" r:embed="rId3"/>
                </a:ext>
              </a:extLst>
            </a:blip>
            <a:stretch>
              <a:fillRect l="0" t="0" r="-70352" b="0"/>
            </a:stretch>
          </a:blipFill>
        </p:spPr>
      </p:sp>
      <p:sp>
        <p:nvSpPr>
          <p:cNvPr name="Freeform 3" id="3"/>
          <p:cNvSpPr/>
          <p:nvPr/>
        </p:nvSpPr>
        <p:spPr>
          <a:xfrm flipH="false" flipV="false" rot="-10800000">
            <a:off x="-3614740" y="-1087521"/>
            <a:ext cx="12405546" cy="12473584"/>
          </a:xfrm>
          <a:custGeom>
            <a:avLst/>
            <a:gdLst/>
            <a:ahLst/>
            <a:cxnLst/>
            <a:rect r="r" b="b" t="t" l="l"/>
            <a:pathLst>
              <a:path h="12473584" w="12405546">
                <a:moveTo>
                  <a:pt x="0" y="0"/>
                </a:moveTo>
                <a:lnTo>
                  <a:pt x="12405546" y="0"/>
                </a:lnTo>
                <a:lnTo>
                  <a:pt x="12405546" y="12473584"/>
                </a:lnTo>
                <a:lnTo>
                  <a:pt x="0" y="124735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91068" y="228119"/>
            <a:ext cx="2667321" cy="2667321"/>
          </a:xfrm>
          <a:custGeom>
            <a:avLst/>
            <a:gdLst/>
            <a:ahLst/>
            <a:cxnLst/>
            <a:rect r="r" b="b" t="t" l="l"/>
            <a:pathLst>
              <a:path h="2667321" w="2667321">
                <a:moveTo>
                  <a:pt x="0" y="0"/>
                </a:moveTo>
                <a:lnTo>
                  <a:pt x="2667321" y="0"/>
                </a:lnTo>
                <a:lnTo>
                  <a:pt x="2667321" y="2667321"/>
                </a:lnTo>
                <a:lnTo>
                  <a:pt x="0" y="266732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33660" y="3631121"/>
            <a:ext cx="2667321" cy="2667321"/>
          </a:xfrm>
          <a:custGeom>
            <a:avLst/>
            <a:gdLst/>
            <a:ahLst/>
            <a:cxnLst/>
            <a:rect r="r" b="b" t="t" l="l"/>
            <a:pathLst>
              <a:path h="2667321" w="2667321">
                <a:moveTo>
                  <a:pt x="0" y="0"/>
                </a:moveTo>
                <a:lnTo>
                  <a:pt x="2667320" y="0"/>
                </a:lnTo>
                <a:lnTo>
                  <a:pt x="2667320" y="2667321"/>
                </a:lnTo>
                <a:lnTo>
                  <a:pt x="0" y="266732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538326" y="7394410"/>
            <a:ext cx="2667321" cy="2667321"/>
          </a:xfrm>
          <a:custGeom>
            <a:avLst/>
            <a:gdLst/>
            <a:ahLst/>
            <a:cxnLst/>
            <a:rect r="r" b="b" t="t" l="l"/>
            <a:pathLst>
              <a:path h="2667321" w="2667321">
                <a:moveTo>
                  <a:pt x="0" y="0"/>
                </a:moveTo>
                <a:lnTo>
                  <a:pt x="2667321" y="0"/>
                </a:lnTo>
                <a:lnTo>
                  <a:pt x="2667321" y="2667321"/>
                </a:lnTo>
                <a:lnTo>
                  <a:pt x="0" y="266732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3339426" y="4049825"/>
            <a:ext cx="11609149" cy="2248616"/>
          </a:xfrm>
          <a:prstGeom prst="rect">
            <a:avLst/>
          </a:prstGeom>
        </p:spPr>
        <p:txBody>
          <a:bodyPr anchor="t" rtlCol="false" tIns="0" lIns="0" bIns="0" rIns="0">
            <a:spAutoFit/>
          </a:bodyPr>
          <a:lstStyle/>
          <a:p>
            <a:pPr algn="ctr">
              <a:lnSpc>
                <a:spcPts val="18335"/>
              </a:lnSpc>
            </a:pPr>
            <a:r>
              <a:rPr lang="en-US" sz="13096">
                <a:solidFill>
                  <a:srgbClr val="FFFFFF"/>
                </a:solidFill>
                <a:latin typeface="Meteoritika"/>
                <a:ea typeface="Meteoritika"/>
                <a:cs typeface="Meteoritika"/>
                <a:sym typeface="Meteoritika"/>
              </a:rPr>
              <a:t>¡GRACIAS!</a:t>
            </a:r>
          </a:p>
        </p:txBody>
      </p:sp>
      <p:sp>
        <p:nvSpPr>
          <p:cNvPr name="TextBox 8" id="8"/>
          <p:cNvSpPr txBox="true"/>
          <p:nvPr/>
        </p:nvSpPr>
        <p:spPr>
          <a:xfrm rot="-5400000">
            <a:off x="13073508" y="4648276"/>
            <a:ext cx="7878089" cy="1341958"/>
          </a:xfrm>
          <a:prstGeom prst="rect">
            <a:avLst/>
          </a:prstGeom>
        </p:spPr>
        <p:txBody>
          <a:bodyPr anchor="t" rtlCol="false" tIns="0" lIns="0" bIns="0" rIns="0">
            <a:spAutoFit/>
          </a:bodyPr>
          <a:lstStyle/>
          <a:p>
            <a:pPr algn="ctr" marL="0" indent="0" lvl="0">
              <a:lnSpc>
                <a:spcPts val="5437"/>
              </a:lnSpc>
              <a:spcBef>
                <a:spcPct val="0"/>
              </a:spcBef>
            </a:pPr>
            <a:r>
              <a:rPr lang="en-US" sz="3883">
                <a:solidFill>
                  <a:srgbClr val="1B2122"/>
                </a:solidFill>
                <a:latin typeface="Radcliffe"/>
                <a:ea typeface="Radcliffe"/>
                <a:cs typeface="Radcliffe"/>
                <a:sym typeface="Radcliffe"/>
              </a:rPr>
              <a:t>Elaborado por MGS. GLADYS BONILLA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B39690"/>
        </a:solidFill>
      </p:bgPr>
    </p:bg>
    <p:spTree>
      <p:nvGrpSpPr>
        <p:cNvPr id="1" name=""/>
        <p:cNvGrpSpPr/>
        <p:nvPr/>
      </p:nvGrpSpPr>
      <p:grpSpPr>
        <a:xfrm>
          <a:off x="0" y="0"/>
          <a:ext cx="0" cy="0"/>
          <a:chOff x="0" y="0"/>
          <a:chExt cx="0" cy="0"/>
        </a:xfrm>
      </p:grpSpPr>
      <p:grpSp>
        <p:nvGrpSpPr>
          <p:cNvPr name="Group 2" id="2"/>
          <p:cNvGrpSpPr/>
          <p:nvPr/>
        </p:nvGrpSpPr>
        <p:grpSpPr>
          <a:xfrm rot="0">
            <a:off x="0" y="7478210"/>
            <a:ext cx="2141376" cy="2911821"/>
            <a:chOff x="0" y="0"/>
            <a:chExt cx="563984" cy="766899"/>
          </a:xfrm>
        </p:grpSpPr>
        <p:sp>
          <p:nvSpPr>
            <p:cNvPr name="Freeform 3" id="3"/>
            <p:cNvSpPr/>
            <p:nvPr/>
          </p:nvSpPr>
          <p:spPr>
            <a:xfrm flipH="false" flipV="false" rot="0">
              <a:off x="0" y="0"/>
              <a:ext cx="563984" cy="766899"/>
            </a:xfrm>
            <a:custGeom>
              <a:avLst/>
              <a:gdLst/>
              <a:ahLst/>
              <a:cxnLst/>
              <a:rect r="r" b="b" t="t" l="l"/>
              <a:pathLst>
                <a:path h="766899" w="563984">
                  <a:moveTo>
                    <a:pt x="0" y="0"/>
                  </a:moveTo>
                  <a:lnTo>
                    <a:pt x="563984" y="0"/>
                  </a:lnTo>
                  <a:lnTo>
                    <a:pt x="563984" y="766899"/>
                  </a:lnTo>
                  <a:lnTo>
                    <a:pt x="0" y="766899"/>
                  </a:lnTo>
                  <a:close/>
                </a:path>
              </a:pathLst>
            </a:custGeom>
            <a:solidFill>
              <a:srgbClr val="4A88BE"/>
            </a:solidFill>
          </p:spPr>
        </p:sp>
        <p:sp>
          <p:nvSpPr>
            <p:cNvPr name="TextBox 4" id="4"/>
            <p:cNvSpPr txBox="true"/>
            <p:nvPr/>
          </p:nvSpPr>
          <p:spPr>
            <a:xfrm>
              <a:off x="0" y="-38100"/>
              <a:ext cx="563984" cy="804999"/>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5400000">
            <a:off x="-271058" y="1299758"/>
            <a:ext cx="10287000" cy="7687484"/>
            <a:chOff x="0" y="0"/>
            <a:chExt cx="2709333" cy="2024687"/>
          </a:xfrm>
        </p:grpSpPr>
        <p:sp>
          <p:nvSpPr>
            <p:cNvPr name="Freeform 6" id="6"/>
            <p:cNvSpPr/>
            <p:nvPr/>
          </p:nvSpPr>
          <p:spPr>
            <a:xfrm flipH="false" flipV="false" rot="0">
              <a:off x="0" y="0"/>
              <a:ext cx="2709333" cy="2024687"/>
            </a:xfrm>
            <a:custGeom>
              <a:avLst/>
              <a:gdLst/>
              <a:ahLst/>
              <a:cxnLst/>
              <a:rect r="r" b="b" t="t" l="l"/>
              <a:pathLst>
                <a:path h="2024687" w="2709333">
                  <a:moveTo>
                    <a:pt x="38382" y="0"/>
                  </a:moveTo>
                  <a:lnTo>
                    <a:pt x="2670951" y="0"/>
                  </a:lnTo>
                  <a:cubicBezTo>
                    <a:pt x="2681131" y="0"/>
                    <a:pt x="2690893" y="4044"/>
                    <a:pt x="2698091" y="11242"/>
                  </a:cubicBezTo>
                  <a:cubicBezTo>
                    <a:pt x="2705290" y="18440"/>
                    <a:pt x="2709333" y="28203"/>
                    <a:pt x="2709333" y="38382"/>
                  </a:cubicBezTo>
                  <a:lnTo>
                    <a:pt x="2709333" y="1986305"/>
                  </a:lnTo>
                  <a:cubicBezTo>
                    <a:pt x="2709333" y="1996485"/>
                    <a:pt x="2705290" y="2006247"/>
                    <a:pt x="2698091" y="2013445"/>
                  </a:cubicBezTo>
                  <a:cubicBezTo>
                    <a:pt x="2690893" y="2020644"/>
                    <a:pt x="2681131" y="2024687"/>
                    <a:pt x="2670951" y="2024687"/>
                  </a:cubicBezTo>
                  <a:lnTo>
                    <a:pt x="38382" y="2024687"/>
                  </a:lnTo>
                  <a:cubicBezTo>
                    <a:pt x="28203" y="2024687"/>
                    <a:pt x="18440" y="2020644"/>
                    <a:pt x="11242" y="2013445"/>
                  </a:cubicBezTo>
                  <a:cubicBezTo>
                    <a:pt x="4044" y="2006247"/>
                    <a:pt x="0" y="1996485"/>
                    <a:pt x="0" y="1986305"/>
                  </a:cubicBezTo>
                  <a:lnTo>
                    <a:pt x="0" y="38382"/>
                  </a:lnTo>
                  <a:cubicBezTo>
                    <a:pt x="0" y="28203"/>
                    <a:pt x="4044" y="18440"/>
                    <a:pt x="11242" y="11242"/>
                  </a:cubicBezTo>
                  <a:cubicBezTo>
                    <a:pt x="18440" y="4044"/>
                    <a:pt x="28203" y="0"/>
                    <a:pt x="38382" y="0"/>
                  </a:cubicBezTo>
                  <a:close/>
                </a:path>
              </a:pathLst>
            </a:custGeom>
            <a:solidFill>
              <a:srgbClr val="CAD1E1"/>
            </a:solidFill>
          </p:spPr>
        </p:sp>
        <p:sp>
          <p:nvSpPr>
            <p:cNvPr name="TextBox 7" id="7"/>
            <p:cNvSpPr txBox="true"/>
            <p:nvPr/>
          </p:nvSpPr>
          <p:spPr>
            <a:xfrm>
              <a:off x="0" y="-38100"/>
              <a:ext cx="2709333" cy="2062787"/>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6361809" y="7478210"/>
            <a:ext cx="2141376" cy="2911821"/>
            <a:chOff x="0" y="0"/>
            <a:chExt cx="563984" cy="766899"/>
          </a:xfrm>
        </p:grpSpPr>
        <p:sp>
          <p:nvSpPr>
            <p:cNvPr name="Freeform 9" id="9"/>
            <p:cNvSpPr/>
            <p:nvPr/>
          </p:nvSpPr>
          <p:spPr>
            <a:xfrm flipH="false" flipV="false" rot="0">
              <a:off x="0" y="0"/>
              <a:ext cx="563984" cy="766899"/>
            </a:xfrm>
            <a:custGeom>
              <a:avLst/>
              <a:gdLst/>
              <a:ahLst/>
              <a:cxnLst/>
              <a:rect r="r" b="b" t="t" l="l"/>
              <a:pathLst>
                <a:path h="766899" w="563984">
                  <a:moveTo>
                    <a:pt x="0" y="0"/>
                  </a:moveTo>
                  <a:lnTo>
                    <a:pt x="563984" y="0"/>
                  </a:lnTo>
                  <a:lnTo>
                    <a:pt x="563984" y="766899"/>
                  </a:lnTo>
                  <a:lnTo>
                    <a:pt x="0" y="766899"/>
                  </a:lnTo>
                  <a:close/>
                </a:path>
              </a:pathLst>
            </a:custGeom>
            <a:solidFill>
              <a:srgbClr val="4A88BE"/>
            </a:solidFill>
          </p:spPr>
        </p:sp>
        <p:sp>
          <p:nvSpPr>
            <p:cNvPr name="TextBox 10" id="10"/>
            <p:cNvSpPr txBox="true"/>
            <p:nvPr/>
          </p:nvSpPr>
          <p:spPr>
            <a:xfrm>
              <a:off x="0" y="-38100"/>
              <a:ext cx="563984" cy="804999"/>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5400000">
            <a:off x="8364705" y="1299758"/>
            <a:ext cx="10287000" cy="7687484"/>
            <a:chOff x="0" y="0"/>
            <a:chExt cx="2709333" cy="2024687"/>
          </a:xfrm>
        </p:grpSpPr>
        <p:sp>
          <p:nvSpPr>
            <p:cNvPr name="Freeform 12" id="12"/>
            <p:cNvSpPr/>
            <p:nvPr/>
          </p:nvSpPr>
          <p:spPr>
            <a:xfrm flipH="false" flipV="false" rot="0">
              <a:off x="0" y="0"/>
              <a:ext cx="2709333" cy="2024687"/>
            </a:xfrm>
            <a:custGeom>
              <a:avLst/>
              <a:gdLst/>
              <a:ahLst/>
              <a:cxnLst/>
              <a:rect r="r" b="b" t="t" l="l"/>
              <a:pathLst>
                <a:path h="2024687" w="2709333">
                  <a:moveTo>
                    <a:pt x="38382" y="0"/>
                  </a:moveTo>
                  <a:lnTo>
                    <a:pt x="2670951" y="0"/>
                  </a:lnTo>
                  <a:cubicBezTo>
                    <a:pt x="2681131" y="0"/>
                    <a:pt x="2690893" y="4044"/>
                    <a:pt x="2698091" y="11242"/>
                  </a:cubicBezTo>
                  <a:cubicBezTo>
                    <a:pt x="2705290" y="18440"/>
                    <a:pt x="2709333" y="28203"/>
                    <a:pt x="2709333" y="38382"/>
                  </a:cubicBezTo>
                  <a:lnTo>
                    <a:pt x="2709333" y="1986305"/>
                  </a:lnTo>
                  <a:cubicBezTo>
                    <a:pt x="2709333" y="1996485"/>
                    <a:pt x="2705290" y="2006247"/>
                    <a:pt x="2698091" y="2013445"/>
                  </a:cubicBezTo>
                  <a:cubicBezTo>
                    <a:pt x="2690893" y="2020644"/>
                    <a:pt x="2681131" y="2024687"/>
                    <a:pt x="2670951" y="2024687"/>
                  </a:cubicBezTo>
                  <a:lnTo>
                    <a:pt x="38382" y="2024687"/>
                  </a:lnTo>
                  <a:cubicBezTo>
                    <a:pt x="28203" y="2024687"/>
                    <a:pt x="18440" y="2020644"/>
                    <a:pt x="11242" y="2013445"/>
                  </a:cubicBezTo>
                  <a:cubicBezTo>
                    <a:pt x="4044" y="2006247"/>
                    <a:pt x="0" y="1996485"/>
                    <a:pt x="0" y="1986305"/>
                  </a:cubicBezTo>
                  <a:lnTo>
                    <a:pt x="0" y="38382"/>
                  </a:lnTo>
                  <a:cubicBezTo>
                    <a:pt x="0" y="28203"/>
                    <a:pt x="4044" y="18440"/>
                    <a:pt x="11242" y="11242"/>
                  </a:cubicBezTo>
                  <a:cubicBezTo>
                    <a:pt x="18440" y="4044"/>
                    <a:pt x="28203" y="0"/>
                    <a:pt x="38382" y="0"/>
                  </a:cubicBezTo>
                  <a:close/>
                </a:path>
              </a:pathLst>
            </a:custGeom>
            <a:solidFill>
              <a:srgbClr val="CAD1E1"/>
            </a:solidFill>
          </p:spPr>
        </p:sp>
        <p:sp>
          <p:nvSpPr>
            <p:cNvPr name="TextBox 13" id="13"/>
            <p:cNvSpPr txBox="true"/>
            <p:nvPr/>
          </p:nvSpPr>
          <p:spPr>
            <a:xfrm>
              <a:off x="0" y="57150"/>
              <a:ext cx="2709333" cy="1967537"/>
            </a:xfrm>
            <a:prstGeom prst="rect">
              <a:avLst/>
            </a:prstGeom>
          </p:spPr>
          <p:txBody>
            <a:bodyPr anchor="ctr" rtlCol="false" tIns="50800" lIns="50800" bIns="50800" rIns="50800"/>
            <a:lstStyle/>
            <a:p>
              <a:pPr algn="ctr" marL="0" indent="0" lvl="0">
                <a:lnSpc>
                  <a:spcPts val="6417"/>
                </a:lnSpc>
                <a:spcBef>
                  <a:spcPct val="0"/>
                </a:spcBef>
              </a:pPr>
            </a:p>
          </p:txBody>
        </p:sp>
      </p:grpSp>
      <p:sp>
        <p:nvSpPr>
          <p:cNvPr name="Freeform 14" id="14"/>
          <p:cNvSpPr/>
          <p:nvPr/>
        </p:nvSpPr>
        <p:spPr>
          <a:xfrm flipH="false" flipV="false" rot="-5400000">
            <a:off x="4004609" y="-931761"/>
            <a:ext cx="1805291" cy="7757110"/>
          </a:xfrm>
          <a:custGeom>
            <a:avLst/>
            <a:gdLst/>
            <a:ahLst/>
            <a:cxnLst/>
            <a:rect r="r" b="b" t="t" l="l"/>
            <a:pathLst>
              <a:path h="7757110" w="1805291">
                <a:moveTo>
                  <a:pt x="0" y="0"/>
                </a:moveTo>
                <a:lnTo>
                  <a:pt x="1805291" y="0"/>
                </a:lnTo>
                <a:lnTo>
                  <a:pt x="1805291" y="7757110"/>
                </a:lnTo>
                <a:lnTo>
                  <a:pt x="0" y="77571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6660956" y="205809"/>
            <a:ext cx="1636805" cy="1645782"/>
          </a:xfrm>
          <a:custGeom>
            <a:avLst/>
            <a:gdLst/>
            <a:ahLst/>
            <a:cxnLst/>
            <a:rect r="r" b="b" t="t" l="l"/>
            <a:pathLst>
              <a:path h="1645782" w="1636805">
                <a:moveTo>
                  <a:pt x="0" y="0"/>
                </a:moveTo>
                <a:lnTo>
                  <a:pt x="1636805" y="0"/>
                </a:lnTo>
                <a:lnTo>
                  <a:pt x="1636805" y="1645782"/>
                </a:lnTo>
                <a:lnTo>
                  <a:pt x="0" y="16457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3934984" y="1705176"/>
            <a:ext cx="1805291" cy="7757110"/>
          </a:xfrm>
          <a:custGeom>
            <a:avLst/>
            <a:gdLst/>
            <a:ahLst/>
            <a:cxnLst/>
            <a:rect r="r" b="b" t="t" l="l"/>
            <a:pathLst>
              <a:path h="7757110" w="1805291">
                <a:moveTo>
                  <a:pt x="0" y="0"/>
                </a:moveTo>
                <a:lnTo>
                  <a:pt x="1805291" y="0"/>
                </a:lnTo>
                <a:lnTo>
                  <a:pt x="1805291" y="7757109"/>
                </a:lnTo>
                <a:lnTo>
                  <a:pt x="0" y="77571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5400000">
            <a:off x="4004609" y="4152921"/>
            <a:ext cx="1805291" cy="7757110"/>
          </a:xfrm>
          <a:custGeom>
            <a:avLst/>
            <a:gdLst/>
            <a:ahLst/>
            <a:cxnLst/>
            <a:rect r="r" b="b" t="t" l="l"/>
            <a:pathLst>
              <a:path h="7757110" w="1805291">
                <a:moveTo>
                  <a:pt x="0" y="0"/>
                </a:moveTo>
                <a:lnTo>
                  <a:pt x="1805291" y="0"/>
                </a:lnTo>
                <a:lnTo>
                  <a:pt x="1805291" y="7757109"/>
                </a:lnTo>
                <a:lnTo>
                  <a:pt x="0" y="77571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11794381" y="1851591"/>
            <a:ext cx="4567428" cy="8229600"/>
          </a:xfrm>
          <a:custGeom>
            <a:avLst/>
            <a:gdLst/>
            <a:ahLst/>
            <a:cxnLst/>
            <a:rect r="r" b="b" t="t" l="l"/>
            <a:pathLst>
              <a:path h="8229600" w="4567428">
                <a:moveTo>
                  <a:pt x="0" y="0"/>
                </a:moveTo>
                <a:lnTo>
                  <a:pt x="4567428" y="0"/>
                </a:lnTo>
                <a:lnTo>
                  <a:pt x="4567428" y="8229600"/>
                </a:lnTo>
                <a:lnTo>
                  <a:pt x="0" y="8229600"/>
                </a:lnTo>
                <a:lnTo>
                  <a:pt x="0" y="0"/>
                </a:lnTo>
                <a:close/>
              </a:path>
            </a:pathLst>
          </a:custGeom>
          <a:blipFill>
            <a:blip r:embed="rId6"/>
            <a:stretch>
              <a:fillRect l="0" t="0" r="0" b="0"/>
            </a:stretch>
          </a:blipFill>
        </p:spPr>
      </p:sp>
      <p:sp>
        <p:nvSpPr>
          <p:cNvPr name="TextBox 19" id="19"/>
          <p:cNvSpPr txBox="true"/>
          <p:nvPr/>
        </p:nvSpPr>
        <p:spPr>
          <a:xfrm rot="0">
            <a:off x="2909735" y="2301872"/>
            <a:ext cx="5655283" cy="1223168"/>
          </a:xfrm>
          <a:prstGeom prst="rect">
            <a:avLst/>
          </a:prstGeom>
        </p:spPr>
        <p:txBody>
          <a:bodyPr anchor="t" rtlCol="false" tIns="0" lIns="0" bIns="0" rIns="0">
            <a:spAutoFit/>
          </a:bodyPr>
          <a:lstStyle/>
          <a:p>
            <a:pPr algn="l" marL="0" indent="0" lvl="0">
              <a:lnSpc>
                <a:spcPts val="4948"/>
              </a:lnSpc>
              <a:spcBef>
                <a:spcPct val="0"/>
              </a:spcBef>
            </a:pPr>
            <a:r>
              <a:rPr lang="en-US" b="true" sz="3534">
                <a:solidFill>
                  <a:srgbClr val="1B2122"/>
                </a:solidFill>
                <a:latin typeface="Simonetta Bold"/>
                <a:ea typeface="Simonetta Bold"/>
                <a:cs typeface="Simonetta Bold"/>
                <a:sym typeface="Simonetta Bold"/>
              </a:rPr>
              <a:t>Introducción a la sociología de la Educación.</a:t>
            </a:r>
          </a:p>
        </p:txBody>
      </p:sp>
      <p:sp>
        <p:nvSpPr>
          <p:cNvPr name="TextBox 20" id="20"/>
          <p:cNvSpPr txBox="true"/>
          <p:nvPr/>
        </p:nvSpPr>
        <p:spPr>
          <a:xfrm rot="0">
            <a:off x="7378462" y="738115"/>
            <a:ext cx="5163177" cy="907667"/>
          </a:xfrm>
          <a:prstGeom prst="rect">
            <a:avLst/>
          </a:prstGeom>
        </p:spPr>
        <p:txBody>
          <a:bodyPr anchor="t" rtlCol="false" tIns="0" lIns="0" bIns="0" rIns="0">
            <a:spAutoFit/>
          </a:bodyPr>
          <a:lstStyle/>
          <a:p>
            <a:pPr algn="ctr" marL="0" indent="0" lvl="0">
              <a:lnSpc>
                <a:spcPts val="6906"/>
              </a:lnSpc>
              <a:spcBef>
                <a:spcPct val="0"/>
              </a:spcBef>
            </a:pPr>
            <a:r>
              <a:rPr lang="en-US" b="true" sz="6336" u="none">
                <a:solidFill>
                  <a:srgbClr val="1B2122"/>
                </a:solidFill>
                <a:latin typeface="Radcliffe Bold"/>
                <a:ea typeface="Radcliffe Bold"/>
                <a:cs typeface="Radcliffe Bold"/>
                <a:sym typeface="Radcliffe Bold"/>
              </a:rPr>
              <a:t>CONTENIDO</a:t>
            </a:r>
          </a:p>
        </p:txBody>
      </p:sp>
      <p:sp>
        <p:nvSpPr>
          <p:cNvPr name="TextBox 21" id="21"/>
          <p:cNvSpPr txBox="true"/>
          <p:nvPr/>
        </p:nvSpPr>
        <p:spPr>
          <a:xfrm rot="0">
            <a:off x="2909735" y="5076825"/>
            <a:ext cx="5655283" cy="3192558"/>
          </a:xfrm>
          <a:prstGeom prst="rect">
            <a:avLst/>
          </a:prstGeom>
        </p:spPr>
        <p:txBody>
          <a:bodyPr anchor="t" rtlCol="false" tIns="0" lIns="0" bIns="0" rIns="0">
            <a:spAutoFit/>
          </a:bodyPr>
          <a:lstStyle/>
          <a:p>
            <a:pPr algn="l">
              <a:lnSpc>
                <a:spcPts val="5112"/>
              </a:lnSpc>
            </a:pPr>
            <a:r>
              <a:rPr lang="en-US" sz="3651" b="true">
                <a:solidFill>
                  <a:srgbClr val="1B2122"/>
                </a:solidFill>
                <a:latin typeface="Simonetta Bold"/>
                <a:ea typeface="Simonetta Bold"/>
                <a:cs typeface="Simonetta Bold"/>
                <a:sym typeface="Simonetta Bold"/>
              </a:rPr>
              <a:t>Conceptos básicos y enfoques teóricos.</a:t>
            </a:r>
          </a:p>
          <a:p>
            <a:pPr algn="l">
              <a:lnSpc>
                <a:spcPts val="5112"/>
              </a:lnSpc>
            </a:pPr>
          </a:p>
          <a:p>
            <a:pPr algn="l" marL="0" indent="0" lvl="0">
              <a:lnSpc>
                <a:spcPts val="5112"/>
              </a:lnSpc>
              <a:spcBef>
                <a:spcPct val="0"/>
              </a:spcBef>
            </a:pPr>
            <a:r>
              <a:rPr lang="en-US" b="true" sz="3651">
                <a:solidFill>
                  <a:srgbClr val="1B2122"/>
                </a:solidFill>
                <a:latin typeface="Simonetta Bold"/>
                <a:ea typeface="Simonetta Bold"/>
                <a:cs typeface="Simonetta Bold"/>
                <a:sym typeface="Simonetta Bold"/>
              </a:rPr>
              <a:t>Historia y evolución de la sociología educativa.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1832536" y="1306306"/>
            <a:ext cx="10287000" cy="7674388"/>
          </a:xfrm>
          <a:custGeom>
            <a:avLst/>
            <a:gdLst/>
            <a:ahLst/>
            <a:cxnLst/>
            <a:rect r="r" b="b" t="t" l="l"/>
            <a:pathLst>
              <a:path h="7674388" w="10287000">
                <a:moveTo>
                  <a:pt x="0" y="0"/>
                </a:moveTo>
                <a:lnTo>
                  <a:pt x="10287000" y="0"/>
                </a:lnTo>
                <a:lnTo>
                  <a:pt x="10287000" y="7674388"/>
                </a:lnTo>
                <a:lnTo>
                  <a:pt x="0" y="7674388"/>
                </a:lnTo>
                <a:lnTo>
                  <a:pt x="0" y="0"/>
                </a:lnTo>
                <a:close/>
              </a:path>
            </a:pathLst>
          </a:custGeom>
          <a:blipFill>
            <a:blip r:embed="rId2">
              <a:extLst>
                <a:ext uri="{96DAC541-7B7A-43D3-8B79-37D633B846F1}">
                  <asvg:svgBlip xmlns:asvg="http://schemas.microsoft.com/office/drawing/2016/SVG/main" r:embed="rId3"/>
                </a:ext>
              </a:extLst>
            </a:blip>
            <a:stretch>
              <a:fillRect l="0" t="-392" r="-16362" b="0"/>
            </a:stretch>
          </a:blipFill>
        </p:spPr>
      </p:sp>
      <p:grpSp>
        <p:nvGrpSpPr>
          <p:cNvPr name="Group 3" id="3"/>
          <p:cNvGrpSpPr/>
          <p:nvPr/>
        </p:nvGrpSpPr>
        <p:grpSpPr>
          <a:xfrm rot="0">
            <a:off x="11999261" y="1410919"/>
            <a:ext cx="4976775" cy="7465162"/>
            <a:chOff x="0" y="0"/>
            <a:chExt cx="6350000" cy="9525000"/>
          </a:xfrm>
        </p:grpSpPr>
        <p:sp>
          <p:nvSpPr>
            <p:cNvPr name="Freeform 4" id="4"/>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4"/>
              <a:stretch>
                <a:fillRect l="-62570" t="0" r="-62570" b="0"/>
              </a:stretch>
            </a:blipFill>
          </p:spPr>
        </p:sp>
      </p:grpSp>
      <p:sp>
        <p:nvSpPr>
          <p:cNvPr name="Freeform 5" id="5"/>
          <p:cNvSpPr/>
          <p:nvPr/>
        </p:nvSpPr>
        <p:spPr>
          <a:xfrm flipH="false" flipV="false" rot="0">
            <a:off x="614334" y="618503"/>
            <a:ext cx="1967090" cy="2326666"/>
          </a:xfrm>
          <a:custGeom>
            <a:avLst/>
            <a:gdLst/>
            <a:ahLst/>
            <a:cxnLst/>
            <a:rect r="r" b="b" t="t" l="l"/>
            <a:pathLst>
              <a:path h="2326666" w="1967090">
                <a:moveTo>
                  <a:pt x="0" y="0"/>
                </a:moveTo>
                <a:lnTo>
                  <a:pt x="1967091" y="0"/>
                </a:lnTo>
                <a:lnTo>
                  <a:pt x="1967091" y="2326666"/>
                </a:lnTo>
                <a:lnTo>
                  <a:pt x="0" y="23266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028700" y="3373794"/>
            <a:ext cx="10663695" cy="5721032"/>
          </a:xfrm>
          <a:prstGeom prst="rect">
            <a:avLst/>
          </a:prstGeom>
        </p:spPr>
        <p:txBody>
          <a:bodyPr anchor="t" rtlCol="false" tIns="0" lIns="0" bIns="0" rIns="0">
            <a:spAutoFit/>
          </a:bodyPr>
          <a:lstStyle/>
          <a:p>
            <a:pPr algn="just">
              <a:lnSpc>
                <a:spcPts val="3282"/>
              </a:lnSpc>
            </a:pPr>
            <a:r>
              <a:rPr lang="en-US" sz="2525">
                <a:solidFill>
                  <a:srgbClr val="000000"/>
                </a:solidFill>
                <a:latin typeface="Poppins Light"/>
                <a:ea typeface="Poppins Light"/>
                <a:cs typeface="Poppins Light"/>
                <a:sym typeface="Poppins Light"/>
              </a:rPr>
              <a:t>La educación es fundamental para la transmisión de la cultura y el progreso social en las sociedades actuales. Se considera una actividad central, con grandes inversiones económicas y expectativas de desarrollo, especialmente en sociedades pobres. La educación se ve como una herramienta para lograr igualdad y justicia social. Los partidos políticos la priorizan al llegar al poder, implementando reformas que pueden variar desde la selección de estudiantes hasta la gestión escolar. Además, la demanda de educación de calidad ha aumentado entre los ciudadanos, quienes ahora pasan más tiempo en el sistema educativo. La educación también se ha diversificado, incorporando modalidades como la educación ocupacional y la educación permanente, reflejando su papel crucial en la "sociedad del conocimiento" y la "sociedad de la información".</a:t>
            </a:r>
          </a:p>
        </p:txBody>
      </p:sp>
      <p:sp>
        <p:nvSpPr>
          <p:cNvPr name="TextBox 7" id="7"/>
          <p:cNvSpPr txBox="true"/>
          <p:nvPr/>
        </p:nvSpPr>
        <p:spPr>
          <a:xfrm rot="0">
            <a:off x="2678886" y="2371764"/>
            <a:ext cx="8599143" cy="573405"/>
          </a:xfrm>
          <a:prstGeom prst="rect">
            <a:avLst/>
          </a:prstGeom>
        </p:spPr>
        <p:txBody>
          <a:bodyPr anchor="t" rtlCol="false" tIns="0" lIns="0" bIns="0" rIns="0">
            <a:spAutoFit/>
          </a:bodyPr>
          <a:lstStyle/>
          <a:p>
            <a:pPr algn="l">
              <a:lnSpc>
                <a:spcPts val="4680"/>
              </a:lnSpc>
            </a:pPr>
            <a:r>
              <a:rPr lang="en-US" sz="3600">
                <a:solidFill>
                  <a:srgbClr val="000000"/>
                </a:solidFill>
                <a:latin typeface="Poppins Medium"/>
                <a:ea typeface="Poppins Medium"/>
                <a:cs typeface="Poppins Medium"/>
                <a:sym typeface="Poppins Medium"/>
              </a:rPr>
              <a:t>LA EDUCACIÓN EN EL MUNDO ACTUAL</a:t>
            </a:r>
          </a:p>
        </p:txBody>
      </p:sp>
      <p:sp>
        <p:nvSpPr>
          <p:cNvPr name="TextBox 8" id="8"/>
          <p:cNvSpPr txBox="true"/>
          <p:nvPr/>
        </p:nvSpPr>
        <p:spPr>
          <a:xfrm rot="0">
            <a:off x="2581425" y="1382344"/>
            <a:ext cx="8599143" cy="573405"/>
          </a:xfrm>
          <a:prstGeom prst="rect">
            <a:avLst/>
          </a:prstGeom>
        </p:spPr>
        <p:txBody>
          <a:bodyPr anchor="t" rtlCol="false" tIns="0" lIns="0" bIns="0" rIns="0">
            <a:spAutoFit/>
          </a:bodyPr>
          <a:lstStyle/>
          <a:p>
            <a:pPr algn="l">
              <a:lnSpc>
                <a:spcPts val="4680"/>
              </a:lnSpc>
            </a:pPr>
            <a:r>
              <a:rPr lang="en-US" sz="3600">
                <a:solidFill>
                  <a:srgbClr val="000000"/>
                </a:solidFill>
                <a:latin typeface="Poppins Medium"/>
                <a:ea typeface="Poppins Medium"/>
                <a:cs typeface="Poppins Medium"/>
                <a:sym typeface="Poppins Medium"/>
              </a:rPr>
              <a:t>SABERES PREVIOS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4A88BE"/>
        </a:solidFill>
      </p:bgPr>
    </p:bg>
    <p:spTree>
      <p:nvGrpSpPr>
        <p:cNvPr id="1" name=""/>
        <p:cNvGrpSpPr/>
        <p:nvPr/>
      </p:nvGrpSpPr>
      <p:grpSpPr>
        <a:xfrm>
          <a:off x="0" y="0"/>
          <a:ext cx="0" cy="0"/>
          <a:chOff x="0" y="0"/>
          <a:chExt cx="0" cy="0"/>
        </a:xfrm>
      </p:grpSpPr>
      <p:sp>
        <p:nvSpPr>
          <p:cNvPr name="Freeform 2" id="2"/>
          <p:cNvSpPr/>
          <p:nvPr/>
        </p:nvSpPr>
        <p:spPr>
          <a:xfrm flipH="false" flipV="false" rot="0">
            <a:off x="0" y="5377788"/>
            <a:ext cx="8620798" cy="6583155"/>
          </a:xfrm>
          <a:custGeom>
            <a:avLst/>
            <a:gdLst/>
            <a:ahLst/>
            <a:cxnLst/>
            <a:rect r="r" b="b" t="t" l="l"/>
            <a:pathLst>
              <a:path h="6583155" w="8620798">
                <a:moveTo>
                  <a:pt x="0" y="0"/>
                </a:moveTo>
                <a:lnTo>
                  <a:pt x="8620798" y="0"/>
                </a:lnTo>
                <a:lnTo>
                  <a:pt x="8620798" y="6583155"/>
                </a:lnTo>
                <a:lnTo>
                  <a:pt x="0" y="65831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9137" y="2345693"/>
            <a:ext cx="7122525" cy="6064189"/>
          </a:xfrm>
          <a:custGeom>
            <a:avLst/>
            <a:gdLst/>
            <a:ahLst/>
            <a:cxnLst/>
            <a:rect r="r" b="b" t="t" l="l"/>
            <a:pathLst>
              <a:path h="6064189" w="7122525">
                <a:moveTo>
                  <a:pt x="0" y="0"/>
                </a:moveTo>
                <a:lnTo>
                  <a:pt x="7122525" y="0"/>
                </a:lnTo>
                <a:lnTo>
                  <a:pt x="7122525" y="6064189"/>
                </a:lnTo>
                <a:lnTo>
                  <a:pt x="0" y="6064189"/>
                </a:lnTo>
                <a:lnTo>
                  <a:pt x="0" y="0"/>
                </a:lnTo>
                <a:close/>
              </a:path>
            </a:pathLst>
          </a:custGeom>
          <a:blipFill>
            <a:blip r:embed="rId4"/>
            <a:stretch>
              <a:fillRect l="-13855" t="0" r="-13855" b="0"/>
            </a:stretch>
          </a:blipFill>
        </p:spPr>
      </p:sp>
      <p:sp>
        <p:nvSpPr>
          <p:cNvPr name="Freeform 4" id="4"/>
          <p:cNvSpPr/>
          <p:nvPr/>
        </p:nvSpPr>
        <p:spPr>
          <a:xfrm flipH="false" flipV="true" rot="0">
            <a:off x="-523202" y="-1003209"/>
            <a:ext cx="9144000" cy="7863840"/>
          </a:xfrm>
          <a:custGeom>
            <a:avLst/>
            <a:gdLst/>
            <a:ahLst/>
            <a:cxnLst/>
            <a:rect r="r" b="b" t="t" l="l"/>
            <a:pathLst>
              <a:path h="7863840" w="9144000">
                <a:moveTo>
                  <a:pt x="0" y="7863840"/>
                </a:moveTo>
                <a:lnTo>
                  <a:pt x="9144000" y="7863840"/>
                </a:lnTo>
                <a:lnTo>
                  <a:pt x="9144000" y="0"/>
                </a:lnTo>
                <a:lnTo>
                  <a:pt x="0" y="0"/>
                </a:lnTo>
                <a:lnTo>
                  <a:pt x="0" y="786384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7573054" y="-4334683"/>
            <a:ext cx="10714946" cy="8669365"/>
          </a:xfrm>
          <a:custGeom>
            <a:avLst/>
            <a:gdLst/>
            <a:ahLst/>
            <a:cxnLst/>
            <a:rect r="r" b="b" t="t" l="l"/>
            <a:pathLst>
              <a:path h="8669365" w="10714946">
                <a:moveTo>
                  <a:pt x="0" y="0"/>
                </a:moveTo>
                <a:lnTo>
                  <a:pt x="10714946" y="0"/>
                </a:lnTo>
                <a:lnTo>
                  <a:pt x="10714946" y="8669366"/>
                </a:lnTo>
                <a:lnTo>
                  <a:pt x="0" y="866936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9144000" y="4718992"/>
            <a:ext cx="8526374" cy="5034443"/>
          </a:xfrm>
          <a:prstGeom prst="rect">
            <a:avLst/>
          </a:prstGeom>
        </p:spPr>
        <p:txBody>
          <a:bodyPr anchor="t" rtlCol="false" tIns="0" lIns="0" bIns="0" rIns="0">
            <a:spAutoFit/>
          </a:bodyPr>
          <a:lstStyle/>
          <a:p>
            <a:pPr algn="just">
              <a:lnSpc>
                <a:spcPts val="4436"/>
              </a:lnSpc>
            </a:pPr>
            <a:r>
              <a:rPr lang="en-US" sz="3168">
                <a:solidFill>
                  <a:srgbClr val="1B2122"/>
                </a:solidFill>
                <a:latin typeface="Simonetta"/>
                <a:ea typeface="Simonetta"/>
                <a:cs typeface="Simonetta"/>
                <a:sym typeface="Simonetta"/>
              </a:rPr>
              <a:t>- La Sociología surge en el siglo XVIII junto con el desarrollo de nuevos marcos interpretativos sobre la realidad, debido a profundos cambios sociales como la industrialización, las migraciones y la Revolución Francesa.</a:t>
            </a:r>
          </a:p>
          <a:p>
            <a:pPr algn="just" marL="0" indent="0" lvl="0">
              <a:lnSpc>
                <a:spcPts val="4436"/>
              </a:lnSpc>
              <a:spcBef>
                <a:spcPct val="0"/>
              </a:spcBef>
            </a:pPr>
            <a:r>
              <a:rPr lang="en-US" sz="3168">
                <a:solidFill>
                  <a:srgbClr val="1B2122"/>
                </a:solidFill>
                <a:latin typeface="Simonetta"/>
                <a:ea typeface="Simonetta"/>
                <a:cs typeface="Simonetta"/>
                <a:sym typeface="Simonetta"/>
              </a:rPr>
              <a:t>- Estos cambios impulsaron el surgimiento de nuevas ramas de conocimiento, como la Sociología y la Economía, que buscaban comprender la transformación del orden social.</a:t>
            </a:r>
          </a:p>
        </p:txBody>
      </p:sp>
      <p:sp>
        <p:nvSpPr>
          <p:cNvPr name="TextBox 7" id="7"/>
          <p:cNvSpPr txBox="true"/>
          <p:nvPr/>
        </p:nvSpPr>
        <p:spPr>
          <a:xfrm rot="0">
            <a:off x="9558559" y="1441211"/>
            <a:ext cx="7697257" cy="1885164"/>
          </a:xfrm>
          <a:prstGeom prst="rect">
            <a:avLst/>
          </a:prstGeom>
        </p:spPr>
        <p:txBody>
          <a:bodyPr anchor="t" rtlCol="false" tIns="0" lIns="0" bIns="0" rIns="0">
            <a:spAutoFit/>
          </a:bodyPr>
          <a:lstStyle/>
          <a:p>
            <a:pPr algn="ctr" marL="0" indent="0" lvl="0">
              <a:lnSpc>
                <a:spcPts val="7370"/>
              </a:lnSpc>
              <a:spcBef>
                <a:spcPct val="0"/>
              </a:spcBef>
            </a:pPr>
            <a:r>
              <a:rPr lang="en-US" b="true" sz="6761">
                <a:solidFill>
                  <a:srgbClr val="1B2122"/>
                </a:solidFill>
                <a:latin typeface="Radcliffe Bold"/>
                <a:ea typeface="Radcliffe Bold"/>
                <a:cs typeface="Radcliffe Bold"/>
                <a:sym typeface="Radcliffe Bold"/>
              </a:rPr>
              <a:t>ORIGEN DE LA SOCIOLOGÍA</a:t>
            </a:r>
          </a:p>
        </p:txBody>
      </p:sp>
      <p:sp>
        <p:nvSpPr>
          <p:cNvPr name="TextBox 8" id="8"/>
          <p:cNvSpPr txBox="true"/>
          <p:nvPr/>
        </p:nvSpPr>
        <p:spPr>
          <a:xfrm rot="0">
            <a:off x="358771" y="428672"/>
            <a:ext cx="11161569" cy="600028"/>
          </a:xfrm>
          <a:prstGeom prst="rect">
            <a:avLst/>
          </a:prstGeom>
        </p:spPr>
        <p:txBody>
          <a:bodyPr anchor="t" rtlCol="false" tIns="0" lIns="0" bIns="0" rIns="0">
            <a:spAutoFit/>
          </a:bodyPr>
          <a:lstStyle/>
          <a:p>
            <a:pPr algn="l" marL="0" indent="0" lvl="0">
              <a:lnSpc>
                <a:spcPts val="4948"/>
              </a:lnSpc>
              <a:spcBef>
                <a:spcPct val="0"/>
              </a:spcBef>
            </a:pPr>
            <a:r>
              <a:rPr lang="en-US" b="true" sz="3534">
                <a:solidFill>
                  <a:srgbClr val="1B2122"/>
                </a:solidFill>
                <a:latin typeface="Simonetta Bold"/>
                <a:ea typeface="Simonetta Bold"/>
                <a:cs typeface="Simonetta Bold"/>
                <a:sym typeface="Simonetta Bold"/>
              </a:rPr>
              <a:t>Introducción a la sociología de la Educación.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B9B36B"/>
        </a:solidFill>
      </p:bgPr>
    </p:bg>
    <p:spTree>
      <p:nvGrpSpPr>
        <p:cNvPr id="1" name=""/>
        <p:cNvGrpSpPr/>
        <p:nvPr/>
      </p:nvGrpSpPr>
      <p:grpSpPr>
        <a:xfrm>
          <a:off x="0" y="0"/>
          <a:ext cx="0" cy="0"/>
          <a:chOff x="0" y="0"/>
          <a:chExt cx="0" cy="0"/>
        </a:xfrm>
      </p:grpSpPr>
      <p:sp>
        <p:nvSpPr>
          <p:cNvPr name="Freeform 2" id="2"/>
          <p:cNvSpPr/>
          <p:nvPr/>
        </p:nvSpPr>
        <p:spPr>
          <a:xfrm flipH="false" flipV="false" rot="0">
            <a:off x="15876058" y="314908"/>
            <a:ext cx="1761155" cy="2010965"/>
          </a:xfrm>
          <a:custGeom>
            <a:avLst/>
            <a:gdLst/>
            <a:ahLst/>
            <a:cxnLst/>
            <a:rect r="r" b="b" t="t" l="l"/>
            <a:pathLst>
              <a:path h="2010965" w="1761155">
                <a:moveTo>
                  <a:pt x="0" y="0"/>
                </a:moveTo>
                <a:lnTo>
                  <a:pt x="1761155" y="0"/>
                </a:lnTo>
                <a:lnTo>
                  <a:pt x="1761155" y="2010965"/>
                </a:lnTo>
                <a:lnTo>
                  <a:pt x="0" y="2010965"/>
                </a:lnTo>
                <a:lnTo>
                  <a:pt x="0" y="0"/>
                </a:lnTo>
                <a:close/>
              </a:path>
            </a:pathLst>
          </a:custGeom>
          <a:blipFill>
            <a:blip r:embed="rId2">
              <a:extLst>
                <a:ext uri="{96DAC541-7B7A-43D3-8B79-37D633B846F1}">
                  <asvg:svgBlip xmlns:asvg="http://schemas.microsoft.com/office/drawing/2016/SVG/main" r:embed="rId3"/>
                </a:ext>
              </a:extLst>
            </a:blip>
            <a:stretch>
              <a:fillRect l="-205959" t="-104618" r="0" b="0"/>
            </a:stretch>
          </a:blipFill>
        </p:spPr>
      </p:sp>
      <p:sp>
        <p:nvSpPr>
          <p:cNvPr name="Freeform 3" id="3"/>
          <p:cNvSpPr/>
          <p:nvPr/>
        </p:nvSpPr>
        <p:spPr>
          <a:xfrm flipH="false" flipV="false" rot="0">
            <a:off x="458000" y="7974415"/>
            <a:ext cx="1761155" cy="2010965"/>
          </a:xfrm>
          <a:custGeom>
            <a:avLst/>
            <a:gdLst/>
            <a:ahLst/>
            <a:cxnLst/>
            <a:rect r="r" b="b" t="t" l="l"/>
            <a:pathLst>
              <a:path h="2010965" w="1761155">
                <a:moveTo>
                  <a:pt x="0" y="0"/>
                </a:moveTo>
                <a:lnTo>
                  <a:pt x="1761154" y="0"/>
                </a:lnTo>
                <a:lnTo>
                  <a:pt x="1761154" y="2010964"/>
                </a:lnTo>
                <a:lnTo>
                  <a:pt x="0" y="2010964"/>
                </a:lnTo>
                <a:lnTo>
                  <a:pt x="0" y="0"/>
                </a:lnTo>
                <a:close/>
              </a:path>
            </a:pathLst>
          </a:custGeom>
          <a:blipFill>
            <a:blip r:embed="rId2">
              <a:extLst>
                <a:ext uri="{96DAC541-7B7A-43D3-8B79-37D633B846F1}">
                  <asvg:svgBlip xmlns:asvg="http://schemas.microsoft.com/office/drawing/2016/SVG/main" r:embed="rId3"/>
                </a:ext>
              </a:extLst>
            </a:blip>
            <a:stretch>
              <a:fillRect l="-205959" t="-104618" r="0" b="0"/>
            </a:stretch>
          </a:blipFill>
        </p:spPr>
      </p:sp>
      <p:sp>
        <p:nvSpPr>
          <p:cNvPr name="Freeform 4" id="4"/>
          <p:cNvSpPr/>
          <p:nvPr/>
        </p:nvSpPr>
        <p:spPr>
          <a:xfrm flipH="false" flipV="false" rot="0">
            <a:off x="-3273905" y="0"/>
            <a:ext cx="6547810" cy="5678737"/>
          </a:xfrm>
          <a:custGeom>
            <a:avLst/>
            <a:gdLst/>
            <a:ahLst/>
            <a:cxnLst/>
            <a:rect r="r" b="b" t="t" l="l"/>
            <a:pathLst>
              <a:path h="5678737" w="6547810">
                <a:moveTo>
                  <a:pt x="0" y="0"/>
                </a:moveTo>
                <a:lnTo>
                  <a:pt x="6547810" y="0"/>
                </a:lnTo>
                <a:lnTo>
                  <a:pt x="6547810" y="5678737"/>
                </a:lnTo>
                <a:lnTo>
                  <a:pt x="0" y="56787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0800000">
            <a:off x="15014095" y="4608263"/>
            <a:ext cx="6547810" cy="5678737"/>
          </a:xfrm>
          <a:custGeom>
            <a:avLst/>
            <a:gdLst/>
            <a:ahLst/>
            <a:cxnLst/>
            <a:rect r="r" b="b" t="t" l="l"/>
            <a:pathLst>
              <a:path h="5678737" w="6547810">
                <a:moveTo>
                  <a:pt x="0" y="0"/>
                </a:moveTo>
                <a:lnTo>
                  <a:pt x="6547810" y="0"/>
                </a:lnTo>
                <a:lnTo>
                  <a:pt x="6547810" y="5678737"/>
                </a:lnTo>
                <a:lnTo>
                  <a:pt x="0" y="56787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3065100" y="2901363"/>
            <a:ext cx="11948995" cy="6356937"/>
          </a:xfrm>
          <a:prstGeom prst="rect">
            <a:avLst/>
          </a:prstGeom>
        </p:spPr>
        <p:txBody>
          <a:bodyPr anchor="t" rtlCol="false" tIns="0" lIns="0" bIns="0" rIns="0">
            <a:spAutoFit/>
          </a:bodyPr>
          <a:lstStyle/>
          <a:p>
            <a:pPr algn="just">
              <a:lnSpc>
                <a:spcPts val="5042"/>
              </a:lnSpc>
            </a:pPr>
          </a:p>
          <a:p>
            <a:pPr algn="just">
              <a:lnSpc>
                <a:spcPts val="5042"/>
              </a:lnSpc>
            </a:pPr>
            <a:r>
              <a:rPr lang="en-US" sz="3601">
                <a:solidFill>
                  <a:srgbClr val="1B2122"/>
                </a:solidFill>
                <a:latin typeface="Simonetta"/>
                <a:ea typeface="Simonetta"/>
                <a:cs typeface="Simonetta"/>
                <a:sym typeface="Simonetta"/>
              </a:rPr>
              <a:t>- La Sociología estudia las relaciones entre las personas, los grupos sociales y las consecuencias de estas relaciones a nivel local y global.</a:t>
            </a:r>
          </a:p>
          <a:p>
            <a:pPr algn="just">
              <a:lnSpc>
                <a:spcPts val="5042"/>
              </a:lnSpc>
            </a:pPr>
            <a:r>
              <a:rPr lang="en-US" sz="3601">
                <a:solidFill>
                  <a:srgbClr val="1B2122"/>
                </a:solidFill>
                <a:latin typeface="Simonetta"/>
                <a:ea typeface="Simonetta"/>
                <a:cs typeface="Simonetta"/>
                <a:sym typeface="Simonetta"/>
              </a:rPr>
              <a:t>- A diferencia de otras ciencias, la Sociología analiza la sociedad a partir de categorías específicas como roles, relaciones de poder, solidaridad, etc.</a:t>
            </a:r>
          </a:p>
          <a:p>
            <a:pPr algn="just" marL="0" indent="0" lvl="0">
              <a:lnSpc>
                <a:spcPts val="5042"/>
              </a:lnSpc>
              <a:spcBef>
                <a:spcPct val="0"/>
              </a:spcBef>
            </a:pPr>
            <a:r>
              <a:rPr lang="en-US" sz="3601">
                <a:solidFill>
                  <a:srgbClr val="1B2122"/>
                </a:solidFill>
                <a:latin typeface="Simonetta"/>
                <a:ea typeface="Simonetta"/>
                <a:cs typeface="Simonetta"/>
                <a:sym typeface="Simonetta"/>
              </a:rPr>
              <a:t>- La Sociología investiga los "hechos sociales", es decir, comportamientos, formas de pensar y sentir que son interiorizados a través de la presión del grupo social.</a:t>
            </a:r>
          </a:p>
        </p:txBody>
      </p:sp>
      <p:sp>
        <p:nvSpPr>
          <p:cNvPr name="TextBox 7" id="7"/>
          <p:cNvSpPr txBox="true"/>
          <p:nvPr/>
        </p:nvSpPr>
        <p:spPr>
          <a:xfrm rot="0">
            <a:off x="2123320" y="1104900"/>
            <a:ext cx="13832555" cy="1885164"/>
          </a:xfrm>
          <a:prstGeom prst="rect">
            <a:avLst/>
          </a:prstGeom>
        </p:spPr>
        <p:txBody>
          <a:bodyPr anchor="t" rtlCol="false" tIns="0" lIns="0" bIns="0" rIns="0">
            <a:spAutoFit/>
          </a:bodyPr>
          <a:lstStyle/>
          <a:p>
            <a:pPr algn="ctr" marL="0" indent="0" lvl="0">
              <a:lnSpc>
                <a:spcPts val="7370"/>
              </a:lnSpc>
              <a:spcBef>
                <a:spcPct val="0"/>
              </a:spcBef>
            </a:pPr>
            <a:r>
              <a:rPr lang="en-US" b="true" sz="6761">
                <a:solidFill>
                  <a:srgbClr val="1B2122"/>
                </a:solidFill>
                <a:latin typeface="Radcliffe Bold"/>
                <a:ea typeface="Radcliffe Bold"/>
                <a:cs typeface="Radcliffe Bold"/>
                <a:sym typeface="Radcliffe Bold"/>
              </a:rPr>
              <a:t>¿QUÉ ESTUDIA LA SOCIOLOGÍA?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B3969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045008" y="-3200921"/>
            <a:ext cx="13741145" cy="14206071"/>
          </a:xfrm>
          <a:custGeom>
            <a:avLst/>
            <a:gdLst/>
            <a:ahLst/>
            <a:cxnLst/>
            <a:rect r="r" b="b" t="t" l="l"/>
            <a:pathLst>
              <a:path h="14206071" w="13741145">
                <a:moveTo>
                  <a:pt x="0" y="0"/>
                </a:moveTo>
                <a:lnTo>
                  <a:pt x="13741145" y="0"/>
                </a:lnTo>
                <a:lnTo>
                  <a:pt x="13741145" y="14206070"/>
                </a:lnTo>
                <a:lnTo>
                  <a:pt x="0" y="142060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0812545" y="2322804"/>
            <a:ext cx="7855429" cy="8229497"/>
          </a:xfrm>
          <a:custGeom>
            <a:avLst/>
            <a:gdLst/>
            <a:ahLst/>
            <a:cxnLst/>
            <a:rect r="r" b="b" t="t" l="l"/>
            <a:pathLst>
              <a:path h="8229497" w="7855429">
                <a:moveTo>
                  <a:pt x="7855429" y="0"/>
                </a:moveTo>
                <a:lnTo>
                  <a:pt x="0" y="0"/>
                </a:lnTo>
                <a:lnTo>
                  <a:pt x="0" y="8229497"/>
                </a:lnTo>
                <a:lnTo>
                  <a:pt x="7855429" y="8229497"/>
                </a:lnTo>
                <a:lnTo>
                  <a:pt x="785542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10800000">
            <a:off x="-663878" y="-212221"/>
            <a:ext cx="6618590" cy="6933761"/>
          </a:xfrm>
          <a:custGeom>
            <a:avLst/>
            <a:gdLst/>
            <a:ahLst/>
            <a:cxnLst/>
            <a:rect r="r" b="b" t="t" l="l"/>
            <a:pathLst>
              <a:path h="6933761" w="6618590">
                <a:moveTo>
                  <a:pt x="6618590" y="0"/>
                </a:moveTo>
                <a:lnTo>
                  <a:pt x="0" y="0"/>
                </a:lnTo>
                <a:lnTo>
                  <a:pt x="0" y="6933761"/>
                </a:lnTo>
                <a:lnTo>
                  <a:pt x="6618590" y="6933761"/>
                </a:lnTo>
                <a:lnTo>
                  <a:pt x="661859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a:grpSpLocks noChangeAspect="true"/>
          </p:cNvGrpSpPr>
          <p:nvPr/>
        </p:nvGrpSpPr>
        <p:grpSpPr>
          <a:xfrm rot="0">
            <a:off x="12396971" y="1742827"/>
            <a:ext cx="6801374" cy="6801346"/>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0" t="0" r="0" b="0"/>
              </a:stretch>
            </a:blipFill>
          </p:spPr>
        </p:sp>
      </p:grpSp>
      <p:sp>
        <p:nvSpPr>
          <p:cNvPr name="TextBox 7" id="7"/>
          <p:cNvSpPr txBox="true"/>
          <p:nvPr/>
        </p:nvSpPr>
        <p:spPr>
          <a:xfrm rot="0">
            <a:off x="2357754" y="2018948"/>
            <a:ext cx="9866976" cy="7737428"/>
          </a:xfrm>
          <a:prstGeom prst="rect">
            <a:avLst/>
          </a:prstGeom>
        </p:spPr>
        <p:txBody>
          <a:bodyPr anchor="t" rtlCol="false" tIns="0" lIns="0" bIns="0" rIns="0">
            <a:spAutoFit/>
          </a:bodyPr>
          <a:lstStyle/>
          <a:p>
            <a:pPr algn="just">
              <a:lnSpc>
                <a:spcPts val="5602"/>
              </a:lnSpc>
            </a:pPr>
          </a:p>
          <a:p>
            <a:pPr algn="just">
              <a:lnSpc>
                <a:spcPts val="5602"/>
              </a:lnSpc>
            </a:pPr>
            <a:r>
              <a:rPr lang="en-US" sz="4001">
                <a:solidFill>
                  <a:srgbClr val="1B2122"/>
                </a:solidFill>
                <a:latin typeface="Simonetta"/>
                <a:ea typeface="Simonetta"/>
                <a:cs typeface="Simonetta"/>
                <a:sym typeface="Simonetta"/>
              </a:rPr>
              <a:t>- El método sociológico se basa en una mirada crítica y una actitud de conciencia frente a la realidad social.</a:t>
            </a:r>
          </a:p>
          <a:p>
            <a:pPr algn="just">
              <a:lnSpc>
                <a:spcPts val="5602"/>
              </a:lnSpc>
            </a:pPr>
            <a:r>
              <a:rPr lang="en-US" sz="4001">
                <a:solidFill>
                  <a:srgbClr val="1B2122"/>
                </a:solidFill>
                <a:latin typeface="Simonetta"/>
                <a:ea typeface="Simonetta"/>
                <a:cs typeface="Simonetta"/>
                <a:sym typeface="Simonetta"/>
              </a:rPr>
              <a:t>- Existen diferentes enfoques teóricos y técnicas de investigación, tanto cuantitativas como cualitativas, que permiten acceder a los fenómenos sociales.</a:t>
            </a:r>
          </a:p>
          <a:p>
            <a:pPr algn="just" marL="0" indent="0" lvl="0">
              <a:lnSpc>
                <a:spcPts val="5602"/>
              </a:lnSpc>
              <a:spcBef>
                <a:spcPct val="0"/>
              </a:spcBef>
            </a:pPr>
            <a:r>
              <a:rPr lang="en-US" sz="4001">
                <a:solidFill>
                  <a:srgbClr val="1B2122"/>
                </a:solidFill>
                <a:latin typeface="Simonetta"/>
                <a:ea typeface="Simonetta"/>
                <a:cs typeface="Simonetta"/>
                <a:sym typeface="Simonetta"/>
              </a:rPr>
              <a:t>- Actualmente se tiende a utilizar una combinación de métodos (triangulación) para contrastar y validar los datos obtenidos.</a:t>
            </a:r>
          </a:p>
        </p:txBody>
      </p:sp>
      <p:sp>
        <p:nvSpPr>
          <p:cNvPr name="TextBox 8" id="8"/>
          <p:cNvSpPr txBox="true"/>
          <p:nvPr/>
        </p:nvSpPr>
        <p:spPr>
          <a:xfrm rot="0">
            <a:off x="2012266" y="758347"/>
            <a:ext cx="10557953" cy="984480"/>
          </a:xfrm>
          <a:prstGeom prst="rect">
            <a:avLst/>
          </a:prstGeom>
        </p:spPr>
        <p:txBody>
          <a:bodyPr anchor="t" rtlCol="false" tIns="0" lIns="0" bIns="0" rIns="0">
            <a:spAutoFit/>
          </a:bodyPr>
          <a:lstStyle/>
          <a:p>
            <a:pPr algn="ctr">
              <a:lnSpc>
                <a:spcPts val="7697"/>
              </a:lnSpc>
              <a:spcBef>
                <a:spcPct val="0"/>
              </a:spcBef>
            </a:pPr>
            <a:r>
              <a:rPr lang="en-US" b="true" sz="7061">
                <a:solidFill>
                  <a:srgbClr val="1B2122"/>
                </a:solidFill>
                <a:latin typeface="Radcliffe Bold"/>
                <a:ea typeface="Radcliffe Bold"/>
                <a:cs typeface="Radcliffe Bold"/>
                <a:sym typeface="Radcliffe Bold"/>
              </a:rPr>
              <a:t>MÉTODO SOCIOLÓGICO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AD1E1"/>
        </a:solidFill>
      </p:bgPr>
    </p:bg>
    <p:spTree>
      <p:nvGrpSpPr>
        <p:cNvPr id="1" name=""/>
        <p:cNvGrpSpPr/>
        <p:nvPr/>
      </p:nvGrpSpPr>
      <p:grpSpPr>
        <a:xfrm>
          <a:off x="0" y="0"/>
          <a:ext cx="0" cy="0"/>
          <a:chOff x="0" y="0"/>
          <a:chExt cx="0" cy="0"/>
        </a:xfrm>
      </p:grpSpPr>
      <p:sp>
        <p:nvSpPr>
          <p:cNvPr name="Freeform 2" id="2"/>
          <p:cNvSpPr/>
          <p:nvPr/>
        </p:nvSpPr>
        <p:spPr>
          <a:xfrm flipH="false" flipV="false" rot="0">
            <a:off x="1612603" y="-3000445"/>
            <a:ext cx="25986090" cy="18465100"/>
          </a:xfrm>
          <a:custGeom>
            <a:avLst/>
            <a:gdLst/>
            <a:ahLst/>
            <a:cxnLst/>
            <a:rect r="r" b="b" t="t" l="l"/>
            <a:pathLst>
              <a:path h="18465100" w="25986090">
                <a:moveTo>
                  <a:pt x="0" y="0"/>
                </a:moveTo>
                <a:lnTo>
                  <a:pt x="25986090" y="0"/>
                </a:lnTo>
                <a:lnTo>
                  <a:pt x="25986090" y="18465100"/>
                </a:lnTo>
                <a:lnTo>
                  <a:pt x="0" y="18465100"/>
                </a:lnTo>
                <a:lnTo>
                  <a:pt x="0" y="0"/>
                </a:lnTo>
                <a:close/>
              </a:path>
            </a:pathLst>
          </a:custGeom>
          <a:blipFill>
            <a:blip r:embed="rId2">
              <a:extLst>
                <a:ext uri="{96DAC541-7B7A-43D3-8B79-37D633B846F1}">
                  <asvg:svgBlip xmlns:asvg="http://schemas.microsoft.com/office/drawing/2016/SVG/main" r:embed="rId3"/>
                </a:ext>
              </a:extLst>
            </a:blip>
            <a:stretch>
              <a:fillRect l="0" t="0" r="-3490" b="-46174"/>
            </a:stretch>
          </a:blipFill>
        </p:spPr>
      </p:sp>
      <p:sp>
        <p:nvSpPr>
          <p:cNvPr name="TextBox 3" id="3"/>
          <p:cNvSpPr txBox="true"/>
          <p:nvPr/>
        </p:nvSpPr>
        <p:spPr>
          <a:xfrm rot="0">
            <a:off x="2227257" y="2264727"/>
            <a:ext cx="15032043" cy="3279788"/>
          </a:xfrm>
          <a:prstGeom prst="rect">
            <a:avLst/>
          </a:prstGeom>
        </p:spPr>
        <p:txBody>
          <a:bodyPr anchor="t" rtlCol="false" tIns="0" lIns="0" bIns="0" rIns="0">
            <a:spAutoFit/>
          </a:bodyPr>
          <a:lstStyle/>
          <a:p>
            <a:pPr algn="just" marL="0" indent="0" lvl="0">
              <a:lnSpc>
                <a:spcPts val="5257"/>
              </a:lnSpc>
              <a:spcBef>
                <a:spcPct val="0"/>
              </a:spcBef>
            </a:pPr>
            <a:r>
              <a:rPr lang="en-US" sz="3755">
                <a:solidFill>
                  <a:srgbClr val="1B2122"/>
                </a:solidFill>
                <a:latin typeface="Simonetta"/>
                <a:ea typeface="Simonetta"/>
                <a:cs typeface="Simonetta"/>
                <a:sym typeface="Simonetta"/>
              </a:rPr>
              <a:t> La Sociología de la Educación es la ciencia de la educación que estudia de manera propia y específica aspectos de la educación de una gran importancia e interés para todos (profesorado, alumnado, familias, administraciones...) en nuestra sociedad. Por ejemplo: la relación entre educación e igualdad social, la formación de identidades, la relación entre educación y trabajo, etc. </a:t>
            </a:r>
          </a:p>
        </p:txBody>
      </p:sp>
      <p:sp>
        <p:nvSpPr>
          <p:cNvPr name="TextBox 4" id="4"/>
          <p:cNvSpPr txBox="true"/>
          <p:nvPr/>
        </p:nvSpPr>
        <p:spPr>
          <a:xfrm rot="0">
            <a:off x="2095655" y="6943799"/>
            <a:ext cx="7048345" cy="2089150"/>
          </a:xfrm>
          <a:prstGeom prst="rect">
            <a:avLst/>
          </a:prstGeom>
        </p:spPr>
        <p:txBody>
          <a:bodyPr anchor="t" rtlCol="false" tIns="0" lIns="0" bIns="0" rIns="0">
            <a:spAutoFit/>
          </a:bodyPr>
          <a:lstStyle/>
          <a:p>
            <a:pPr algn="just" marL="0" indent="0" lvl="0">
              <a:lnSpc>
                <a:spcPts val="5599"/>
              </a:lnSpc>
              <a:spcBef>
                <a:spcPct val="0"/>
              </a:spcBef>
            </a:pPr>
            <a:r>
              <a:rPr lang="en-US" sz="3999">
                <a:solidFill>
                  <a:srgbClr val="1B2122"/>
                </a:solidFill>
                <a:latin typeface="Simonetta"/>
                <a:ea typeface="Simonetta"/>
                <a:cs typeface="Simonetta"/>
                <a:sym typeface="Simonetta"/>
              </a:rPr>
              <a:t>Permite entender la relación entre educación, desigualdad social, y desarrollo cultural.</a:t>
            </a:r>
          </a:p>
        </p:txBody>
      </p:sp>
      <p:sp>
        <p:nvSpPr>
          <p:cNvPr name="TextBox 5" id="5"/>
          <p:cNvSpPr txBox="true"/>
          <p:nvPr/>
        </p:nvSpPr>
        <p:spPr>
          <a:xfrm rot="0">
            <a:off x="2860589" y="1066800"/>
            <a:ext cx="12393329" cy="577011"/>
          </a:xfrm>
          <a:prstGeom prst="rect">
            <a:avLst/>
          </a:prstGeom>
        </p:spPr>
        <p:txBody>
          <a:bodyPr anchor="t" rtlCol="false" tIns="0" lIns="0" bIns="0" rIns="0">
            <a:spAutoFit/>
          </a:bodyPr>
          <a:lstStyle/>
          <a:p>
            <a:pPr algn="ctr" marL="0" indent="0" lvl="0">
              <a:lnSpc>
                <a:spcPts val="4424"/>
              </a:lnSpc>
              <a:spcBef>
                <a:spcPct val="0"/>
              </a:spcBef>
            </a:pPr>
            <a:r>
              <a:rPr lang="en-US" b="true" sz="4058">
                <a:solidFill>
                  <a:srgbClr val="1B2122"/>
                </a:solidFill>
                <a:latin typeface="Radcliffe Bold"/>
                <a:ea typeface="Radcliffe Bold"/>
                <a:cs typeface="Radcliffe Bold"/>
                <a:sym typeface="Radcliffe Bold"/>
              </a:rPr>
              <a:t>¿QUÉ ES LA SOCIOLOGÍA DE LA EDUCACIÓN?</a:t>
            </a:r>
          </a:p>
        </p:txBody>
      </p:sp>
      <p:sp>
        <p:nvSpPr>
          <p:cNvPr name="TextBox 6" id="6"/>
          <p:cNvSpPr txBox="true"/>
          <p:nvPr/>
        </p:nvSpPr>
        <p:spPr>
          <a:xfrm rot="0">
            <a:off x="2302061" y="6270205"/>
            <a:ext cx="5430038" cy="577011"/>
          </a:xfrm>
          <a:prstGeom prst="rect">
            <a:avLst/>
          </a:prstGeom>
        </p:spPr>
        <p:txBody>
          <a:bodyPr anchor="t" rtlCol="false" tIns="0" lIns="0" bIns="0" rIns="0">
            <a:spAutoFit/>
          </a:bodyPr>
          <a:lstStyle/>
          <a:p>
            <a:pPr algn="ctr" marL="0" indent="0" lvl="0">
              <a:lnSpc>
                <a:spcPts val="4424"/>
              </a:lnSpc>
              <a:spcBef>
                <a:spcPct val="0"/>
              </a:spcBef>
            </a:pPr>
            <a:r>
              <a:rPr lang="en-US" b="true" sz="4058">
                <a:solidFill>
                  <a:srgbClr val="1B2122"/>
                </a:solidFill>
                <a:latin typeface="Radcliffe Bold"/>
                <a:ea typeface="Radcliffe Bold"/>
                <a:cs typeface="Radcliffe Bold"/>
                <a:sym typeface="Radcliffe Bold"/>
              </a:rPr>
              <a:t>IMPORTANCIA</a:t>
            </a:r>
          </a:p>
        </p:txBody>
      </p:sp>
      <p:sp>
        <p:nvSpPr>
          <p:cNvPr name="TextBox 7" id="7"/>
          <p:cNvSpPr txBox="true"/>
          <p:nvPr/>
        </p:nvSpPr>
        <p:spPr>
          <a:xfrm rot="0">
            <a:off x="10143106" y="6270205"/>
            <a:ext cx="5430038" cy="577011"/>
          </a:xfrm>
          <a:prstGeom prst="rect">
            <a:avLst/>
          </a:prstGeom>
        </p:spPr>
        <p:txBody>
          <a:bodyPr anchor="t" rtlCol="false" tIns="0" lIns="0" bIns="0" rIns="0">
            <a:spAutoFit/>
          </a:bodyPr>
          <a:lstStyle/>
          <a:p>
            <a:pPr algn="ctr" marL="0" indent="0" lvl="0">
              <a:lnSpc>
                <a:spcPts val="4424"/>
              </a:lnSpc>
              <a:spcBef>
                <a:spcPct val="0"/>
              </a:spcBef>
            </a:pPr>
            <a:r>
              <a:rPr lang="en-US" b="true" sz="4058">
                <a:solidFill>
                  <a:srgbClr val="1B2122"/>
                </a:solidFill>
                <a:latin typeface="Radcliffe Bold"/>
                <a:ea typeface="Radcliffe Bold"/>
                <a:cs typeface="Radcliffe Bold"/>
                <a:sym typeface="Radcliffe Bold"/>
              </a:rPr>
              <a:t>OBJETIVO</a:t>
            </a:r>
          </a:p>
        </p:txBody>
      </p:sp>
      <p:sp>
        <p:nvSpPr>
          <p:cNvPr name="TextBox 8" id="8"/>
          <p:cNvSpPr txBox="true"/>
          <p:nvPr/>
        </p:nvSpPr>
        <p:spPr>
          <a:xfrm rot="0">
            <a:off x="10143106" y="6943799"/>
            <a:ext cx="7447247" cy="2089150"/>
          </a:xfrm>
          <a:prstGeom prst="rect">
            <a:avLst/>
          </a:prstGeom>
        </p:spPr>
        <p:txBody>
          <a:bodyPr anchor="t" rtlCol="false" tIns="0" lIns="0" bIns="0" rIns="0">
            <a:spAutoFit/>
          </a:bodyPr>
          <a:lstStyle/>
          <a:p>
            <a:pPr algn="just" marL="0" indent="0" lvl="0">
              <a:lnSpc>
                <a:spcPts val="5599"/>
              </a:lnSpc>
              <a:spcBef>
                <a:spcPct val="0"/>
              </a:spcBef>
            </a:pPr>
            <a:r>
              <a:rPr lang="en-US" sz="3999">
                <a:solidFill>
                  <a:srgbClr val="1B2122"/>
                </a:solidFill>
                <a:latin typeface="Simonetta"/>
                <a:ea typeface="Simonetta"/>
                <a:cs typeface="Simonetta"/>
                <a:sym typeface="Simonetta"/>
              </a:rPr>
              <a:t>Analizar la educación como un fenómeno social que reproduce o transforma las estructuras sociales.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AD1E1"/>
        </a:solidFill>
      </p:bgPr>
    </p:bg>
    <p:spTree>
      <p:nvGrpSpPr>
        <p:cNvPr id="1" name=""/>
        <p:cNvGrpSpPr/>
        <p:nvPr/>
      </p:nvGrpSpPr>
      <p:grpSpPr>
        <a:xfrm>
          <a:off x="0" y="0"/>
          <a:ext cx="0" cy="0"/>
          <a:chOff x="0" y="0"/>
          <a:chExt cx="0" cy="0"/>
        </a:xfrm>
      </p:grpSpPr>
      <p:sp>
        <p:nvSpPr>
          <p:cNvPr name="TextBox 2" id="2"/>
          <p:cNvSpPr txBox="true"/>
          <p:nvPr/>
        </p:nvSpPr>
        <p:spPr>
          <a:xfrm rot="0">
            <a:off x="935873" y="1310550"/>
            <a:ext cx="16416255" cy="1825760"/>
          </a:xfrm>
          <a:prstGeom prst="rect">
            <a:avLst/>
          </a:prstGeom>
        </p:spPr>
        <p:txBody>
          <a:bodyPr anchor="t" rtlCol="false" tIns="0" lIns="0" bIns="0" rIns="0">
            <a:spAutoFit/>
          </a:bodyPr>
          <a:lstStyle/>
          <a:p>
            <a:pPr algn="just">
              <a:lnSpc>
                <a:spcPts val="4892"/>
              </a:lnSpc>
            </a:pPr>
            <a:r>
              <a:rPr lang="en-US" sz="3494" b="true">
                <a:solidFill>
                  <a:srgbClr val="CF2222"/>
                </a:solidFill>
                <a:latin typeface="Simonetta Bold"/>
                <a:ea typeface="Simonetta Bold"/>
                <a:cs typeface="Simonetta Bold"/>
                <a:sym typeface="Simonetta Bold"/>
              </a:rPr>
              <a:t>- Educación:</a:t>
            </a:r>
            <a:r>
              <a:rPr lang="en-US" sz="3494">
                <a:solidFill>
                  <a:srgbClr val="1B2122"/>
                </a:solidFill>
                <a:latin typeface="Simonetta"/>
                <a:ea typeface="Simonetta"/>
                <a:cs typeface="Simonetta"/>
                <a:sym typeface="Simonetta"/>
              </a:rPr>
              <a:t> Proceso de socialización y transmisión de conocimientos, valores y normas.</a:t>
            </a:r>
          </a:p>
          <a:p>
            <a:pPr algn="just">
              <a:lnSpc>
                <a:spcPts val="4892"/>
              </a:lnSpc>
            </a:pPr>
            <a:r>
              <a:rPr lang="en-US" sz="3494" b="true">
                <a:solidFill>
                  <a:srgbClr val="FF5757"/>
                </a:solidFill>
                <a:latin typeface="Simonetta Bold"/>
                <a:ea typeface="Simonetta Bold"/>
                <a:cs typeface="Simonetta Bold"/>
                <a:sym typeface="Simonetta Bold"/>
              </a:rPr>
              <a:t>- Estructura Social:</a:t>
            </a:r>
            <a:r>
              <a:rPr lang="en-US" sz="3494">
                <a:solidFill>
                  <a:srgbClr val="1B2122"/>
                </a:solidFill>
                <a:latin typeface="Simonetta"/>
                <a:ea typeface="Simonetta"/>
                <a:cs typeface="Simonetta"/>
                <a:sym typeface="Simonetta"/>
              </a:rPr>
              <a:t> Conjunto de relaciones y organizaciones que estructuran la sociedad.</a:t>
            </a:r>
          </a:p>
          <a:p>
            <a:pPr algn="just" marL="0" indent="0" lvl="0">
              <a:lnSpc>
                <a:spcPts val="4892"/>
              </a:lnSpc>
              <a:spcBef>
                <a:spcPct val="0"/>
              </a:spcBef>
            </a:pPr>
            <a:r>
              <a:rPr lang="en-US" b="true" sz="3494">
                <a:solidFill>
                  <a:srgbClr val="7ED957"/>
                </a:solidFill>
                <a:latin typeface="Simonetta Bold"/>
                <a:ea typeface="Simonetta Bold"/>
                <a:cs typeface="Simonetta Bold"/>
                <a:sym typeface="Simonetta Bold"/>
              </a:rPr>
              <a:t>- </a:t>
            </a:r>
            <a:r>
              <a:rPr lang="en-US" b="true" sz="3494">
                <a:solidFill>
                  <a:srgbClr val="004AAD"/>
                </a:solidFill>
                <a:latin typeface="Simonetta Bold"/>
                <a:ea typeface="Simonetta Bold"/>
                <a:cs typeface="Simonetta Bold"/>
                <a:sym typeface="Simonetta Bold"/>
              </a:rPr>
              <a:t>Cultura:</a:t>
            </a:r>
            <a:r>
              <a:rPr lang="en-US" sz="3494">
                <a:solidFill>
                  <a:srgbClr val="7ED957"/>
                </a:solidFill>
                <a:latin typeface="Simonetta"/>
                <a:ea typeface="Simonetta"/>
                <a:cs typeface="Simonetta"/>
                <a:sym typeface="Simonetta"/>
              </a:rPr>
              <a:t> </a:t>
            </a:r>
            <a:r>
              <a:rPr lang="en-US" sz="3494">
                <a:solidFill>
                  <a:srgbClr val="1B2122"/>
                </a:solidFill>
                <a:latin typeface="Simonetta"/>
                <a:ea typeface="Simonetta"/>
                <a:cs typeface="Simonetta"/>
                <a:sym typeface="Simonetta"/>
              </a:rPr>
              <a:t>Conjunto de prácticas, creencias y valores compartidos por un grupo social.</a:t>
            </a:r>
          </a:p>
        </p:txBody>
      </p:sp>
      <p:sp>
        <p:nvSpPr>
          <p:cNvPr name="Freeform 3" id="3"/>
          <p:cNvSpPr/>
          <p:nvPr/>
        </p:nvSpPr>
        <p:spPr>
          <a:xfrm flipH="false" flipV="false" rot="0">
            <a:off x="-485515" y="-1650557"/>
            <a:ext cx="8008649" cy="5358514"/>
          </a:xfrm>
          <a:custGeom>
            <a:avLst/>
            <a:gdLst/>
            <a:ahLst/>
            <a:cxnLst/>
            <a:rect r="r" b="b" t="t" l="l"/>
            <a:pathLst>
              <a:path h="5358514" w="8008649">
                <a:moveTo>
                  <a:pt x="0" y="0"/>
                </a:moveTo>
                <a:lnTo>
                  <a:pt x="8008649" y="0"/>
                </a:lnTo>
                <a:lnTo>
                  <a:pt x="8008649" y="5358514"/>
                </a:lnTo>
                <a:lnTo>
                  <a:pt x="0" y="53585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1315127" y="-1749662"/>
            <a:ext cx="8156768" cy="5457619"/>
          </a:xfrm>
          <a:custGeom>
            <a:avLst/>
            <a:gdLst/>
            <a:ahLst/>
            <a:cxnLst/>
            <a:rect r="r" b="b" t="t" l="l"/>
            <a:pathLst>
              <a:path h="5457619" w="8156768">
                <a:moveTo>
                  <a:pt x="0" y="0"/>
                </a:moveTo>
                <a:lnTo>
                  <a:pt x="8156768" y="0"/>
                </a:lnTo>
                <a:lnTo>
                  <a:pt x="8156768" y="5457619"/>
                </a:lnTo>
                <a:lnTo>
                  <a:pt x="0" y="54576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910450" y="6164303"/>
            <a:ext cx="5216718" cy="4302260"/>
          </a:xfrm>
          <a:prstGeom prst="rect">
            <a:avLst/>
          </a:prstGeom>
        </p:spPr>
        <p:txBody>
          <a:bodyPr anchor="t" rtlCol="false" tIns="0" lIns="0" bIns="0" rIns="0">
            <a:spAutoFit/>
          </a:bodyPr>
          <a:lstStyle/>
          <a:p>
            <a:pPr algn="just">
              <a:lnSpc>
                <a:spcPts val="4892"/>
              </a:lnSpc>
            </a:pPr>
            <a:r>
              <a:rPr lang="en-US" sz="3494">
                <a:solidFill>
                  <a:srgbClr val="1B2122"/>
                </a:solidFill>
                <a:latin typeface="Simonetta"/>
                <a:ea typeface="Simonetta"/>
                <a:cs typeface="Simonetta"/>
                <a:sym typeface="Simonetta"/>
              </a:rPr>
              <a:t>-Propuesto por Émile Durkheim.</a:t>
            </a:r>
          </a:p>
          <a:p>
            <a:pPr algn="just">
              <a:lnSpc>
                <a:spcPts val="4892"/>
              </a:lnSpc>
            </a:pPr>
            <a:r>
              <a:rPr lang="en-US" sz="3494">
                <a:solidFill>
                  <a:srgbClr val="1B2122"/>
                </a:solidFill>
                <a:latin typeface="Simonetta"/>
                <a:ea typeface="Simonetta"/>
                <a:cs typeface="Simonetta"/>
                <a:sym typeface="Simonetta"/>
              </a:rPr>
              <a:t>-La educación cumple funciones sociales (integración, selección, socialización).</a:t>
            </a:r>
          </a:p>
          <a:p>
            <a:pPr algn="just" marL="0" indent="0" lvl="0">
              <a:lnSpc>
                <a:spcPts val="4892"/>
              </a:lnSpc>
              <a:spcBef>
                <a:spcPct val="0"/>
              </a:spcBef>
            </a:pPr>
          </a:p>
        </p:txBody>
      </p:sp>
      <p:sp>
        <p:nvSpPr>
          <p:cNvPr name="TextBox 6" id="6"/>
          <p:cNvSpPr txBox="true"/>
          <p:nvPr/>
        </p:nvSpPr>
        <p:spPr>
          <a:xfrm rot="0">
            <a:off x="6127169" y="3526835"/>
            <a:ext cx="6547741" cy="623162"/>
          </a:xfrm>
          <a:prstGeom prst="rect">
            <a:avLst/>
          </a:prstGeom>
        </p:spPr>
        <p:txBody>
          <a:bodyPr anchor="t" rtlCol="false" tIns="0" lIns="0" bIns="0" rIns="0">
            <a:spAutoFit/>
          </a:bodyPr>
          <a:lstStyle/>
          <a:p>
            <a:pPr algn="ctr" marL="0" indent="0" lvl="0">
              <a:lnSpc>
                <a:spcPts val="4809"/>
              </a:lnSpc>
              <a:spcBef>
                <a:spcPct val="0"/>
              </a:spcBef>
            </a:pPr>
            <a:r>
              <a:rPr lang="en-US" b="true" sz="4412">
                <a:solidFill>
                  <a:srgbClr val="1B2122"/>
                </a:solidFill>
                <a:latin typeface="Radcliffe Bold"/>
                <a:ea typeface="Radcliffe Bold"/>
                <a:cs typeface="Radcliffe Bold"/>
                <a:sym typeface="Radcliffe Bold"/>
              </a:rPr>
              <a:t>ENFOQUES TEÓRICOS</a:t>
            </a:r>
          </a:p>
        </p:txBody>
      </p:sp>
      <p:sp>
        <p:nvSpPr>
          <p:cNvPr name="TextBox 7" id="7"/>
          <p:cNvSpPr txBox="true"/>
          <p:nvPr/>
        </p:nvSpPr>
        <p:spPr>
          <a:xfrm rot="0">
            <a:off x="7539784" y="4533694"/>
            <a:ext cx="3722509" cy="1344859"/>
          </a:xfrm>
          <a:prstGeom prst="rect">
            <a:avLst/>
          </a:prstGeom>
        </p:spPr>
        <p:txBody>
          <a:bodyPr anchor="t" rtlCol="false" tIns="0" lIns="0" bIns="0" rIns="0">
            <a:spAutoFit/>
          </a:bodyPr>
          <a:lstStyle/>
          <a:p>
            <a:pPr algn="ctr" marL="0" indent="0" lvl="0">
              <a:lnSpc>
                <a:spcPts val="4014"/>
              </a:lnSpc>
              <a:spcBef>
                <a:spcPct val="0"/>
              </a:spcBef>
            </a:pPr>
            <a:r>
              <a:rPr lang="en-US" b="true" sz="3682">
                <a:solidFill>
                  <a:srgbClr val="1B2122"/>
                </a:solidFill>
                <a:latin typeface="Radcliffe Bold"/>
                <a:ea typeface="Radcliffe Bold"/>
                <a:cs typeface="Radcliffe Bold"/>
                <a:sym typeface="Radcliffe Bold"/>
              </a:rPr>
              <a:t>TEORÍA CRÍTICA</a:t>
            </a:r>
          </a:p>
        </p:txBody>
      </p:sp>
      <p:sp>
        <p:nvSpPr>
          <p:cNvPr name="TextBox 8" id="8"/>
          <p:cNvSpPr txBox="true"/>
          <p:nvPr/>
        </p:nvSpPr>
        <p:spPr>
          <a:xfrm rot="0">
            <a:off x="6921412" y="5888883"/>
            <a:ext cx="4959254" cy="3683135"/>
          </a:xfrm>
          <a:prstGeom prst="rect">
            <a:avLst/>
          </a:prstGeom>
        </p:spPr>
        <p:txBody>
          <a:bodyPr anchor="t" rtlCol="false" tIns="0" lIns="0" bIns="0" rIns="0">
            <a:spAutoFit/>
          </a:bodyPr>
          <a:lstStyle/>
          <a:p>
            <a:pPr algn="just">
              <a:lnSpc>
                <a:spcPts val="4892"/>
              </a:lnSpc>
            </a:pPr>
            <a:r>
              <a:rPr lang="en-US" sz="3494">
                <a:solidFill>
                  <a:srgbClr val="1B2122"/>
                </a:solidFill>
                <a:latin typeface="Simonetta"/>
                <a:ea typeface="Simonetta"/>
                <a:cs typeface="Simonetta"/>
                <a:sym typeface="Simonetta"/>
              </a:rPr>
              <a:t>- Inspirada en la Escuela de Frankfurt.</a:t>
            </a:r>
          </a:p>
          <a:p>
            <a:pPr algn="just" marL="0" indent="0" lvl="0">
              <a:lnSpc>
                <a:spcPts val="4892"/>
              </a:lnSpc>
              <a:spcBef>
                <a:spcPct val="0"/>
              </a:spcBef>
            </a:pPr>
            <a:r>
              <a:rPr lang="en-US" sz="3494">
                <a:solidFill>
                  <a:srgbClr val="1B2122"/>
                </a:solidFill>
                <a:latin typeface="Simonetta"/>
                <a:ea typeface="Simonetta"/>
                <a:cs typeface="Simonetta"/>
                <a:sym typeface="Simonetta"/>
              </a:rPr>
              <a:t>-Analiza cómo la educación puede perpetuar la desigualdad y justificar el estatus quo.</a:t>
            </a:r>
          </a:p>
        </p:txBody>
      </p:sp>
      <p:sp>
        <p:nvSpPr>
          <p:cNvPr name="TextBox 9" id="9"/>
          <p:cNvSpPr txBox="true"/>
          <p:nvPr/>
        </p:nvSpPr>
        <p:spPr>
          <a:xfrm rot="0">
            <a:off x="-1167775" y="382103"/>
            <a:ext cx="12809408" cy="646597"/>
          </a:xfrm>
          <a:prstGeom prst="rect">
            <a:avLst/>
          </a:prstGeom>
        </p:spPr>
        <p:txBody>
          <a:bodyPr anchor="t" rtlCol="false" tIns="0" lIns="0" bIns="0" rIns="0">
            <a:spAutoFit/>
          </a:bodyPr>
          <a:lstStyle/>
          <a:p>
            <a:pPr algn="ctr" marL="0" indent="0" lvl="0">
              <a:lnSpc>
                <a:spcPts val="5310"/>
              </a:lnSpc>
              <a:spcBef>
                <a:spcPct val="0"/>
              </a:spcBef>
            </a:pPr>
            <a:r>
              <a:rPr lang="en-US" b="true" sz="3793">
                <a:solidFill>
                  <a:srgbClr val="1B2122"/>
                </a:solidFill>
                <a:latin typeface="Simonetta Bold"/>
                <a:ea typeface="Simonetta Bold"/>
                <a:cs typeface="Simonetta Bold"/>
                <a:sym typeface="Simonetta Bold"/>
              </a:rPr>
              <a:t>Conceptos básicos y enfoques teóricos.</a:t>
            </a:r>
          </a:p>
        </p:txBody>
      </p:sp>
      <p:sp>
        <p:nvSpPr>
          <p:cNvPr name="TextBox 10" id="10"/>
          <p:cNvSpPr txBox="true"/>
          <p:nvPr/>
        </p:nvSpPr>
        <p:spPr>
          <a:xfrm rot="0">
            <a:off x="1603949" y="4492668"/>
            <a:ext cx="3880564" cy="1385885"/>
          </a:xfrm>
          <a:prstGeom prst="rect">
            <a:avLst/>
          </a:prstGeom>
        </p:spPr>
        <p:txBody>
          <a:bodyPr anchor="t" rtlCol="false" tIns="0" lIns="0" bIns="0" rIns="0">
            <a:spAutoFit/>
          </a:bodyPr>
          <a:lstStyle/>
          <a:p>
            <a:pPr algn="ctr" marL="0" indent="0" lvl="0">
              <a:lnSpc>
                <a:spcPts val="4014"/>
              </a:lnSpc>
              <a:spcBef>
                <a:spcPct val="0"/>
              </a:spcBef>
            </a:pPr>
            <a:r>
              <a:rPr lang="en-US" b="true" sz="3682">
                <a:solidFill>
                  <a:srgbClr val="1B2122"/>
                </a:solidFill>
                <a:latin typeface="Radcliffe Bold"/>
                <a:ea typeface="Radcliffe Bold"/>
                <a:cs typeface="Radcliffe Bold"/>
                <a:sym typeface="Radcliffe Bold"/>
              </a:rPr>
              <a:t>FUNCIONALISMO</a:t>
            </a:r>
          </a:p>
        </p:txBody>
      </p:sp>
      <p:sp>
        <p:nvSpPr>
          <p:cNvPr name="TextBox 11" id="11"/>
          <p:cNvSpPr txBox="true"/>
          <p:nvPr/>
        </p:nvSpPr>
        <p:spPr>
          <a:xfrm rot="0">
            <a:off x="13319694" y="4331030"/>
            <a:ext cx="4449383" cy="1547524"/>
          </a:xfrm>
          <a:prstGeom prst="rect">
            <a:avLst/>
          </a:prstGeom>
        </p:spPr>
        <p:txBody>
          <a:bodyPr anchor="t" rtlCol="false" tIns="0" lIns="0" bIns="0" rIns="0">
            <a:spAutoFit/>
          </a:bodyPr>
          <a:lstStyle/>
          <a:p>
            <a:pPr algn="ctr" marL="0" indent="0" lvl="0">
              <a:lnSpc>
                <a:spcPts val="4014"/>
              </a:lnSpc>
              <a:spcBef>
                <a:spcPct val="0"/>
              </a:spcBef>
            </a:pPr>
            <a:r>
              <a:rPr lang="en-US" b="true" sz="3682">
                <a:solidFill>
                  <a:srgbClr val="1B2122"/>
                </a:solidFill>
                <a:latin typeface="Radcliffe Bold"/>
                <a:ea typeface="Radcliffe Bold"/>
                <a:cs typeface="Radcliffe Bold"/>
                <a:sym typeface="Radcliffe Bold"/>
              </a:rPr>
              <a:t> INTERACCIONISMO</a:t>
            </a:r>
          </a:p>
        </p:txBody>
      </p:sp>
      <p:sp>
        <p:nvSpPr>
          <p:cNvPr name="TextBox 12" id="12"/>
          <p:cNvSpPr txBox="true"/>
          <p:nvPr/>
        </p:nvSpPr>
        <p:spPr>
          <a:xfrm rot="0">
            <a:off x="12947466" y="5888883"/>
            <a:ext cx="4892091" cy="3683135"/>
          </a:xfrm>
          <a:prstGeom prst="rect">
            <a:avLst/>
          </a:prstGeom>
        </p:spPr>
        <p:txBody>
          <a:bodyPr anchor="t" rtlCol="false" tIns="0" lIns="0" bIns="0" rIns="0">
            <a:spAutoFit/>
          </a:bodyPr>
          <a:lstStyle/>
          <a:p>
            <a:pPr algn="just">
              <a:lnSpc>
                <a:spcPts val="4892"/>
              </a:lnSpc>
            </a:pPr>
            <a:r>
              <a:rPr lang="en-US" sz="3494">
                <a:solidFill>
                  <a:srgbClr val="1B2122"/>
                </a:solidFill>
                <a:latin typeface="Simonetta"/>
                <a:ea typeface="Simonetta"/>
                <a:cs typeface="Simonetta"/>
                <a:sym typeface="Simonetta"/>
              </a:rPr>
              <a:t>-Se centra en las relaciones cotidianas en entornos educativos.</a:t>
            </a:r>
          </a:p>
          <a:p>
            <a:pPr algn="just" marL="0" indent="0" lvl="0">
              <a:lnSpc>
                <a:spcPts val="4892"/>
              </a:lnSpc>
              <a:spcBef>
                <a:spcPct val="0"/>
              </a:spcBef>
            </a:pPr>
            <a:r>
              <a:rPr lang="en-US" sz="3494">
                <a:solidFill>
                  <a:srgbClr val="1B2122"/>
                </a:solidFill>
                <a:latin typeface="Simonetta"/>
                <a:ea typeface="Simonetta"/>
                <a:cs typeface="Simonetta"/>
                <a:sym typeface="Simonetta"/>
              </a:rPr>
              <a:t>-Examina la interacción entre estudiantes y profesores.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482354" y="4113708"/>
            <a:ext cx="2059584" cy="205958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8460093" y="4516300"/>
            <a:ext cx="2059584" cy="205958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2978571" y="4113708"/>
            <a:ext cx="2059584" cy="205958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AutoShape 11" id="11"/>
          <p:cNvSpPr/>
          <p:nvPr/>
        </p:nvSpPr>
        <p:spPr>
          <a:xfrm rot="-5400000">
            <a:off x="1471656" y="2270715"/>
            <a:ext cx="2817404" cy="0"/>
          </a:xfrm>
          <a:prstGeom prst="line">
            <a:avLst/>
          </a:prstGeom>
          <a:ln cap="flat" w="47625">
            <a:solidFill>
              <a:srgbClr val="A6A6A6"/>
            </a:solidFill>
            <a:prstDash val="sysDash"/>
            <a:headEnd type="none" len="sm" w="sm"/>
            <a:tailEnd type="none" len="sm" w="sm"/>
          </a:ln>
        </p:spPr>
      </p:sp>
      <p:sp>
        <p:nvSpPr>
          <p:cNvPr name="AutoShape 12" id="12"/>
          <p:cNvSpPr/>
          <p:nvPr/>
        </p:nvSpPr>
        <p:spPr>
          <a:xfrm rot="-5400000">
            <a:off x="5847845" y="2270715"/>
            <a:ext cx="2817404" cy="0"/>
          </a:xfrm>
          <a:prstGeom prst="line">
            <a:avLst/>
          </a:prstGeom>
          <a:ln cap="flat" w="47625">
            <a:solidFill>
              <a:srgbClr val="A6A6A6"/>
            </a:solidFill>
            <a:prstDash val="sysDash"/>
            <a:headEnd type="none" len="sm" w="sm"/>
            <a:tailEnd type="none" len="sm" w="sm"/>
          </a:ln>
        </p:spPr>
      </p:sp>
      <p:sp>
        <p:nvSpPr>
          <p:cNvPr name="AutoShape 13" id="13"/>
          <p:cNvSpPr/>
          <p:nvPr/>
        </p:nvSpPr>
        <p:spPr>
          <a:xfrm rot="-5400000">
            <a:off x="10290708" y="2270715"/>
            <a:ext cx="2817404" cy="0"/>
          </a:xfrm>
          <a:prstGeom prst="line">
            <a:avLst/>
          </a:prstGeom>
          <a:ln cap="flat" w="47625">
            <a:solidFill>
              <a:srgbClr val="A6A6A6"/>
            </a:solidFill>
            <a:prstDash val="sysDash"/>
            <a:headEnd type="none" len="sm" w="sm"/>
            <a:tailEnd type="none" len="sm" w="sm"/>
          </a:ln>
        </p:spPr>
      </p:sp>
      <p:grpSp>
        <p:nvGrpSpPr>
          <p:cNvPr name="Group 14" id="14"/>
          <p:cNvGrpSpPr/>
          <p:nvPr/>
        </p:nvGrpSpPr>
        <p:grpSpPr>
          <a:xfrm rot="0">
            <a:off x="2500275" y="505742"/>
            <a:ext cx="760165" cy="76016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6876464" y="505742"/>
            <a:ext cx="760165" cy="760165"/>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1343140" y="505742"/>
            <a:ext cx="760165" cy="760165"/>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9199526" y="9296400"/>
            <a:ext cx="760165" cy="760165"/>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000"/>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6" id="26"/>
          <p:cNvSpPr/>
          <p:nvPr/>
        </p:nvSpPr>
        <p:spPr>
          <a:xfrm flipH="false" flipV="false" rot="5400000">
            <a:off x="-1045027" y="6375902"/>
            <a:ext cx="4779008" cy="3119389"/>
          </a:xfrm>
          <a:custGeom>
            <a:avLst/>
            <a:gdLst/>
            <a:ahLst/>
            <a:cxnLst/>
            <a:rect r="r" b="b" t="t" l="l"/>
            <a:pathLst>
              <a:path h="3119389" w="4779008">
                <a:moveTo>
                  <a:pt x="0" y="0"/>
                </a:moveTo>
                <a:lnTo>
                  <a:pt x="4779007" y="0"/>
                </a:lnTo>
                <a:lnTo>
                  <a:pt x="4779007" y="3119388"/>
                </a:lnTo>
                <a:lnTo>
                  <a:pt x="0" y="31193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7" id="27"/>
          <p:cNvSpPr/>
          <p:nvPr/>
        </p:nvSpPr>
        <p:spPr>
          <a:xfrm flipH="false" flipV="false" rot="0">
            <a:off x="12674806" y="-1028700"/>
            <a:ext cx="5924450" cy="4114800"/>
          </a:xfrm>
          <a:custGeom>
            <a:avLst/>
            <a:gdLst/>
            <a:ahLst/>
            <a:cxnLst/>
            <a:rect r="r" b="b" t="t" l="l"/>
            <a:pathLst>
              <a:path h="4114800" w="5924450">
                <a:moveTo>
                  <a:pt x="0" y="0"/>
                </a:moveTo>
                <a:lnTo>
                  <a:pt x="5924450" y="0"/>
                </a:lnTo>
                <a:lnTo>
                  <a:pt x="59244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false" flipV="false" rot="0">
            <a:off x="5775590" y="4516300"/>
            <a:ext cx="2324053" cy="1656992"/>
          </a:xfrm>
          <a:custGeom>
            <a:avLst/>
            <a:gdLst/>
            <a:ahLst/>
            <a:cxnLst/>
            <a:rect r="r" b="b" t="t" l="l"/>
            <a:pathLst>
              <a:path h="1656992" w="2324053">
                <a:moveTo>
                  <a:pt x="0" y="0"/>
                </a:moveTo>
                <a:lnTo>
                  <a:pt x="2324054" y="0"/>
                </a:lnTo>
                <a:lnTo>
                  <a:pt x="2324054" y="1656992"/>
                </a:lnTo>
                <a:lnTo>
                  <a:pt x="0" y="16569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9" id="29"/>
          <p:cNvSpPr/>
          <p:nvPr/>
        </p:nvSpPr>
        <p:spPr>
          <a:xfrm flipH="false" flipV="false" rot="0">
            <a:off x="10598537" y="4508494"/>
            <a:ext cx="2201747" cy="1569791"/>
          </a:xfrm>
          <a:custGeom>
            <a:avLst/>
            <a:gdLst/>
            <a:ahLst/>
            <a:cxnLst/>
            <a:rect r="r" b="b" t="t" l="l"/>
            <a:pathLst>
              <a:path h="1569791" w="2201747">
                <a:moveTo>
                  <a:pt x="0" y="0"/>
                </a:moveTo>
                <a:lnTo>
                  <a:pt x="2201747" y="0"/>
                </a:lnTo>
                <a:lnTo>
                  <a:pt x="2201747" y="1569791"/>
                </a:lnTo>
                <a:lnTo>
                  <a:pt x="0" y="15697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0" id="30"/>
          <p:cNvSpPr txBox="true"/>
          <p:nvPr/>
        </p:nvSpPr>
        <p:spPr>
          <a:xfrm rot="0">
            <a:off x="3450287" y="1077504"/>
            <a:ext cx="2992923" cy="2092325"/>
          </a:xfrm>
          <a:prstGeom prst="rect">
            <a:avLst/>
          </a:prstGeom>
        </p:spPr>
        <p:txBody>
          <a:bodyPr anchor="t" rtlCol="false" tIns="0" lIns="0" bIns="0" rIns="0">
            <a:spAutoFit/>
          </a:bodyPr>
          <a:lstStyle/>
          <a:p>
            <a:pPr algn="just">
              <a:lnSpc>
                <a:spcPts val="2799"/>
              </a:lnSpc>
              <a:spcBef>
                <a:spcPct val="0"/>
              </a:spcBef>
            </a:pPr>
            <a:r>
              <a:rPr lang="en-US" sz="1999">
                <a:solidFill>
                  <a:srgbClr val="000000"/>
                </a:solidFill>
                <a:latin typeface="Nunito Sans"/>
                <a:ea typeface="Nunito Sans"/>
                <a:cs typeface="Nunito Sans"/>
                <a:sym typeface="Nunito Sans"/>
              </a:rPr>
              <a:t>La sociología de la educación surge con el trabajo de filósofos como Comte y Marx, quienes vinculan educación con cambio social.</a:t>
            </a:r>
          </a:p>
        </p:txBody>
      </p:sp>
      <p:sp>
        <p:nvSpPr>
          <p:cNvPr name="TextBox 31" id="31"/>
          <p:cNvSpPr txBox="true"/>
          <p:nvPr/>
        </p:nvSpPr>
        <p:spPr>
          <a:xfrm rot="0">
            <a:off x="3482354" y="606202"/>
            <a:ext cx="2866253" cy="396157"/>
          </a:xfrm>
          <a:prstGeom prst="rect">
            <a:avLst/>
          </a:prstGeom>
        </p:spPr>
        <p:txBody>
          <a:bodyPr anchor="t" rtlCol="false" tIns="0" lIns="0" bIns="0" rIns="0">
            <a:spAutoFit/>
          </a:bodyPr>
          <a:lstStyle/>
          <a:p>
            <a:pPr algn="l">
              <a:lnSpc>
                <a:spcPts val="3364"/>
              </a:lnSpc>
              <a:spcBef>
                <a:spcPct val="0"/>
              </a:spcBef>
            </a:pPr>
            <a:r>
              <a:rPr lang="en-US" b="true" sz="2403">
                <a:solidFill>
                  <a:srgbClr val="004AAD"/>
                </a:solidFill>
                <a:latin typeface="Nunito Sans Heavy"/>
                <a:ea typeface="Nunito Sans Heavy"/>
                <a:cs typeface="Nunito Sans Heavy"/>
                <a:sym typeface="Nunito Sans Heavy"/>
              </a:rPr>
              <a:t>Inicios (siglo XIX)</a:t>
            </a:r>
          </a:p>
        </p:txBody>
      </p:sp>
      <p:sp>
        <p:nvSpPr>
          <p:cNvPr name="TextBox 32" id="32"/>
          <p:cNvSpPr txBox="true"/>
          <p:nvPr/>
        </p:nvSpPr>
        <p:spPr>
          <a:xfrm rot="0">
            <a:off x="7855704" y="1196729"/>
            <a:ext cx="3638919" cy="2797175"/>
          </a:xfrm>
          <a:prstGeom prst="rect">
            <a:avLst/>
          </a:prstGeom>
        </p:spPr>
        <p:txBody>
          <a:bodyPr anchor="t" rtlCol="false" tIns="0" lIns="0" bIns="0" rIns="0">
            <a:spAutoFit/>
          </a:bodyPr>
          <a:lstStyle/>
          <a:p>
            <a:pPr algn="just">
              <a:lnSpc>
                <a:spcPts val="2799"/>
              </a:lnSpc>
            </a:pPr>
            <a:r>
              <a:rPr lang="en-US" sz="1999">
                <a:solidFill>
                  <a:srgbClr val="000000"/>
                </a:solidFill>
                <a:latin typeface="Nunito Sans"/>
                <a:ea typeface="Nunito Sans"/>
                <a:cs typeface="Nunito Sans"/>
                <a:sym typeface="Nunito Sans"/>
              </a:rPr>
              <a:t>- Émile Durkheim: Primer sociólogo en institucionalizar el estudio de la educación, analizando su rol social.</a:t>
            </a:r>
          </a:p>
          <a:p>
            <a:pPr algn="just">
              <a:lnSpc>
                <a:spcPts val="2799"/>
              </a:lnSpc>
              <a:spcBef>
                <a:spcPct val="0"/>
              </a:spcBef>
            </a:pPr>
            <a:r>
              <a:rPr lang="en-US" sz="1999">
                <a:solidFill>
                  <a:srgbClr val="000000"/>
                </a:solidFill>
                <a:latin typeface="Nunito Sans"/>
                <a:ea typeface="Nunito Sans"/>
                <a:cs typeface="Nunito Sans"/>
                <a:sym typeface="Nunito Sans"/>
              </a:rPr>
              <a:t>  - Max Weber: Incorporó la influencia de la cultura y la burocracia en el sistema educativo.</a:t>
            </a:r>
          </a:p>
        </p:txBody>
      </p:sp>
      <p:sp>
        <p:nvSpPr>
          <p:cNvPr name="TextBox 33" id="33"/>
          <p:cNvSpPr txBox="true"/>
          <p:nvPr/>
        </p:nvSpPr>
        <p:spPr>
          <a:xfrm rot="0">
            <a:off x="7855704" y="692782"/>
            <a:ext cx="3268361" cy="396157"/>
          </a:xfrm>
          <a:prstGeom prst="rect">
            <a:avLst/>
          </a:prstGeom>
        </p:spPr>
        <p:txBody>
          <a:bodyPr anchor="t" rtlCol="false" tIns="0" lIns="0" bIns="0" rIns="0">
            <a:spAutoFit/>
          </a:bodyPr>
          <a:lstStyle/>
          <a:p>
            <a:pPr algn="l">
              <a:lnSpc>
                <a:spcPts val="3364"/>
              </a:lnSpc>
              <a:spcBef>
                <a:spcPct val="0"/>
              </a:spcBef>
            </a:pPr>
            <a:r>
              <a:rPr lang="en-US" b="true" sz="2403">
                <a:solidFill>
                  <a:srgbClr val="004AAD"/>
                </a:solidFill>
                <a:latin typeface="Nunito Sans Heavy"/>
                <a:ea typeface="Nunito Sans Heavy"/>
                <a:cs typeface="Nunito Sans Heavy"/>
                <a:sym typeface="Nunito Sans Heavy"/>
              </a:rPr>
              <a:t>Desarrollo (siglo XX)</a:t>
            </a:r>
          </a:p>
        </p:txBody>
      </p:sp>
      <p:sp>
        <p:nvSpPr>
          <p:cNvPr name="TextBox 34" id="34"/>
          <p:cNvSpPr txBox="true"/>
          <p:nvPr/>
        </p:nvSpPr>
        <p:spPr>
          <a:xfrm rot="0">
            <a:off x="12322381" y="1196729"/>
            <a:ext cx="2992923" cy="2444750"/>
          </a:xfrm>
          <a:prstGeom prst="rect">
            <a:avLst/>
          </a:prstGeom>
        </p:spPr>
        <p:txBody>
          <a:bodyPr anchor="t" rtlCol="false" tIns="0" lIns="0" bIns="0" rIns="0">
            <a:spAutoFit/>
          </a:bodyPr>
          <a:lstStyle/>
          <a:p>
            <a:pPr algn="l">
              <a:lnSpc>
                <a:spcPts val="2799"/>
              </a:lnSpc>
            </a:pPr>
            <a:r>
              <a:rPr lang="en-US" sz="1999">
                <a:solidFill>
                  <a:srgbClr val="000000"/>
                </a:solidFill>
                <a:latin typeface="Nunito Sans"/>
                <a:ea typeface="Nunito Sans"/>
                <a:cs typeface="Nunito Sans"/>
                <a:sym typeface="Nunito Sans"/>
              </a:rPr>
              <a:t> - Aumento del interés en temas como desigualdad, multiculturalidad y globalización.</a:t>
            </a:r>
          </a:p>
          <a:p>
            <a:pPr algn="l">
              <a:lnSpc>
                <a:spcPts val="2799"/>
              </a:lnSpc>
              <a:spcBef>
                <a:spcPct val="0"/>
              </a:spcBef>
            </a:pPr>
            <a:r>
              <a:rPr lang="en-US" sz="1999">
                <a:solidFill>
                  <a:srgbClr val="000000"/>
                </a:solidFill>
                <a:latin typeface="Nunito Sans"/>
                <a:ea typeface="Nunito Sans"/>
                <a:cs typeface="Nunito Sans"/>
                <a:sym typeface="Nunito Sans"/>
              </a:rPr>
              <a:t>  - Creación de nuevas corrientes de análisis, como la pedagogía crítica.</a:t>
            </a:r>
          </a:p>
        </p:txBody>
      </p:sp>
      <p:sp>
        <p:nvSpPr>
          <p:cNvPr name="TextBox 35" id="35"/>
          <p:cNvSpPr txBox="true"/>
          <p:nvPr/>
        </p:nvSpPr>
        <p:spPr>
          <a:xfrm rot="0">
            <a:off x="12322381" y="692782"/>
            <a:ext cx="2866253" cy="396157"/>
          </a:xfrm>
          <a:prstGeom prst="rect">
            <a:avLst/>
          </a:prstGeom>
        </p:spPr>
        <p:txBody>
          <a:bodyPr anchor="t" rtlCol="false" tIns="0" lIns="0" bIns="0" rIns="0">
            <a:spAutoFit/>
          </a:bodyPr>
          <a:lstStyle/>
          <a:p>
            <a:pPr algn="l">
              <a:lnSpc>
                <a:spcPts val="3364"/>
              </a:lnSpc>
              <a:spcBef>
                <a:spcPct val="0"/>
              </a:spcBef>
            </a:pPr>
            <a:r>
              <a:rPr lang="en-US" b="true" sz="2403">
                <a:solidFill>
                  <a:srgbClr val="004AAD"/>
                </a:solidFill>
                <a:latin typeface="Nunito Sans Heavy"/>
                <a:ea typeface="Nunito Sans Heavy"/>
                <a:cs typeface="Nunito Sans Heavy"/>
                <a:sym typeface="Nunito Sans Heavy"/>
              </a:rPr>
              <a:t>Contemporaneidad</a:t>
            </a:r>
          </a:p>
        </p:txBody>
      </p:sp>
      <p:sp>
        <p:nvSpPr>
          <p:cNvPr name="TextBox 36" id="36"/>
          <p:cNvSpPr txBox="true"/>
          <p:nvPr/>
        </p:nvSpPr>
        <p:spPr>
          <a:xfrm rot="0">
            <a:off x="3763932" y="3980115"/>
            <a:ext cx="1366248" cy="2098171"/>
          </a:xfrm>
          <a:prstGeom prst="rect">
            <a:avLst/>
          </a:prstGeom>
        </p:spPr>
        <p:txBody>
          <a:bodyPr anchor="t" rtlCol="false" tIns="0" lIns="0" bIns="0" rIns="0">
            <a:spAutoFit/>
          </a:bodyPr>
          <a:lstStyle/>
          <a:p>
            <a:pPr algn="ctr">
              <a:lnSpc>
                <a:spcPts val="17177"/>
              </a:lnSpc>
            </a:pPr>
            <a:r>
              <a:rPr lang="en-US" b="true" sz="12269">
                <a:solidFill>
                  <a:srgbClr val="FFFFFF"/>
                </a:solidFill>
                <a:latin typeface="Nunito Sans Heavy"/>
                <a:ea typeface="Nunito Sans Heavy"/>
                <a:cs typeface="Nunito Sans Heavy"/>
                <a:sym typeface="Nunito Sans Heavy"/>
              </a:rPr>
              <a:t>1</a:t>
            </a:r>
          </a:p>
        </p:txBody>
      </p:sp>
      <p:sp>
        <p:nvSpPr>
          <p:cNvPr name="TextBox 37" id="37"/>
          <p:cNvSpPr txBox="true"/>
          <p:nvPr/>
        </p:nvSpPr>
        <p:spPr>
          <a:xfrm rot="0">
            <a:off x="8806761" y="4382707"/>
            <a:ext cx="1366248" cy="2098171"/>
          </a:xfrm>
          <a:prstGeom prst="rect">
            <a:avLst/>
          </a:prstGeom>
        </p:spPr>
        <p:txBody>
          <a:bodyPr anchor="t" rtlCol="false" tIns="0" lIns="0" bIns="0" rIns="0">
            <a:spAutoFit/>
          </a:bodyPr>
          <a:lstStyle/>
          <a:p>
            <a:pPr algn="ctr">
              <a:lnSpc>
                <a:spcPts val="17177"/>
              </a:lnSpc>
            </a:pPr>
            <a:r>
              <a:rPr lang="en-US" b="true" sz="12269">
                <a:solidFill>
                  <a:srgbClr val="FFFFFF"/>
                </a:solidFill>
                <a:latin typeface="Nunito Sans Heavy"/>
                <a:ea typeface="Nunito Sans Heavy"/>
                <a:cs typeface="Nunito Sans Heavy"/>
                <a:sym typeface="Nunito Sans Heavy"/>
              </a:rPr>
              <a:t>2</a:t>
            </a:r>
          </a:p>
        </p:txBody>
      </p:sp>
      <p:sp>
        <p:nvSpPr>
          <p:cNvPr name="TextBox 38" id="38"/>
          <p:cNvSpPr txBox="true"/>
          <p:nvPr/>
        </p:nvSpPr>
        <p:spPr>
          <a:xfrm rot="0">
            <a:off x="13325239" y="3980115"/>
            <a:ext cx="1366248" cy="2098171"/>
          </a:xfrm>
          <a:prstGeom prst="rect">
            <a:avLst/>
          </a:prstGeom>
        </p:spPr>
        <p:txBody>
          <a:bodyPr anchor="t" rtlCol="false" tIns="0" lIns="0" bIns="0" rIns="0">
            <a:spAutoFit/>
          </a:bodyPr>
          <a:lstStyle/>
          <a:p>
            <a:pPr algn="ctr">
              <a:lnSpc>
                <a:spcPts val="17177"/>
              </a:lnSpc>
            </a:pPr>
            <a:r>
              <a:rPr lang="en-US" b="true" sz="12269">
                <a:solidFill>
                  <a:srgbClr val="FFFFFF"/>
                </a:solidFill>
                <a:latin typeface="Nunito Sans Heavy"/>
                <a:ea typeface="Nunito Sans Heavy"/>
                <a:cs typeface="Nunito Sans Heavy"/>
                <a:sym typeface="Nunito Sans Heavy"/>
              </a:rPr>
              <a:t>3</a:t>
            </a:r>
          </a:p>
        </p:txBody>
      </p:sp>
      <p:sp>
        <p:nvSpPr>
          <p:cNvPr name="TextBox 39" id="39"/>
          <p:cNvSpPr txBox="true"/>
          <p:nvPr/>
        </p:nvSpPr>
        <p:spPr>
          <a:xfrm rot="0">
            <a:off x="4834803" y="7728410"/>
            <a:ext cx="9489611" cy="1022610"/>
          </a:xfrm>
          <a:prstGeom prst="rect">
            <a:avLst/>
          </a:prstGeom>
        </p:spPr>
        <p:txBody>
          <a:bodyPr anchor="t" rtlCol="false" tIns="0" lIns="0" bIns="0" rIns="0">
            <a:spAutoFit/>
          </a:bodyPr>
          <a:lstStyle/>
          <a:p>
            <a:pPr algn="ctr">
              <a:lnSpc>
                <a:spcPts val="4072"/>
              </a:lnSpc>
            </a:pPr>
            <a:r>
              <a:rPr lang="en-US" sz="3541">
                <a:solidFill>
                  <a:srgbClr val="1B2122"/>
                </a:solidFill>
                <a:latin typeface="Radcliffe"/>
                <a:ea typeface="Radcliffe"/>
                <a:cs typeface="Radcliffe"/>
                <a:sym typeface="Radcliffe"/>
              </a:rPr>
              <a:t>Historia y Evolución de la Sociología Educativa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DAGPb1U_bwU</dc:identifier>
  <dcterms:modified xsi:type="dcterms:W3CDTF">2011-08-01T06:04:30Z</dcterms:modified>
  <cp:revision>1</cp:revision>
  <dc:title>Presentación Sociología Gradiente Azul </dc:title>
</cp:coreProperties>
</file>