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62" r:id="rId2"/>
    <p:sldId id="455" r:id="rId3"/>
    <p:sldId id="456" r:id="rId4"/>
    <p:sldId id="457" r:id="rId5"/>
    <p:sldId id="463" r:id="rId6"/>
    <p:sldId id="464" r:id="rId7"/>
    <p:sldId id="489" r:id="rId8"/>
    <p:sldId id="490" r:id="rId9"/>
    <p:sldId id="491" r:id="rId10"/>
    <p:sldId id="492" r:id="rId11"/>
    <p:sldId id="493" r:id="rId12"/>
    <p:sldId id="494" r:id="rId13"/>
    <p:sldId id="495" r:id="rId14"/>
    <p:sldId id="496" r:id="rId15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8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E89E32-7460-CF6F-E34E-644E12CE61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41C5436-9ED2-453D-52FE-F8F5A39F8D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8E89653-21B8-9A07-B23A-A0F138697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4499E-83E4-43AA-B292-D98C9443C40F}" type="datetimeFigureOut">
              <a:rPr lang="es-EC" smtClean="0"/>
              <a:t>19/5/2024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2BFBB00-D5BB-3760-5C1A-00F99E339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8BE5BC1-BE0F-5144-B4D5-F5097C127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CCB35-B626-4626-9C54-1F5717A79CD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22015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0CAEB7-73E3-8BCD-FE0B-90389A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55520FB-CA67-E0CE-7B3F-088DD20794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9D95164-9BDD-6373-0BEF-A9454EBF2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4499E-83E4-43AA-B292-D98C9443C40F}" type="datetimeFigureOut">
              <a:rPr lang="es-EC" smtClean="0"/>
              <a:t>19/5/2024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7835E8A-CD0C-5D56-8C4E-BEA8F5170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C204384-1234-7C37-8B38-02A710C56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CCB35-B626-4626-9C54-1F5717A79CD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901393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06EE25D-A706-449A-0360-AABF474E7F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A45501C-23E7-89E5-D2E2-4028128C5D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F5131BE-787B-296B-F893-9C1C7A5F4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4499E-83E4-43AA-B292-D98C9443C40F}" type="datetimeFigureOut">
              <a:rPr lang="es-EC" smtClean="0"/>
              <a:t>19/5/2024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B7909EF-59A1-8D0B-1B8B-7F16B294A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8967CD2-DD6A-F467-0490-7C753593B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CCB35-B626-4626-9C54-1F5717A79CD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698832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500" b="0" i="0">
                <a:solidFill>
                  <a:srgbClr val="6B7C71"/>
                </a:solidFill>
                <a:latin typeface="Book Antiqua"/>
                <a:cs typeface="Book Antiqu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390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390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5/19/2024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2335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703A0A-8224-2D6D-CBE7-0C6F327BBE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F71EE0B-EB1D-EC00-F658-A9DADE4DD3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4D23C79-D20A-5E93-6B26-EDE3F407BF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4499E-83E4-43AA-B292-D98C9443C40F}" type="datetimeFigureOut">
              <a:rPr lang="es-EC" smtClean="0"/>
              <a:t>19/5/2024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44F4FDD-20C7-F332-3F97-F652CDBFF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45E09C7-CACF-29FA-4D2F-3B7638386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CCB35-B626-4626-9C54-1F5717A79CD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27048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D766EA-2D5F-FB36-8318-02A49E132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D9626F5-59C6-602C-EAEA-D7AB88D3C8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B8791B1-9DA4-2E15-23B1-51785FFAF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4499E-83E4-43AA-B292-D98C9443C40F}" type="datetimeFigureOut">
              <a:rPr lang="es-EC" smtClean="0"/>
              <a:t>19/5/2024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F1773E3-08CE-31D6-5D90-445ED7A50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652E890-E0B6-A790-75DC-00B2E738A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CCB35-B626-4626-9C54-1F5717A79CD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177233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C97D75-8A28-F2F1-13EF-F577041C9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F4083D7-4586-6D60-8BF7-F525F0A85C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56977C2-D1E5-EEA9-EC56-4FE8C3DF24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EA3C740-8AA2-88E3-E1C6-BA04345B2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4499E-83E4-43AA-B292-D98C9443C40F}" type="datetimeFigureOut">
              <a:rPr lang="es-EC" smtClean="0"/>
              <a:t>19/5/2024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8A8CD31-4171-0040-BA6C-38235B184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D9BDC16-D783-3EB9-DAAF-4AAC85D10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CCB35-B626-4626-9C54-1F5717A79CD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9590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313637-FE95-7CE7-B392-4DE641592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4CEF3A8-4297-5E5E-8BD0-7B27664570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C46B8CD-C79C-159E-98BB-4A228DE2C9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DC4A296-B12E-F754-0901-6468372876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6AD5B23-B2CD-F55A-C6DB-83D55BE729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DA80F2A-3EE3-A719-C487-706233370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4499E-83E4-43AA-B292-D98C9443C40F}" type="datetimeFigureOut">
              <a:rPr lang="es-EC" smtClean="0"/>
              <a:t>19/5/2024</a:t>
            </a:fld>
            <a:endParaRPr lang="es-EC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28FC3B7-025F-AD36-803D-8D0AF5526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49225E6-78F2-C456-6CA7-9E4F98C76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CCB35-B626-4626-9C54-1F5717A79CD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72852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F5C15F-CD67-2F0B-1E75-8366E7617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6236699-EC67-852F-ADAF-939AE6B0B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4499E-83E4-43AA-B292-D98C9443C40F}" type="datetimeFigureOut">
              <a:rPr lang="es-EC" smtClean="0"/>
              <a:t>19/5/2024</a:t>
            </a:fld>
            <a:endParaRPr lang="es-EC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9AD938D-D2CE-4446-217E-4BDAE83BC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2F6B36A-BE1A-1049-E836-FC8C92C5E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CCB35-B626-4626-9C54-1F5717A79CD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994983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2B48838-98B0-71DD-1063-E80BEE530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4499E-83E4-43AA-B292-D98C9443C40F}" type="datetimeFigureOut">
              <a:rPr lang="es-EC" smtClean="0"/>
              <a:t>19/5/2024</a:t>
            </a:fld>
            <a:endParaRPr lang="es-EC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D48704E-8468-B091-CC3F-B4013CE0C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6C043CE-DEDC-8392-6584-F1EDD70F0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CCB35-B626-4626-9C54-1F5717A79CD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65858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0DB436-48FC-92CA-C105-B2740D40A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806A871-08BE-AC2B-BBA0-90FA56A5F0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B68C8D6-F7E5-A707-D852-D4505251F5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776E2A0-692A-BE26-3E78-3A53CD9C4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4499E-83E4-43AA-B292-D98C9443C40F}" type="datetimeFigureOut">
              <a:rPr lang="es-EC" smtClean="0"/>
              <a:t>19/5/2024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6052A3B-1AC9-D5C8-225F-C8DD3F70C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FC2C355-F665-6DD2-2FF4-E1124A802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CCB35-B626-4626-9C54-1F5717A79CD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69305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D66C8C-682A-494C-E348-E1DA94712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372DBA03-C110-3CFE-44BC-C63EB51B96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F4067FC-DD97-9DD4-F453-9162472EEF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91528F1-743B-0D42-29CE-4F4702527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4499E-83E4-43AA-B292-D98C9443C40F}" type="datetimeFigureOut">
              <a:rPr lang="es-EC" smtClean="0"/>
              <a:t>19/5/2024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EBF232A-27C6-21B4-6A76-1558D4C11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694A03F-01F4-F9DA-EBCA-A280E6EB1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CCB35-B626-4626-9C54-1F5717A79CD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10723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41D5A2F-9B93-E6A8-1AA2-5FAE04AA3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238A5D9-AD39-73F9-B465-6343969C64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0946BAB-1795-EBB4-D396-D47C11893C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214499E-83E4-43AA-B292-D98C9443C40F}" type="datetimeFigureOut">
              <a:rPr lang="es-EC" smtClean="0"/>
              <a:t>19/5/2024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AD23BAB-6543-9519-E21D-3CC7D47814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3964BFD-3A1A-9A54-4A62-450352BDDA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3ACCB35-B626-4626-9C54-1F5717A79CD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18627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1.jpg"/><Relationship Id="rId4" Type="http://schemas.openxmlformats.org/officeDocument/2006/relationships/image" Target="../media/image40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3.jp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12" Type="http://schemas.openxmlformats.org/officeDocument/2006/relationships/image" Target="../media/image52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11" Type="http://schemas.openxmlformats.org/officeDocument/2006/relationships/image" Target="../media/image51.jpg"/><Relationship Id="rId5" Type="http://schemas.openxmlformats.org/officeDocument/2006/relationships/image" Target="../media/image45.pn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8.png"/><Relationship Id="rId5" Type="http://schemas.openxmlformats.org/officeDocument/2006/relationships/image" Target="../media/image57.jpg"/><Relationship Id="rId4" Type="http://schemas.openxmlformats.org/officeDocument/2006/relationships/image" Target="../media/image56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6.jp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9238" y="95250"/>
            <a:ext cx="9153525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6920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4224527" y="1719071"/>
            <a:ext cx="6200140" cy="4759960"/>
            <a:chOff x="2700527" y="1719071"/>
            <a:chExt cx="6200140" cy="475996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24911" y="1744980"/>
              <a:ext cx="6143244" cy="463143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00527" y="1719071"/>
              <a:ext cx="6199632" cy="475945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772155" y="1772411"/>
              <a:ext cx="6049010" cy="4537075"/>
            </a:xfrm>
            <a:custGeom>
              <a:avLst/>
              <a:gdLst/>
              <a:ahLst/>
              <a:cxnLst/>
              <a:rect l="l" t="t" r="r" b="b"/>
              <a:pathLst>
                <a:path w="6049009" h="4537075">
                  <a:moveTo>
                    <a:pt x="6048756" y="0"/>
                  </a:moveTo>
                  <a:lnTo>
                    <a:pt x="0" y="0"/>
                  </a:lnTo>
                  <a:lnTo>
                    <a:pt x="0" y="4536948"/>
                  </a:lnTo>
                  <a:lnTo>
                    <a:pt x="6048756" y="4536948"/>
                  </a:lnTo>
                  <a:lnTo>
                    <a:pt x="6048756" y="0"/>
                  </a:lnTo>
                  <a:close/>
                </a:path>
              </a:pathLst>
            </a:custGeom>
            <a:solidFill>
              <a:srgbClr val="FFC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772155" y="1772411"/>
              <a:ext cx="6049010" cy="4537075"/>
            </a:xfrm>
            <a:custGeom>
              <a:avLst/>
              <a:gdLst/>
              <a:ahLst/>
              <a:cxnLst/>
              <a:rect l="l" t="t" r="r" b="b"/>
              <a:pathLst>
                <a:path w="6049009" h="4537075">
                  <a:moveTo>
                    <a:pt x="0" y="4536948"/>
                  </a:moveTo>
                  <a:lnTo>
                    <a:pt x="6048756" y="4536948"/>
                  </a:lnTo>
                  <a:lnTo>
                    <a:pt x="6048756" y="0"/>
                  </a:lnTo>
                  <a:lnTo>
                    <a:pt x="0" y="0"/>
                  </a:lnTo>
                  <a:lnTo>
                    <a:pt x="0" y="4536948"/>
                  </a:lnTo>
                  <a:close/>
                </a:path>
              </a:pathLst>
            </a:custGeom>
            <a:ln w="9144">
              <a:solidFill>
                <a:srgbClr val="B6DCD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4374896" y="1717239"/>
            <a:ext cx="5893435" cy="4577080"/>
          </a:xfrm>
          <a:prstGeom prst="rect">
            <a:avLst/>
          </a:prstGeom>
        </p:spPr>
        <p:txBody>
          <a:bodyPr vert="horz" wrap="square" lIns="0" tIns="92710" rIns="0" bIns="0" rtlCol="0">
            <a:spAutoFit/>
          </a:bodyPr>
          <a:lstStyle/>
          <a:p>
            <a:pPr algn="ctr">
              <a:spcBef>
                <a:spcPts val="730"/>
              </a:spcBef>
            </a:pPr>
            <a:r>
              <a:rPr sz="2000" b="1" dirty="0">
                <a:latin typeface="Times New Roman"/>
                <a:cs typeface="Times New Roman"/>
              </a:rPr>
              <a:t>Motivación</a:t>
            </a:r>
            <a:endParaRPr sz="2000" dirty="0">
              <a:latin typeface="Times New Roman"/>
              <a:cs typeface="Times New Roman"/>
            </a:endParaRPr>
          </a:p>
          <a:p>
            <a:pPr marL="355600" marR="5715" indent="286385" algn="just">
              <a:lnSpc>
                <a:spcPct val="100400"/>
              </a:lnSpc>
              <a:spcBef>
                <a:spcPts val="535"/>
              </a:spcBef>
            </a:pPr>
            <a:r>
              <a:rPr sz="1700" dirty="0">
                <a:latin typeface="Times New Roman"/>
                <a:cs typeface="Times New Roman"/>
              </a:rPr>
              <a:t>Los </a:t>
            </a:r>
            <a:r>
              <a:rPr sz="1700" spc="-5" dirty="0">
                <a:latin typeface="Times New Roman"/>
                <a:cs typeface="Times New Roman"/>
              </a:rPr>
              <a:t>psicólogos usan la palabra motivo, </a:t>
            </a:r>
            <a:r>
              <a:rPr sz="1700" spc="-10" dirty="0">
                <a:latin typeface="Times New Roman"/>
                <a:cs typeface="Times New Roman"/>
              </a:rPr>
              <a:t>para </a:t>
            </a:r>
            <a:r>
              <a:rPr sz="1700" spc="-5" dirty="0">
                <a:latin typeface="Times New Roman"/>
                <a:cs typeface="Times New Roman"/>
              </a:rPr>
              <a:t>distinguir los </a:t>
            </a:r>
            <a:r>
              <a:rPr sz="1700" dirty="0">
                <a:latin typeface="Times New Roman"/>
                <a:cs typeface="Times New Roman"/>
              </a:rPr>
              <a:t> procesos </a:t>
            </a:r>
            <a:r>
              <a:rPr sz="1700" spc="-5" dirty="0">
                <a:latin typeface="Times New Roman"/>
                <a:cs typeface="Times New Roman"/>
              </a:rPr>
              <a:t>internos hipotéticos </a:t>
            </a:r>
            <a:r>
              <a:rPr sz="1700" dirty="0">
                <a:latin typeface="Times New Roman"/>
                <a:cs typeface="Times New Roman"/>
              </a:rPr>
              <a:t>que </a:t>
            </a:r>
            <a:r>
              <a:rPr sz="1700" spc="-5" dirty="0">
                <a:latin typeface="Times New Roman"/>
                <a:cs typeface="Times New Roman"/>
              </a:rPr>
              <a:t>parecen explicar </a:t>
            </a:r>
            <a:r>
              <a:rPr sz="1700" spc="-10" dirty="0">
                <a:latin typeface="Times New Roman"/>
                <a:cs typeface="Times New Roman"/>
              </a:rPr>
              <a:t>la </a:t>
            </a:r>
            <a:r>
              <a:rPr sz="1700" spc="-5" dirty="0">
                <a:latin typeface="Times New Roman"/>
                <a:cs typeface="Times New Roman"/>
              </a:rPr>
              <a:t>conducta, </a:t>
            </a:r>
            <a:r>
              <a:rPr sz="1700" dirty="0">
                <a:latin typeface="Times New Roman"/>
                <a:cs typeface="Times New Roman"/>
              </a:rPr>
              <a:t> pero que no </a:t>
            </a:r>
            <a:r>
              <a:rPr sz="1700" spc="-5" dirty="0">
                <a:latin typeface="Times New Roman"/>
                <a:cs typeface="Times New Roman"/>
              </a:rPr>
              <a:t>se pueden observar </a:t>
            </a:r>
            <a:r>
              <a:rPr sz="1700" dirty="0">
                <a:latin typeface="Times New Roman"/>
                <a:cs typeface="Times New Roman"/>
              </a:rPr>
              <a:t>ni </a:t>
            </a:r>
            <a:r>
              <a:rPr sz="1700" spc="-5" dirty="0">
                <a:latin typeface="Times New Roman"/>
                <a:cs typeface="Times New Roman"/>
              </a:rPr>
              <a:t>medir directamente. Hay </a:t>
            </a:r>
            <a:r>
              <a:rPr sz="1700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diferentes</a:t>
            </a:r>
            <a:r>
              <a:rPr sz="1700" spc="-20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tipos</a:t>
            </a:r>
            <a:r>
              <a:rPr sz="1700" dirty="0">
                <a:latin typeface="Times New Roman"/>
                <a:cs typeface="Times New Roman"/>
              </a:rPr>
              <a:t> de</a:t>
            </a:r>
            <a:r>
              <a:rPr sz="1700" spc="-10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motivos:</a:t>
            </a:r>
            <a:endParaRPr sz="1700" dirty="0">
              <a:latin typeface="Times New Roman"/>
              <a:cs typeface="Times New Roman"/>
            </a:endParaRPr>
          </a:p>
          <a:p>
            <a:pPr marL="355600" marR="7620" indent="-342900" algn="just">
              <a:spcBef>
                <a:spcPts val="409"/>
              </a:spcBef>
              <a:buChar char="•"/>
              <a:tabLst>
                <a:tab pos="355600" algn="l"/>
              </a:tabLst>
            </a:pPr>
            <a:r>
              <a:rPr sz="1700" spc="-5" dirty="0">
                <a:latin typeface="Times New Roman"/>
                <a:cs typeface="Times New Roman"/>
              </a:rPr>
              <a:t>a) Impulsos Básicos: </a:t>
            </a:r>
            <a:r>
              <a:rPr sz="1700" dirty="0">
                <a:latin typeface="Times New Roman"/>
                <a:cs typeface="Times New Roman"/>
              </a:rPr>
              <a:t>son </a:t>
            </a:r>
            <a:r>
              <a:rPr sz="1700" spc="-5" dirty="0">
                <a:latin typeface="Times New Roman"/>
                <a:cs typeface="Times New Roman"/>
              </a:rPr>
              <a:t>los que activan </a:t>
            </a:r>
            <a:r>
              <a:rPr sz="1700" dirty="0">
                <a:latin typeface="Times New Roman"/>
                <a:cs typeface="Times New Roman"/>
              </a:rPr>
              <a:t>una </a:t>
            </a:r>
            <a:r>
              <a:rPr sz="1700" spc="-5" dirty="0">
                <a:latin typeface="Times New Roman"/>
                <a:cs typeface="Times New Roman"/>
              </a:rPr>
              <a:t>conducta </a:t>
            </a:r>
            <a:r>
              <a:rPr sz="1700" dirty="0">
                <a:latin typeface="Times New Roman"/>
                <a:cs typeface="Times New Roman"/>
              </a:rPr>
              <a:t>que </a:t>
            </a:r>
            <a:r>
              <a:rPr sz="1700" spc="-15" dirty="0">
                <a:latin typeface="Times New Roman"/>
                <a:cs typeface="Times New Roman"/>
              </a:rPr>
              <a:t>se </a:t>
            </a:r>
            <a:r>
              <a:rPr sz="1700" spc="-10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orienta </a:t>
            </a:r>
            <a:r>
              <a:rPr sz="1700" dirty="0">
                <a:latin typeface="Times New Roman"/>
                <a:cs typeface="Times New Roman"/>
              </a:rPr>
              <a:t>a </a:t>
            </a:r>
            <a:r>
              <a:rPr sz="1700" spc="-5" dirty="0">
                <a:latin typeface="Times New Roman"/>
                <a:cs typeface="Times New Roman"/>
              </a:rPr>
              <a:t>satisfacer necesidades fisiológicas </a:t>
            </a:r>
            <a:r>
              <a:rPr sz="1700" dirty="0">
                <a:latin typeface="Times New Roman"/>
                <a:cs typeface="Times New Roman"/>
              </a:rPr>
              <a:t>y </a:t>
            </a:r>
            <a:r>
              <a:rPr sz="1700" spc="-5" dirty="0">
                <a:latin typeface="Times New Roman"/>
                <a:cs typeface="Times New Roman"/>
              </a:rPr>
              <a:t>relacionadas </a:t>
            </a:r>
            <a:r>
              <a:rPr sz="1700" dirty="0">
                <a:latin typeface="Times New Roman"/>
                <a:cs typeface="Times New Roman"/>
              </a:rPr>
              <a:t>a </a:t>
            </a:r>
            <a:r>
              <a:rPr sz="1700" spc="-10" dirty="0">
                <a:latin typeface="Times New Roman"/>
                <a:cs typeface="Times New Roman"/>
              </a:rPr>
              <a:t>la </a:t>
            </a:r>
            <a:r>
              <a:rPr sz="1700" spc="-5" dirty="0">
                <a:latin typeface="Times New Roman"/>
                <a:cs typeface="Times New Roman"/>
              </a:rPr>
              <a:t> supervivencia,</a:t>
            </a:r>
            <a:r>
              <a:rPr sz="1700" spc="-25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como alimento.</a:t>
            </a:r>
            <a:endParaRPr sz="1700" dirty="0">
              <a:latin typeface="Times New Roman"/>
              <a:cs typeface="Times New Roman"/>
            </a:endParaRPr>
          </a:p>
          <a:p>
            <a:pPr marL="355600" marR="6350" indent="-342900" algn="just">
              <a:spcBef>
                <a:spcPts val="409"/>
              </a:spcBef>
              <a:buChar char="•"/>
              <a:tabLst>
                <a:tab pos="355600" algn="l"/>
              </a:tabLst>
            </a:pPr>
            <a:r>
              <a:rPr sz="1700" dirty="0">
                <a:latin typeface="Times New Roman"/>
                <a:cs typeface="Times New Roman"/>
              </a:rPr>
              <a:t>b) </a:t>
            </a:r>
            <a:r>
              <a:rPr sz="1700" spc="-5" dirty="0">
                <a:latin typeface="Times New Roman"/>
                <a:cs typeface="Times New Roman"/>
              </a:rPr>
              <a:t>Motivos sociales: </a:t>
            </a:r>
            <a:r>
              <a:rPr sz="1700" dirty="0">
                <a:latin typeface="Times New Roman"/>
                <a:cs typeface="Times New Roman"/>
              </a:rPr>
              <a:t>son </a:t>
            </a:r>
            <a:r>
              <a:rPr sz="1700" spc="-5" dirty="0">
                <a:latin typeface="Times New Roman"/>
                <a:cs typeface="Times New Roman"/>
              </a:rPr>
              <a:t>aquéllos cuya satisfacción depende </a:t>
            </a:r>
            <a:r>
              <a:rPr sz="1700" dirty="0">
                <a:latin typeface="Times New Roman"/>
                <a:cs typeface="Times New Roman"/>
              </a:rPr>
              <a:t>del </a:t>
            </a:r>
            <a:r>
              <a:rPr sz="1700" spc="-409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contacto con</a:t>
            </a:r>
            <a:r>
              <a:rPr sz="1700" spc="-15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otros</a:t>
            </a:r>
            <a:r>
              <a:rPr sz="1700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seres </a:t>
            </a:r>
            <a:r>
              <a:rPr sz="1700" dirty="0">
                <a:latin typeface="Times New Roman"/>
                <a:cs typeface="Times New Roman"/>
              </a:rPr>
              <a:t>humanos,</a:t>
            </a:r>
            <a:r>
              <a:rPr sz="1700" spc="-5" dirty="0">
                <a:latin typeface="Times New Roman"/>
                <a:cs typeface="Times New Roman"/>
              </a:rPr>
              <a:t> como el</a:t>
            </a:r>
            <a:r>
              <a:rPr sz="1700" spc="-10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sentirse</a:t>
            </a:r>
            <a:r>
              <a:rPr sz="1700" spc="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amado.</a:t>
            </a:r>
          </a:p>
          <a:p>
            <a:pPr marL="355600" marR="5080" indent="-342900" algn="just">
              <a:spcBef>
                <a:spcPts val="405"/>
              </a:spcBef>
              <a:buChar char="•"/>
              <a:tabLst>
                <a:tab pos="355600" algn="l"/>
              </a:tabLst>
            </a:pPr>
            <a:r>
              <a:rPr sz="1700" dirty="0">
                <a:latin typeface="Times New Roman"/>
                <a:cs typeface="Times New Roman"/>
              </a:rPr>
              <a:t>c) </a:t>
            </a:r>
            <a:r>
              <a:rPr sz="1700" spc="-5" dirty="0">
                <a:latin typeface="Times New Roman"/>
                <a:cs typeface="Times New Roman"/>
              </a:rPr>
              <a:t>Motivos </a:t>
            </a:r>
            <a:r>
              <a:rPr sz="1700" dirty="0">
                <a:latin typeface="Times New Roman"/>
                <a:cs typeface="Times New Roman"/>
              </a:rPr>
              <a:t>para </a:t>
            </a:r>
            <a:r>
              <a:rPr sz="1700" spc="-5" dirty="0">
                <a:latin typeface="Times New Roman"/>
                <a:cs typeface="Times New Roman"/>
              </a:rPr>
              <a:t>estimulación sensorial: </a:t>
            </a:r>
            <a:r>
              <a:rPr sz="1700" dirty="0">
                <a:latin typeface="Times New Roman"/>
                <a:cs typeface="Times New Roman"/>
              </a:rPr>
              <a:t>es </a:t>
            </a:r>
            <a:r>
              <a:rPr sz="1700" spc="-5" dirty="0">
                <a:latin typeface="Times New Roman"/>
                <a:cs typeface="Times New Roman"/>
              </a:rPr>
              <a:t>aquella cuando el </a:t>
            </a:r>
            <a:r>
              <a:rPr sz="1700" dirty="0">
                <a:latin typeface="Times New Roman"/>
                <a:cs typeface="Times New Roman"/>
              </a:rPr>
              <a:t> humano </a:t>
            </a:r>
            <a:r>
              <a:rPr sz="1700" spc="-5" dirty="0">
                <a:latin typeface="Times New Roman"/>
                <a:cs typeface="Times New Roman"/>
              </a:rPr>
              <a:t>se</a:t>
            </a:r>
            <a:r>
              <a:rPr sz="1700" dirty="0">
                <a:latin typeface="Times New Roman"/>
                <a:cs typeface="Times New Roman"/>
              </a:rPr>
              <a:t> </a:t>
            </a:r>
            <a:r>
              <a:rPr sz="1700" spc="-10" dirty="0">
                <a:latin typeface="Times New Roman"/>
                <a:cs typeface="Times New Roman"/>
              </a:rPr>
              <a:t>da</a:t>
            </a:r>
            <a:r>
              <a:rPr sz="1700" spc="-5" dirty="0">
                <a:latin typeface="Times New Roman"/>
                <a:cs typeface="Times New Roman"/>
              </a:rPr>
              <a:t> </a:t>
            </a:r>
            <a:r>
              <a:rPr sz="1700" spc="-10" dirty="0">
                <a:latin typeface="Times New Roman"/>
                <a:cs typeface="Times New Roman"/>
              </a:rPr>
              <a:t>su</a:t>
            </a:r>
            <a:r>
              <a:rPr sz="1700" spc="-5" dirty="0">
                <a:latin typeface="Times New Roman"/>
                <a:cs typeface="Times New Roman"/>
              </a:rPr>
              <a:t> tiempo</a:t>
            </a:r>
            <a:r>
              <a:rPr sz="1700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para</a:t>
            </a:r>
            <a:r>
              <a:rPr sz="1700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escuchar,</a:t>
            </a:r>
            <a:r>
              <a:rPr sz="1700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sentir,</a:t>
            </a:r>
            <a:r>
              <a:rPr sz="1700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cantar, entre </a:t>
            </a:r>
            <a:r>
              <a:rPr sz="1700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otros.</a:t>
            </a:r>
            <a:endParaRPr sz="1700" dirty="0">
              <a:latin typeface="Times New Roman"/>
              <a:cs typeface="Times New Roman"/>
            </a:endParaRPr>
          </a:p>
          <a:p>
            <a:pPr marL="355600" marR="5080" indent="-342900" algn="just">
              <a:spcBef>
                <a:spcPts val="409"/>
              </a:spcBef>
              <a:buChar char="•"/>
              <a:tabLst>
                <a:tab pos="355600" algn="l"/>
              </a:tabLst>
            </a:pPr>
            <a:r>
              <a:rPr sz="1700" dirty="0">
                <a:latin typeface="Times New Roman"/>
                <a:cs typeface="Times New Roman"/>
              </a:rPr>
              <a:t>d)</a:t>
            </a:r>
            <a:r>
              <a:rPr sz="1700" spc="5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eficiencia</a:t>
            </a:r>
            <a:r>
              <a:rPr sz="1700" dirty="0">
                <a:latin typeface="Times New Roman"/>
                <a:cs typeface="Times New Roman"/>
              </a:rPr>
              <a:t> y</a:t>
            </a:r>
            <a:r>
              <a:rPr sz="1700" spc="5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creatividad:</a:t>
            </a:r>
            <a:r>
              <a:rPr sz="1700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cuando</a:t>
            </a:r>
            <a:r>
              <a:rPr sz="1700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el</a:t>
            </a:r>
            <a:r>
              <a:rPr sz="1700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hombre</a:t>
            </a:r>
            <a:r>
              <a:rPr sz="1700" dirty="0">
                <a:latin typeface="Times New Roman"/>
                <a:cs typeface="Times New Roman"/>
              </a:rPr>
              <a:t> </a:t>
            </a:r>
            <a:r>
              <a:rPr sz="1700" spc="-10" dirty="0">
                <a:latin typeface="Times New Roman"/>
                <a:cs typeface="Times New Roman"/>
              </a:rPr>
              <a:t>se</a:t>
            </a:r>
            <a:r>
              <a:rPr sz="1700" spc="-5" dirty="0">
                <a:latin typeface="Times New Roman"/>
                <a:cs typeface="Times New Roman"/>
              </a:rPr>
              <a:t> </a:t>
            </a:r>
            <a:r>
              <a:rPr sz="1700" spc="-10" dirty="0">
                <a:latin typeface="Times New Roman"/>
                <a:cs typeface="Times New Roman"/>
              </a:rPr>
              <a:t>da</a:t>
            </a:r>
            <a:r>
              <a:rPr sz="1700" spc="40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esos </a:t>
            </a:r>
            <a:r>
              <a:rPr sz="1700" spc="5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espacios </a:t>
            </a:r>
            <a:r>
              <a:rPr sz="1700" spc="-10" dirty="0">
                <a:latin typeface="Times New Roman"/>
                <a:cs typeface="Times New Roman"/>
              </a:rPr>
              <a:t>de </a:t>
            </a:r>
            <a:r>
              <a:rPr sz="1700" spc="-5" dirty="0">
                <a:latin typeface="Times New Roman"/>
                <a:cs typeface="Times New Roman"/>
              </a:rPr>
              <a:t>auto-estimulación, </a:t>
            </a:r>
            <a:r>
              <a:rPr sz="1700" spc="-10" dirty="0">
                <a:latin typeface="Times New Roman"/>
                <a:cs typeface="Times New Roman"/>
              </a:rPr>
              <a:t>de lo </a:t>
            </a:r>
            <a:r>
              <a:rPr sz="1700" spc="-5" dirty="0">
                <a:latin typeface="Times New Roman"/>
                <a:cs typeface="Times New Roman"/>
              </a:rPr>
              <a:t>contrario se agobia </a:t>
            </a:r>
            <a:r>
              <a:rPr sz="1700" dirty="0">
                <a:latin typeface="Times New Roman"/>
                <a:cs typeface="Times New Roman"/>
              </a:rPr>
              <a:t>e </a:t>
            </a:r>
            <a:r>
              <a:rPr sz="1700" spc="-5" dirty="0">
                <a:latin typeface="Times New Roman"/>
                <a:cs typeface="Times New Roman"/>
              </a:rPr>
              <a:t>irrita </a:t>
            </a:r>
            <a:r>
              <a:rPr sz="1700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con</a:t>
            </a:r>
            <a:r>
              <a:rPr sz="1700" spc="-1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mayor</a:t>
            </a:r>
            <a:r>
              <a:rPr sz="1700" spc="-25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facilidad.</a:t>
            </a:r>
            <a:endParaRPr sz="1700" dirty="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897379" y="304131"/>
            <a:ext cx="8397240" cy="689291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1710689" marR="5080" indent="-105156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Procesos</a:t>
            </a:r>
            <a:r>
              <a:rPr spc="-30" dirty="0"/>
              <a:t> </a:t>
            </a:r>
            <a:r>
              <a:rPr spc="-5" dirty="0"/>
              <a:t>Psicológicos </a:t>
            </a:r>
            <a:r>
              <a:rPr spc="-685" dirty="0"/>
              <a:t> </a:t>
            </a:r>
            <a:r>
              <a:rPr spc="-5" dirty="0"/>
              <a:t>básicos</a:t>
            </a:r>
          </a:p>
        </p:txBody>
      </p:sp>
      <p:grpSp>
        <p:nvGrpSpPr>
          <p:cNvPr id="10" name="object 10"/>
          <p:cNvGrpSpPr/>
          <p:nvPr/>
        </p:nvGrpSpPr>
        <p:grpSpPr>
          <a:xfrm>
            <a:off x="1524001" y="1629156"/>
            <a:ext cx="2898775" cy="5145405"/>
            <a:chOff x="0" y="1629155"/>
            <a:chExt cx="2898775" cy="5145405"/>
          </a:xfrm>
        </p:grpSpPr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3634739"/>
              <a:ext cx="2570988" cy="204673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1629155"/>
              <a:ext cx="2555748" cy="2016252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3858766"/>
              <a:ext cx="2898648" cy="2915412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79514" y="4054855"/>
              <a:ext cx="2326474" cy="23264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94402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872228" y="1719072"/>
            <a:ext cx="5552440" cy="4512945"/>
            <a:chOff x="3348228" y="1719071"/>
            <a:chExt cx="5552440" cy="451294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72612" y="1744979"/>
              <a:ext cx="5495544" cy="448665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48228" y="1719071"/>
              <a:ext cx="5551932" cy="443026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419856" y="1772411"/>
              <a:ext cx="5401310" cy="4392295"/>
            </a:xfrm>
            <a:custGeom>
              <a:avLst/>
              <a:gdLst/>
              <a:ahLst/>
              <a:cxnLst/>
              <a:rect l="l" t="t" r="r" b="b"/>
              <a:pathLst>
                <a:path w="5401309" h="4392295">
                  <a:moveTo>
                    <a:pt x="5401056" y="0"/>
                  </a:moveTo>
                  <a:lnTo>
                    <a:pt x="0" y="0"/>
                  </a:lnTo>
                  <a:lnTo>
                    <a:pt x="0" y="4392168"/>
                  </a:lnTo>
                  <a:lnTo>
                    <a:pt x="5401056" y="4392168"/>
                  </a:lnTo>
                  <a:lnTo>
                    <a:pt x="5401056" y="0"/>
                  </a:lnTo>
                  <a:close/>
                </a:path>
              </a:pathLst>
            </a:custGeom>
            <a:solidFill>
              <a:srgbClr val="B8DF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419856" y="1772411"/>
              <a:ext cx="5401310" cy="4392295"/>
            </a:xfrm>
            <a:custGeom>
              <a:avLst/>
              <a:gdLst/>
              <a:ahLst/>
              <a:cxnLst/>
              <a:rect l="l" t="t" r="r" b="b"/>
              <a:pathLst>
                <a:path w="5401309" h="4392295">
                  <a:moveTo>
                    <a:pt x="0" y="4392168"/>
                  </a:moveTo>
                  <a:lnTo>
                    <a:pt x="5401056" y="4392168"/>
                  </a:lnTo>
                  <a:lnTo>
                    <a:pt x="5401056" y="0"/>
                  </a:lnTo>
                  <a:lnTo>
                    <a:pt x="0" y="0"/>
                  </a:lnTo>
                  <a:lnTo>
                    <a:pt x="0" y="4392168"/>
                  </a:lnTo>
                  <a:close/>
                </a:path>
              </a:pathLst>
            </a:custGeom>
            <a:ln w="9144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023230" y="1735163"/>
            <a:ext cx="5245100" cy="4229735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algn="ctr">
              <a:spcBef>
                <a:spcPts val="590"/>
              </a:spcBef>
            </a:pPr>
            <a:r>
              <a:rPr sz="2000" b="1" dirty="0">
                <a:latin typeface="Times New Roman"/>
                <a:cs typeface="Times New Roman"/>
              </a:rPr>
              <a:t>Emoción</a:t>
            </a:r>
            <a:endParaRPr sz="2000">
              <a:latin typeface="Times New Roman"/>
              <a:cs typeface="Times New Roman"/>
            </a:endParaRPr>
          </a:p>
          <a:p>
            <a:pPr marL="355600" marR="5080" indent="251460" algn="just">
              <a:spcBef>
                <a:spcPts val="420"/>
              </a:spcBef>
            </a:pPr>
            <a:r>
              <a:rPr sz="1700" dirty="0">
                <a:latin typeface="Times New Roman"/>
                <a:cs typeface="Times New Roman"/>
              </a:rPr>
              <a:t>Al igual </a:t>
            </a:r>
            <a:r>
              <a:rPr sz="1700" spc="-5" dirty="0">
                <a:latin typeface="Times New Roman"/>
                <a:cs typeface="Times New Roman"/>
              </a:rPr>
              <a:t>que los motivos, las emociones </a:t>
            </a:r>
            <a:r>
              <a:rPr sz="1700" dirty="0">
                <a:latin typeface="Times New Roman"/>
                <a:cs typeface="Times New Roman"/>
              </a:rPr>
              <a:t>son estados </a:t>
            </a:r>
            <a:r>
              <a:rPr sz="1700" spc="5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internos</a:t>
            </a:r>
            <a:r>
              <a:rPr sz="1700" dirty="0">
                <a:latin typeface="Times New Roman"/>
                <a:cs typeface="Times New Roman"/>
              </a:rPr>
              <a:t> que</a:t>
            </a:r>
            <a:r>
              <a:rPr sz="1700" spc="5" dirty="0">
                <a:latin typeface="Times New Roman"/>
                <a:cs typeface="Times New Roman"/>
              </a:rPr>
              <a:t> </a:t>
            </a:r>
            <a:r>
              <a:rPr sz="1700" spc="-10" dirty="0">
                <a:latin typeface="Times New Roman"/>
                <a:cs typeface="Times New Roman"/>
              </a:rPr>
              <a:t>no</a:t>
            </a:r>
            <a:r>
              <a:rPr sz="1700" spc="-5" dirty="0">
                <a:latin typeface="Times New Roman"/>
                <a:cs typeface="Times New Roman"/>
              </a:rPr>
              <a:t> se</a:t>
            </a:r>
            <a:r>
              <a:rPr sz="1700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pueden</a:t>
            </a:r>
            <a:r>
              <a:rPr sz="1700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observar</a:t>
            </a:r>
            <a:r>
              <a:rPr sz="1700" dirty="0">
                <a:latin typeface="Times New Roman"/>
                <a:cs typeface="Times New Roman"/>
              </a:rPr>
              <a:t> ni</a:t>
            </a:r>
            <a:r>
              <a:rPr sz="1700" spc="5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medir </a:t>
            </a:r>
            <a:r>
              <a:rPr sz="1700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directamente,</a:t>
            </a:r>
            <a:r>
              <a:rPr sz="1700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en</a:t>
            </a:r>
            <a:r>
              <a:rPr sz="1700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el</a:t>
            </a:r>
            <a:r>
              <a:rPr sz="1700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momento</a:t>
            </a:r>
            <a:r>
              <a:rPr sz="1700" dirty="0">
                <a:latin typeface="Times New Roman"/>
                <a:cs typeface="Times New Roman"/>
              </a:rPr>
              <a:t> </a:t>
            </a:r>
            <a:r>
              <a:rPr sz="1700" spc="-10" dirty="0">
                <a:latin typeface="Times New Roman"/>
                <a:cs typeface="Times New Roman"/>
              </a:rPr>
              <a:t>en</a:t>
            </a:r>
            <a:r>
              <a:rPr sz="1700" spc="-5" dirty="0">
                <a:latin typeface="Times New Roman"/>
                <a:cs typeface="Times New Roman"/>
              </a:rPr>
              <a:t> que</a:t>
            </a:r>
            <a:r>
              <a:rPr sz="1700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las</a:t>
            </a:r>
            <a:r>
              <a:rPr sz="1700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personas </a:t>
            </a:r>
            <a:r>
              <a:rPr sz="1700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reaccionan </a:t>
            </a:r>
            <a:r>
              <a:rPr sz="1700" dirty="0">
                <a:latin typeface="Times New Roman"/>
                <a:cs typeface="Times New Roman"/>
              </a:rPr>
              <a:t>a sus </a:t>
            </a:r>
            <a:r>
              <a:rPr sz="1700" spc="-5" dirty="0">
                <a:latin typeface="Times New Roman"/>
                <a:cs typeface="Times New Roman"/>
              </a:rPr>
              <a:t>experiencias brotan las emociones, las </a:t>
            </a:r>
            <a:r>
              <a:rPr sz="1700" dirty="0">
                <a:latin typeface="Times New Roman"/>
                <a:cs typeface="Times New Roman"/>
              </a:rPr>
              <a:t> cuales</a:t>
            </a:r>
            <a:r>
              <a:rPr sz="1700" spc="-1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tienen</a:t>
            </a:r>
            <a:r>
              <a:rPr sz="1700" spc="-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3</a:t>
            </a:r>
            <a:r>
              <a:rPr sz="1700" spc="-5" dirty="0">
                <a:latin typeface="Times New Roman"/>
                <a:cs typeface="Times New Roman"/>
              </a:rPr>
              <a:t> componentes:</a:t>
            </a:r>
            <a:endParaRPr sz="1700">
              <a:latin typeface="Times New Roman"/>
              <a:cs typeface="Times New Roman"/>
            </a:endParaRPr>
          </a:p>
          <a:p>
            <a:pPr marL="355600" marR="5080" indent="-342900" algn="just">
              <a:spcBef>
                <a:spcPts val="409"/>
              </a:spcBef>
              <a:buChar char="•"/>
              <a:tabLst>
                <a:tab pos="355600" algn="l"/>
              </a:tabLst>
            </a:pPr>
            <a:r>
              <a:rPr sz="1700" spc="-5" dirty="0">
                <a:latin typeface="Times New Roman"/>
                <a:cs typeface="Times New Roman"/>
              </a:rPr>
              <a:t>a)</a:t>
            </a:r>
            <a:r>
              <a:rPr sz="1700" spc="270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Subjetivos:</a:t>
            </a:r>
            <a:r>
              <a:rPr sz="1700" spc="27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también</a:t>
            </a:r>
            <a:r>
              <a:rPr sz="1700" spc="275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llamado</a:t>
            </a:r>
            <a:r>
              <a:rPr sz="1700" spc="280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experiencia</a:t>
            </a:r>
            <a:r>
              <a:rPr sz="1700" spc="280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consciente </a:t>
            </a:r>
            <a:r>
              <a:rPr sz="1700" spc="-415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se refiere </a:t>
            </a:r>
            <a:r>
              <a:rPr sz="1700" dirty="0">
                <a:latin typeface="Times New Roman"/>
                <a:cs typeface="Times New Roman"/>
              </a:rPr>
              <a:t>a </a:t>
            </a:r>
            <a:r>
              <a:rPr sz="1700" spc="-5" dirty="0">
                <a:latin typeface="Times New Roman"/>
                <a:cs typeface="Times New Roman"/>
              </a:rPr>
              <a:t>las sensaciones </a:t>
            </a:r>
            <a:r>
              <a:rPr sz="1700" dirty="0">
                <a:latin typeface="Times New Roman"/>
                <a:cs typeface="Times New Roman"/>
              </a:rPr>
              <a:t>y a </a:t>
            </a:r>
            <a:r>
              <a:rPr sz="1700" spc="-10" dirty="0">
                <a:latin typeface="Times New Roman"/>
                <a:cs typeface="Times New Roman"/>
              </a:rPr>
              <a:t>la </a:t>
            </a:r>
            <a:r>
              <a:rPr sz="1700" spc="-5" dirty="0">
                <a:latin typeface="Times New Roman"/>
                <a:cs typeface="Times New Roman"/>
              </a:rPr>
              <a:t>cognición, al darse </a:t>
            </a:r>
            <a:r>
              <a:rPr sz="1700" dirty="0">
                <a:latin typeface="Times New Roman"/>
                <a:cs typeface="Times New Roman"/>
              </a:rPr>
              <a:t> cuenta</a:t>
            </a:r>
            <a:r>
              <a:rPr sz="1700" spc="-25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como me</a:t>
            </a:r>
            <a:r>
              <a:rPr sz="1700" spc="-10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siento,</a:t>
            </a:r>
            <a:r>
              <a:rPr sz="1700" spc="1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que</a:t>
            </a:r>
            <a:r>
              <a:rPr sz="1700" spc="-2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quiero,</a:t>
            </a:r>
            <a:r>
              <a:rPr sz="1700" spc="-5" dirty="0">
                <a:latin typeface="Times New Roman"/>
                <a:cs typeface="Times New Roman"/>
              </a:rPr>
              <a:t> etc.</a:t>
            </a:r>
            <a:endParaRPr sz="1700">
              <a:latin typeface="Times New Roman"/>
              <a:cs typeface="Times New Roman"/>
            </a:endParaRPr>
          </a:p>
          <a:p>
            <a:pPr marL="355600" marR="5080" indent="-342900" algn="just">
              <a:spcBef>
                <a:spcPts val="409"/>
              </a:spcBef>
              <a:buChar char="•"/>
              <a:tabLst>
                <a:tab pos="355600" algn="l"/>
              </a:tabLst>
            </a:pPr>
            <a:r>
              <a:rPr sz="1700" dirty="0">
                <a:latin typeface="Times New Roman"/>
                <a:cs typeface="Times New Roman"/>
              </a:rPr>
              <a:t>b)</a:t>
            </a:r>
            <a:r>
              <a:rPr sz="1700" spc="5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Fisiológicos:</a:t>
            </a:r>
            <a:r>
              <a:rPr sz="1700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se</a:t>
            </a:r>
            <a:r>
              <a:rPr sz="1700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refiere</a:t>
            </a:r>
            <a:r>
              <a:rPr sz="1700" dirty="0">
                <a:latin typeface="Times New Roman"/>
                <a:cs typeface="Times New Roman"/>
              </a:rPr>
              <a:t> a</a:t>
            </a:r>
            <a:r>
              <a:rPr sz="1700" spc="5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las</a:t>
            </a:r>
            <a:r>
              <a:rPr sz="1700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palpitaciones, </a:t>
            </a:r>
            <a:r>
              <a:rPr sz="1700" spc="-409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enrojecimiento</a:t>
            </a:r>
            <a:r>
              <a:rPr sz="1700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facial,</a:t>
            </a:r>
            <a:r>
              <a:rPr sz="1700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aumento</a:t>
            </a:r>
            <a:r>
              <a:rPr sz="1700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del</a:t>
            </a:r>
            <a:r>
              <a:rPr sz="1700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ritmo</a:t>
            </a:r>
            <a:r>
              <a:rPr sz="1700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cardiaco,</a:t>
            </a:r>
            <a:r>
              <a:rPr sz="1700" dirty="0">
                <a:latin typeface="Times New Roman"/>
                <a:cs typeface="Times New Roman"/>
              </a:rPr>
              <a:t> y </a:t>
            </a:r>
            <a:r>
              <a:rPr sz="1700" spc="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todas</a:t>
            </a:r>
            <a:r>
              <a:rPr sz="1700" spc="-10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las</a:t>
            </a:r>
            <a:r>
              <a:rPr sz="1700" spc="5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reacciones</a:t>
            </a:r>
            <a:r>
              <a:rPr sz="1700" spc="-3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que</a:t>
            </a:r>
            <a:r>
              <a:rPr sz="1700" spc="-5" dirty="0">
                <a:latin typeface="Times New Roman"/>
                <a:cs typeface="Times New Roman"/>
              </a:rPr>
              <a:t> se</a:t>
            </a:r>
            <a:r>
              <a:rPr sz="1700" spc="-10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manifiestan</a:t>
            </a:r>
            <a:r>
              <a:rPr sz="1700" spc="10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en el</a:t>
            </a:r>
            <a:r>
              <a:rPr sz="1700" spc="-1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cuerpo</a:t>
            </a:r>
            <a:endParaRPr sz="1700">
              <a:latin typeface="Times New Roman"/>
              <a:cs typeface="Times New Roman"/>
            </a:endParaRPr>
          </a:p>
          <a:p>
            <a:pPr marL="355600" marR="5080" indent="-342900" algn="just">
              <a:spcBef>
                <a:spcPts val="409"/>
              </a:spcBef>
              <a:buChar char="•"/>
              <a:tabLst>
                <a:tab pos="355600" algn="l"/>
              </a:tabLst>
            </a:pPr>
            <a:r>
              <a:rPr sz="1700" spc="-5" dirty="0">
                <a:latin typeface="Times New Roman"/>
                <a:cs typeface="Times New Roman"/>
              </a:rPr>
              <a:t>c)</a:t>
            </a:r>
            <a:r>
              <a:rPr sz="1700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Conductuales:</a:t>
            </a:r>
            <a:r>
              <a:rPr sz="1700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conocidas</a:t>
            </a:r>
            <a:r>
              <a:rPr sz="1700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también</a:t>
            </a:r>
            <a:r>
              <a:rPr sz="1700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como</a:t>
            </a:r>
            <a:r>
              <a:rPr sz="1700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conducta </a:t>
            </a:r>
            <a:r>
              <a:rPr sz="1700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expresiva, </a:t>
            </a:r>
            <a:r>
              <a:rPr sz="1700" dirty="0">
                <a:latin typeface="Times New Roman"/>
                <a:cs typeface="Times New Roman"/>
              </a:rPr>
              <a:t>son </a:t>
            </a:r>
            <a:r>
              <a:rPr sz="1700" spc="-5" dirty="0">
                <a:latin typeface="Times New Roman"/>
                <a:cs typeface="Times New Roman"/>
              </a:rPr>
              <a:t>aquellas </a:t>
            </a:r>
            <a:r>
              <a:rPr sz="1700" dirty="0">
                <a:latin typeface="Times New Roman"/>
                <a:cs typeface="Times New Roman"/>
              </a:rPr>
              <a:t>que </a:t>
            </a:r>
            <a:r>
              <a:rPr sz="1700" spc="-5" dirty="0">
                <a:latin typeface="Times New Roman"/>
                <a:cs typeface="Times New Roman"/>
              </a:rPr>
              <a:t>se expresan con el lenguaje </a:t>
            </a:r>
            <a:r>
              <a:rPr sz="1700" dirty="0">
                <a:latin typeface="Times New Roman"/>
                <a:cs typeface="Times New Roman"/>
              </a:rPr>
              <a:t> corporal</a:t>
            </a:r>
            <a:r>
              <a:rPr sz="1700" spc="-30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como </a:t>
            </a:r>
            <a:r>
              <a:rPr sz="1700" dirty="0">
                <a:latin typeface="Times New Roman"/>
                <a:cs typeface="Times New Roman"/>
              </a:rPr>
              <a:t>gestos,</a:t>
            </a:r>
            <a:r>
              <a:rPr sz="1700" spc="-5" dirty="0">
                <a:latin typeface="Times New Roman"/>
                <a:cs typeface="Times New Roman"/>
              </a:rPr>
              <a:t> posturas.</a:t>
            </a:r>
            <a:endParaRPr sz="1700">
              <a:latin typeface="Times New Roman"/>
              <a:cs typeface="Times New Roman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757172" y="1719072"/>
            <a:ext cx="2880360" cy="4815840"/>
            <a:chOff x="233172" y="1719072"/>
            <a:chExt cx="2880360" cy="4815840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3172" y="3761232"/>
              <a:ext cx="2880360" cy="208483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9897" y="1719072"/>
              <a:ext cx="2847505" cy="205168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39547" y="4478794"/>
              <a:ext cx="2613266" cy="2055647"/>
            </a:xfrm>
            <a:prstGeom prst="rect">
              <a:avLst/>
            </a:prstGeom>
          </p:spPr>
        </p:pic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897379" y="304131"/>
            <a:ext cx="8397240" cy="689291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1710689" marR="5080" indent="-105156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Procesos</a:t>
            </a:r>
            <a:r>
              <a:rPr spc="-30" dirty="0"/>
              <a:t> </a:t>
            </a:r>
            <a:r>
              <a:rPr spc="-5" dirty="0"/>
              <a:t>Psicológicos </a:t>
            </a:r>
            <a:r>
              <a:rPr spc="-685" dirty="0"/>
              <a:t> </a:t>
            </a:r>
            <a:r>
              <a:rPr spc="-5" dirty="0"/>
              <a:t>básicos</a:t>
            </a:r>
          </a:p>
        </p:txBody>
      </p:sp>
    </p:spTree>
    <p:extLst>
      <p:ext uri="{BB962C8B-B14F-4D97-AF65-F5344CB8AC3E}">
        <p14:creationId xmlns:p14="http://schemas.microsoft.com/office/powerpoint/2010/main" val="7684022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763077" y="2055686"/>
            <a:ext cx="4409440" cy="3352165"/>
            <a:chOff x="239077" y="2055685"/>
            <a:chExt cx="4409440" cy="3352165"/>
          </a:xfrm>
        </p:grpSpPr>
        <p:sp>
          <p:nvSpPr>
            <p:cNvPr id="4" name="object 4"/>
            <p:cNvSpPr/>
            <p:nvPr/>
          </p:nvSpPr>
          <p:spPr>
            <a:xfrm>
              <a:off x="243840" y="2060448"/>
              <a:ext cx="4399915" cy="3342640"/>
            </a:xfrm>
            <a:custGeom>
              <a:avLst/>
              <a:gdLst/>
              <a:ahLst/>
              <a:cxnLst/>
              <a:rect l="l" t="t" r="r" b="b"/>
              <a:pathLst>
                <a:path w="4399915" h="3342640">
                  <a:moveTo>
                    <a:pt x="4399788" y="0"/>
                  </a:moveTo>
                  <a:lnTo>
                    <a:pt x="0" y="0"/>
                  </a:lnTo>
                  <a:lnTo>
                    <a:pt x="0" y="3342131"/>
                  </a:lnTo>
                  <a:lnTo>
                    <a:pt x="4399788" y="3342131"/>
                  </a:lnTo>
                  <a:lnTo>
                    <a:pt x="4399788" y="0"/>
                  </a:lnTo>
                  <a:close/>
                </a:path>
              </a:pathLst>
            </a:custGeom>
            <a:solidFill>
              <a:srgbClr val="66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43840" y="2060448"/>
              <a:ext cx="4399915" cy="3342640"/>
            </a:xfrm>
            <a:custGeom>
              <a:avLst/>
              <a:gdLst/>
              <a:ahLst/>
              <a:cxnLst/>
              <a:rect l="l" t="t" r="r" b="b"/>
              <a:pathLst>
                <a:path w="4399915" h="3342640">
                  <a:moveTo>
                    <a:pt x="0" y="3342131"/>
                  </a:moveTo>
                  <a:lnTo>
                    <a:pt x="4399788" y="3342131"/>
                  </a:lnTo>
                  <a:lnTo>
                    <a:pt x="4399788" y="0"/>
                  </a:lnTo>
                  <a:lnTo>
                    <a:pt x="0" y="0"/>
                  </a:lnTo>
                  <a:lnTo>
                    <a:pt x="0" y="3342131"/>
                  </a:lnTo>
                  <a:close/>
                </a:path>
              </a:pathLst>
            </a:custGeom>
            <a:ln w="9144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sz="half" idx="2"/>
          </p:nvPr>
        </p:nvSpPr>
        <p:spPr>
          <a:xfrm>
            <a:off x="2133600" y="1577340"/>
            <a:ext cx="5303520" cy="32399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65530">
              <a:lnSpc>
                <a:spcPct val="100000"/>
              </a:lnSpc>
              <a:spcBef>
                <a:spcPts val="105"/>
              </a:spcBef>
            </a:pPr>
            <a:r>
              <a:rPr dirty="0"/>
              <a:t>Aprendizaje</a:t>
            </a:r>
          </a:p>
          <a:p>
            <a:pPr marR="5080" indent="252729" algn="just">
              <a:lnSpc>
                <a:spcPct val="100000"/>
              </a:lnSpc>
              <a:spcBef>
                <a:spcPts val="1360"/>
              </a:spcBef>
            </a:pPr>
            <a:r>
              <a:rPr sz="1700" spc="-5" dirty="0">
                <a:latin typeface="Times New Roman"/>
                <a:cs typeface="Times New Roman"/>
              </a:rPr>
              <a:t>influye</a:t>
            </a:r>
            <a:r>
              <a:rPr sz="1700" dirty="0">
                <a:latin typeface="Times New Roman"/>
                <a:cs typeface="Times New Roman"/>
              </a:rPr>
              <a:t> </a:t>
            </a:r>
            <a:r>
              <a:rPr sz="1700" spc="-10" dirty="0">
                <a:latin typeface="Times New Roman"/>
                <a:cs typeface="Times New Roman"/>
              </a:rPr>
              <a:t>de</a:t>
            </a:r>
            <a:r>
              <a:rPr sz="1700" spc="-5" dirty="0">
                <a:latin typeface="Times New Roman"/>
                <a:cs typeface="Times New Roman"/>
              </a:rPr>
              <a:t> manera</a:t>
            </a:r>
            <a:r>
              <a:rPr sz="1700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importante</a:t>
            </a:r>
            <a:r>
              <a:rPr sz="1700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en</a:t>
            </a:r>
            <a:r>
              <a:rPr sz="1700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el </a:t>
            </a:r>
            <a:r>
              <a:rPr sz="1700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individuo </a:t>
            </a:r>
            <a:r>
              <a:rPr sz="1700" dirty="0">
                <a:latin typeface="Times New Roman"/>
                <a:cs typeface="Times New Roman"/>
              </a:rPr>
              <a:t>y </a:t>
            </a:r>
            <a:r>
              <a:rPr sz="1700" spc="-5" dirty="0">
                <a:latin typeface="Times New Roman"/>
                <a:cs typeface="Times New Roman"/>
              </a:rPr>
              <a:t>es la gracia </a:t>
            </a:r>
            <a:r>
              <a:rPr sz="1700" dirty="0">
                <a:latin typeface="Times New Roman"/>
                <a:cs typeface="Times New Roman"/>
              </a:rPr>
              <a:t>más </a:t>
            </a:r>
            <a:r>
              <a:rPr sz="1700" spc="-5" dirty="0">
                <a:latin typeface="Times New Roman"/>
                <a:cs typeface="Times New Roman"/>
              </a:rPr>
              <a:t>importante con </a:t>
            </a:r>
            <a:r>
              <a:rPr sz="1700" dirty="0">
                <a:latin typeface="Times New Roman"/>
                <a:cs typeface="Times New Roman"/>
              </a:rPr>
              <a:t> que</a:t>
            </a:r>
            <a:r>
              <a:rPr sz="1700" spc="5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la</a:t>
            </a:r>
            <a:r>
              <a:rPr sz="1700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naturaleza</a:t>
            </a:r>
            <a:r>
              <a:rPr sz="1700" dirty="0">
                <a:latin typeface="Times New Roman"/>
                <a:cs typeface="Times New Roman"/>
              </a:rPr>
              <a:t> nos</a:t>
            </a:r>
            <a:r>
              <a:rPr sz="1700" spc="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ha</a:t>
            </a:r>
            <a:r>
              <a:rPr sz="1700" spc="5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previsto</a:t>
            </a:r>
            <a:r>
              <a:rPr sz="1700" dirty="0">
                <a:latin typeface="Times New Roman"/>
                <a:cs typeface="Times New Roman"/>
              </a:rPr>
              <a:t> para </a:t>
            </a:r>
            <a:r>
              <a:rPr sz="1700" spc="5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adaptarnos,</a:t>
            </a:r>
            <a:r>
              <a:rPr sz="1700" dirty="0">
                <a:latin typeface="Times New Roman"/>
                <a:cs typeface="Times New Roman"/>
              </a:rPr>
              <a:t> por</a:t>
            </a:r>
            <a:r>
              <a:rPr sz="1700" spc="5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lo</a:t>
            </a:r>
            <a:r>
              <a:rPr sz="1700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tanto,</a:t>
            </a:r>
            <a:r>
              <a:rPr sz="1700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el</a:t>
            </a:r>
            <a:r>
              <a:rPr sz="1700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aprendizaje </a:t>
            </a:r>
            <a:r>
              <a:rPr sz="1700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garantiza un futuro </a:t>
            </a:r>
            <a:r>
              <a:rPr sz="1700" dirty="0">
                <a:latin typeface="Times New Roman"/>
                <a:cs typeface="Times New Roman"/>
              </a:rPr>
              <a:t>más </a:t>
            </a:r>
            <a:r>
              <a:rPr sz="1700" spc="-5" dirty="0">
                <a:latin typeface="Times New Roman"/>
                <a:cs typeface="Times New Roman"/>
              </a:rPr>
              <a:t>prometedor, por que </a:t>
            </a:r>
            <a:r>
              <a:rPr sz="1700" spc="-409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los seres humanos </a:t>
            </a:r>
            <a:r>
              <a:rPr sz="1700" dirty="0">
                <a:latin typeface="Times New Roman"/>
                <a:cs typeface="Times New Roman"/>
              </a:rPr>
              <a:t>tienen </a:t>
            </a:r>
            <a:r>
              <a:rPr sz="1700" spc="-5" dirty="0">
                <a:latin typeface="Times New Roman"/>
                <a:cs typeface="Times New Roman"/>
              </a:rPr>
              <a:t>mayor capacidad </a:t>
            </a:r>
            <a:r>
              <a:rPr sz="1700" dirty="0">
                <a:latin typeface="Times New Roman"/>
                <a:cs typeface="Times New Roman"/>
              </a:rPr>
              <a:t> para </a:t>
            </a:r>
            <a:r>
              <a:rPr sz="1700" spc="-5" dirty="0">
                <a:latin typeface="Times New Roman"/>
                <a:cs typeface="Times New Roman"/>
              </a:rPr>
              <a:t>modificar el comportamiento. </a:t>
            </a:r>
            <a:r>
              <a:rPr sz="1700" dirty="0">
                <a:latin typeface="Times New Roman"/>
                <a:cs typeface="Times New Roman"/>
              </a:rPr>
              <a:t>Por muy </a:t>
            </a:r>
            <a:r>
              <a:rPr sz="1700" spc="5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relevante</a:t>
            </a:r>
            <a:r>
              <a:rPr sz="1700" dirty="0">
                <a:latin typeface="Times New Roman"/>
                <a:cs typeface="Times New Roman"/>
              </a:rPr>
              <a:t> que</a:t>
            </a:r>
            <a:r>
              <a:rPr sz="1700" spc="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sea</a:t>
            </a:r>
            <a:r>
              <a:rPr sz="1700" spc="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un</a:t>
            </a:r>
            <a:r>
              <a:rPr sz="1700" spc="5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aprendizaje,</a:t>
            </a:r>
            <a:r>
              <a:rPr sz="1700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es </a:t>
            </a:r>
            <a:r>
              <a:rPr sz="1700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necesario</a:t>
            </a:r>
            <a:r>
              <a:rPr sz="1700" spc="400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que</a:t>
            </a:r>
            <a:r>
              <a:rPr sz="1700" spc="400" dirty="0">
                <a:latin typeface="Times New Roman"/>
                <a:cs typeface="Times New Roman"/>
              </a:rPr>
              <a:t> </a:t>
            </a:r>
            <a:r>
              <a:rPr sz="1700" spc="-10" dirty="0">
                <a:latin typeface="Times New Roman"/>
                <a:cs typeface="Times New Roman"/>
              </a:rPr>
              <a:t>la</a:t>
            </a:r>
            <a:r>
              <a:rPr sz="1700" spc="405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persona</a:t>
            </a:r>
            <a:r>
              <a:rPr sz="1700" spc="390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lo</a:t>
            </a:r>
            <a:r>
              <a:rPr sz="1700" spc="405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trabaje,</a:t>
            </a:r>
            <a:r>
              <a:rPr sz="1700" spc="409" dirty="0">
                <a:latin typeface="Times New Roman"/>
                <a:cs typeface="Times New Roman"/>
              </a:rPr>
              <a:t> </a:t>
            </a:r>
            <a:r>
              <a:rPr sz="1700" spc="-10" dirty="0">
                <a:latin typeface="Times New Roman"/>
                <a:cs typeface="Times New Roman"/>
              </a:rPr>
              <a:t>lo </a:t>
            </a:r>
            <a:r>
              <a:rPr sz="1700" spc="-41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construya y </a:t>
            </a:r>
            <a:r>
              <a:rPr sz="1700" spc="-5" dirty="0">
                <a:latin typeface="Times New Roman"/>
                <a:cs typeface="Times New Roman"/>
              </a:rPr>
              <a:t>le </a:t>
            </a:r>
            <a:r>
              <a:rPr sz="1700" spc="-10" dirty="0">
                <a:latin typeface="Times New Roman"/>
                <a:cs typeface="Times New Roman"/>
              </a:rPr>
              <a:t>dé </a:t>
            </a:r>
            <a:r>
              <a:rPr sz="1700" dirty="0">
                <a:latin typeface="Times New Roman"/>
                <a:cs typeface="Times New Roman"/>
              </a:rPr>
              <a:t>un grado de </a:t>
            </a:r>
            <a:r>
              <a:rPr sz="1700" spc="-5" dirty="0">
                <a:latin typeface="Times New Roman"/>
                <a:cs typeface="Times New Roman"/>
              </a:rPr>
              <a:t>significación, </a:t>
            </a:r>
            <a:r>
              <a:rPr sz="1700" dirty="0">
                <a:latin typeface="Times New Roman"/>
                <a:cs typeface="Times New Roman"/>
              </a:rPr>
              <a:t> para </a:t>
            </a:r>
            <a:r>
              <a:rPr sz="1700" spc="-5" dirty="0">
                <a:latin typeface="Times New Roman"/>
                <a:cs typeface="Times New Roman"/>
              </a:rPr>
              <a:t>que este sea almacenado en la memoria </a:t>
            </a:r>
            <a:r>
              <a:rPr sz="1700" dirty="0">
                <a:latin typeface="Times New Roman"/>
                <a:cs typeface="Times New Roman"/>
              </a:rPr>
              <a:t> y</a:t>
            </a:r>
            <a:r>
              <a:rPr sz="1700" spc="-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pueda</a:t>
            </a:r>
            <a:r>
              <a:rPr sz="1700" spc="-15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recuperarse</a:t>
            </a:r>
            <a:r>
              <a:rPr sz="1700" spc="-35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cuando</a:t>
            </a:r>
            <a:r>
              <a:rPr sz="1700" spc="-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sea</a:t>
            </a:r>
            <a:r>
              <a:rPr sz="1700" spc="-5" dirty="0">
                <a:latin typeface="Times New Roman"/>
                <a:cs typeface="Times New Roman"/>
              </a:rPr>
              <a:t> necesario.</a:t>
            </a:r>
            <a:endParaRPr sz="1700">
              <a:latin typeface="Times New Roman"/>
              <a:cs typeface="Times New Roman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6307645" y="2055686"/>
            <a:ext cx="4042410" cy="3034665"/>
            <a:chOff x="4783645" y="2055685"/>
            <a:chExt cx="4042410" cy="3034665"/>
          </a:xfrm>
        </p:grpSpPr>
        <p:sp>
          <p:nvSpPr>
            <p:cNvPr id="8" name="object 8"/>
            <p:cNvSpPr/>
            <p:nvPr/>
          </p:nvSpPr>
          <p:spPr>
            <a:xfrm>
              <a:off x="4788408" y="2060448"/>
              <a:ext cx="4032885" cy="3025140"/>
            </a:xfrm>
            <a:custGeom>
              <a:avLst/>
              <a:gdLst/>
              <a:ahLst/>
              <a:cxnLst/>
              <a:rect l="l" t="t" r="r" b="b"/>
              <a:pathLst>
                <a:path w="4032884" h="3025140">
                  <a:moveTo>
                    <a:pt x="4032503" y="0"/>
                  </a:moveTo>
                  <a:lnTo>
                    <a:pt x="0" y="0"/>
                  </a:lnTo>
                  <a:lnTo>
                    <a:pt x="0" y="3025140"/>
                  </a:lnTo>
                  <a:lnTo>
                    <a:pt x="4032503" y="3025140"/>
                  </a:lnTo>
                  <a:lnTo>
                    <a:pt x="4032503" y="0"/>
                  </a:lnTo>
                  <a:close/>
                </a:path>
              </a:pathLst>
            </a:custGeom>
            <a:solidFill>
              <a:srgbClr val="FFC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788408" y="2060448"/>
              <a:ext cx="4032885" cy="3025140"/>
            </a:xfrm>
            <a:custGeom>
              <a:avLst/>
              <a:gdLst/>
              <a:ahLst/>
              <a:cxnLst/>
              <a:rect l="l" t="t" r="r" b="b"/>
              <a:pathLst>
                <a:path w="4032884" h="3025140">
                  <a:moveTo>
                    <a:pt x="0" y="3025140"/>
                  </a:moveTo>
                  <a:lnTo>
                    <a:pt x="4032503" y="3025140"/>
                  </a:lnTo>
                  <a:lnTo>
                    <a:pt x="4032503" y="0"/>
                  </a:lnTo>
                  <a:lnTo>
                    <a:pt x="0" y="0"/>
                  </a:lnTo>
                  <a:lnTo>
                    <a:pt x="0" y="3025140"/>
                  </a:lnTo>
                  <a:close/>
                </a:path>
              </a:pathLst>
            </a:custGeom>
            <a:ln w="9143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748271" y="1561843"/>
            <a:ext cx="3519804" cy="2365375"/>
          </a:xfrm>
          <a:prstGeom prst="rect">
            <a:avLst/>
          </a:prstGeom>
        </p:spPr>
        <p:txBody>
          <a:bodyPr vert="horz" wrap="square" lIns="0" tIns="131445" rIns="0" bIns="0" rtlCol="0">
            <a:spAutoFit/>
          </a:bodyPr>
          <a:lstStyle/>
          <a:p>
            <a:pPr marL="1073785">
              <a:spcBef>
                <a:spcPts val="1035"/>
              </a:spcBef>
            </a:pPr>
            <a:r>
              <a:rPr sz="2000" b="1" dirty="0">
                <a:latin typeface="Times New Roman"/>
                <a:cs typeface="Times New Roman"/>
              </a:rPr>
              <a:t>Memoria</a:t>
            </a:r>
            <a:endParaRPr sz="2000">
              <a:latin typeface="Times New Roman"/>
              <a:cs typeface="Times New Roman"/>
            </a:endParaRPr>
          </a:p>
          <a:p>
            <a:pPr marR="5080" indent="251460" algn="just">
              <a:spcBef>
                <a:spcPts val="800"/>
              </a:spcBef>
            </a:pPr>
            <a:r>
              <a:rPr sz="1700" dirty="0">
                <a:latin typeface="Times New Roman"/>
                <a:cs typeface="Times New Roman"/>
              </a:rPr>
              <a:t>La </a:t>
            </a:r>
            <a:r>
              <a:rPr sz="1700" spc="-5" dirty="0">
                <a:latin typeface="Times New Roman"/>
                <a:cs typeface="Times New Roman"/>
              </a:rPr>
              <a:t>memoria es el reflejo </a:t>
            </a:r>
            <a:r>
              <a:rPr sz="1700" spc="-10" dirty="0">
                <a:latin typeface="Times New Roman"/>
                <a:cs typeface="Times New Roman"/>
              </a:rPr>
              <a:t>de </a:t>
            </a:r>
            <a:r>
              <a:rPr sz="1700" spc="-5" dirty="0">
                <a:latin typeface="Times New Roman"/>
                <a:cs typeface="Times New Roman"/>
              </a:rPr>
              <a:t>lo </a:t>
            </a:r>
            <a:r>
              <a:rPr sz="1700" dirty="0">
                <a:latin typeface="Times New Roman"/>
                <a:cs typeface="Times New Roman"/>
              </a:rPr>
              <a:t>que </a:t>
            </a:r>
            <a:r>
              <a:rPr sz="1700" spc="5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existió</a:t>
            </a:r>
            <a:r>
              <a:rPr sz="1700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en</a:t>
            </a:r>
            <a:r>
              <a:rPr sz="1700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el</a:t>
            </a:r>
            <a:r>
              <a:rPr sz="1700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pasado.</a:t>
            </a:r>
            <a:r>
              <a:rPr sz="1700" dirty="0">
                <a:latin typeface="Times New Roman"/>
                <a:cs typeface="Times New Roman"/>
              </a:rPr>
              <a:t> Este</a:t>
            </a:r>
            <a:r>
              <a:rPr sz="1700" spc="5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reflejo</a:t>
            </a:r>
            <a:r>
              <a:rPr sz="1700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está </a:t>
            </a:r>
            <a:r>
              <a:rPr sz="1700" spc="-40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basado </a:t>
            </a:r>
            <a:r>
              <a:rPr sz="1700" spc="-5" dirty="0">
                <a:latin typeface="Times New Roman"/>
                <a:cs typeface="Times New Roman"/>
              </a:rPr>
              <a:t>en la formación </a:t>
            </a:r>
            <a:r>
              <a:rPr sz="1700" spc="-10" dirty="0">
                <a:latin typeface="Times New Roman"/>
                <a:cs typeface="Times New Roman"/>
              </a:rPr>
              <a:t>de </a:t>
            </a:r>
            <a:r>
              <a:rPr sz="1700" spc="-5" dirty="0">
                <a:latin typeface="Times New Roman"/>
                <a:cs typeface="Times New Roman"/>
              </a:rPr>
              <a:t>conexiones </a:t>
            </a:r>
            <a:r>
              <a:rPr sz="1700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temporales</a:t>
            </a:r>
            <a:r>
              <a:rPr sz="1700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suficientemente</a:t>
            </a:r>
            <a:r>
              <a:rPr sz="1700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firmes </a:t>
            </a:r>
            <a:r>
              <a:rPr sz="1700" spc="-409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(fijación</a:t>
            </a:r>
            <a:r>
              <a:rPr sz="1700" dirty="0">
                <a:latin typeface="Times New Roman"/>
                <a:cs typeface="Times New Roman"/>
              </a:rPr>
              <a:t> </a:t>
            </a:r>
            <a:r>
              <a:rPr sz="1700" spc="-10" dirty="0">
                <a:latin typeface="Times New Roman"/>
                <a:cs typeface="Times New Roman"/>
              </a:rPr>
              <a:t>de</a:t>
            </a:r>
            <a:r>
              <a:rPr sz="1700" spc="-5" dirty="0">
                <a:latin typeface="Times New Roman"/>
                <a:cs typeface="Times New Roman"/>
              </a:rPr>
              <a:t> la</a:t>
            </a:r>
            <a:r>
              <a:rPr sz="1700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memoria)</a:t>
            </a:r>
            <a:r>
              <a:rPr sz="1700" dirty="0">
                <a:latin typeface="Times New Roman"/>
                <a:cs typeface="Times New Roman"/>
              </a:rPr>
              <a:t> y</a:t>
            </a:r>
            <a:r>
              <a:rPr sz="1700" spc="5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en</a:t>
            </a:r>
            <a:r>
              <a:rPr sz="1700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su </a:t>
            </a:r>
            <a:r>
              <a:rPr sz="1700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actualización</a:t>
            </a:r>
            <a:r>
              <a:rPr sz="1700" dirty="0">
                <a:latin typeface="Times New Roman"/>
                <a:cs typeface="Times New Roman"/>
              </a:rPr>
              <a:t> o</a:t>
            </a:r>
            <a:r>
              <a:rPr sz="1700" spc="5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funcionamiento</a:t>
            </a:r>
            <a:r>
              <a:rPr sz="1700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en</a:t>
            </a:r>
            <a:r>
              <a:rPr sz="1700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el </a:t>
            </a:r>
            <a:r>
              <a:rPr sz="1700" dirty="0">
                <a:latin typeface="Times New Roman"/>
                <a:cs typeface="Times New Roman"/>
              </a:rPr>
              <a:t> futuro</a:t>
            </a:r>
            <a:r>
              <a:rPr sz="1700" spc="375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(reproducción</a:t>
            </a:r>
            <a:r>
              <a:rPr sz="1700" spc="38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y</a:t>
            </a:r>
            <a:r>
              <a:rPr sz="1700" spc="365" dirty="0">
                <a:latin typeface="Times New Roman"/>
                <a:cs typeface="Times New Roman"/>
              </a:rPr>
              <a:t> </a:t>
            </a:r>
            <a:r>
              <a:rPr sz="1700" spc="-10" dirty="0">
                <a:latin typeface="Times New Roman"/>
                <a:cs typeface="Times New Roman"/>
              </a:rPr>
              <a:t>recuerdo)</a:t>
            </a:r>
            <a:r>
              <a:rPr sz="1700" spc="38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Se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748271" y="3900678"/>
            <a:ext cx="1525270" cy="544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>
              <a:spcBef>
                <a:spcPts val="100"/>
              </a:spcBef>
              <a:tabLst>
                <a:tab pos="1095375" algn="l"/>
                <a:tab pos="1141095" algn="l"/>
              </a:tabLst>
            </a:pPr>
            <a:r>
              <a:rPr sz="1700" dirty="0">
                <a:latin typeface="Times New Roman"/>
                <a:cs typeface="Times New Roman"/>
              </a:rPr>
              <a:t>considera	</a:t>
            </a:r>
            <a:r>
              <a:rPr sz="1700" spc="-5" dirty="0">
                <a:latin typeface="Times New Roman"/>
                <a:cs typeface="Times New Roman"/>
              </a:rPr>
              <a:t>que </a:t>
            </a:r>
            <a:r>
              <a:rPr sz="1700" dirty="0">
                <a:latin typeface="Times New Roman"/>
                <a:cs typeface="Times New Roman"/>
              </a:rPr>
              <a:t> ne</a:t>
            </a:r>
            <a:r>
              <a:rPr sz="1700" spc="-15" dirty="0">
                <a:latin typeface="Times New Roman"/>
                <a:cs typeface="Times New Roman"/>
              </a:rPr>
              <a:t>c</a:t>
            </a:r>
            <a:r>
              <a:rPr sz="1700" dirty="0">
                <a:latin typeface="Times New Roman"/>
                <a:cs typeface="Times New Roman"/>
              </a:rPr>
              <a:t>esa</a:t>
            </a:r>
            <a:r>
              <a:rPr sz="1700" spc="-10" dirty="0">
                <a:latin typeface="Times New Roman"/>
                <a:cs typeface="Times New Roman"/>
              </a:rPr>
              <a:t>r</a:t>
            </a:r>
            <a:r>
              <a:rPr sz="1700" spc="-5" dirty="0">
                <a:latin typeface="Times New Roman"/>
                <a:cs typeface="Times New Roman"/>
              </a:rPr>
              <a:t>i</a:t>
            </a:r>
            <a:r>
              <a:rPr sz="1700" dirty="0">
                <a:latin typeface="Times New Roman"/>
                <a:cs typeface="Times New Roman"/>
              </a:rPr>
              <a:t>os		</a:t>
            </a:r>
            <a:r>
              <a:rPr sz="1700" spc="-15" dirty="0">
                <a:latin typeface="Times New Roman"/>
                <a:cs typeface="Times New Roman"/>
              </a:rPr>
              <a:t>p</a:t>
            </a:r>
            <a:r>
              <a:rPr sz="1700" dirty="0">
                <a:latin typeface="Times New Roman"/>
                <a:cs typeface="Times New Roman"/>
              </a:rPr>
              <a:t>ara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423148" y="3900678"/>
            <a:ext cx="1843405" cy="544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9375" marR="5080" indent="-80010">
              <a:spcBef>
                <a:spcPts val="100"/>
              </a:spcBef>
              <a:tabLst>
                <a:tab pos="478155" algn="l"/>
                <a:tab pos="580390" algn="l"/>
                <a:tab pos="955675" algn="l"/>
              </a:tabLst>
            </a:pPr>
            <a:r>
              <a:rPr sz="1700" dirty="0">
                <a:latin typeface="Times New Roman"/>
                <a:cs typeface="Times New Roman"/>
              </a:rPr>
              <a:t>h</a:t>
            </a:r>
            <a:r>
              <a:rPr sz="1700" spc="-15" dirty="0">
                <a:latin typeface="Times New Roman"/>
                <a:cs typeface="Times New Roman"/>
              </a:rPr>
              <a:t>a</a:t>
            </a:r>
            <a:r>
              <a:rPr sz="1700" dirty="0">
                <a:latin typeface="Times New Roman"/>
                <a:cs typeface="Times New Roman"/>
              </a:rPr>
              <a:t>y		3	e</a:t>
            </a:r>
            <a:r>
              <a:rPr sz="1700" spc="-10" dirty="0">
                <a:latin typeface="Times New Roman"/>
                <a:cs typeface="Times New Roman"/>
              </a:rPr>
              <a:t>l</a:t>
            </a:r>
            <a:r>
              <a:rPr sz="1700" spc="-15" dirty="0">
                <a:latin typeface="Times New Roman"/>
                <a:cs typeface="Times New Roman"/>
              </a:rPr>
              <a:t>e</a:t>
            </a:r>
            <a:r>
              <a:rPr sz="1700" spc="-5" dirty="0">
                <a:latin typeface="Times New Roman"/>
                <a:cs typeface="Times New Roman"/>
              </a:rPr>
              <a:t>m</a:t>
            </a:r>
            <a:r>
              <a:rPr sz="1700" dirty="0">
                <a:latin typeface="Times New Roman"/>
                <a:cs typeface="Times New Roman"/>
              </a:rPr>
              <a:t>en</a:t>
            </a:r>
            <a:r>
              <a:rPr sz="1700" spc="-10" dirty="0">
                <a:latin typeface="Times New Roman"/>
                <a:cs typeface="Times New Roman"/>
              </a:rPr>
              <a:t>t</a:t>
            </a:r>
            <a:r>
              <a:rPr sz="1700" dirty="0">
                <a:latin typeface="Times New Roman"/>
                <a:cs typeface="Times New Roman"/>
              </a:rPr>
              <a:t>os  </a:t>
            </a:r>
            <a:r>
              <a:rPr sz="1700" spc="-5" dirty="0">
                <a:latin typeface="Times New Roman"/>
                <a:cs typeface="Times New Roman"/>
              </a:rPr>
              <a:t>e</a:t>
            </a:r>
            <a:r>
              <a:rPr sz="1700" dirty="0">
                <a:latin typeface="Times New Roman"/>
                <a:cs typeface="Times New Roman"/>
              </a:rPr>
              <a:t>l	f</a:t>
            </a:r>
            <a:r>
              <a:rPr sz="1700" spc="-20" dirty="0">
                <a:latin typeface="Times New Roman"/>
                <a:cs typeface="Times New Roman"/>
              </a:rPr>
              <a:t>u</a:t>
            </a:r>
            <a:r>
              <a:rPr sz="1700" dirty="0">
                <a:latin typeface="Times New Roman"/>
                <a:cs typeface="Times New Roman"/>
              </a:rPr>
              <a:t>nc</a:t>
            </a:r>
            <a:r>
              <a:rPr sz="1700" spc="-10" dirty="0">
                <a:latin typeface="Times New Roman"/>
                <a:cs typeface="Times New Roman"/>
              </a:rPr>
              <a:t>i</a:t>
            </a:r>
            <a:r>
              <a:rPr sz="1700" dirty="0">
                <a:latin typeface="Times New Roman"/>
                <a:cs typeface="Times New Roman"/>
              </a:rPr>
              <a:t>on</a:t>
            </a:r>
            <a:r>
              <a:rPr sz="1700" spc="-15" dirty="0">
                <a:latin typeface="Times New Roman"/>
                <a:cs typeface="Times New Roman"/>
              </a:rPr>
              <a:t>a</a:t>
            </a:r>
            <a:r>
              <a:rPr sz="1700" spc="-5" dirty="0">
                <a:latin typeface="Times New Roman"/>
                <a:cs typeface="Times New Roman"/>
              </a:rPr>
              <a:t>mi</a:t>
            </a:r>
            <a:r>
              <a:rPr sz="1700" dirty="0">
                <a:latin typeface="Times New Roman"/>
                <a:cs typeface="Times New Roman"/>
              </a:rPr>
              <a:t>en</a:t>
            </a:r>
            <a:r>
              <a:rPr sz="1700" spc="-10" dirty="0">
                <a:latin typeface="Times New Roman"/>
                <a:cs typeface="Times New Roman"/>
              </a:rPr>
              <a:t>t</a:t>
            </a:r>
            <a:r>
              <a:rPr sz="1700" dirty="0">
                <a:latin typeface="Times New Roman"/>
                <a:cs typeface="Times New Roman"/>
              </a:rPr>
              <a:t>o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748271" y="4418838"/>
            <a:ext cx="3520440" cy="5448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spcBef>
                <a:spcPts val="100"/>
              </a:spcBef>
            </a:pPr>
            <a:r>
              <a:rPr sz="1700" spc="-5" dirty="0">
                <a:latin typeface="Times New Roman"/>
                <a:cs typeface="Times New Roman"/>
              </a:rPr>
              <a:t>adecuado</a:t>
            </a:r>
            <a:r>
              <a:rPr sz="1700" spc="40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de</a:t>
            </a:r>
            <a:r>
              <a:rPr sz="1700" spc="400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la</a:t>
            </a:r>
            <a:r>
              <a:rPr sz="1700" spc="390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memoria:</a:t>
            </a:r>
            <a:r>
              <a:rPr sz="1700" spc="405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a)</a:t>
            </a:r>
            <a:r>
              <a:rPr sz="1700" spc="395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Codificar</a:t>
            </a:r>
            <a:endParaRPr sz="1700">
              <a:latin typeface="Times New Roman"/>
              <a:cs typeface="Times New Roman"/>
            </a:endParaRPr>
          </a:p>
          <a:p>
            <a:pPr>
              <a:spcBef>
                <a:spcPts val="5"/>
              </a:spcBef>
            </a:pPr>
            <a:r>
              <a:rPr sz="1700" dirty="0">
                <a:latin typeface="Times New Roman"/>
                <a:cs typeface="Times New Roman"/>
              </a:rPr>
              <a:t>b)</a:t>
            </a:r>
            <a:r>
              <a:rPr sz="1700" spc="-3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Almacenar</a:t>
            </a:r>
            <a:r>
              <a:rPr sz="1700" spc="-45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c)</a:t>
            </a:r>
            <a:r>
              <a:rPr sz="1700" spc="-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Recuperar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1897379" y="373379"/>
            <a:ext cx="8397240" cy="550792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1710689" marR="5080" indent="-105156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solidFill>
                  <a:schemeClr val="tx1"/>
                </a:solidFill>
              </a:rPr>
              <a:t>Procesos</a:t>
            </a:r>
            <a:r>
              <a:rPr spc="-30" dirty="0">
                <a:solidFill>
                  <a:schemeClr val="tx1"/>
                </a:solidFill>
              </a:rPr>
              <a:t> </a:t>
            </a:r>
            <a:r>
              <a:rPr spc="-5" dirty="0">
                <a:solidFill>
                  <a:schemeClr val="tx1"/>
                </a:solidFill>
              </a:rPr>
              <a:t>Psicológicos </a:t>
            </a:r>
            <a:r>
              <a:rPr spc="-685" dirty="0">
                <a:solidFill>
                  <a:schemeClr val="tx1"/>
                </a:solidFill>
              </a:rPr>
              <a:t> </a:t>
            </a:r>
            <a:r>
              <a:rPr spc="-5" dirty="0">
                <a:solidFill>
                  <a:schemeClr val="tx1"/>
                </a:solidFill>
              </a:rPr>
              <a:t>básicos</a:t>
            </a:r>
          </a:p>
        </p:txBody>
      </p:sp>
      <p:grpSp>
        <p:nvGrpSpPr>
          <p:cNvPr id="15" name="object 15"/>
          <p:cNvGrpSpPr/>
          <p:nvPr/>
        </p:nvGrpSpPr>
        <p:grpSpPr>
          <a:xfrm>
            <a:off x="5664708" y="5132832"/>
            <a:ext cx="4607560" cy="1393190"/>
            <a:chOff x="4140708" y="5132832"/>
            <a:chExt cx="4607560" cy="1393190"/>
          </a:xfrm>
        </p:grpSpPr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04660" y="5132832"/>
              <a:ext cx="1943100" cy="1392936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40708" y="5516880"/>
              <a:ext cx="1511808" cy="970788"/>
            </a:xfrm>
            <a:prstGeom prst="rect">
              <a:avLst/>
            </a:prstGeom>
          </p:spPr>
        </p:pic>
      </p:grpSp>
      <p:pic>
        <p:nvPicPr>
          <p:cNvPr id="18" name="object 1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423161" y="5445252"/>
            <a:ext cx="2161031" cy="1034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3497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00755" y="17773"/>
            <a:ext cx="6764274" cy="1364476"/>
          </a:xfrm>
          <a:prstGeom prst="rect">
            <a:avLst/>
          </a:prstGeom>
        </p:spPr>
        <p:txBody>
          <a:bodyPr vert="horz" wrap="square" lIns="0" tIns="10160" rIns="0" bIns="0" rtlCol="0" anchor="ctr">
            <a:spAutoFit/>
          </a:bodyPr>
          <a:lstStyle/>
          <a:p>
            <a:pPr marL="828040" marR="5080" indent="-815975">
              <a:lnSpc>
                <a:spcPct val="100400"/>
              </a:lnSpc>
              <a:spcBef>
                <a:spcPts val="80"/>
              </a:spcBef>
            </a:pPr>
            <a:r>
              <a:rPr dirty="0"/>
              <a:t>Procesos</a:t>
            </a:r>
            <a:r>
              <a:rPr spc="-40" dirty="0"/>
              <a:t> </a:t>
            </a:r>
            <a:r>
              <a:rPr spc="-5" dirty="0"/>
              <a:t>Psicológicos </a:t>
            </a:r>
            <a:r>
              <a:rPr spc="-685" dirty="0"/>
              <a:t> </a:t>
            </a:r>
            <a:r>
              <a:rPr dirty="0"/>
              <a:t>Superiores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70860" y="1679449"/>
            <a:ext cx="6886956" cy="160781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256915" y="1682241"/>
            <a:ext cx="6508115" cy="144018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4445" algn="ctr">
              <a:spcBef>
                <a:spcPts val="459"/>
              </a:spcBef>
            </a:pPr>
            <a:r>
              <a:rPr sz="15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Inteligencia</a:t>
            </a:r>
            <a:endParaRPr sz="1500" dirty="0">
              <a:latin typeface="Times New Roman"/>
              <a:cs typeface="Times New Roman"/>
            </a:endParaRPr>
          </a:p>
          <a:p>
            <a:pPr marL="22860" marR="13970" algn="ctr">
              <a:lnSpc>
                <a:spcPct val="86400"/>
              </a:lnSpc>
              <a:spcBef>
                <a:spcPts val="605"/>
              </a:spcBef>
            </a:pPr>
            <a:r>
              <a:rPr sz="15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se</a:t>
            </a:r>
            <a:r>
              <a:rPr sz="1500" b="1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forma</a:t>
            </a:r>
            <a:r>
              <a:rPr sz="1500" b="1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de</a:t>
            </a:r>
            <a:r>
              <a:rPr sz="1500" b="1" dirty="0">
                <a:solidFill>
                  <a:srgbClr val="FFFFFF"/>
                </a:solidFill>
                <a:latin typeface="Times New Roman"/>
                <a:cs typeface="Times New Roman"/>
              </a:rPr>
              <a:t> varias</a:t>
            </a:r>
            <a:r>
              <a:rPr sz="15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 aptitudes</a:t>
            </a:r>
            <a:r>
              <a:rPr sz="15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cognoscitivas,</a:t>
            </a:r>
            <a:r>
              <a:rPr sz="15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por</a:t>
            </a:r>
            <a:r>
              <a:rPr sz="15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ejemplo</a:t>
            </a:r>
            <a:r>
              <a:rPr sz="1500" b="1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b="1" dirty="0">
                <a:solidFill>
                  <a:srgbClr val="FFFFFF"/>
                </a:solidFill>
                <a:latin typeface="Times New Roman"/>
                <a:cs typeface="Times New Roman"/>
              </a:rPr>
              <a:t>la</a:t>
            </a:r>
            <a:r>
              <a:rPr sz="1500" b="1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percepción,</a:t>
            </a:r>
            <a:r>
              <a:rPr sz="15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memoria, </a:t>
            </a:r>
            <a:r>
              <a:rPr sz="1500" b="1" spc="-3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pensamiento</a:t>
            </a:r>
            <a:r>
              <a:rPr sz="15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b="1" dirty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500" b="1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b="1" dirty="0">
                <a:solidFill>
                  <a:srgbClr val="FFFFFF"/>
                </a:solidFill>
                <a:latin typeface="Times New Roman"/>
                <a:cs typeface="Times New Roman"/>
              </a:rPr>
              <a:t>lenguaje;</a:t>
            </a:r>
            <a:r>
              <a:rPr sz="15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por</a:t>
            </a:r>
            <a:r>
              <a:rPr sz="15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inteligencia </a:t>
            </a:r>
            <a:r>
              <a:rPr sz="15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entendemos</a:t>
            </a:r>
            <a:r>
              <a:rPr sz="1500" b="1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que</a:t>
            </a:r>
            <a:r>
              <a:rPr sz="15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es</a:t>
            </a:r>
            <a:r>
              <a:rPr sz="1500" b="1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b="1" dirty="0">
                <a:solidFill>
                  <a:srgbClr val="FFFFFF"/>
                </a:solidFill>
                <a:latin typeface="Times New Roman"/>
                <a:cs typeface="Times New Roman"/>
              </a:rPr>
              <a:t>la </a:t>
            </a:r>
            <a:r>
              <a:rPr sz="15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capacidad</a:t>
            </a:r>
            <a:r>
              <a:rPr sz="15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para </a:t>
            </a:r>
            <a:r>
              <a:rPr sz="15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desarrollar</a:t>
            </a:r>
            <a:r>
              <a:rPr sz="1500" b="1" spc="3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b="1" dirty="0">
                <a:solidFill>
                  <a:srgbClr val="FFFFFF"/>
                </a:solidFill>
                <a:latin typeface="Times New Roman"/>
                <a:cs typeface="Times New Roman"/>
              </a:rPr>
              <a:t>la</a:t>
            </a:r>
            <a:r>
              <a:rPr sz="15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actividad</a:t>
            </a:r>
            <a:r>
              <a:rPr sz="15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mental</a:t>
            </a:r>
            <a:r>
              <a:rPr sz="1500" b="1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b="1" dirty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5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b="1" dirty="0">
                <a:solidFill>
                  <a:srgbClr val="FFFFFF"/>
                </a:solidFill>
                <a:latin typeface="Times New Roman"/>
                <a:cs typeface="Times New Roman"/>
              </a:rPr>
              <a:t>que</a:t>
            </a:r>
            <a:r>
              <a:rPr sz="15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permite</a:t>
            </a:r>
            <a:r>
              <a:rPr sz="1500" b="1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b="1" dirty="0">
                <a:solidFill>
                  <a:srgbClr val="FFFFFF"/>
                </a:solidFill>
                <a:latin typeface="Times New Roman"/>
                <a:cs typeface="Times New Roman"/>
              </a:rPr>
              <a:t>la</a:t>
            </a:r>
            <a:r>
              <a:rPr sz="15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adaptabilidad.</a:t>
            </a:r>
            <a:endParaRPr sz="1500" dirty="0">
              <a:latin typeface="Times New Roman"/>
              <a:cs typeface="Times New Roman"/>
            </a:endParaRPr>
          </a:p>
          <a:p>
            <a:pPr marL="12065" marR="5080" algn="ctr">
              <a:lnSpc>
                <a:spcPts val="1560"/>
              </a:lnSpc>
              <a:spcBef>
                <a:spcPts val="600"/>
              </a:spcBef>
            </a:pPr>
            <a:r>
              <a:rPr sz="1500" b="1" spc="-40" dirty="0">
                <a:solidFill>
                  <a:srgbClr val="FFFFFF"/>
                </a:solidFill>
                <a:latin typeface="Times New Roman"/>
                <a:cs typeface="Times New Roman"/>
              </a:rPr>
              <a:t>Todo</a:t>
            </a:r>
            <a:r>
              <a:rPr sz="15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ser</a:t>
            </a:r>
            <a:r>
              <a:rPr sz="15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humano</a:t>
            </a:r>
            <a:r>
              <a:rPr sz="1500" b="1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b="1" dirty="0">
                <a:solidFill>
                  <a:srgbClr val="FFFFFF"/>
                </a:solidFill>
                <a:latin typeface="Times New Roman"/>
                <a:cs typeface="Times New Roman"/>
              </a:rPr>
              <a:t>posee </a:t>
            </a:r>
            <a:r>
              <a:rPr sz="15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estas aptitudes,</a:t>
            </a:r>
            <a:r>
              <a:rPr sz="15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b="1" dirty="0">
                <a:solidFill>
                  <a:srgbClr val="FFFFFF"/>
                </a:solidFill>
                <a:latin typeface="Times New Roman"/>
                <a:cs typeface="Times New Roman"/>
              </a:rPr>
              <a:t>sin</a:t>
            </a:r>
            <a:r>
              <a:rPr sz="15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embargo,</a:t>
            </a:r>
            <a:r>
              <a:rPr sz="1500" b="1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es</a:t>
            </a:r>
            <a:r>
              <a:rPr sz="1500" b="1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evidente</a:t>
            </a:r>
            <a:r>
              <a:rPr sz="15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que existe</a:t>
            </a:r>
            <a:r>
              <a:rPr sz="1500" b="1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b="1" dirty="0">
                <a:solidFill>
                  <a:srgbClr val="FFFFFF"/>
                </a:solidFill>
                <a:latin typeface="Times New Roman"/>
                <a:cs typeface="Times New Roman"/>
              </a:rPr>
              <a:t>gran </a:t>
            </a:r>
            <a:r>
              <a:rPr sz="1500" b="1" spc="-3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variedad</a:t>
            </a:r>
            <a:r>
              <a:rPr sz="15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en</a:t>
            </a:r>
            <a:r>
              <a:rPr sz="1500" b="1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el</a:t>
            </a:r>
            <a:r>
              <a:rPr sz="15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grado</a:t>
            </a:r>
            <a:r>
              <a:rPr sz="15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de aplicación</a:t>
            </a:r>
            <a:r>
              <a:rPr sz="15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de</a:t>
            </a:r>
            <a:r>
              <a:rPr sz="15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cada</a:t>
            </a:r>
            <a:r>
              <a:rPr sz="15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proceso.</a:t>
            </a:r>
            <a:endParaRPr sz="1500" dirty="0">
              <a:latin typeface="Times New Roman"/>
              <a:cs typeface="Times New Roman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6188964" y="3176016"/>
            <a:ext cx="4259580" cy="2308860"/>
            <a:chOff x="4664964" y="3176016"/>
            <a:chExt cx="4259580" cy="230886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60136" y="3176016"/>
              <a:ext cx="289560" cy="31394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64964" y="3479292"/>
              <a:ext cx="4259580" cy="2005583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6415786" y="3540376"/>
            <a:ext cx="3802379" cy="1757045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1270" algn="ctr">
              <a:spcBef>
                <a:spcPts val="455"/>
              </a:spcBef>
            </a:pPr>
            <a:r>
              <a:rPr sz="15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Pensamiento</a:t>
            </a:r>
            <a:endParaRPr sz="1500">
              <a:latin typeface="Times New Roman"/>
              <a:cs typeface="Times New Roman"/>
            </a:endParaRPr>
          </a:p>
          <a:p>
            <a:pPr marL="12065" marR="5080" indent="-635" algn="ctr">
              <a:lnSpc>
                <a:spcPct val="86200"/>
              </a:lnSpc>
              <a:spcBef>
                <a:spcPts val="610"/>
              </a:spcBef>
            </a:pPr>
            <a:r>
              <a:rPr sz="15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Es </a:t>
            </a:r>
            <a:r>
              <a:rPr sz="1500" b="1" dirty="0">
                <a:solidFill>
                  <a:srgbClr val="FFFFFF"/>
                </a:solidFill>
                <a:latin typeface="Times New Roman"/>
                <a:cs typeface="Times New Roman"/>
              </a:rPr>
              <a:t>una actividad </a:t>
            </a:r>
            <a:r>
              <a:rPr sz="15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del sistema </a:t>
            </a:r>
            <a:r>
              <a:rPr sz="1500" b="1" dirty="0">
                <a:solidFill>
                  <a:srgbClr val="FFFFFF"/>
                </a:solidFill>
                <a:latin typeface="Times New Roman"/>
                <a:cs typeface="Times New Roman"/>
              </a:rPr>
              <a:t>cognitivo </a:t>
            </a:r>
            <a:r>
              <a:rPr sz="15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acompañado de los </a:t>
            </a:r>
            <a:r>
              <a:rPr sz="15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mecanismos </a:t>
            </a:r>
            <a:r>
              <a:rPr sz="15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de </a:t>
            </a:r>
            <a:r>
              <a:rPr sz="15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memoria, </a:t>
            </a:r>
            <a:r>
              <a:rPr sz="15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 atención, </a:t>
            </a:r>
            <a:r>
              <a:rPr sz="1500" b="1" dirty="0">
                <a:solidFill>
                  <a:srgbClr val="FFFFFF"/>
                </a:solidFill>
                <a:latin typeface="Times New Roman"/>
                <a:cs typeface="Times New Roman"/>
              </a:rPr>
              <a:t>solución </a:t>
            </a:r>
            <a:r>
              <a:rPr sz="15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de </a:t>
            </a:r>
            <a:r>
              <a:rPr sz="15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problemas, </a:t>
            </a:r>
            <a:r>
              <a:rPr sz="15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aprendizaje, </a:t>
            </a:r>
            <a:r>
              <a:rPr sz="15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razonamiento, etc. </a:t>
            </a:r>
            <a:r>
              <a:rPr sz="1500" b="1" dirty="0">
                <a:solidFill>
                  <a:srgbClr val="FFFFFF"/>
                </a:solidFill>
                <a:latin typeface="Times New Roman"/>
                <a:cs typeface="Times New Roman"/>
              </a:rPr>
              <a:t>y al igual </a:t>
            </a:r>
            <a:r>
              <a:rPr sz="15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que las </a:t>
            </a:r>
            <a:r>
              <a:rPr sz="15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emociones </a:t>
            </a:r>
            <a:r>
              <a:rPr sz="1500" b="1" spc="-3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el</a:t>
            </a:r>
            <a:r>
              <a:rPr sz="15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pensamiento</a:t>
            </a:r>
            <a:r>
              <a:rPr sz="15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es</a:t>
            </a:r>
            <a:r>
              <a:rPr sz="1500" b="1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una</a:t>
            </a:r>
            <a:r>
              <a:rPr sz="15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experiencia</a:t>
            </a:r>
            <a:r>
              <a:rPr sz="1500" b="1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interna, </a:t>
            </a:r>
            <a:r>
              <a:rPr sz="1500" b="1" dirty="0">
                <a:solidFill>
                  <a:srgbClr val="FFFFFF"/>
                </a:solidFill>
                <a:latin typeface="Times New Roman"/>
                <a:cs typeface="Times New Roman"/>
              </a:rPr>
              <a:t> basadas</a:t>
            </a:r>
            <a:r>
              <a:rPr sz="1500" b="1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en</a:t>
            </a:r>
            <a:r>
              <a:rPr sz="15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funciones</a:t>
            </a:r>
            <a:r>
              <a:rPr sz="15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perceptivas</a:t>
            </a:r>
            <a:r>
              <a:rPr sz="15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directas</a:t>
            </a:r>
            <a:r>
              <a:rPr sz="15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b="1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500" b="1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en </a:t>
            </a:r>
            <a:r>
              <a:rPr sz="15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 evocación</a:t>
            </a:r>
            <a:r>
              <a:rPr sz="15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relativamente</a:t>
            </a:r>
            <a:r>
              <a:rPr sz="15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directo.</a:t>
            </a:r>
            <a:endParaRPr sz="1500">
              <a:latin typeface="Times New Roman"/>
              <a:cs typeface="Times New Roman"/>
            </a:endParaRPr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908803" y="5635752"/>
            <a:ext cx="2595372" cy="928116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593847" y="3401568"/>
            <a:ext cx="3474720" cy="1924811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2794254" y="3404998"/>
            <a:ext cx="3074035" cy="1757045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635" algn="ctr">
              <a:spcBef>
                <a:spcPts val="459"/>
              </a:spcBef>
            </a:pPr>
            <a:r>
              <a:rPr sz="15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Lenguaje</a:t>
            </a:r>
            <a:endParaRPr sz="1500">
              <a:latin typeface="Times New Roman"/>
              <a:cs typeface="Times New Roman"/>
            </a:endParaRPr>
          </a:p>
          <a:p>
            <a:pPr marL="12065" marR="5080" algn="ctr">
              <a:lnSpc>
                <a:spcPct val="86300"/>
              </a:lnSpc>
              <a:spcBef>
                <a:spcPts val="605"/>
              </a:spcBef>
            </a:pPr>
            <a:r>
              <a:rPr sz="15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Sistema de códigos que </a:t>
            </a:r>
            <a:r>
              <a:rPr sz="1500" b="1" dirty="0">
                <a:solidFill>
                  <a:srgbClr val="FFFFFF"/>
                </a:solidFill>
                <a:latin typeface="Times New Roman"/>
                <a:cs typeface="Times New Roman"/>
              </a:rPr>
              <a:t>sirve </a:t>
            </a:r>
            <a:r>
              <a:rPr sz="15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rve para </a:t>
            </a:r>
            <a:r>
              <a:rPr sz="1500" b="1" spc="-3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comunicarse, </a:t>
            </a:r>
            <a:r>
              <a:rPr sz="1500" b="1" dirty="0">
                <a:solidFill>
                  <a:srgbClr val="FFFFFF"/>
                </a:solidFill>
                <a:latin typeface="Times New Roman"/>
                <a:cs typeface="Times New Roman"/>
              </a:rPr>
              <a:t>y </a:t>
            </a:r>
            <a:r>
              <a:rPr sz="15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se hace mediante </a:t>
            </a:r>
            <a:r>
              <a:rPr sz="1500" b="1" dirty="0">
                <a:solidFill>
                  <a:srgbClr val="FFFFFF"/>
                </a:solidFill>
                <a:latin typeface="Times New Roman"/>
                <a:cs typeface="Times New Roman"/>
              </a:rPr>
              <a:t>la </a:t>
            </a:r>
            <a:r>
              <a:rPr sz="15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palabra, gestos, posturas </a:t>
            </a:r>
            <a:r>
              <a:rPr sz="1500" b="1" dirty="0">
                <a:solidFill>
                  <a:srgbClr val="FFFFFF"/>
                </a:solidFill>
                <a:latin typeface="Times New Roman"/>
                <a:cs typeface="Times New Roman"/>
              </a:rPr>
              <a:t>y </a:t>
            </a:r>
            <a:r>
              <a:rPr sz="15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expresión </a:t>
            </a:r>
            <a:r>
              <a:rPr sz="15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 corporal, </a:t>
            </a:r>
            <a:r>
              <a:rPr sz="15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es </a:t>
            </a:r>
            <a:r>
              <a:rPr sz="1500" b="1" dirty="0">
                <a:solidFill>
                  <a:srgbClr val="FFFFFF"/>
                </a:solidFill>
                <a:latin typeface="Times New Roman"/>
                <a:cs typeface="Times New Roman"/>
              </a:rPr>
              <a:t>un </a:t>
            </a:r>
            <a:r>
              <a:rPr sz="15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medio </a:t>
            </a:r>
            <a:r>
              <a:rPr sz="15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por el cual el </a:t>
            </a:r>
            <a:r>
              <a:rPr sz="15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hombre </a:t>
            </a:r>
            <a:r>
              <a:rPr sz="15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puede </a:t>
            </a:r>
            <a:r>
              <a:rPr sz="15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expresar </a:t>
            </a:r>
            <a:r>
              <a:rPr sz="1500" b="1" dirty="0">
                <a:solidFill>
                  <a:srgbClr val="FFFFFF"/>
                </a:solidFill>
                <a:latin typeface="Times New Roman"/>
                <a:cs typeface="Times New Roman"/>
              </a:rPr>
              <a:t>sus </a:t>
            </a:r>
            <a:r>
              <a:rPr sz="15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pensamientos, sentimientos</a:t>
            </a:r>
            <a:r>
              <a:rPr sz="1500" b="1" dirty="0">
                <a:solidFill>
                  <a:srgbClr val="FFFFFF"/>
                </a:solidFill>
                <a:latin typeface="Times New Roman"/>
                <a:cs typeface="Times New Roman"/>
              </a:rPr>
              <a:t> y </a:t>
            </a:r>
            <a:r>
              <a:rPr sz="15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vivencias.</a:t>
            </a:r>
            <a:endParaRPr sz="1500">
              <a:latin typeface="Times New Roman"/>
              <a:cs typeface="Times New Roman"/>
            </a:endParaRPr>
          </a:p>
        </p:txBody>
      </p:sp>
      <p:pic>
        <p:nvPicPr>
          <p:cNvPr id="12" name="object 1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594103" y="3194304"/>
            <a:ext cx="1406652" cy="1397508"/>
          </a:xfrm>
          <a:prstGeom prst="rect">
            <a:avLst/>
          </a:prstGeom>
        </p:spPr>
      </p:pic>
      <p:grpSp>
        <p:nvGrpSpPr>
          <p:cNvPr id="13" name="object 13"/>
          <p:cNvGrpSpPr/>
          <p:nvPr/>
        </p:nvGrpSpPr>
        <p:grpSpPr>
          <a:xfrm>
            <a:off x="1610622" y="1839849"/>
            <a:ext cx="9054465" cy="5018405"/>
            <a:chOff x="86621" y="1839848"/>
            <a:chExt cx="9054465" cy="5018405"/>
          </a:xfrm>
        </p:grpSpPr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834383" y="3104387"/>
              <a:ext cx="352043" cy="315467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6621" y="1839848"/>
              <a:ext cx="1373243" cy="1364106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56032" y="5132830"/>
              <a:ext cx="2406396" cy="1636776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51103" y="5327903"/>
              <a:ext cx="1818132" cy="1048512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033515" y="5321806"/>
              <a:ext cx="3107436" cy="1536192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228587" y="5516879"/>
              <a:ext cx="2519171" cy="10256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882481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200401" y="517932"/>
            <a:ext cx="6858000" cy="548868"/>
          </a:xfrm>
          <a:prstGeom prst="rect">
            <a:avLst/>
          </a:prstGeom>
        </p:spPr>
        <p:txBody>
          <a:bodyPr vert="horz" wrap="square" lIns="0" tIns="10160" rIns="0" bIns="0" rtlCol="0" anchor="ctr">
            <a:spAutoFit/>
          </a:bodyPr>
          <a:lstStyle/>
          <a:p>
            <a:pPr marL="828040" marR="5080" indent="-815975">
              <a:lnSpc>
                <a:spcPct val="100400"/>
              </a:lnSpc>
              <a:spcBef>
                <a:spcPts val="80"/>
              </a:spcBef>
            </a:pPr>
            <a:r>
              <a:rPr dirty="0"/>
              <a:t>Procesos</a:t>
            </a:r>
            <a:r>
              <a:rPr spc="-40" dirty="0"/>
              <a:t> </a:t>
            </a:r>
            <a:r>
              <a:rPr spc="-5" dirty="0"/>
              <a:t>Psicológicos </a:t>
            </a:r>
            <a:r>
              <a:rPr spc="-685" dirty="0"/>
              <a:t> </a:t>
            </a:r>
            <a:r>
              <a:rPr dirty="0"/>
              <a:t>Superiores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738777" y="3851275"/>
            <a:ext cx="3529965" cy="2494280"/>
          </a:xfrm>
          <a:prstGeom prst="rect">
            <a:avLst/>
          </a:prstGeom>
          <a:ln w="69850">
            <a:solidFill>
              <a:srgbClr val="9966FF"/>
            </a:solidFill>
          </a:ln>
        </p:spPr>
        <p:txBody>
          <a:bodyPr vert="horz" wrap="square" lIns="0" tIns="73660" rIns="0" bIns="0" rtlCol="0">
            <a:spAutoFit/>
          </a:bodyPr>
          <a:lstStyle/>
          <a:p>
            <a:pPr marL="1202690">
              <a:spcBef>
                <a:spcPts val="580"/>
              </a:spcBef>
            </a:pPr>
            <a:r>
              <a:rPr sz="1700" b="1" dirty="0">
                <a:latin typeface="Times New Roman"/>
                <a:cs typeface="Times New Roman"/>
              </a:rPr>
              <a:t>El</a:t>
            </a:r>
            <a:r>
              <a:rPr sz="1700" b="1" spc="-35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Lenguaje</a:t>
            </a:r>
            <a:endParaRPr sz="1700">
              <a:latin typeface="Times New Roman"/>
              <a:cs typeface="Times New Roman"/>
            </a:endParaRPr>
          </a:p>
          <a:p>
            <a:pPr marL="290830" marR="269240" indent="255904">
              <a:spcBef>
                <a:spcPts val="5"/>
              </a:spcBef>
            </a:pPr>
            <a:r>
              <a:rPr sz="1700" dirty="0">
                <a:latin typeface="Times New Roman"/>
                <a:cs typeface="Times New Roman"/>
              </a:rPr>
              <a:t>La</a:t>
            </a:r>
            <a:r>
              <a:rPr sz="1700" spc="-20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palabra</a:t>
            </a:r>
            <a:r>
              <a:rPr sz="1700" spc="-2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es el</a:t>
            </a:r>
            <a:r>
              <a:rPr sz="1700" spc="-15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vehículo</a:t>
            </a:r>
            <a:r>
              <a:rPr sz="1700" spc="-1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de</a:t>
            </a:r>
            <a:r>
              <a:rPr sz="1700" spc="-5" dirty="0">
                <a:latin typeface="Times New Roman"/>
                <a:cs typeface="Times New Roman"/>
              </a:rPr>
              <a:t> las </a:t>
            </a:r>
            <a:r>
              <a:rPr sz="1700" spc="-409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interrelaciones, </a:t>
            </a:r>
            <a:r>
              <a:rPr sz="1700" dirty="0">
                <a:latin typeface="Times New Roman"/>
                <a:cs typeface="Times New Roman"/>
              </a:rPr>
              <a:t>de </a:t>
            </a:r>
            <a:r>
              <a:rPr sz="1700" spc="-5" dirty="0">
                <a:latin typeface="Times New Roman"/>
                <a:cs typeface="Times New Roman"/>
              </a:rPr>
              <a:t>esta </a:t>
            </a:r>
            <a:r>
              <a:rPr sz="1700" dirty="0">
                <a:latin typeface="Times New Roman"/>
                <a:cs typeface="Times New Roman"/>
              </a:rPr>
              <a:t>manera, </a:t>
            </a:r>
            <a:r>
              <a:rPr sz="1700" spc="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cuando se quiere </a:t>
            </a:r>
            <a:r>
              <a:rPr sz="1700" spc="-5" dirty="0">
                <a:latin typeface="Times New Roman"/>
                <a:cs typeface="Times New Roman"/>
              </a:rPr>
              <a:t>llegar </a:t>
            </a:r>
            <a:r>
              <a:rPr sz="1700" dirty="0">
                <a:latin typeface="Times New Roman"/>
                <a:cs typeface="Times New Roman"/>
              </a:rPr>
              <a:t>a </a:t>
            </a:r>
            <a:r>
              <a:rPr sz="1700" spc="-5" dirty="0">
                <a:latin typeface="Times New Roman"/>
                <a:cs typeface="Times New Roman"/>
              </a:rPr>
              <a:t>otros, </a:t>
            </a:r>
            <a:r>
              <a:rPr sz="1700" dirty="0">
                <a:latin typeface="Times New Roman"/>
                <a:cs typeface="Times New Roman"/>
              </a:rPr>
              <a:t>se </a:t>
            </a:r>
            <a:r>
              <a:rPr sz="1700" spc="-409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comunican</a:t>
            </a:r>
            <a:r>
              <a:rPr sz="1700" spc="-3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ayudándose</a:t>
            </a:r>
            <a:r>
              <a:rPr sz="1700" spc="-4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del</a:t>
            </a:r>
            <a:r>
              <a:rPr sz="1700" spc="-1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uso</a:t>
            </a:r>
            <a:r>
              <a:rPr sz="1700" spc="-1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de</a:t>
            </a:r>
            <a:endParaRPr sz="1700">
              <a:latin typeface="Times New Roman"/>
              <a:cs typeface="Times New Roman"/>
            </a:endParaRPr>
          </a:p>
          <a:p>
            <a:pPr marL="229870" marR="139065" indent="-85725"/>
            <a:r>
              <a:rPr sz="1700" dirty="0">
                <a:latin typeface="Times New Roman"/>
                <a:cs typeface="Times New Roman"/>
              </a:rPr>
              <a:t>palabras</a:t>
            </a:r>
            <a:r>
              <a:rPr sz="1700" spc="-4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y</a:t>
            </a:r>
            <a:r>
              <a:rPr sz="1700" spc="-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oraciones</a:t>
            </a:r>
            <a:r>
              <a:rPr sz="1700" spc="-2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que</a:t>
            </a:r>
            <a:r>
              <a:rPr sz="1700" spc="-3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llevan</a:t>
            </a:r>
            <a:r>
              <a:rPr sz="1700" spc="-20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algún </a:t>
            </a:r>
            <a:r>
              <a:rPr sz="1700" spc="-409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significado. </a:t>
            </a:r>
            <a:r>
              <a:rPr sz="1700" dirty="0">
                <a:latin typeface="Times New Roman"/>
                <a:cs typeface="Times New Roman"/>
              </a:rPr>
              <a:t>El lenguaje se </a:t>
            </a:r>
            <a:r>
              <a:rPr sz="1700" spc="-5" dirty="0">
                <a:latin typeface="Times New Roman"/>
                <a:cs typeface="Times New Roman"/>
              </a:rPr>
              <a:t>organiza </a:t>
            </a:r>
            <a:r>
              <a:rPr sz="1700" dirty="0">
                <a:latin typeface="Times New Roman"/>
                <a:cs typeface="Times New Roman"/>
              </a:rPr>
              <a:t> en</a:t>
            </a:r>
            <a:r>
              <a:rPr sz="1700" spc="-1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dos</a:t>
            </a:r>
            <a:r>
              <a:rPr sz="1700" spc="-15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niveles: </a:t>
            </a:r>
            <a:r>
              <a:rPr sz="1700" dirty="0">
                <a:latin typeface="Times New Roman"/>
                <a:cs typeface="Times New Roman"/>
              </a:rPr>
              <a:t>a)</a:t>
            </a:r>
            <a:r>
              <a:rPr sz="1700" spc="-1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el</a:t>
            </a:r>
            <a:r>
              <a:rPr sz="1700" spc="-1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de</a:t>
            </a:r>
            <a:r>
              <a:rPr sz="1700" spc="-5" dirty="0">
                <a:latin typeface="Times New Roman"/>
                <a:cs typeface="Times New Roman"/>
              </a:rPr>
              <a:t> los</a:t>
            </a:r>
            <a:r>
              <a:rPr sz="1700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sonidos.</a:t>
            </a:r>
            <a:endParaRPr sz="1700">
              <a:latin typeface="Times New Roman"/>
              <a:cs typeface="Times New Roman"/>
            </a:endParaRPr>
          </a:p>
          <a:p>
            <a:pPr marL="478155"/>
            <a:r>
              <a:rPr sz="1700" dirty="0">
                <a:latin typeface="Times New Roman"/>
                <a:cs typeface="Times New Roman"/>
              </a:rPr>
              <a:t>b)</a:t>
            </a:r>
            <a:r>
              <a:rPr sz="1700" spc="-20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significado </a:t>
            </a:r>
            <a:r>
              <a:rPr sz="1700" dirty="0">
                <a:latin typeface="Times New Roman"/>
                <a:cs typeface="Times New Roman"/>
              </a:rPr>
              <a:t>de</a:t>
            </a:r>
            <a:r>
              <a:rPr sz="1700" spc="-20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las </a:t>
            </a:r>
            <a:r>
              <a:rPr sz="1700" dirty="0">
                <a:latin typeface="Times New Roman"/>
                <a:cs typeface="Times New Roman"/>
              </a:rPr>
              <a:t>palabras.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703833" y="1644650"/>
            <a:ext cx="3744595" cy="2072639"/>
          </a:xfrm>
          <a:custGeom>
            <a:avLst/>
            <a:gdLst/>
            <a:ahLst/>
            <a:cxnLst/>
            <a:rect l="l" t="t" r="r" b="b"/>
            <a:pathLst>
              <a:path w="3744595" h="2072639">
                <a:moveTo>
                  <a:pt x="3744468" y="78867"/>
                </a:moveTo>
                <a:lnTo>
                  <a:pt x="3665347" y="78867"/>
                </a:lnTo>
                <a:lnTo>
                  <a:pt x="3665347" y="1993265"/>
                </a:lnTo>
                <a:lnTo>
                  <a:pt x="3744468" y="1993265"/>
                </a:lnTo>
                <a:lnTo>
                  <a:pt x="3744468" y="78867"/>
                </a:lnTo>
                <a:close/>
              </a:path>
              <a:path w="3744595" h="2072639">
                <a:moveTo>
                  <a:pt x="3744468" y="0"/>
                </a:moveTo>
                <a:lnTo>
                  <a:pt x="0" y="0"/>
                </a:lnTo>
                <a:lnTo>
                  <a:pt x="0" y="78740"/>
                </a:lnTo>
                <a:lnTo>
                  <a:pt x="0" y="1993900"/>
                </a:lnTo>
                <a:lnTo>
                  <a:pt x="0" y="2072640"/>
                </a:lnTo>
                <a:lnTo>
                  <a:pt x="3744468" y="2072640"/>
                </a:lnTo>
                <a:lnTo>
                  <a:pt x="3744468" y="1993900"/>
                </a:lnTo>
                <a:lnTo>
                  <a:pt x="79133" y="1993900"/>
                </a:lnTo>
                <a:lnTo>
                  <a:pt x="79133" y="78740"/>
                </a:lnTo>
                <a:lnTo>
                  <a:pt x="3744468" y="78740"/>
                </a:lnTo>
                <a:lnTo>
                  <a:pt x="3744468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881937" y="1749679"/>
            <a:ext cx="3387725" cy="1840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68605" algn="ctr">
              <a:spcBef>
                <a:spcPts val="105"/>
              </a:spcBef>
            </a:pPr>
            <a:r>
              <a:rPr sz="1700" b="1" dirty="0">
                <a:latin typeface="Times New Roman"/>
                <a:cs typeface="Times New Roman"/>
              </a:rPr>
              <a:t>El</a:t>
            </a:r>
            <a:r>
              <a:rPr sz="1700" b="1" spc="-40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Pensamiento</a:t>
            </a:r>
            <a:endParaRPr sz="1700">
              <a:latin typeface="Times New Roman"/>
              <a:cs typeface="Times New Roman"/>
            </a:endParaRPr>
          </a:p>
          <a:p>
            <a:pPr marL="12700" marR="5080" indent="-1905" algn="ctr"/>
            <a:r>
              <a:rPr sz="1700" dirty="0">
                <a:latin typeface="Times New Roman"/>
                <a:cs typeface="Times New Roman"/>
              </a:rPr>
              <a:t>Puede </a:t>
            </a:r>
            <a:r>
              <a:rPr sz="1700" spc="-5" dirty="0">
                <a:latin typeface="Times New Roman"/>
                <a:cs typeface="Times New Roman"/>
              </a:rPr>
              <a:t>considerarse como </a:t>
            </a:r>
            <a:r>
              <a:rPr sz="1700" dirty="0">
                <a:latin typeface="Times New Roman"/>
                <a:cs typeface="Times New Roman"/>
              </a:rPr>
              <a:t>una destreza </a:t>
            </a:r>
            <a:r>
              <a:rPr sz="1700" spc="-40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de</a:t>
            </a:r>
            <a:r>
              <a:rPr sz="1700" spc="-15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dominio, </a:t>
            </a:r>
            <a:r>
              <a:rPr sz="1700" dirty="0">
                <a:latin typeface="Times New Roman"/>
                <a:cs typeface="Times New Roman"/>
              </a:rPr>
              <a:t>capaz</a:t>
            </a:r>
            <a:r>
              <a:rPr sz="1700" spc="-2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de</a:t>
            </a:r>
            <a:r>
              <a:rPr sz="1700" spc="-1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hacer</a:t>
            </a:r>
            <a:r>
              <a:rPr sz="1700" spc="-35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frente</a:t>
            </a:r>
            <a:r>
              <a:rPr sz="1700" spc="-1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</a:t>
            </a:r>
            <a:r>
              <a:rPr sz="1700" spc="-10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los </a:t>
            </a:r>
            <a:r>
              <a:rPr sz="1700" spc="-409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retos</a:t>
            </a:r>
            <a:r>
              <a:rPr sz="1700" spc="-10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inmediatos,</a:t>
            </a:r>
            <a:r>
              <a:rPr sz="1700" spc="5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también</a:t>
            </a:r>
            <a:r>
              <a:rPr sz="1700" dirty="0">
                <a:latin typeface="Times New Roman"/>
                <a:cs typeface="Times New Roman"/>
              </a:rPr>
              <a:t> en</a:t>
            </a:r>
            <a:r>
              <a:rPr sz="1700" spc="-10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los</a:t>
            </a:r>
            <a:r>
              <a:rPr sz="1700" dirty="0">
                <a:latin typeface="Times New Roman"/>
                <a:cs typeface="Times New Roman"/>
              </a:rPr>
              <a:t> que </a:t>
            </a:r>
            <a:r>
              <a:rPr sz="1700" spc="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provienen del pasado y del futuro, </a:t>
            </a:r>
            <a:r>
              <a:rPr sz="1700" spc="-5" dirty="0">
                <a:latin typeface="Times New Roman"/>
                <a:cs typeface="Times New Roman"/>
              </a:rPr>
              <a:t>los </a:t>
            </a:r>
            <a:r>
              <a:rPr sz="1700" dirty="0">
                <a:latin typeface="Times New Roman"/>
                <a:cs typeface="Times New Roman"/>
              </a:rPr>
              <a:t> cuales se expresan en </a:t>
            </a:r>
            <a:r>
              <a:rPr sz="1700" spc="-5" dirty="0">
                <a:latin typeface="Times New Roman"/>
                <a:cs typeface="Times New Roman"/>
              </a:rPr>
              <a:t>forma simbólica </a:t>
            </a:r>
            <a:r>
              <a:rPr sz="1700" spc="-409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tal como</a:t>
            </a:r>
            <a:r>
              <a:rPr sz="1700" spc="-10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palabras,</a:t>
            </a:r>
            <a:r>
              <a:rPr sz="1700" spc="-1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números</a:t>
            </a:r>
            <a:r>
              <a:rPr sz="1700" spc="-1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</a:t>
            </a:r>
            <a:r>
              <a:rPr sz="1700" spc="-10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colores.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842634" y="1858645"/>
            <a:ext cx="3618229" cy="3271520"/>
          </a:xfrm>
          <a:prstGeom prst="rect">
            <a:avLst/>
          </a:prstGeom>
          <a:ln w="54610">
            <a:solidFill>
              <a:srgbClr val="92D050"/>
            </a:solidFill>
          </a:ln>
        </p:spPr>
        <p:txBody>
          <a:bodyPr vert="horz" wrap="square" lIns="0" tIns="66675" rIns="0" bIns="0" rtlCol="0">
            <a:spAutoFit/>
          </a:bodyPr>
          <a:lstStyle/>
          <a:p>
            <a:pPr marL="1905" algn="ctr">
              <a:spcBef>
                <a:spcPts val="525"/>
              </a:spcBef>
            </a:pPr>
            <a:r>
              <a:rPr sz="1700" b="1" dirty="0">
                <a:latin typeface="Times New Roman"/>
                <a:cs typeface="Times New Roman"/>
              </a:rPr>
              <a:t>La</a:t>
            </a:r>
            <a:r>
              <a:rPr sz="1700" b="1" spc="-25" dirty="0">
                <a:latin typeface="Times New Roman"/>
                <a:cs typeface="Times New Roman"/>
              </a:rPr>
              <a:t> </a:t>
            </a:r>
            <a:r>
              <a:rPr sz="1700" b="1" spc="-5" dirty="0">
                <a:latin typeface="Times New Roman"/>
                <a:cs typeface="Times New Roman"/>
              </a:rPr>
              <a:t>Inteligencia</a:t>
            </a:r>
            <a:endParaRPr sz="1700">
              <a:latin typeface="Times New Roman"/>
              <a:cs typeface="Times New Roman"/>
            </a:endParaRPr>
          </a:p>
          <a:p>
            <a:pPr marL="188595" marR="180340" algn="ctr"/>
            <a:r>
              <a:rPr sz="1700" dirty="0">
                <a:latin typeface="Times New Roman"/>
                <a:cs typeface="Times New Roman"/>
              </a:rPr>
              <a:t>Señala</a:t>
            </a:r>
            <a:r>
              <a:rPr sz="1700" spc="-3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el</a:t>
            </a:r>
            <a:r>
              <a:rPr sz="1700" spc="-20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nivel</a:t>
            </a:r>
            <a:r>
              <a:rPr sz="1700" spc="-1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general</a:t>
            </a:r>
            <a:r>
              <a:rPr sz="1700" spc="-4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de</a:t>
            </a:r>
            <a:r>
              <a:rPr sz="1700" spc="-2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desempeño </a:t>
            </a:r>
            <a:r>
              <a:rPr sz="1700" spc="-409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cognitivo </a:t>
            </a:r>
            <a:r>
              <a:rPr sz="1700" dirty="0">
                <a:latin typeface="Times New Roman"/>
                <a:cs typeface="Times New Roman"/>
              </a:rPr>
              <a:t>del sujeto, </a:t>
            </a:r>
            <a:r>
              <a:rPr sz="1700" spc="-5" dirty="0">
                <a:latin typeface="Times New Roman"/>
                <a:cs typeface="Times New Roman"/>
              </a:rPr>
              <a:t>incluyen la </a:t>
            </a:r>
            <a:r>
              <a:rPr sz="1700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participación </a:t>
            </a:r>
            <a:r>
              <a:rPr sz="1700" dirty="0">
                <a:latin typeface="Times New Roman"/>
                <a:cs typeface="Times New Roman"/>
              </a:rPr>
              <a:t>de </a:t>
            </a:r>
            <a:r>
              <a:rPr sz="1700" spc="-5" dirty="0">
                <a:latin typeface="Times New Roman"/>
                <a:cs typeface="Times New Roman"/>
              </a:rPr>
              <a:t>lo </a:t>
            </a:r>
            <a:r>
              <a:rPr sz="1700" dirty="0">
                <a:latin typeface="Times New Roman"/>
                <a:cs typeface="Times New Roman"/>
              </a:rPr>
              <a:t>heredado, </a:t>
            </a:r>
            <a:r>
              <a:rPr sz="1700" spc="-5" dirty="0">
                <a:latin typeface="Times New Roman"/>
                <a:cs typeface="Times New Roman"/>
              </a:rPr>
              <a:t>lo </a:t>
            </a:r>
            <a:r>
              <a:rPr sz="1700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ambiental, lo</a:t>
            </a:r>
            <a:r>
              <a:rPr sz="1700" spc="10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práctico</a:t>
            </a:r>
            <a:r>
              <a:rPr sz="1700" spc="-1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y</a:t>
            </a:r>
            <a:r>
              <a:rPr sz="1700" spc="-5" dirty="0">
                <a:latin typeface="Times New Roman"/>
                <a:cs typeface="Times New Roman"/>
              </a:rPr>
              <a:t> lo</a:t>
            </a:r>
            <a:r>
              <a:rPr sz="1700" spc="5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abstracto.</a:t>
            </a:r>
            <a:endParaRPr sz="1700">
              <a:latin typeface="Times New Roman"/>
              <a:cs typeface="Times New Roman"/>
            </a:endParaRPr>
          </a:p>
          <a:p>
            <a:pPr marL="139700" marR="131445" algn="ctr">
              <a:tabLst>
                <a:tab pos="727710" algn="l"/>
              </a:tabLst>
            </a:pPr>
            <a:r>
              <a:rPr sz="1700" dirty="0">
                <a:latin typeface="Times New Roman"/>
                <a:cs typeface="Times New Roman"/>
              </a:rPr>
              <a:t>Es</a:t>
            </a:r>
            <a:r>
              <a:rPr sz="1700" spc="-10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la	facultad</a:t>
            </a:r>
            <a:r>
              <a:rPr sz="1700" spc="-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personal</a:t>
            </a:r>
            <a:r>
              <a:rPr sz="1700" spc="-2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de</a:t>
            </a:r>
            <a:r>
              <a:rPr sz="1700" spc="-25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adaptarse</a:t>
            </a:r>
            <a:r>
              <a:rPr sz="1700" spc="-2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 </a:t>
            </a:r>
            <a:r>
              <a:rPr sz="1700" spc="-40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nuevas </a:t>
            </a:r>
            <a:r>
              <a:rPr sz="1700" spc="-5" dirty="0">
                <a:latin typeface="Times New Roman"/>
                <a:cs typeface="Times New Roman"/>
              </a:rPr>
              <a:t>exigencias, utilizando </a:t>
            </a:r>
            <a:r>
              <a:rPr sz="1700" dirty="0">
                <a:latin typeface="Times New Roman"/>
                <a:cs typeface="Times New Roman"/>
              </a:rPr>
              <a:t>para </a:t>
            </a:r>
            <a:r>
              <a:rPr sz="1700" spc="-5" dirty="0">
                <a:latin typeface="Times New Roman"/>
                <a:cs typeface="Times New Roman"/>
              </a:rPr>
              <a:t>ello </a:t>
            </a:r>
            <a:r>
              <a:rPr sz="1700" spc="-409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adecuadamente las pautas del </a:t>
            </a:r>
            <a:r>
              <a:rPr sz="1700" spc="-20" dirty="0">
                <a:latin typeface="Times New Roman"/>
                <a:cs typeface="Times New Roman"/>
              </a:rPr>
              <a:t>pensar. </a:t>
            </a:r>
            <a:r>
              <a:rPr sz="1700" spc="-1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Existen </a:t>
            </a:r>
            <a:r>
              <a:rPr sz="1700" spc="-5" dirty="0">
                <a:latin typeface="Times New Roman"/>
                <a:cs typeface="Times New Roman"/>
              </a:rPr>
              <a:t>varios tipos </a:t>
            </a:r>
            <a:r>
              <a:rPr sz="1700" dirty="0">
                <a:latin typeface="Times New Roman"/>
                <a:cs typeface="Times New Roman"/>
              </a:rPr>
              <a:t>de </a:t>
            </a:r>
            <a:r>
              <a:rPr sz="1700" spc="-5" dirty="0">
                <a:latin typeface="Times New Roman"/>
                <a:cs typeface="Times New Roman"/>
              </a:rPr>
              <a:t>inteligencia: </a:t>
            </a:r>
            <a:r>
              <a:rPr sz="1700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Musical, cinético-corporal, lógico- </a:t>
            </a:r>
            <a:r>
              <a:rPr sz="1700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matemática,</a:t>
            </a:r>
            <a:r>
              <a:rPr sz="1700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lingüística,</a:t>
            </a:r>
            <a:r>
              <a:rPr sz="1700" spc="5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espacial, </a:t>
            </a:r>
            <a:r>
              <a:rPr sz="1700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interpersonal,</a:t>
            </a:r>
            <a:r>
              <a:rPr sz="1700" spc="-15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emocional.</a:t>
            </a:r>
            <a:endParaRPr sz="1700">
              <a:latin typeface="Times New Roman"/>
              <a:cs typeface="Times New Roman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19928" y="1700783"/>
            <a:ext cx="1152144" cy="1623060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303520" y="3933445"/>
            <a:ext cx="1296924" cy="1223771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471916" y="5157215"/>
            <a:ext cx="1944624" cy="1368552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384035" y="5300471"/>
            <a:ext cx="1656588" cy="1225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3832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2125" y="128588"/>
            <a:ext cx="8667750" cy="6424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807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8776" y="76200"/>
            <a:ext cx="8810625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0754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5925" y="152401"/>
            <a:ext cx="8820150" cy="6553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9295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1354" y="152688"/>
            <a:ext cx="8989291" cy="6684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5742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250" y="76201"/>
            <a:ext cx="8972550" cy="667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2686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397501" y="591439"/>
            <a:ext cx="4975099" cy="482600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5" dirty="0"/>
              <a:t>Procesos</a:t>
            </a:r>
            <a:r>
              <a:rPr sz="3000" spc="-30" dirty="0"/>
              <a:t> </a:t>
            </a:r>
            <a:r>
              <a:rPr sz="3000" spc="-5" dirty="0"/>
              <a:t>Psicológicos</a:t>
            </a:r>
            <a:endParaRPr sz="3000" dirty="0"/>
          </a:p>
        </p:txBody>
      </p:sp>
      <p:grpSp>
        <p:nvGrpSpPr>
          <p:cNvPr id="4" name="object 4"/>
          <p:cNvGrpSpPr/>
          <p:nvPr/>
        </p:nvGrpSpPr>
        <p:grpSpPr>
          <a:xfrm>
            <a:off x="2942845" y="1880617"/>
            <a:ext cx="7388859" cy="2273935"/>
            <a:chOff x="1418844" y="1880616"/>
            <a:chExt cx="7388859" cy="227393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18844" y="1880616"/>
              <a:ext cx="7386828" cy="227380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69720" y="1956816"/>
              <a:ext cx="7237476" cy="2142743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475994" y="1917699"/>
              <a:ext cx="7272655" cy="2160270"/>
            </a:xfrm>
            <a:custGeom>
              <a:avLst/>
              <a:gdLst/>
              <a:ahLst/>
              <a:cxnLst/>
              <a:rect l="l" t="t" r="r" b="b"/>
              <a:pathLst>
                <a:path w="7272655" h="2160270">
                  <a:moveTo>
                    <a:pt x="7272528" y="0"/>
                  </a:moveTo>
                  <a:lnTo>
                    <a:pt x="0" y="0"/>
                  </a:lnTo>
                  <a:lnTo>
                    <a:pt x="0" y="92710"/>
                  </a:lnTo>
                  <a:lnTo>
                    <a:pt x="0" y="2066290"/>
                  </a:lnTo>
                  <a:lnTo>
                    <a:pt x="0" y="2160270"/>
                  </a:lnTo>
                  <a:lnTo>
                    <a:pt x="7272528" y="2160270"/>
                  </a:lnTo>
                  <a:lnTo>
                    <a:pt x="7272528" y="2066798"/>
                  </a:lnTo>
                  <a:lnTo>
                    <a:pt x="7272528" y="2066290"/>
                  </a:lnTo>
                  <a:lnTo>
                    <a:pt x="7272528" y="93218"/>
                  </a:lnTo>
                  <a:lnTo>
                    <a:pt x="7179564" y="93218"/>
                  </a:lnTo>
                  <a:lnTo>
                    <a:pt x="7179564" y="2066290"/>
                  </a:lnTo>
                  <a:lnTo>
                    <a:pt x="92964" y="2066290"/>
                  </a:lnTo>
                  <a:lnTo>
                    <a:pt x="92964" y="92710"/>
                  </a:lnTo>
                  <a:lnTo>
                    <a:pt x="7272528" y="92710"/>
                  </a:lnTo>
                  <a:lnTo>
                    <a:pt x="7272528" y="0"/>
                  </a:lnTo>
                  <a:close/>
                </a:path>
              </a:pathLst>
            </a:custGeom>
            <a:solidFill>
              <a:srgbClr val="9C9C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475994" y="1917954"/>
              <a:ext cx="7272655" cy="2159635"/>
            </a:xfrm>
            <a:custGeom>
              <a:avLst/>
              <a:gdLst/>
              <a:ahLst/>
              <a:cxnLst/>
              <a:rect l="l" t="t" r="r" b="b"/>
              <a:pathLst>
                <a:path w="7272655" h="2159635">
                  <a:moveTo>
                    <a:pt x="0" y="0"/>
                  </a:moveTo>
                  <a:lnTo>
                    <a:pt x="7272528" y="0"/>
                  </a:lnTo>
                  <a:lnTo>
                    <a:pt x="7272528" y="2159508"/>
                  </a:lnTo>
                  <a:lnTo>
                    <a:pt x="0" y="2159508"/>
                  </a:lnTo>
                  <a:lnTo>
                    <a:pt x="0" y="0"/>
                  </a:lnTo>
                  <a:close/>
                </a:path>
              </a:pathLst>
            </a:custGeom>
            <a:ln w="28956">
              <a:solidFill>
                <a:srgbClr val="6F2F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3092958" y="2010917"/>
            <a:ext cx="7086600" cy="1883208"/>
          </a:xfrm>
          <a:prstGeom prst="rect">
            <a:avLst/>
          </a:prstGeom>
          <a:ln w="28955">
            <a:solidFill>
              <a:srgbClr val="6F2F9F"/>
            </a:solidFill>
          </a:ln>
        </p:spPr>
        <p:txBody>
          <a:bodyPr vert="horz" wrap="square" lIns="0" tIns="36195" rIns="0" bIns="0" rtlCol="0">
            <a:spAutoFit/>
          </a:bodyPr>
          <a:lstStyle/>
          <a:p>
            <a:pPr marL="572770" marR="114300" indent="-391795">
              <a:spcBef>
                <a:spcPts val="285"/>
              </a:spcBef>
            </a:pPr>
            <a:r>
              <a:rPr spc="-5" dirty="0">
                <a:latin typeface="Times New Roman"/>
                <a:cs typeface="Times New Roman"/>
              </a:rPr>
              <a:t>Los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procesos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psicológicos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constituyen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elementos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fundamentales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en </a:t>
            </a:r>
            <a:r>
              <a:rPr sz="2000" spc="-48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el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estudio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de </a:t>
            </a:r>
            <a:r>
              <a:rPr sz="2000" spc="-5" dirty="0">
                <a:latin typeface="Times New Roman"/>
                <a:cs typeface="Times New Roman"/>
              </a:rPr>
              <a:t>la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psicología.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Son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los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procesos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que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permiten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la</a:t>
            </a:r>
            <a:endParaRPr sz="2000">
              <a:latin typeface="Times New Roman"/>
              <a:cs typeface="Times New Roman"/>
            </a:endParaRPr>
          </a:p>
          <a:p>
            <a:pPr marL="446405" marR="99060" indent="-1270" algn="ctr"/>
            <a:r>
              <a:rPr sz="2000" dirty="0">
                <a:latin typeface="Times New Roman"/>
                <a:cs typeface="Times New Roman"/>
              </a:rPr>
              <a:t>persona </a:t>
            </a:r>
            <a:r>
              <a:rPr sz="2000" spc="-5" dirty="0">
                <a:latin typeface="Times New Roman"/>
                <a:cs typeface="Times New Roman"/>
              </a:rPr>
              <a:t>tomar </a:t>
            </a:r>
            <a:r>
              <a:rPr sz="2000" dirty="0">
                <a:latin typeface="Times New Roman"/>
                <a:cs typeface="Times New Roman"/>
              </a:rPr>
              <a:t>conciencia de sí </a:t>
            </a:r>
            <a:r>
              <a:rPr sz="2000" spc="-10" dirty="0">
                <a:latin typeface="Times New Roman"/>
                <a:cs typeface="Times New Roman"/>
              </a:rPr>
              <a:t>misma </a:t>
            </a:r>
            <a:r>
              <a:rPr sz="2000" dirty="0">
                <a:latin typeface="Times New Roman"/>
                <a:cs typeface="Times New Roman"/>
              </a:rPr>
              <a:t>y de su entorno, se 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encuentran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en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el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origen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de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cualquier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manifestación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conductual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y </a:t>
            </a:r>
            <a:r>
              <a:rPr sz="2000" spc="-48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hacen posible el ajuste del </a:t>
            </a:r>
            <a:r>
              <a:rPr sz="2000" spc="-5" dirty="0">
                <a:latin typeface="Times New Roman"/>
                <a:cs typeface="Times New Roman"/>
              </a:rPr>
              <a:t>comportamiento </a:t>
            </a:r>
            <a:r>
              <a:rPr sz="2000" dirty="0">
                <a:latin typeface="Times New Roman"/>
                <a:cs typeface="Times New Roman"/>
              </a:rPr>
              <a:t>a </a:t>
            </a:r>
            <a:r>
              <a:rPr sz="2000" spc="-5" dirty="0">
                <a:latin typeface="Times New Roman"/>
                <a:cs typeface="Times New Roman"/>
              </a:rPr>
              <a:t>las </a:t>
            </a:r>
            <a:r>
              <a:rPr sz="2000" dirty="0">
                <a:latin typeface="Times New Roman"/>
                <a:cs typeface="Times New Roman"/>
              </a:rPr>
              <a:t>condiciones y 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demandas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ambientales.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3806951" y="4256532"/>
            <a:ext cx="6596380" cy="1986280"/>
            <a:chOff x="2282951" y="4256532"/>
            <a:chExt cx="6596380" cy="1986280"/>
          </a:xfrm>
        </p:grpSpPr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282951" y="4256532"/>
              <a:ext cx="6595872" cy="198577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447543" y="4314444"/>
              <a:ext cx="6348983" cy="1905000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2340102" y="4293869"/>
              <a:ext cx="6482080" cy="1871980"/>
            </a:xfrm>
            <a:custGeom>
              <a:avLst/>
              <a:gdLst/>
              <a:ahLst/>
              <a:cxnLst/>
              <a:rect l="l" t="t" r="r" b="b"/>
              <a:pathLst>
                <a:path w="6482080" h="1871979">
                  <a:moveTo>
                    <a:pt x="6481572" y="0"/>
                  </a:moveTo>
                  <a:lnTo>
                    <a:pt x="6400927" y="0"/>
                  </a:lnTo>
                  <a:lnTo>
                    <a:pt x="6400927" y="81280"/>
                  </a:lnTo>
                  <a:lnTo>
                    <a:pt x="6400927" y="1790700"/>
                  </a:lnTo>
                  <a:lnTo>
                    <a:pt x="80645" y="1790700"/>
                  </a:lnTo>
                  <a:lnTo>
                    <a:pt x="80645" y="81280"/>
                  </a:lnTo>
                  <a:lnTo>
                    <a:pt x="6400927" y="81280"/>
                  </a:lnTo>
                  <a:lnTo>
                    <a:pt x="6400927" y="0"/>
                  </a:lnTo>
                  <a:lnTo>
                    <a:pt x="0" y="0"/>
                  </a:lnTo>
                  <a:lnTo>
                    <a:pt x="0" y="81280"/>
                  </a:lnTo>
                  <a:lnTo>
                    <a:pt x="0" y="1790700"/>
                  </a:lnTo>
                  <a:lnTo>
                    <a:pt x="0" y="1871980"/>
                  </a:lnTo>
                  <a:lnTo>
                    <a:pt x="6481572" y="1871980"/>
                  </a:lnTo>
                  <a:lnTo>
                    <a:pt x="6481572" y="1790865"/>
                  </a:lnTo>
                  <a:lnTo>
                    <a:pt x="6481572" y="1790700"/>
                  </a:lnTo>
                  <a:lnTo>
                    <a:pt x="6481572" y="81280"/>
                  </a:lnTo>
                  <a:lnTo>
                    <a:pt x="6481572" y="80645"/>
                  </a:lnTo>
                  <a:lnTo>
                    <a:pt x="6481572" y="0"/>
                  </a:lnTo>
                  <a:close/>
                </a:path>
              </a:pathLst>
            </a:custGeom>
            <a:solidFill>
              <a:srgbClr val="71BE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340101" y="4293870"/>
              <a:ext cx="6482080" cy="1871980"/>
            </a:xfrm>
            <a:custGeom>
              <a:avLst/>
              <a:gdLst/>
              <a:ahLst/>
              <a:cxnLst/>
              <a:rect l="l" t="t" r="r" b="b"/>
              <a:pathLst>
                <a:path w="6482080" h="1871979">
                  <a:moveTo>
                    <a:pt x="0" y="0"/>
                  </a:moveTo>
                  <a:lnTo>
                    <a:pt x="6481572" y="0"/>
                  </a:lnTo>
                  <a:lnTo>
                    <a:pt x="6481572" y="1871471"/>
                  </a:lnTo>
                  <a:lnTo>
                    <a:pt x="0" y="1871471"/>
                  </a:lnTo>
                  <a:lnTo>
                    <a:pt x="0" y="0"/>
                  </a:lnTo>
                  <a:close/>
                </a:path>
                <a:path w="6482080" h="1871979">
                  <a:moveTo>
                    <a:pt x="80645" y="80644"/>
                  </a:moveTo>
                  <a:lnTo>
                    <a:pt x="80645" y="1790865"/>
                  </a:lnTo>
                  <a:lnTo>
                    <a:pt x="6400927" y="1790865"/>
                  </a:lnTo>
                  <a:lnTo>
                    <a:pt x="6400927" y="80644"/>
                  </a:lnTo>
                  <a:lnTo>
                    <a:pt x="80645" y="80644"/>
                  </a:lnTo>
                  <a:close/>
                </a:path>
              </a:pathLst>
            </a:custGeom>
            <a:ln w="28956">
              <a:solidFill>
                <a:srgbClr val="0000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096255" y="4335780"/>
              <a:ext cx="3659124" cy="569976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291839" y="5311140"/>
              <a:ext cx="5352288" cy="569976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4154552" y="4398646"/>
            <a:ext cx="5897245" cy="16109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74370" marR="5080" indent="-661670">
              <a:spcBef>
                <a:spcPts val="100"/>
              </a:spcBef>
            </a:pPr>
            <a:r>
              <a:rPr sz="2000" dirty="0">
                <a:latin typeface="Times New Roman"/>
                <a:cs typeface="Times New Roman"/>
              </a:rPr>
              <a:t>Los</a:t>
            </a:r>
            <a:r>
              <a:rPr sz="2000" spc="-5" dirty="0">
                <a:latin typeface="Times New Roman"/>
                <a:cs typeface="Times New Roman"/>
              </a:rPr>
              <a:t> cuales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se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dividen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en: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C00000"/>
                </a:solidFill>
                <a:latin typeface="Times New Roman"/>
                <a:cs typeface="Times New Roman"/>
              </a:rPr>
              <a:t>Procesos</a:t>
            </a:r>
            <a:r>
              <a:rPr sz="2000" b="1" spc="-3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C00000"/>
                </a:solidFill>
                <a:latin typeface="Times New Roman"/>
                <a:cs typeface="Times New Roman"/>
              </a:rPr>
              <a:t>Psicológicos</a:t>
            </a:r>
            <a:r>
              <a:rPr sz="2000" b="1" spc="-4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C00000"/>
                </a:solidFill>
                <a:latin typeface="Times New Roman"/>
                <a:cs typeface="Times New Roman"/>
              </a:rPr>
              <a:t>Básicos: </a:t>
            </a:r>
            <a:r>
              <a:rPr sz="2000" b="1" spc="-484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(Senso-percepción, </a:t>
            </a:r>
            <a:r>
              <a:rPr sz="2000" dirty="0">
                <a:latin typeface="Times New Roman"/>
                <a:cs typeface="Times New Roman"/>
              </a:rPr>
              <a:t>atención y concentración, 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Motivación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y </a:t>
            </a:r>
            <a:r>
              <a:rPr sz="2000" spc="-5" dirty="0">
                <a:latin typeface="Times New Roman"/>
                <a:cs typeface="Times New Roman"/>
              </a:rPr>
              <a:t>emoción,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aprendizaje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y </a:t>
            </a:r>
            <a:r>
              <a:rPr sz="2000" spc="-5" dirty="0">
                <a:latin typeface="Times New Roman"/>
                <a:cs typeface="Times New Roman"/>
              </a:rPr>
              <a:t>memoria).</a:t>
            </a:r>
            <a:endParaRPr sz="2000">
              <a:latin typeface="Times New Roman"/>
              <a:cs typeface="Times New Roman"/>
            </a:endParaRPr>
          </a:p>
          <a:p>
            <a:pPr marL="821690">
              <a:spcBef>
                <a:spcPts val="484"/>
              </a:spcBef>
            </a:pPr>
            <a:r>
              <a:rPr sz="2000" b="1" dirty="0">
                <a:solidFill>
                  <a:srgbClr val="C00000"/>
                </a:solidFill>
                <a:latin typeface="Times New Roman"/>
                <a:cs typeface="Times New Roman"/>
              </a:rPr>
              <a:t>Procesos</a:t>
            </a:r>
            <a:r>
              <a:rPr sz="2000" b="1" spc="-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Psicológicos</a:t>
            </a:r>
            <a:r>
              <a:rPr sz="2000" b="1" spc="-4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C00000"/>
                </a:solidFill>
                <a:latin typeface="Times New Roman"/>
                <a:cs typeface="Times New Roman"/>
              </a:rPr>
              <a:t>Superiores</a:t>
            </a:r>
            <a:r>
              <a:rPr sz="2000" b="1" spc="-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C00000"/>
                </a:solidFill>
                <a:latin typeface="Times New Roman"/>
                <a:cs typeface="Times New Roman"/>
              </a:rPr>
              <a:t>o Complejos</a:t>
            </a:r>
            <a:endParaRPr sz="2000">
              <a:latin typeface="Times New Roman"/>
              <a:cs typeface="Times New Roman"/>
            </a:endParaRPr>
          </a:p>
          <a:p>
            <a:pPr marL="1151255"/>
            <a:r>
              <a:rPr sz="2000" spc="-5" dirty="0">
                <a:latin typeface="Times New Roman"/>
                <a:cs typeface="Times New Roman"/>
              </a:rPr>
              <a:t>(Pensamiento,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lenguaje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inteligencia).</a:t>
            </a:r>
            <a:endParaRPr sz="2000">
              <a:latin typeface="Times New Roman"/>
              <a:cs typeface="Times New Roman"/>
            </a:endParaRPr>
          </a:p>
        </p:txBody>
      </p:sp>
      <p:pic>
        <p:nvPicPr>
          <p:cNvPr id="18" name="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57528" y="1780032"/>
            <a:ext cx="1435608" cy="1496568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653033" y="4257802"/>
            <a:ext cx="1989455" cy="2001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1969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429001" y="17773"/>
            <a:ext cx="6867143" cy="1364476"/>
          </a:xfrm>
          <a:prstGeom prst="rect">
            <a:avLst/>
          </a:prstGeom>
        </p:spPr>
        <p:txBody>
          <a:bodyPr vert="horz" wrap="square" lIns="0" tIns="10160" rIns="0" bIns="0" rtlCol="0" anchor="ctr">
            <a:spAutoFit/>
          </a:bodyPr>
          <a:lstStyle/>
          <a:p>
            <a:pPr marL="1036955" marR="5080" indent="-1024890">
              <a:lnSpc>
                <a:spcPct val="100400"/>
              </a:lnSpc>
              <a:spcBef>
                <a:spcPts val="80"/>
              </a:spcBef>
            </a:pPr>
            <a:r>
              <a:rPr dirty="0">
                <a:solidFill>
                  <a:schemeClr val="tx1"/>
                </a:solidFill>
              </a:rPr>
              <a:t>Procesos</a:t>
            </a:r>
            <a:r>
              <a:rPr spc="-40" dirty="0"/>
              <a:t> </a:t>
            </a:r>
            <a:r>
              <a:rPr spc="-5" dirty="0"/>
              <a:t>Psicológicos </a:t>
            </a:r>
            <a:r>
              <a:rPr spc="-685" dirty="0"/>
              <a:t> </a:t>
            </a:r>
            <a:r>
              <a:rPr spc="-5" dirty="0"/>
              <a:t>Básicos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3185160" y="1685544"/>
            <a:ext cx="6699884" cy="3615054"/>
            <a:chOff x="1661160" y="1685544"/>
            <a:chExt cx="6699884" cy="3615054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61160" y="2563368"/>
              <a:ext cx="5894832" cy="273710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75432" y="1685544"/>
              <a:ext cx="5285232" cy="1216152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4872354" y="1747075"/>
            <a:ext cx="5012310" cy="970280"/>
          </a:xfrm>
          <a:prstGeom prst="rect">
            <a:avLst/>
          </a:prstGeom>
        </p:spPr>
        <p:txBody>
          <a:bodyPr vert="horz" wrap="square" lIns="0" tIns="59055" rIns="0" bIns="0" rtlCol="0">
            <a:spAutoFit/>
          </a:bodyPr>
          <a:lstStyle/>
          <a:p>
            <a:pPr marL="1270" algn="ctr">
              <a:spcBef>
                <a:spcPts val="465"/>
              </a:spcBef>
            </a:pPr>
            <a:r>
              <a:rPr sz="15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Memoria</a:t>
            </a:r>
            <a:endParaRPr sz="1500" dirty="0">
              <a:latin typeface="Times New Roman"/>
              <a:cs typeface="Times New Roman"/>
            </a:endParaRPr>
          </a:p>
          <a:p>
            <a:pPr marL="12700" marR="5080" algn="ctr">
              <a:lnSpc>
                <a:spcPct val="86300"/>
              </a:lnSpc>
              <a:spcBef>
                <a:spcPts val="610"/>
              </a:spcBef>
            </a:pPr>
            <a:r>
              <a:rPr sz="1500" spc="-5" dirty="0">
                <a:solidFill>
                  <a:srgbClr val="FFFFFF"/>
                </a:solidFill>
                <a:latin typeface="Times New Roman"/>
                <a:cs typeface="Times New Roman"/>
              </a:rPr>
              <a:t>Es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 la</a:t>
            </a:r>
            <a:r>
              <a:rPr sz="15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-5" dirty="0">
                <a:solidFill>
                  <a:srgbClr val="FFFFFF"/>
                </a:solidFill>
                <a:latin typeface="Times New Roman"/>
                <a:cs typeface="Times New Roman"/>
              </a:rPr>
              <a:t>facultad</a:t>
            </a:r>
            <a:r>
              <a:rPr sz="15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que</a:t>
            </a:r>
            <a:r>
              <a:rPr sz="15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-5" dirty="0">
                <a:solidFill>
                  <a:srgbClr val="FFFFFF"/>
                </a:solidFill>
                <a:latin typeface="Times New Roman"/>
                <a:cs typeface="Times New Roman"/>
              </a:rPr>
              <a:t>permite</a:t>
            </a:r>
            <a:r>
              <a:rPr sz="15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-5" dirty="0">
                <a:solidFill>
                  <a:srgbClr val="FFFFFF"/>
                </a:solidFill>
                <a:latin typeface="Times New Roman"/>
                <a:cs typeface="Times New Roman"/>
              </a:rPr>
              <a:t>traer</a:t>
            </a:r>
            <a:r>
              <a:rPr sz="15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el</a:t>
            </a:r>
            <a:r>
              <a:rPr sz="15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-5" dirty="0">
                <a:solidFill>
                  <a:srgbClr val="FFFFFF"/>
                </a:solidFill>
                <a:latin typeface="Times New Roman"/>
                <a:cs typeface="Times New Roman"/>
              </a:rPr>
              <a:t>pasado</a:t>
            </a:r>
            <a:r>
              <a:rPr sz="15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-5" dirty="0">
                <a:solidFill>
                  <a:srgbClr val="FFFFFF"/>
                </a:solidFill>
                <a:latin typeface="Times New Roman"/>
                <a:cs typeface="Times New Roman"/>
              </a:rPr>
              <a:t>al</a:t>
            </a:r>
            <a:r>
              <a:rPr sz="15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-5" dirty="0">
                <a:solidFill>
                  <a:srgbClr val="FFFFFF"/>
                </a:solidFill>
                <a:latin typeface="Times New Roman"/>
                <a:cs typeface="Times New Roman"/>
              </a:rPr>
              <a:t>presente,</a:t>
            </a:r>
            <a:r>
              <a:rPr sz="15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-5" dirty="0">
                <a:solidFill>
                  <a:srgbClr val="FFFFFF"/>
                </a:solidFill>
                <a:latin typeface="Times New Roman"/>
                <a:cs typeface="Times New Roman"/>
              </a:rPr>
              <a:t>dándole </a:t>
            </a:r>
            <a:r>
              <a:rPr sz="1500" spc="-3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significado, </a:t>
            </a:r>
            <a:r>
              <a:rPr sz="1500" spc="-5" dirty="0">
                <a:solidFill>
                  <a:srgbClr val="FFFFFF"/>
                </a:solidFill>
                <a:latin typeface="Times New Roman"/>
                <a:cs typeface="Times New Roman"/>
              </a:rPr>
              <a:t>posibilitando 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la </a:t>
            </a:r>
            <a:r>
              <a:rPr sz="1500" spc="-5" dirty="0">
                <a:solidFill>
                  <a:srgbClr val="FFFFFF"/>
                </a:solidFill>
                <a:latin typeface="Times New Roman"/>
                <a:cs typeface="Times New Roman"/>
              </a:rPr>
              <a:t>trascendencia 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de la </a:t>
            </a:r>
            <a:r>
              <a:rPr sz="1500" spc="-5" dirty="0">
                <a:solidFill>
                  <a:srgbClr val="FFFFFF"/>
                </a:solidFill>
                <a:latin typeface="Times New Roman"/>
                <a:cs typeface="Times New Roman"/>
              </a:rPr>
              <a:t>experiencia 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-5" dirty="0">
                <a:solidFill>
                  <a:srgbClr val="FFFFFF"/>
                </a:solidFill>
                <a:latin typeface="Times New Roman"/>
                <a:cs typeface="Times New Roman"/>
              </a:rPr>
              <a:t>actual</a:t>
            </a:r>
            <a:r>
              <a:rPr sz="15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5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-5" dirty="0">
                <a:solidFill>
                  <a:srgbClr val="FFFFFF"/>
                </a:solidFill>
                <a:latin typeface="Times New Roman"/>
                <a:cs typeface="Times New Roman"/>
              </a:rPr>
              <a:t>proveyéndole</a:t>
            </a:r>
            <a:r>
              <a:rPr sz="15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-5" dirty="0">
                <a:solidFill>
                  <a:srgbClr val="FFFFFF"/>
                </a:solidFill>
                <a:latin typeface="Times New Roman"/>
                <a:cs typeface="Times New Roman"/>
              </a:rPr>
              <a:t>expectativas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-5" dirty="0">
                <a:solidFill>
                  <a:srgbClr val="FFFFFF"/>
                </a:solidFill>
                <a:latin typeface="Times New Roman"/>
                <a:cs typeface="Times New Roman"/>
              </a:rPr>
              <a:t>para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Times New Roman"/>
                <a:cs typeface="Times New Roman"/>
              </a:rPr>
              <a:t>el</a:t>
            </a:r>
            <a:r>
              <a:rPr sz="15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futuro.</a:t>
            </a:r>
            <a:endParaRPr sz="1500" dirty="0">
              <a:latin typeface="Times New Roman"/>
              <a:cs typeface="Times New Roman"/>
            </a:endParaRPr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268211" y="3037332"/>
            <a:ext cx="4259580" cy="1589532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6497573" y="3086226"/>
            <a:ext cx="3949446" cy="116083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905" algn="ctr">
              <a:spcBef>
                <a:spcPts val="459"/>
              </a:spcBef>
            </a:pPr>
            <a:r>
              <a:rPr sz="1500" b="1" spc="-5" dirty="0">
                <a:latin typeface="Times New Roman"/>
                <a:cs typeface="Times New Roman"/>
              </a:rPr>
              <a:t>Sensopercepción</a:t>
            </a:r>
            <a:endParaRPr sz="1500" dirty="0">
              <a:latin typeface="Times New Roman"/>
              <a:cs typeface="Times New Roman"/>
            </a:endParaRPr>
          </a:p>
          <a:p>
            <a:pPr marL="12065" marR="5080" algn="ctr">
              <a:lnSpc>
                <a:spcPct val="86400"/>
              </a:lnSpc>
              <a:spcBef>
                <a:spcPts val="605"/>
              </a:spcBef>
            </a:pPr>
            <a:r>
              <a:rPr sz="1500" spc="-5" dirty="0">
                <a:latin typeface="Times New Roman"/>
                <a:cs typeface="Times New Roman"/>
              </a:rPr>
              <a:t>La</a:t>
            </a:r>
            <a:r>
              <a:rPr sz="1500" dirty="0">
                <a:latin typeface="Times New Roman"/>
                <a:cs typeface="Times New Roman"/>
              </a:rPr>
              <a:t> </a:t>
            </a:r>
            <a:r>
              <a:rPr sz="1500" spc="-5" dirty="0">
                <a:latin typeface="Times New Roman"/>
                <a:cs typeface="Times New Roman"/>
              </a:rPr>
              <a:t>Sensación</a:t>
            </a:r>
            <a:r>
              <a:rPr sz="1500" spc="-15" dirty="0">
                <a:latin typeface="Times New Roman"/>
                <a:cs typeface="Times New Roman"/>
              </a:rPr>
              <a:t> </a:t>
            </a:r>
            <a:r>
              <a:rPr sz="1500" spc="-5" dirty="0">
                <a:latin typeface="Times New Roman"/>
                <a:cs typeface="Times New Roman"/>
              </a:rPr>
              <a:t>se</a:t>
            </a:r>
            <a:r>
              <a:rPr sz="1500" spc="10" dirty="0">
                <a:latin typeface="Times New Roman"/>
                <a:cs typeface="Times New Roman"/>
              </a:rPr>
              <a:t> </a:t>
            </a:r>
            <a:r>
              <a:rPr sz="1500" spc="-5" dirty="0">
                <a:latin typeface="Times New Roman"/>
                <a:cs typeface="Times New Roman"/>
              </a:rPr>
              <a:t>refiere</a:t>
            </a:r>
            <a:r>
              <a:rPr sz="1500" dirty="0">
                <a:latin typeface="Times New Roman"/>
                <a:cs typeface="Times New Roman"/>
              </a:rPr>
              <a:t> a </a:t>
            </a:r>
            <a:r>
              <a:rPr sz="1500" spc="-5" dirty="0">
                <a:latin typeface="Times New Roman"/>
                <a:cs typeface="Times New Roman"/>
              </a:rPr>
              <a:t>experiencias</a:t>
            </a:r>
            <a:r>
              <a:rPr sz="1500" dirty="0">
                <a:latin typeface="Times New Roman"/>
                <a:cs typeface="Times New Roman"/>
              </a:rPr>
              <a:t> </a:t>
            </a:r>
            <a:r>
              <a:rPr sz="1500" spc="-5" dirty="0">
                <a:latin typeface="Times New Roman"/>
                <a:cs typeface="Times New Roman"/>
              </a:rPr>
              <a:t>inmediatas </a:t>
            </a:r>
            <a:r>
              <a:rPr sz="1500" spc="-36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y </a:t>
            </a:r>
            <a:r>
              <a:rPr sz="1500" spc="-5" dirty="0">
                <a:latin typeface="Times New Roman"/>
                <a:cs typeface="Times New Roman"/>
              </a:rPr>
              <a:t>básicas, generadas </a:t>
            </a:r>
            <a:r>
              <a:rPr sz="1500" dirty="0">
                <a:latin typeface="Times New Roman"/>
                <a:cs typeface="Times New Roman"/>
              </a:rPr>
              <a:t>por </a:t>
            </a:r>
            <a:r>
              <a:rPr sz="1500" spc="-5" dirty="0">
                <a:latin typeface="Times New Roman"/>
                <a:cs typeface="Times New Roman"/>
              </a:rPr>
              <a:t>estímulos aislados </a:t>
            </a:r>
            <a:r>
              <a:rPr sz="1500" dirty="0">
                <a:latin typeface="Times New Roman"/>
                <a:cs typeface="Times New Roman"/>
              </a:rPr>
              <a:t> </a:t>
            </a:r>
            <a:r>
              <a:rPr sz="1500" spc="-5" dirty="0">
                <a:latin typeface="Times New Roman"/>
                <a:cs typeface="Times New Roman"/>
              </a:rPr>
              <a:t>simples.</a:t>
            </a:r>
            <a:r>
              <a:rPr sz="1500" dirty="0">
                <a:latin typeface="Times New Roman"/>
                <a:cs typeface="Times New Roman"/>
              </a:rPr>
              <a:t> </a:t>
            </a:r>
            <a:r>
              <a:rPr sz="1500" spc="-5" dirty="0">
                <a:latin typeface="Times New Roman"/>
                <a:cs typeface="Times New Roman"/>
              </a:rPr>
              <a:t>La</a:t>
            </a:r>
            <a:r>
              <a:rPr sz="1500" dirty="0">
                <a:latin typeface="Times New Roman"/>
                <a:cs typeface="Times New Roman"/>
              </a:rPr>
              <a:t> </a:t>
            </a:r>
            <a:r>
              <a:rPr sz="1500" spc="-5" dirty="0">
                <a:latin typeface="Times New Roman"/>
                <a:cs typeface="Times New Roman"/>
              </a:rPr>
              <a:t>percepción,</a:t>
            </a:r>
            <a:r>
              <a:rPr sz="1500" spc="-10" dirty="0">
                <a:latin typeface="Times New Roman"/>
                <a:cs typeface="Times New Roman"/>
              </a:rPr>
              <a:t> </a:t>
            </a:r>
            <a:r>
              <a:rPr sz="1500" spc="-5" dirty="0">
                <a:latin typeface="Times New Roman"/>
                <a:cs typeface="Times New Roman"/>
              </a:rPr>
              <a:t>incluye</a:t>
            </a:r>
            <a:r>
              <a:rPr sz="1500" dirty="0">
                <a:latin typeface="Times New Roman"/>
                <a:cs typeface="Times New Roman"/>
              </a:rPr>
              <a:t> </a:t>
            </a:r>
            <a:r>
              <a:rPr sz="1500" spc="-5" dirty="0">
                <a:latin typeface="Times New Roman"/>
                <a:cs typeface="Times New Roman"/>
              </a:rPr>
              <a:t>las </a:t>
            </a:r>
            <a:r>
              <a:rPr sz="1500" dirty="0">
                <a:latin typeface="Times New Roman"/>
                <a:cs typeface="Times New Roman"/>
              </a:rPr>
              <a:t> </a:t>
            </a:r>
            <a:r>
              <a:rPr sz="1500" spc="-5" dirty="0">
                <a:latin typeface="Times New Roman"/>
                <a:cs typeface="Times New Roman"/>
              </a:rPr>
              <a:t>interpretaciones</a:t>
            </a:r>
            <a:r>
              <a:rPr sz="1500" spc="-2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de</a:t>
            </a:r>
            <a:r>
              <a:rPr sz="1500" spc="10" dirty="0">
                <a:latin typeface="Times New Roman"/>
                <a:cs typeface="Times New Roman"/>
              </a:rPr>
              <a:t> </a:t>
            </a:r>
            <a:r>
              <a:rPr sz="1500" spc="-5" dirty="0">
                <a:latin typeface="Times New Roman"/>
                <a:cs typeface="Times New Roman"/>
              </a:rPr>
              <a:t>esas</a:t>
            </a:r>
            <a:r>
              <a:rPr sz="1500" spc="5" dirty="0">
                <a:latin typeface="Times New Roman"/>
                <a:cs typeface="Times New Roman"/>
              </a:rPr>
              <a:t> </a:t>
            </a:r>
            <a:r>
              <a:rPr sz="1500" spc="-5" dirty="0">
                <a:latin typeface="Times New Roman"/>
                <a:cs typeface="Times New Roman"/>
              </a:rPr>
              <a:t>sensaciones,</a:t>
            </a:r>
            <a:r>
              <a:rPr sz="1500" spc="5" dirty="0">
                <a:latin typeface="Times New Roman"/>
                <a:cs typeface="Times New Roman"/>
              </a:rPr>
              <a:t> </a:t>
            </a:r>
            <a:r>
              <a:rPr sz="1500" spc="-5" dirty="0">
                <a:latin typeface="Times New Roman"/>
                <a:cs typeface="Times New Roman"/>
              </a:rPr>
              <a:t>dándoles </a:t>
            </a:r>
            <a:r>
              <a:rPr sz="1500" dirty="0">
                <a:latin typeface="Times New Roman"/>
                <a:cs typeface="Times New Roman"/>
              </a:rPr>
              <a:t> significado</a:t>
            </a:r>
            <a:r>
              <a:rPr sz="1500" spc="-3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y</a:t>
            </a:r>
            <a:r>
              <a:rPr sz="1500" spc="-10" dirty="0">
                <a:latin typeface="Times New Roman"/>
                <a:cs typeface="Times New Roman"/>
              </a:rPr>
              <a:t> </a:t>
            </a:r>
            <a:r>
              <a:rPr sz="1500" spc="-5" dirty="0">
                <a:latin typeface="Times New Roman"/>
                <a:cs typeface="Times New Roman"/>
              </a:rPr>
              <a:t>organización.</a:t>
            </a:r>
            <a:endParaRPr sz="1500" dirty="0">
              <a:latin typeface="Times New Roman"/>
              <a:cs typeface="Times New Roman"/>
            </a:endParaRPr>
          </a:p>
        </p:txBody>
      </p:sp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339841" y="4693920"/>
            <a:ext cx="4107179" cy="1601724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6582917" y="4749546"/>
            <a:ext cx="3864102" cy="136398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905" algn="ctr">
              <a:spcBef>
                <a:spcPts val="459"/>
              </a:spcBef>
            </a:pPr>
            <a:r>
              <a:rPr sz="1500" b="1" spc="-5" dirty="0">
                <a:latin typeface="Times New Roman"/>
                <a:cs typeface="Times New Roman"/>
              </a:rPr>
              <a:t>Atención</a:t>
            </a:r>
            <a:r>
              <a:rPr sz="1500" b="1" spc="-70" dirty="0">
                <a:latin typeface="Times New Roman"/>
                <a:cs typeface="Times New Roman"/>
              </a:rPr>
              <a:t> </a:t>
            </a:r>
            <a:r>
              <a:rPr sz="1500" b="1" spc="-5" dirty="0">
                <a:latin typeface="Times New Roman"/>
                <a:cs typeface="Times New Roman"/>
              </a:rPr>
              <a:t>Y</a:t>
            </a:r>
            <a:r>
              <a:rPr sz="1500" b="1" spc="-65" dirty="0">
                <a:latin typeface="Times New Roman"/>
                <a:cs typeface="Times New Roman"/>
              </a:rPr>
              <a:t> </a:t>
            </a:r>
            <a:r>
              <a:rPr sz="1500" b="1" spc="-5" dirty="0">
                <a:latin typeface="Times New Roman"/>
                <a:cs typeface="Times New Roman"/>
              </a:rPr>
              <a:t>Concentración</a:t>
            </a:r>
            <a:endParaRPr sz="1500" dirty="0">
              <a:latin typeface="Times New Roman"/>
              <a:cs typeface="Times New Roman"/>
            </a:endParaRPr>
          </a:p>
          <a:p>
            <a:pPr marL="12065" marR="5080" algn="ctr">
              <a:lnSpc>
                <a:spcPct val="86400"/>
              </a:lnSpc>
              <a:spcBef>
                <a:spcPts val="605"/>
              </a:spcBef>
            </a:pPr>
            <a:r>
              <a:rPr sz="1500" spc="-5" dirty="0">
                <a:latin typeface="Times New Roman"/>
                <a:cs typeface="Times New Roman"/>
              </a:rPr>
              <a:t>La atención </a:t>
            </a:r>
            <a:r>
              <a:rPr sz="1500" spc="-10" dirty="0">
                <a:latin typeface="Times New Roman"/>
                <a:cs typeface="Times New Roman"/>
              </a:rPr>
              <a:t>es</a:t>
            </a:r>
            <a:r>
              <a:rPr sz="1500" dirty="0">
                <a:latin typeface="Times New Roman"/>
                <a:cs typeface="Times New Roman"/>
              </a:rPr>
              <a:t> la </a:t>
            </a:r>
            <a:r>
              <a:rPr sz="1500" spc="-5" dirty="0">
                <a:latin typeface="Times New Roman"/>
                <a:cs typeface="Times New Roman"/>
              </a:rPr>
              <a:t>capacidad</a:t>
            </a:r>
            <a:r>
              <a:rPr sz="1500" spc="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de</a:t>
            </a:r>
            <a:r>
              <a:rPr sz="1500" spc="-10" dirty="0">
                <a:latin typeface="Times New Roman"/>
                <a:cs typeface="Times New Roman"/>
              </a:rPr>
              <a:t> </a:t>
            </a:r>
            <a:r>
              <a:rPr sz="1500" spc="-5" dirty="0">
                <a:latin typeface="Times New Roman"/>
                <a:cs typeface="Times New Roman"/>
              </a:rPr>
              <a:t>seleccionar </a:t>
            </a:r>
            <a:r>
              <a:rPr sz="1500" dirty="0">
                <a:latin typeface="Times New Roman"/>
                <a:cs typeface="Times New Roman"/>
              </a:rPr>
              <a:t>la </a:t>
            </a:r>
            <a:r>
              <a:rPr sz="1500" spc="5" dirty="0">
                <a:latin typeface="Times New Roman"/>
                <a:cs typeface="Times New Roman"/>
              </a:rPr>
              <a:t> </a:t>
            </a:r>
            <a:r>
              <a:rPr sz="1500" spc="-5" dirty="0">
                <a:latin typeface="Times New Roman"/>
                <a:cs typeface="Times New Roman"/>
              </a:rPr>
              <a:t>información </a:t>
            </a:r>
            <a:r>
              <a:rPr sz="1500" dirty="0">
                <a:latin typeface="Times New Roman"/>
                <a:cs typeface="Times New Roman"/>
              </a:rPr>
              <a:t>sensorial y dirigir los </a:t>
            </a:r>
            <a:r>
              <a:rPr sz="1500" spc="-5" dirty="0">
                <a:latin typeface="Times New Roman"/>
                <a:cs typeface="Times New Roman"/>
              </a:rPr>
              <a:t>procesos </a:t>
            </a:r>
            <a:r>
              <a:rPr sz="1500" dirty="0">
                <a:latin typeface="Times New Roman"/>
                <a:cs typeface="Times New Roman"/>
              </a:rPr>
              <a:t> </a:t>
            </a:r>
            <a:r>
              <a:rPr sz="1500" spc="-5" dirty="0">
                <a:latin typeface="Times New Roman"/>
                <a:cs typeface="Times New Roman"/>
              </a:rPr>
              <a:t>mentales.</a:t>
            </a:r>
            <a:r>
              <a:rPr sz="1500" spc="10" dirty="0">
                <a:latin typeface="Times New Roman"/>
                <a:cs typeface="Times New Roman"/>
              </a:rPr>
              <a:t> </a:t>
            </a:r>
            <a:r>
              <a:rPr sz="1500" spc="-5" dirty="0">
                <a:latin typeface="Times New Roman"/>
                <a:cs typeface="Times New Roman"/>
              </a:rPr>
              <a:t>La concentración</a:t>
            </a:r>
            <a:r>
              <a:rPr sz="1500" spc="-25" dirty="0">
                <a:latin typeface="Times New Roman"/>
                <a:cs typeface="Times New Roman"/>
              </a:rPr>
              <a:t> </a:t>
            </a:r>
            <a:r>
              <a:rPr sz="1500" spc="-10" dirty="0">
                <a:latin typeface="Times New Roman"/>
                <a:cs typeface="Times New Roman"/>
              </a:rPr>
              <a:t>es</a:t>
            </a:r>
            <a:r>
              <a:rPr sz="1500" spc="5" dirty="0">
                <a:latin typeface="Times New Roman"/>
                <a:cs typeface="Times New Roman"/>
              </a:rPr>
              <a:t> </a:t>
            </a:r>
            <a:r>
              <a:rPr sz="1500" spc="-5" dirty="0">
                <a:latin typeface="Times New Roman"/>
                <a:cs typeface="Times New Roman"/>
              </a:rPr>
              <a:t>el aumento</a:t>
            </a:r>
            <a:r>
              <a:rPr sz="1500" spc="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de</a:t>
            </a:r>
            <a:r>
              <a:rPr sz="1500" spc="-1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la </a:t>
            </a:r>
            <a:r>
              <a:rPr sz="1500" spc="-360" dirty="0">
                <a:latin typeface="Times New Roman"/>
                <a:cs typeface="Times New Roman"/>
              </a:rPr>
              <a:t> </a:t>
            </a:r>
            <a:r>
              <a:rPr sz="1500" spc="-5" dirty="0">
                <a:latin typeface="Times New Roman"/>
                <a:cs typeface="Times New Roman"/>
              </a:rPr>
              <a:t>atención </a:t>
            </a:r>
            <a:r>
              <a:rPr sz="1500" dirty="0">
                <a:latin typeface="Times New Roman"/>
                <a:cs typeface="Times New Roman"/>
              </a:rPr>
              <a:t>sobre un </a:t>
            </a:r>
            <a:r>
              <a:rPr sz="1500" spc="-5" dirty="0">
                <a:latin typeface="Times New Roman"/>
                <a:cs typeface="Times New Roman"/>
              </a:rPr>
              <a:t>estímulo en </a:t>
            </a:r>
            <a:r>
              <a:rPr sz="1500" dirty="0">
                <a:latin typeface="Times New Roman"/>
                <a:cs typeface="Times New Roman"/>
              </a:rPr>
              <a:t>un </a:t>
            </a:r>
            <a:r>
              <a:rPr sz="1500" spc="-5" dirty="0">
                <a:latin typeface="Times New Roman"/>
                <a:cs typeface="Times New Roman"/>
              </a:rPr>
              <a:t>espacio </a:t>
            </a:r>
            <a:r>
              <a:rPr sz="1500" dirty="0">
                <a:latin typeface="Times New Roman"/>
                <a:cs typeface="Times New Roman"/>
              </a:rPr>
              <a:t>de </a:t>
            </a:r>
            <a:r>
              <a:rPr sz="1500" spc="5" dirty="0">
                <a:latin typeface="Times New Roman"/>
                <a:cs typeface="Times New Roman"/>
              </a:rPr>
              <a:t> </a:t>
            </a:r>
            <a:r>
              <a:rPr sz="1500" spc="-5" dirty="0">
                <a:latin typeface="Times New Roman"/>
                <a:cs typeface="Times New Roman"/>
              </a:rPr>
              <a:t>tiempo determinado.</a:t>
            </a:r>
            <a:endParaRPr sz="1500" dirty="0">
              <a:latin typeface="Times New Roman"/>
              <a:cs typeface="Times New Roman"/>
            </a:endParaRPr>
          </a:p>
        </p:txBody>
      </p:sp>
      <p:pic>
        <p:nvPicPr>
          <p:cNvPr id="12" name="object 1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092451" y="4806696"/>
            <a:ext cx="3997452" cy="1641348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2338833" y="4882642"/>
            <a:ext cx="3697731" cy="1362075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3175" algn="ctr">
              <a:spcBef>
                <a:spcPts val="459"/>
              </a:spcBef>
            </a:pPr>
            <a:r>
              <a:rPr sz="1500" b="1" dirty="0">
                <a:latin typeface="Times New Roman"/>
                <a:cs typeface="Times New Roman"/>
              </a:rPr>
              <a:t>Mot</a:t>
            </a:r>
            <a:r>
              <a:rPr sz="1500" b="1" spc="5" dirty="0">
                <a:latin typeface="Times New Roman"/>
                <a:cs typeface="Times New Roman"/>
              </a:rPr>
              <a:t>i</a:t>
            </a:r>
            <a:r>
              <a:rPr sz="1500" b="1" dirty="0">
                <a:latin typeface="Times New Roman"/>
                <a:cs typeface="Times New Roman"/>
              </a:rPr>
              <a:t>va</a:t>
            </a:r>
            <a:r>
              <a:rPr sz="1500" b="1" spc="-10" dirty="0">
                <a:latin typeface="Times New Roman"/>
                <a:cs typeface="Times New Roman"/>
              </a:rPr>
              <a:t>c</a:t>
            </a:r>
            <a:r>
              <a:rPr sz="1500" b="1" dirty="0">
                <a:latin typeface="Times New Roman"/>
                <a:cs typeface="Times New Roman"/>
              </a:rPr>
              <a:t>i</a:t>
            </a:r>
            <a:r>
              <a:rPr sz="1500" b="1" spc="5" dirty="0">
                <a:latin typeface="Times New Roman"/>
                <a:cs typeface="Times New Roman"/>
              </a:rPr>
              <a:t>ó</a:t>
            </a:r>
            <a:r>
              <a:rPr sz="1500" b="1" spc="-5" dirty="0">
                <a:latin typeface="Times New Roman"/>
                <a:cs typeface="Times New Roman"/>
              </a:rPr>
              <a:t>n</a:t>
            </a:r>
            <a:r>
              <a:rPr sz="1500" b="1" spc="-85" dirty="0">
                <a:latin typeface="Times New Roman"/>
                <a:cs typeface="Times New Roman"/>
              </a:rPr>
              <a:t> </a:t>
            </a:r>
            <a:r>
              <a:rPr sz="1500" b="1" spc="-5" dirty="0">
                <a:latin typeface="Times New Roman"/>
                <a:cs typeface="Times New Roman"/>
              </a:rPr>
              <a:t>Y</a:t>
            </a:r>
            <a:r>
              <a:rPr sz="1500" b="1" spc="-60" dirty="0">
                <a:latin typeface="Times New Roman"/>
                <a:cs typeface="Times New Roman"/>
              </a:rPr>
              <a:t> </a:t>
            </a:r>
            <a:r>
              <a:rPr sz="1500" b="1" spc="-5" dirty="0">
                <a:latin typeface="Times New Roman"/>
                <a:cs typeface="Times New Roman"/>
              </a:rPr>
              <a:t>E</a:t>
            </a:r>
            <a:r>
              <a:rPr sz="1500" b="1" spc="-30" dirty="0">
                <a:latin typeface="Times New Roman"/>
                <a:cs typeface="Times New Roman"/>
              </a:rPr>
              <a:t>m</a:t>
            </a:r>
            <a:r>
              <a:rPr sz="1500" b="1" dirty="0">
                <a:latin typeface="Times New Roman"/>
                <a:cs typeface="Times New Roman"/>
              </a:rPr>
              <a:t>o</a:t>
            </a:r>
            <a:r>
              <a:rPr sz="1500" b="1" spc="-10" dirty="0">
                <a:latin typeface="Times New Roman"/>
                <a:cs typeface="Times New Roman"/>
              </a:rPr>
              <a:t>c</a:t>
            </a:r>
            <a:r>
              <a:rPr sz="1500" b="1" dirty="0">
                <a:latin typeface="Times New Roman"/>
                <a:cs typeface="Times New Roman"/>
              </a:rPr>
              <a:t>i</a:t>
            </a:r>
            <a:r>
              <a:rPr sz="1500" b="1" spc="5" dirty="0">
                <a:latin typeface="Times New Roman"/>
                <a:cs typeface="Times New Roman"/>
              </a:rPr>
              <a:t>ó</a:t>
            </a:r>
            <a:r>
              <a:rPr sz="1500" b="1" spc="-5" dirty="0">
                <a:latin typeface="Times New Roman"/>
                <a:cs typeface="Times New Roman"/>
              </a:rPr>
              <a:t>n</a:t>
            </a:r>
            <a:endParaRPr sz="1500" dirty="0">
              <a:latin typeface="Times New Roman"/>
              <a:cs typeface="Times New Roman"/>
            </a:endParaRPr>
          </a:p>
          <a:p>
            <a:pPr marL="12065" marR="5080" algn="ctr">
              <a:lnSpc>
                <a:spcPct val="86200"/>
              </a:lnSpc>
              <a:spcBef>
                <a:spcPts val="605"/>
              </a:spcBef>
            </a:pPr>
            <a:r>
              <a:rPr sz="1500" spc="-5" dirty="0">
                <a:latin typeface="Times New Roman"/>
                <a:cs typeface="Times New Roman"/>
              </a:rPr>
              <a:t>Motivación, </a:t>
            </a:r>
            <a:r>
              <a:rPr sz="1500" dirty="0">
                <a:latin typeface="Times New Roman"/>
                <a:cs typeface="Times New Roman"/>
              </a:rPr>
              <a:t>la </a:t>
            </a:r>
            <a:r>
              <a:rPr sz="1500" spc="-5" dirty="0">
                <a:latin typeface="Times New Roman"/>
                <a:cs typeface="Times New Roman"/>
              </a:rPr>
              <a:t>palabra </a:t>
            </a:r>
            <a:r>
              <a:rPr sz="1500" spc="-10" dirty="0">
                <a:latin typeface="Times New Roman"/>
                <a:cs typeface="Times New Roman"/>
              </a:rPr>
              <a:t>es </a:t>
            </a:r>
            <a:r>
              <a:rPr sz="1500" dirty="0">
                <a:latin typeface="Times New Roman"/>
                <a:cs typeface="Times New Roman"/>
              </a:rPr>
              <a:t>originaria </a:t>
            </a:r>
            <a:r>
              <a:rPr sz="1500" spc="-5" dirty="0">
                <a:latin typeface="Times New Roman"/>
                <a:cs typeface="Times New Roman"/>
              </a:rPr>
              <a:t>del </a:t>
            </a:r>
            <a:r>
              <a:rPr sz="1500" dirty="0">
                <a:latin typeface="Times New Roman"/>
                <a:cs typeface="Times New Roman"/>
              </a:rPr>
              <a:t>latino </a:t>
            </a:r>
            <a:r>
              <a:rPr sz="1500" spc="-36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que significa </a:t>
            </a:r>
            <a:r>
              <a:rPr sz="1500" spc="-5" dirty="0">
                <a:latin typeface="Times New Roman"/>
                <a:cs typeface="Times New Roman"/>
              </a:rPr>
              <a:t>moverse, </a:t>
            </a:r>
            <a:r>
              <a:rPr sz="1500" dirty="0">
                <a:latin typeface="Times New Roman"/>
                <a:cs typeface="Times New Roman"/>
              </a:rPr>
              <a:t>por lo </a:t>
            </a:r>
            <a:r>
              <a:rPr sz="1500" spc="-5" dirty="0">
                <a:latin typeface="Times New Roman"/>
                <a:cs typeface="Times New Roman"/>
              </a:rPr>
              <a:t>tanto </a:t>
            </a:r>
            <a:r>
              <a:rPr sz="1500" dirty="0">
                <a:latin typeface="Times New Roman"/>
                <a:cs typeface="Times New Roman"/>
              </a:rPr>
              <a:t>la </a:t>
            </a:r>
            <a:r>
              <a:rPr sz="1500" spc="5" dirty="0">
                <a:latin typeface="Times New Roman"/>
                <a:cs typeface="Times New Roman"/>
              </a:rPr>
              <a:t> </a:t>
            </a:r>
            <a:r>
              <a:rPr sz="1500" spc="-5" dirty="0">
                <a:latin typeface="Times New Roman"/>
                <a:cs typeface="Times New Roman"/>
              </a:rPr>
              <a:t>motivación </a:t>
            </a:r>
            <a:r>
              <a:rPr sz="1500" spc="-10" dirty="0">
                <a:latin typeface="Times New Roman"/>
                <a:cs typeface="Times New Roman"/>
              </a:rPr>
              <a:t>es </a:t>
            </a:r>
            <a:r>
              <a:rPr sz="1500" dirty="0">
                <a:latin typeface="Times New Roman"/>
                <a:cs typeface="Times New Roman"/>
              </a:rPr>
              <a:t>una </a:t>
            </a:r>
            <a:r>
              <a:rPr sz="1500" spc="-5" dirty="0">
                <a:latin typeface="Times New Roman"/>
                <a:cs typeface="Times New Roman"/>
              </a:rPr>
              <a:t>necesidad </a:t>
            </a:r>
            <a:r>
              <a:rPr sz="1500" dirty="0">
                <a:latin typeface="Times New Roman"/>
                <a:cs typeface="Times New Roman"/>
              </a:rPr>
              <a:t>o </a:t>
            </a:r>
            <a:r>
              <a:rPr sz="1500" spc="-5" dirty="0">
                <a:latin typeface="Times New Roman"/>
                <a:cs typeface="Times New Roman"/>
              </a:rPr>
              <a:t>deseo </a:t>
            </a:r>
            <a:r>
              <a:rPr sz="1500" dirty="0">
                <a:latin typeface="Times New Roman"/>
                <a:cs typeface="Times New Roman"/>
              </a:rPr>
              <a:t>de </a:t>
            </a:r>
            <a:r>
              <a:rPr sz="1500" spc="5" dirty="0">
                <a:latin typeface="Times New Roman"/>
                <a:cs typeface="Times New Roman"/>
              </a:rPr>
              <a:t> </a:t>
            </a:r>
            <a:r>
              <a:rPr sz="1500" spc="-5" dirty="0">
                <a:latin typeface="Times New Roman"/>
                <a:cs typeface="Times New Roman"/>
              </a:rPr>
              <a:t>dinamizada </a:t>
            </a:r>
            <a:r>
              <a:rPr sz="1500" dirty="0">
                <a:latin typeface="Times New Roman"/>
                <a:cs typeface="Times New Roman"/>
              </a:rPr>
              <a:t>la </a:t>
            </a:r>
            <a:r>
              <a:rPr sz="1500" spc="-5" dirty="0">
                <a:latin typeface="Times New Roman"/>
                <a:cs typeface="Times New Roman"/>
              </a:rPr>
              <a:t>conducta, </a:t>
            </a:r>
            <a:r>
              <a:rPr sz="1500" dirty="0">
                <a:latin typeface="Times New Roman"/>
                <a:cs typeface="Times New Roman"/>
              </a:rPr>
              <a:t>dirigiéndola a una </a:t>
            </a:r>
            <a:r>
              <a:rPr sz="1500" spc="5" dirty="0">
                <a:latin typeface="Times New Roman"/>
                <a:cs typeface="Times New Roman"/>
              </a:rPr>
              <a:t> </a:t>
            </a:r>
            <a:r>
              <a:rPr sz="1500" spc="-10" dirty="0">
                <a:latin typeface="Times New Roman"/>
                <a:cs typeface="Times New Roman"/>
              </a:rPr>
              <a:t>meta.</a:t>
            </a:r>
            <a:endParaRPr sz="1500" dirty="0">
              <a:latin typeface="Times New Roman"/>
              <a:cs typeface="Times New Roman"/>
            </a:endParaRPr>
          </a:p>
        </p:txBody>
      </p:sp>
      <p:pic>
        <p:nvPicPr>
          <p:cNvPr id="14" name="object 1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687068" y="2746248"/>
            <a:ext cx="4384548" cy="2045208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1919427" y="2820158"/>
            <a:ext cx="4117136" cy="1770380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R="34290" algn="ctr">
              <a:spcBef>
                <a:spcPts val="455"/>
              </a:spcBef>
            </a:pPr>
            <a:r>
              <a:rPr sz="1500" b="1" spc="-5" dirty="0">
                <a:latin typeface="Times New Roman"/>
                <a:cs typeface="Times New Roman"/>
              </a:rPr>
              <a:t>Aprendizaje</a:t>
            </a:r>
            <a:endParaRPr sz="1500" dirty="0">
              <a:latin typeface="Times New Roman"/>
              <a:cs typeface="Times New Roman"/>
            </a:endParaRPr>
          </a:p>
          <a:p>
            <a:pPr marL="12700" marR="5080" indent="2540" algn="ctr">
              <a:lnSpc>
                <a:spcPct val="86200"/>
              </a:lnSpc>
              <a:spcBef>
                <a:spcPts val="610"/>
              </a:spcBef>
            </a:pPr>
            <a:r>
              <a:rPr sz="1500" spc="-5" dirty="0">
                <a:latin typeface="Times New Roman"/>
                <a:cs typeface="Times New Roman"/>
              </a:rPr>
              <a:t>Es </a:t>
            </a:r>
            <a:r>
              <a:rPr sz="1500" dirty="0">
                <a:latin typeface="Times New Roman"/>
                <a:cs typeface="Times New Roman"/>
              </a:rPr>
              <a:t>un </a:t>
            </a:r>
            <a:r>
              <a:rPr sz="1500" spc="-5" dirty="0">
                <a:latin typeface="Times New Roman"/>
                <a:cs typeface="Times New Roman"/>
              </a:rPr>
              <a:t>proceso </a:t>
            </a:r>
            <a:r>
              <a:rPr sz="1500" dirty="0">
                <a:latin typeface="Times New Roman"/>
                <a:cs typeface="Times New Roman"/>
              </a:rPr>
              <a:t>de </a:t>
            </a:r>
            <a:r>
              <a:rPr sz="1500" spc="-5" dirty="0">
                <a:latin typeface="Times New Roman"/>
                <a:cs typeface="Times New Roman"/>
              </a:rPr>
              <a:t>naturaleza compleja caracterizado </a:t>
            </a:r>
            <a:r>
              <a:rPr sz="1500" spc="-36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por la </a:t>
            </a:r>
            <a:r>
              <a:rPr sz="1500" spc="-5" dirty="0">
                <a:latin typeface="Times New Roman"/>
                <a:cs typeface="Times New Roman"/>
              </a:rPr>
              <a:t>adquisición </a:t>
            </a:r>
            <a:r>
              <a:rPr sz="1500" dirty="0">
                <a:latin typeface="Times New Roman"/>
                <a:cs typeface="Times New Roman"/>
              </a:rPr>
              <a:t>de un </a:t>
            </a:r>
            <a:r>
              <a:rPr sz="1500" spc="-5" dirty="0">
                <a:latin typeface="Times New Roman"/>
                <a:cs typeface="Times New Roman"/>
              </a:rPr>
              <a:t>nuevo conocimiento, </a:t>
            </a:r>
            <a:r>
              <a:rPr sz="1500" dirty="0">
                <a:latin typeface="Times New Roman"/>
                <a:cs typeface="Times New Roman"/>
              </a:rPr>
              <a:t> </a:t>
            </a:r>
            <a:r>
              <a:rPr sz="1500" spc="-5" dirty="0">
                <a:latin typeface="Times New Roman"/>
                <a:cs typeface="Times New Roman"/>
              </a:rPr>
              <a:t>habilidad </a:t>
            </a:r>
            <a:r>
              <a:rPr sz="1500" dirty="0">
                <a:latin typeface="Times New Roman"/>
                <a:cs typeface="Times New Roman"/>
              </a:rPr>
              <a:t>o </a:t>
            </a:r>
            <a:r>
              <a:rPr sz="1500" spc="-5" dirty="0">
                <a:latin typeface="Times New Roman"/>
                <a:cs typeface="Times New Roman"/>
              </a:rPr>
              <a:t>capacidad, debemos aclarar </a:t>
            </a:r>
            <a:r>
              <a:rPr sz="1500" dirty="0">
                <a:latin typeface="Times New Roman"/>
                <a:cs typeface="Times New Roman"/>
              </a:rPr>
              <a:t>que para </a:t>
            </a:r>
            <a:r>
              <a:rPr sz="1500" spc="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que </a:t>
            </a:r>
            <a:r>
              <a:rPr sz="1500" spc="-5" dirty="0">
                <a:latin typeface="Times New Roman"/>
                <a:cs typeface="Times New Roman"/>
              </a:rPr>
              <a:t>tal proceso pueda ser considerado </a:t>
            </a:r>
            <a:r>
              <a:rPr sz="1500" spc="-10" dirty="0">
                <a:latin typeface="Times New Roman"/>
                <a:cs typeface="Times New Roman"/>
              </a:rPr>
              <a:t>como </a:t>
            </a:r>
            <a:r>
              <a:rPr sz="1500" spc="-5" dirty="0">
                <a:latin typeface="Times New Roman"/>
                <a:cs typeface="Times New Roman"/>
              </a:rPr>
              <a:t> aprendizaje,</a:t>
            </a:r>
            <a:r>
              <a:rPr sz="1500" dirty="0">
                <a:latin typeface="Times New Roman"/>
                <a:cs typeface="Times New Roman"/>
              </a:rPr>
              <a:t> </a:t>
            </a:r>
            <a:r>
              <a:rPr sz="1500" spc="-5" dirty="0">
                <a:latin typeface="Times New Roman"/>
                <a:cs typeface="Times New Roman"/>
              </a:rPr>
              <a:t>este</a:t>
            </a:r>
            <a:r>
              <a:rPr sz="1500" spc="-1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debe</a:t>
            </a:r>
            <a:r>
              <a:rPr sz="1500" spc="-5" dirty="0">
                <a:latin typeface="Times New Roman"/>
                <a:cs typeface="Times New Roman"/>
              </a:rPr>
              <a:t> ser</a:t>
            </a:r>
            <a:r>
              <a:rPr sz="1500" dirty="0">
                <a:latin typeface="Times New Roman"/>
                <a:cs typeface="Times New Roman"/>
              </a:rPr>
              <a:t> </a:t>
            </a:r>
            <a:r>
              <a:rPr sz="1500" spc="-10" dirty="0">
                <a:latin typeface="Times New Roman"/>
                <a:cs typeface="Times New Roman"/>
              </a:rPr>
              <a:t>capaz</a:t>
            </a:r>
            <a:r>
              <a:rPr sz="1500" spc="1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de</a:t>
            </a:r>
            <a:r>
              <a:rPr sz="1500" spc="-5" dirty="0">
                <a:latin typeface="Times New Roman"/>
                <a:cs typeface="Times New Roman"/>
              </a:rPr>
              <a:t> manifestarse</a:t>
            </a:r>
            <a:r>
              <a:rPr sz="1500" dirty="0">
                <a:latin typeface="Times New Roman"/>
                <a:cs typeface="Times New Roman"/>
              </a:rPr>
              <a:t> </a:t>
            </a:r>
            <a:r>
              <a:rPr sz="1500" spc="-5" dirty="0">
                <a:latin typeface="Times New Roman"/>
                <a:cs typeface="Times New Roman"/>
              </a:rPr>
              <a:t>en </a:t>
            </a:r>
            <a:r>
              <a:rPr sz="1500" dirty="0">
                <a:latin typeface="Times New Roman"/>
                <a:cs typeface="Times New Roman"/>
              </a:rPr>
              <a:t> un </a:t>
            </a:r>
            <a:r>
              <a:rPr sz="1500" spc="-5" dirty="0">
                <a:latin typeface="Times New Roman"/>
                <a:cs typeface="Times New Roman"/>
              </a:rPr>
              <a:t>tiempo </a:t>
            </a:r>
            <a:r>
              <a:rPr sz="1500" dirty="0">
                <a:latin typeface="Times New Roman"/>
                <a:cs typeface="Times New Roman"/>
              </a:rPr>
              <a:t>futuro y </a:t>
            </a:r>
            <a:r>
              <a:rPr sz="1500" spc="-5" dirty="0">
                <a:latin typeface="Times New Roman"/>
                <a:cs typeface="Times New Roman"/>
              </a:rPr>
              <a:t>favorecer </a:t>
            </a:r>
            <a:r>
              <a:rPr sz="1500" dirty="0">
                <a:latin typeface="Times New Roman"/>
                <a:cs typeface="Times New Roman"/>
              </a:rPr>
              <a:t>a la solución de </a:t>
            </a:r>
            <a:r>
              <a:rPr sz="1500" spc="5" dirty="0">
                <a:latin typeface="Times New Roman"/>
                <a:cs typeface="Times New Roman"/>
              </a:rPr>
              <a:t> </a:t>
            </a:r>
            <a:r>
              <a:rPr sz="1500" spc="-5" dirty="0">
                <a:latin typeface="Times New Roman"/>
                <a:cs typeface="Times New Roman"/>
              </a:rPr>
              <a:t>situaciones</a:t>
            </a:r>
            <a:r>
              <a:rPr sz="1500" spc="-20" dirty="0">
                <a:latin typeface="Times New Roman"/>
                <a:cs typeface="Times New Roman"/>
              </a:rPr>
              <a:t> </a:t>
            </a:r>
            <a:r>
              <a:rPr sz="1500" spc="-5" dirty="0">
                <a:latin typeface="Times New Roman"/>
                <a:cs typeface="Times New Roman"/>
              </a:rPr>
              <a:t>concretas</a:t>
            </a:r>
            <a:r>
              <a:rPr sz="1600" spc="-5" dirty="0">
                <a:latin typeface="Times New Roman"/>
                <a:cs typeface="Times New Roman"/>
              </a:rPr>
              <a:t>.</a:t>
            </a:r>
            <a:endParaRPr sz="1600" dirty="0">
              <a:latin typeface="Times New Roman"/>
              <a:cs typeface="Times New Roman"/>
            </a:endParaRPr>
          </a:p>
        </p:txBody>
      </p:sp>
      <p:pic>
        <p:nvPicPr>
          <p:cNvPr id="16" name="object 1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927603" y="1618489"/>
            <a:ext cx="1511808" cy="1234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2936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97379" y="373379"/>
            <a:ext cx="8397240" cy="550792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1681480" marR="5080" indent="-1022985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solidFill>
                  <a:schemeClr val="tx1"/>
                </a:solidFill>
              </a:rPr>
              <a:t>Procesos</a:t>
            </a:r>
            <a:r>
              <a:rPr spc="-30" dirty="0">
                <a:solidFill>
                  <a:schemeClr val="tx1"/>
                </a:solidFill>
              </a:rPr>
              <a:t> </a:t>
            </a:r>
            <a:r>
              <a:rPr spc="-5" dirty="0">
                <a:solidFill>
                  <a:schemeClr val="tx1"/>
                </a:solidFill>
              </a:rPr>
              <a:t>Psicológicos </a:t>
            </a:r>
            <a:r>
              <a:rPr spc="-685" dirty="0">
                <a:solidFill>
                  <a:schemeClr val="tx1"/>
                </a:solidFill>
              </a:rPr>
              <a:t> </a:t>
            </a:r>
            <a:r>
              <a:rPr spc="-5" dirty="0">
                <a:solidFill>
                  <a:schemeClr val="tx1"/>
                </a:solidFill>
              </a:rPr>
              <a:t>Básicos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949702" y="1680464"/>
            <a:ext cx="1834514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2000" b="1" dirty="0">
                <a:latin typeface="Times New Roman"/>
                <a:cs typeface="Times New Roman"/>
              </a:rPr>
              <a:t>Sens</a:t>
            </a:r>
            <a:r>
              <a:rPr sz="2000" b="1" spc="5" dirty="0">
                <a:latin typeface="Times New Roman"/>
                <a:cs typeface="Times New Roman"/>
              </a:rPr>
              <a:t>o</a:t>
            </a:r>
            <a:r>
              <a:rPr sz="2000" b="1" dirty="0">
                <a:latin typeface="Times New Roman"/>
                <a:cs typeface="Times New Roman"/>
              </a:rPr>
              <a:t>percepc</a:t>
            </a:r>
            <a:r>
              <a:rPr sz="2000" b="1" spc="-10" dirty="0">
                <a:latin typeface="Times New Roman"/>
                <a:cs typeface="Times New Roman"/>
              </a:rPr>
              <a:t>i</a:t>
            </a:r>
            <a:r>
              <a:rPr sz="2000" b="1" dirty="0">
                <a:latin typeface="Times New Roman"/>
                <a:cs typeface="Times New Roman"/>
              </a:rPr>
              <a:t>ón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911096" y="2133601"/>
            <a:ext cx="4294633" cy="3084819"/>
          </a:xfrm>
          <a:prstGeom prst="rect">
            <a:avLst/>
          </a:prstGeom>
          <a:solidFill>
            <a:srgbClr val="FFFF99"/>
          </a:solidFill>
          <a:ln w="9144">
            <a:solidFill>
              <a:srgbClr val="6F2F9F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marL="434975" marR="81915" indent="229870" algn="just">
              <a:spcBef>
                <a:spcPts val="295"/>
              </a:spcBef>
            </a:pPr>
            <a:r>
              <a:rPr spc="-5" dirty="0" err="1">
                <a:latin typeface="Times New Roman"/>
                <a:cs typeface="Times New Roman"/>
              </a:rPr>
              <a:t>Tendemos</a:t>
            </a:r>
            <a:r>
              <a:rPr spc="16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a</a:t>
            </a:r>
            <a:r>
              <a:rPr spc="17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pensar</a:t>
            </a:r>
            <a:r>
              <a:rPr spc="16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que</a:t>
            </a:r>
            <a:r>
              <a:rPr spc="16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la</a:t>
            </a:r>
            <a:r>
              <a:rPr spc="15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sensación </a:t>
            </a:r>
            <a:r>
              <a:rPr spc="-434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y la </a:t>
            </a:r>
            <a:r>
              <a:rPr spc="-5" dirty="0">
                <a:latin typeface="Times New Roman"/>
                <a:cs typeface="Times New Roman"/>
              </a:rPr>
              <a:t>percepción </a:t>
            </a:r>
            <a:r>
              <a:rPr spc="5" dirty="0">
                <a:latin typeface="Times New Roman"/>
                <a:cs typeface="Times New Roman"/>
              </a:rPr>
              <a:t>ya </a:t>
            </a:r>
            <a:r>
              <a:rPr spc="-5" dirty="0">
                <a:latin typeface="Times New Roman"/>
                <a:cs typeface="Times New Roman"/>
              </a:rPr>
              <a:t>están dadas </a:t>
            </a:r>
            <a:r>
              <a:rPr dirty="0">
                <a:latin typeface="Times New Roman"/>
                <a:cs typeface="Times New Roman"/>
              </a:rPr>
              <a:t>porque 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parece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tan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natural</a:t>
            </a:r>
            <a:r>
              <a:rPr dirty="0">
                <a:latin typeface="Times New Roman"/>
                <a:cs typeface="Times New Roman"/>
              </a:rPr>
              <a:t> y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automático</a:t>
            </a:r>
            <a:r>
              <a:rPr dirty="0">
                <a:latin typeface="Times New Roman"/>
                <a:cs typeface="Times New Roman"/>
              </a:rPr>
              <a:t> ver, 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escuchar,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tocar,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oler</a:t>
            </a:r>
            <a:r>
              <a:rPr dirty="0">
                <a:latin typeface="Times New Roman"/>
                <a:cs typeface="Times New Roman"/>
              </a:rPr>
              <a:t> y</a:t>
            </a:r>
            <a:r>
              <a:rPr spc="45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degustar, </a:t>
            </a:r>
            <a:r>
              <a:rPr dirty="0">
                <a:latin typeface="Times New Roman"/>
                <a:cs typeface="Times New Roman"/>
              </a:rPr>
              <a:t> abrimos </a:t>
            </a:r>
            <a:r>
              <a:rPr spc="-5" dirty="0">
                <a:latin typeface="Times New Roman"/>
                <a:cs typeface="Times New Roman"/>
              </a:rPr>
              <a:t>los </a:t>
            </a:r>
            <a:r>
              <a:rPr dirty="0">
                <a:latin typeface="Times New Roman"/>
                <a:cs typeface="Times New Roman"/>
              </a:rPr>
              <a:t>ojos y </a:t>
            </a:r>
            <a:r>
              <a:rPr spc="-5" dirty="0">
                <a:latin typeface="Times New Roman"/>
                <a:cs typeface="Times New Roman"/>
              </a:rPr>
              <a:t>vemos, Sin </a:t>
            </a:r>
            <a:r>
              <a:rPr dirty="0">
                <a:latin typeface="Times New Roman"/>
                <a:cs typeface="Times New Roman"/>
              </a:rPr>
              <a:t>embargo, </a:t>
            </a:r>
            <a:r>
              <a:rPr spc="-44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la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percepción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es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un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misterio</a:t>
            </a:r>
            <a:r>
              <a:rPr dirty="0">
                <a:latin typeface="Times New Roman"/>
                <a:cs typeface="Times New Roman"/>
              </a:rPr>
              <a:t> que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ha 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confundido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a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filósofos</a:t>
            </a:r>
            <a:r>
              <a:rPr dirty="0">
                <a:latin typeface="Times New Roman"/>
                <a:cs typeface="Times New Roman"/>
              </a:rPr>
              <a:t> y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psicólogos </a:t>
            </a:r>
            <a:r>
              <a:rPr dirty="0">
                <a:latin typeface="Times New Roman"/>
                <a:cs typeface="Times New Roman"/>
              </a:rPr>
              <a:t> durante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siglos.</a:t>
            </a:r>
            <a:r>
              <a:rPr dirty="0">
                <a:latin typeface="Times New Roman"/>
                <a:cs typeface="Times New Roman"/>
              </a:rPr>
              <a:t> Sigue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siendo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un</a:t>
            </a:r>
            <a:r>
              <a:rPr spc="-5" dirty="0">
                <a:latin typeface="Times New Roman"/>
                <a:cs typeface="Times New Roman"/>
              </a:rPr>
              <a:t> reto </a:t>
            </a:r>
            <a:r>
              <a:rPr dirty="0">
                <a:latin typeface="Times New Roman"/>
                <a:cs typeface="Times New Roman"/>
              </a:rPr>
              <a:t> explicar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cómo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las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cualidades</a:t>
            </a:r>
            <a:r>
              <a:rPr dirty="0">
                <a:latin typeface="Times New Roman"/>
                <a:cs typeface="Times New Roman"/>
              </a:rPr>
              <a:t> de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los </a:t>
            </a:r>
            <a:r>
              <a:rPr dirty="0">
                <a:latin typeface="Times New Roman"/>
                <a:cs typeface="Times New Roman"/>
              </a:rPr>
              <a:t> objetos del </a:t>
            </a:r>
            <a:r>
              <a:rPr spc="-5" dirty="0">
                <a:latin typeface="Times New Roman"/>
                <a:cs typeface="Times New Roman"/>
              </a:rPr>
              <a:t>mundo </a:t>
            </a:r>
            <a:r>
              <a:rPr dirty="0">
                <a:latin typeface="Times New Roman"/>
                <a:cs typeface="Times New Roman"/>
              </a:rPr>
              <a:t>pueden </a:t>
            </a:r>
            <a:r>
              <a:rPr spc="-5" dirty="0">
                <a:latin typeface="Times New Roman"/>
                <a:cs typeface="Times New Roman"/>
              </a:rPr>
              <a:t>recrearse </a:t>
            </a:r>
            <a:r>
              <a:rPr dirty="0">
                <a:latin typeface="Times New Roman"/>
                <a:cs typeface="Times New Roman"/>
              </a:rPr>
              <a:t>en 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nuestra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mente.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6522720" y="2170176"/>
            <a:ext cx="3754120" cy="2992120"/>
            <a:chOff x="4998720" y="2170176"/>
            <a:chExt cx="3754120" cy="2992120"/>
          </a:xfrm>
        </p:grpSpPr>
        <p:sp>
          <p:nvSpPr>
            <p:cNvPr id="7" name="object 7"/>
            <p:cNvSpPr/>
            <p:nvPr/>
          </p:nvSpPr>
          <p:spPr>
            <a:xfrm>
              <a:off x="5003292" y="2174748"/>
              <a:ext cx="3744595" cy="2982595"/>
            </a:xfrm>
            <a:custGeom>
              <a:avLst/>
              <a:gdLst/>
              <a:ahLst/>
              <a:cxnLst/>
              <a:rect l="l" t="t" r="r" b="b"/>
              <a:pathLst>
                <a:path w="3744595" h="2982595">
                  <a:moveTo>
                    <a:pt x="3744467" y="0"/>
                  </a:moveTo>
                  <a:lnTo>
                    <a:pt x="0" y="0"/>
                  </a:lnTo>
                  <a:lnTo>
                    <a:pt x="0" y="2982468"/>
                  </a:lnTo>
                  <a:lnTo>
                    <a:pt x="3744467" y="2982468"/>
                  </a:lnTo>
                  <a:lnTo>
                    <a:pt x="3744467" y="0"/>
                  </a:lnTo>
                  <a:close/>
                </a:path>
              </a:pathLst>
            </a:custGeom>
            <a:solidFill>
              <a:srgbClr val="FFC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003292" y="2174748"/>
              <a:ext cx="3744595" cy="2982595"/>
            </a:xfrm>
            <a:custGeom>
              <a:avLst/>
              <a:gdLst/>
              <a:ahLst/>
              <a:cxnLst/>
              <a:rect l="l" t="t" r="r" b="b"/>
              <a:pathLst>
                <a:path w="3744595" h="2982595">
                  <a:moveTo>
                    <a:pt x="0" y="2982468"/>
                  </a:moveTo>
                  <a:lnTo>
                    <a:pt x="3744467" y="2982468"/>
                  </a:lnTo>
                  <a:lnTo>
                    <a:pt x="3744467" y="0"/>
                  </a:lnTo>
                  <a:lnTo>
                    <a:pt x="0" y="0"/>
                  </a:lnTo>
                  <a:lnTo>
                    <a:pt x="0" y="2982468"/>
                  </a:lnTo>
                  <a:close/>
                </a:path>
              </a:pathLst>
            </a:custGeom>
            <a:ln w="9144">
              <a:solidFill>
                <a:srgbClr val="6F2F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6878573" y="1680464"/>
            <a:ext cx="3316604" cy="32899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2000" b="1" dirty="0">
                <a:latin typeface="Times New Roman"/>
                <a:cs typeface="Times New Roman"/>
              </a:rPr>
              <a:t>Atención</a:t>
            </a:r>
            <a:r>
              <a:rPr sz="2000" b="1" spc="-5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Y</a:t>
            </a:r>
            <a:r>
              <a:rPr sz="2000" b="1" spc="-1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Concentración</a:t>
            </a:r>
            <a:endParaRPr sz="2000" dirty="0">
              <a:latin typeface="Times New Roman"/>
              <a:cs typeface="Times New Roman"/>
            </a:endParaRPr>
          </a:p>
          <a:p>
            <a:pPr marL="84455" marR="5080" indent="286385" algn="just">
              <a:spcBef>
                <a:spcPts val="1689"/>
              </a:spcBef>
            </a:pPr>
            <a:r>
              <a:rPr spc="-5" dirty="0">
                <a:latin typeface="Times New Roman"/>
                <a:cs typeface="Times New Roman"/>
              </a:rPr>
              <a:t>Son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cualidades</a:t>
            </a:r>
            <a:r>
              <a:rPr spc="445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de</a:t>
            </a:r>
            <a:r>
              <a:rPr spc="434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la </a:t>
            </a:r>
            <a:r>
              <a:rPr spc="-434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percepción que funcionan </a:t>
            </a:r>
            <a:r>
              <a:rPr dirty="0">
                <a:latin typeface="Times New Roman"/>
                <a:cs typeface="Times New Roman"/>
              </a:rPr>
              <a:t>como un </a:t>
            </a:r>
            <a:r>
              <a:rPr spc="-434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filtro de </a:t>
            </a:r>
            <a:r>
              <a:rPr spc="-5" dirty="0">
                <a:latin typeface="Times New Roman"/>
                <a:cs typeface="Times New Roman"/>
              </a:rPr>
              <a:t>los estímulos </a:t>
            </a:r>
            <a:r>
              <a:rPr dirty="0">
                <a:latin typeface="Times New Roman"/>
                <a:cs typeface="Times New Roman"/>
              </a:rPr>
              <a:t>ambientales, </a:t>
            </a:r>
            <a:r>
              <a:rPr spc="-434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evaluando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los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más</a:t>
            </a:r>
            <a:r>
              <a:rPr dirty="0">
                <a:latin typeface="Times New Roman"/>
                <a:cs typeface="Times New Roman"/>
              </a:rPr>
              <a:t> relevantes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y 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dándoles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prioridad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para</a:t>
            </a:r>
            <a:r>
              <a:rPr dirty="0">
                <a:latin typeface="Times New Roman"/>
                <a:cs typeface="Times New Roman"/>
              </a:rPr>
              <a:t> un 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procesamiento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más</a:t>
            </a:r>
            <a:r>
              <a:rPr dirty="0">
                <a:latin typeface="Times New Roman"/>
                <a:cs typeface="Times New Roman"/>
              </a:rPr>
              <a:t> profundo.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Se </a:t>
            </a:r>
            <a:r>
              <a:rPr spc="-434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considera como un </a:t>
            </a:r>
            <a:r>
              <a:rPr spc="-5" dirty="0">
                <a:latin typeface="Times New Roman"/>
                <a:cs typeface="Times New Roman"/>
              </a:rPr>
              <a:t>mecanismo que </a:t>
            </a:r>
            <a:r>
              <a:rPr spc="-434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controla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y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regula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los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procesos </a:t>
            </a:r>
            <a:r>
              <a:rPr spc="-434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cognitivos, actuando </a:t>
            </a:r>
            <a:r>
              <a:rPr dirty="0">
                <a:latin typeface="Times New Roman"/>
                <a:cs typeface="Times New Roman"/>
              </a:rPr>
              <a:t>en </a:t>
            </a:r>
            <a:r>
              <a:rPr spc="-5" dirty="0">
                <a:latin typeface="Times New Roman"/>
                <a:cs typeface="Times New Roman"/>
              </a:rPr>
              <a:t>ocasiones </a:t>
            </a:r>
            <a:r>
              <a:rPr dirty="0">
                <a:latin typeface="Times New Roman"/>
                <a:cs typeface="Times New Roman"/>
              </a:rPr>
              <a:t> de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manera</a:t>
            </a:r>
            <a:r>
              <a:rPr dirty="0">
                <a:latin typeface="Times New Roman"/>
                <a:cs typeface="Times New Roman"/>
              </a:rPr>
              <a:t> inconsciente.</a:t>
            </a:r>
          </a:p>
        </p:txBody>
      </p: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91868" y="5373623"/>
            <a:ext cx="3023616" cy="1152144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470392" y="5227320"/>
            <a:ext cx="1876044" cy="1299972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603747" y="5373623"/>
            <a:ext cx="1572768" cy="1152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93431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1176</Words>
  <Application>Microsoft Office PowerPoint</Application>
  <PresentationFormat>Panorámica</PresentationFormat>
  <Paragraphs>62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0" baseType="lpstr">
      <vt:lpstr>Aptos</vt:lpstr>
      <vt:lpstr>Aptos Display</vt:lpstr>
      <vt:lpstr>Arial</vt:lpstr>
      <vt:lpstr>Book Antiqua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Procesos Psicológicos</vt:lpstr>
      <vt:lpstr>Procesos Psicológicos  Básicos</vt:lpstr>
      <vt:lpstr>Procesos Psicológicos  Básicos</vt:lpstr>
      <vt:lpstr>Procesos Psicológicos  básicos</vt:lpstr>
      <vt:lpstr>Procesos Psicológicos  básicos</vt:lpstr>
      <vt:lpstr>Procesos Psicológicos  básicos</vt:lpstr>
      <vt:lpstr>Procesos Psicológicos  Superiores</vt:lpstr>
      <vt:lpstr>Procesos Psicológicos  Superiores</vt:lpstr>
    </vt:vector>
  </TitlesOfParts>
  <Company>InKulpado666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Paco Fernando Janeta Patiño</dc:creator>
  <cp:lastModifiedBy>Paco Fernando Janeta Patiño</cp:lastModifiedBy>
  <cp:revision>1</cp:revision>
  <dcterms:created xsi:type="dcterms:W3CDTF">2024-05-20T04:26:53Z</dcterms:created>
  <dcterms:modified xsi:type="dcterms:W3CDTF">2024-05-20T04:27:01Z</dcterms:modified>
</cp:coreProperties>
</file>