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293" r:id="rId4"/>
    <p:sldId id="294" r:id="rId5"/>
    <p:sldId id="295" r:id="rId6"/>
    <p:sldId id="296" r:id="rId7"/>
    <p:sldId id="297" r:id="rId8"/>
    <p:sldId id="272" r:id="rId9"/>
    <p:sldId id="287" r:id="rId10"/>
    <p:sldId id="288" r:id="rId11"/>
    <p:sldId id="289" r:id="rId12"/>
    <p:sldId id="290" r:id="rId13"/>
    <p:sldId id="298" r:id="rId14"/>
    <p:sldId id="300" r:id="rId15"/>
    <p:sldId id="301" r:id="rId16"/>
    <p:sldId id="305" r:id="rId17"/>
    <p:sldId id="303" r:id="rId18"/>
    <p:sldId id="304"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32" r:id="rId36"/>
    <p:sldId id="323" r:id="rId37"/>
    <p:sldId id="324" r:id="rId38"/>
    <p:sldId id="325" r:id="rId39"/>
    <p:sldId id="326" r:id="rId40"/>
    <p:sldId id="327" r:id="rId41"/>
    <p:sldId id="328" r:id="rId42"/>
    <p:sldId id="330" r:id="rId43"/>
    <p:sldId id="331"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ADEA62-CF7D-4DF2-8AEE-7184AD0EF7F8}" type="datetimeFigureOut">
              <a:rPr lang="es-EC" smtClean="0"/>
              <a:t>17/01/2017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ADEA62-CF7D-4DF2-8AEE-7184AD0EF7F8}" type="datetimeFigureOut">
              <a:rPr lang="es-EC" smtClean="0"/>
              <a:t>17/01/2017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ADEA62-CF7D-4DF2-8AEE-7184AD0EF7F8}" type="datetimeFigureOut">
              <a:rPr lang="es-EC" smtClean="0"/>
              <a:t>17/01/2017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3ADEA62-CF7D-4DF2-8AEE-7184AD0EF7F8}" type="datetimeFigureOut">
              <a:rPr lang="es-EC" smtClean="0"/>
              <a:t>17/01/2017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C3ADEA62-CF7D-4DF2-8AEE-7184AD0EF7F8}" type="datetimeFigureOut">
              <a:rPr lang="es-EC" smtClean="0"/>
              <a:t>17/01/2017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3ADEA62-CF7D-4DF2-8AEE-7184AD0EF7F8}" type="datetimeFigureOut">
              <a:rPr lang="es-EC" smtClean="0"/>
              <a:t>17/01/2017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C2BB04-6EEC-4CF1-A928-B87888B9B81F}"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3ADEA62-CF7D-4DF2-8AEE-7184AD0EF7F8}" type="datetimeFigureOut">
              <a:rPr lang="es-EC" smtClean="0"/>
              <a:t>17/01/2017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3ADEA62-CF7D-4DF2-8AEE-7184AD0EF7F8}" type="datetimeFigureOut">
              <a:rPr lang="es-EC" smtClean="0"/>
              <a:t>17/01/2017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DEA62-CF7D-4DF2-8AEE-7184AD0EF7F8}" type="datetimeFigureOut">
              <a:rPr lang="es-EC" smtClean="0"/>
              <a:t>17/01/2017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C3ADEA62-CF7D-4DF2-8AEE-7184AD0EF7F8}" type="datetimeFigureOut">
              <a:rPr lang="es-EC" smtClean="0"/>
              <a:t>17/01/2017</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6C2BB04-6EEC-4CF1-A928-B87888B9B81F}"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3ADEA62-CF7D-4DF2-8AEE-7184AD0EF7F8}" type="datetimeFigureOut">
              <a:rPr lang="es-EC" smtClean="0"/>
              <a:t>17/01/2017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C2BB04-6EEC-4CF1-A928-B87888B9B81F}"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3ADEA62-CF7D-4DF2-8AEE-7184AD0EF7F8}" type="datetimeFigureOut">
              <a:rPr lang="es-EC" smtClean="0"/>
              <a:t>17/01/2017</a:t>
            </a:fld>
            <a:endParaRPr lang="es-EC"/>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6C2BB04-6EEC-4CF1-A928-B87888B9B81F}"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dirty="0" smtClean="0"/>
              <a:t>UNIVERSIDAD NACIONAL DE CHIMBORAZO</a:t>
            </a:r>
            <a:endParaRPr lang="es-EC" dirty="0"/>
          </a:p>
        </p:txBody>
      </p:sp>
      <p:sp>
        <p:nvSpPr>
          <p:cNvPr id="3" name="2 Subtítulo"/>
          <p:cNvSpPr>
            <a:spLocks noGrp="1"/>
          </p:cNvSpPr>
          <p:nvPr>
            <p:ph type="subTitle" idx="1"/>
          </p:nvPr>
        </p:nvSpPr>
        <p:spPr/>
        <p:txBody>
          <a:bodyPr/>
          <a:lstStyle/>
          <a:p>
            <a:pPr algn="ctr"/>
            <a:r>
              <a:rPr lang="es-EC" dirty="0" smtClean="0"/>
              <a:t>INTRODUCCIÓN A LA INVESTIGACIÓN</a:t>
            </a:r>
            <a:endParaRPr lang="es-EC" dirty="0"/>
          </a:p>
        </p:txBody>
      </p:sp>
      <p:sp>
        <p:nvSpPr>
          <p:cNvPr id="4" name="3 CuadroTexto"/>
          <p:cNvSpPr txBox="1"/>
          <p:nvPr/>
        </p:nvSpPr>
        <p:spPr>
          <a:xfrm>
            <a:off x="4656216" y="5045864"/>
            <a:ext cx="3888432" cy="400110"/>
          </a:xfrm>
          <a:prstGeom prst="rect">
            <a:avLst/>
          </a:prstGeom>
          <a:noFill/>
        </p:spPr>
        <p:txBody>
          <a:bodyPr wrap="square" rtlCol="0">
            <a:spAutoFit/>
          </a:bodyPr>
          <a:lstStyle/>
          <a:p>
            <a:r>
              <a:rPr lang="es-EC" sz="2000" dirty="0" smtClean="0">
                <a:solidFill>
                  <a:schemeClr val="bg1"/>
                </a:solidFill>
              </a:rPr>
              <a:t>MARÍA  EUGENIA   SOLÍS  MAZÓN</a:t>
            </a:r>
            <a:endParaRPr lang="es-EC" sz="2000" dirty="0">
              <a:solidFill>
                <a:schemeClr val="bg1"/>
              </a:solidFill>
            </a:endParaRPr>
          </a:p>
        </p:txBody>
      </p:sp>
      <p:pic>
        <p:nvPicPr>
          <p:cNvPr id="6" name="Imagen 5"/>
          <p:cNvPicPr>
            <a:picLocks noChangeAspect="1"/>
          </p:cNvPicPr>
          <p:nvPr/>
        </p:nvPicPr>
        <p:blipFill>
          <a:blip r:embed="rId2"/>
          <a:stretch>
            <a:fillRect/>
          </a:stretch>
        </p:blipFill>
        <p:spPr>
          <a:xfrm>
            <a:off x="4883650" y="2578932"/>
            <a:ext cx="3433564" cy="2271875"/>
          </a:xfrm>
          <a:prstGeom prst="rect">
            <a:avLst/>
          </a:prstGeom>
        </p:spPr>
      </p:pic>
    </p:spTree>
    <p:extLst>
      <p:ext uri="{BB962C8B-B14F-4D97-AF65-F5344CB8AC3E}">
        <p14:creationId xmlns:p14="http://schemas.microsoft.com/office/powerpoint/2010/main" val="178579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05189"/>
            <a:ext cx="3240360" cy="3139321"/>
          </a:xfrm>
          <a:prstGeom prst="rect">
            <a:avLst/>
          </a:prstGeom>
        </p:spPr>
        <p:txBody>
          <a:bodyPr wrap="square">
            <a:spAutoFit/>
          </a:bodyPr>
          <a:lstStyle/>
          <a:p>
            <a:pPr algn="just"/>
            <a:endParaRPr lang="es-ES" dirty="0">
              <a:solidFill>
                <a:schemeClr val="accent6"/>
              </a:solidFill>
            </a:endParaRPr>
          </a:p>
          <a:p>
            <a:pPr algn="just"/>
            <a:r>
              <a:rPr lang="es-ES" dirty="0" smtClean="0">
                <a:solidFill>
                  <a:schemeClr val="accent6"/>
                </a:solidFill>
              </a:rPr>
              <a:t>Los contactos individuales se realizan con personas representativas de la comunidad o de las instituciones públicas o privadas y con los especialistas relacionados con el tema de investigación</a:t>
            </a:r>
          </a:p>
          <a:p>
            <a:pPr algn="just"/>
            <a:endParaRPr lang="es-ES" dirty="0">
              <a:solidFill>
                <a:schemeClr val="accent6"/>
              </a:solidFill>
            </a:endParaRPr>
          </a:p>
          <a:p>
            <a:pPr algn="just"/>
            <a:endParaRPr lang="es-EC" dirty="0">
              <a:solidFill>
                <a:schemeClr val="accent6"/>
              </a:solidFill>
            </a:endParaRPr>
          </a:p>
        </p:txBody>
      </p:sp>
      <p:sp>
        <p:nvSpPr>
          <p:cNvPr id="3" name="1 Rectángulo"/>
          <p:cNvSpPr/>
          <p:nvPr/>
        </p:nvSpPr>
        <p:spPr>
          <a:xfrm>
            <a:off x="715635" y="3717032"/>
            <a:ext cx="3240360" cy="2308324"/>
          </a:xfrm>
          <a:prstGeom prst="rect">
            <a:avLst/>
          </a:prstGeom>
        </p:spPr>
        <p:txBody>
          <a:bodyPr wrap="square">
            <a:spAutoFit/>
          </a:bodyPr>
          <a:lstStyle/>
          <a:p>
            <a:pPr algn="just"/>
            <a:r>
              <a:rPr lang="es-ES" dirty="0" smtClean="0">
                <a:solidFill>
                  <a:schemeClr val="accent6"/>
                </a:solidFill>
              </a:rPr>
              <a:t>El contacto global tiene el prop</a:t>
            </a:r>
            <a:r>
              <a:rPr lang="es-ES" dirty="0">
                <a:solidFill>
                  <a:schemeClr val="accent6"/>
                </a:solidFill>
              </a:rPr>
              <a:t>ó</a:t>
            </a:r>
            <a:r>
              <a:rPr lang="es-ES" dirty="0" smtClean="0">
                <a:solidFill>
                  <a:schemeClr val="accent6"/>
                </a:solidFill>
              </a:rPr>
              <a:t>sito de captar las características más objetivas del hecho o fenómeno por investigar .  Mediante esta modalidad se logra una aprehensión de la realidad natural econ</a:t>
            </a:r>
            <a:r>
              <a:rPr lang="es-ES" dirty="0">
                <a:solidFill>
                  <a:schemeClr val="accent6"/>
                </a:solidFill>
              </a:rPr>
              <a:t>ó</a:t>
            </a:r>
            <a:r>
              <a:rPr lang="es-ES" dirty="0" smtClean="0">
                <a:solidFill>
                  <a:schemeClr val="accent6"/>
                </a:solidFill>
              </a:rPr>
              <a:t>mica y social </a:t>
            </a:r>
            <a:endParaRPr lang="es-ES" dirty="0">
              <a:solidFill>
                <a:schemeClr val="accent6"/>
              </a:solidFill>
            </a:endParaRPr>
          </a:p>
        </p:txBody>
      </p:sp>
      <p:pic>
        <p:nvPicPr>
          <p:cNvPr id="4" name="Imagen 3"/>
          <p:cNvPicPr>
            <a:picLocks noChangeAspect="1"/>
          </p:cNvPicPr>
          <p:nvPr/>
        </p:nvPicPr>
        <p:blipFill>
          <a:blip r:embed="rId2"/>
          <a:stretch>
            <a:fillRect/>
          </a:stretch>
        </p:blipFill>
        <p:spPr>
          <a:xfrm>
            <a:off x="5004048" y="1133248"/>
            <a:ext cx="2526302" cy="1283201"/>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3"/>
          <a:stretch>
            <a:fillRect/>
          </a:stretch>
        </p:blipFill>
        <p:spPr>
          <a:xfrm>
            <a:off x="5148064" y="3999656"/>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52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1321" y="1052736"/>
            <a:ext cx="7056784" cy="2031325"/>
          </a:xfrm>
          <a:prstGeom prst="rect">
            <a:avLst/>
          </a:prstGeom>
        </p:spPr>
        <p:txBody>
          <a:bodyPr wrap="square">
            <a:spAutoFit/>
          </a:bodyPr>
          <a:lstStyle/>
          <a:p>
            <a:pPr algn="ctr"/>
            <a:r>
              <a:rPr lang="es-EC" b="1" dirty="0" smtClean="0">
                <a:solidFill>
                  <a:schemeClr val="accent2">
                    <a:lumMod val="50000"/>
                  </a:schemeClr>
                </a:solidFill>
              </a:rPr>
              <a:t>INVESTIGACIÓN DE LABORATORIO</a:t>
            </a:r>
            <a:endParaRPr lang="es-EC" dirty="0">
              <a:solidFill>
                <a:schemeClr val="accent2">
                  <a:lumMod val="50000"/>
                </a:schemeClr>
              </a:solidFill>
            </a:endParaRPr>
          </a:p>
          <a:p>
            <a:pPr algn="just"/>
            <a:r>
              <a:rPr lang="es-ES" b="1" dirty="0">
                <a:solidFill>
                  <a:schemeClr val="accent6"/>
                </a:solidFill>
              </a:rPr>
              <a:t> </a:t>
            </a:r>
            <a:endParaRPr lang="es-EC" dirty="0">
              <a:solidFill>
                <a:schemeClr val="accent6"/>
              </a:solidFill>
            </a:endParaRPr>
          </a:p>
          <a:p>
            <a:pPr algn="just"/>
            <a:r>
              <a:rPr lang="es-ES" dirty="0">
                <a:solidFill>
                  <a:schemeClr val="accent6"/>
                </a:solidFill>
              </a:rPr>
              <a:t> </a:t>
            </a:r>
            <a:endParaRPr lang="es-EC" dirty="0">
              <a:solidFill>
                <a:schemeClr val="accent6"/>
              </a:solidFill>
            </a:endParaRPr>
          </a:p>
          <a:p>
            <a:pPr algn="just"/>
            <a:r>
              <a:rPr lang="es-ES" dirty="0" smtClean="0">
                <a:solidFill>
                  <a:schemeClr val="accent6"/>
                </a:solidFill>
              </a:rPr>
              <a:t>La investigación de laboratorio se realiza en los lugares denominados laboratorios, los mismos que contienen los mas modernos aparatos de precisión mecánicos o eléctricos que sirven para realizar la observación y de la experimentación.  </a:t>
            </a:r>
            <a:endParaRPr lang="es-ES" dirty="0">
              <a:solidFill>
                <a:schemeClr val="accent6"/>
              </a:solidFill>
            </a:endParaRPr>
          </a:p>
        </p:txBody>
      </p:sp>
      <p:pic>
        <p:nvPicPr>
          <p:cNvPr id="1026" name="Picture 2" descr="Resultado de imagen para investigación de laborato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429000"/>
            <a:ext cx="3306328"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11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4706" y="593660"/>
            <a:ext cx="7056784" cy="369332"/>
          </a:xfrm>
          <a:prstGeom prst="rect">
            <a:avLst/>
          </a:prstGeom>
        </p:spPr>
        <p:txBody>
          <a:bodyPr wrap="square">
            <a:spAutoFit/>
          </a:bodyPr>
          <a:lstStyle/>
          <a:p>
            <a:pPr algn="just"/>
            <a:r>
              <a:rPr lang="es-ES" dirty="0" smtClean="0">
                <a:solidFill>
                  <a:schemeClr val="accent6"/>
                </a:solidFill>
              </a:rPr>
              <a:t>Los principales tipos de laboratorio </a:t>
            </a:r>
            <a:r>
              <a:rPr lang="es-ES" dirty="0">
                <a:solidFill>
                  <a:schemeClr val="accent6"/>
                </a:solidFill>
              </a:rPr>
              <a:t>son</a:t>
            </a:r>
            <a:r>
              <a:rPr lang="es-ES" dirty="0" smtClean="0">
                <a:solidFill>
                  <a:schemeClr val="accent6"/>
                </a:solidFill>
              </a:rPr>
              <a:t>:</a:t>
            </a:r>
          </a:p>
        </p:txBody>
      </p:sp>
      <p:sp>
        <p:nvSpPr>
          <p:cNvPr id="5" name="4 Rectángulo"/>
          <p:cNvSpPr/>
          <p:nvPr/>
        </p:nvSpPr>
        <p:spPr>
          <a:xfrm>
            <a:off x="566519" y="3329390"/>
            <a:ext cx="2176463" cy="646331"/>
          </a:xfrm>
          <a:prstGeom prst="rect">
            <a:avLst/>
          </a:prstGeom>
        </p:spPr>
        <p:txBody>
          <a:bodyPr wrap="square">
            <a:spAutoFit/>
          </a:bodyPr>
          <a:lstStyle/>
          <a:p>
            <a:pPr algn="ctr"/>
            <a:r>
              <a:rPr lang="es-ES" dirty="0">
                <a:solidFill>
                  <a:schemeClr val="accent6"/>
                </a:solidFill>
              </a:rPr>
              <a:t>L</a:t>
            </a:r>
            <a:r>
              <a:rPr lang="es-ES" dirty="0" smtClean="0">
                <a:solidFill>
                  <a:schemeClr val="accent6"/>
                </a:solidFill>
              </a:rPr>
              <a:t>aboratorio de Física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36013"/>
            <a:ext cx="2176463" cy="145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630" y="1820077"/>
            <a:ext cx="2020723" cy="1363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577824" y="3320189"/>
            <a:ext cx="1944216" cy="646331"/>
          </a:xfrm>
          <a:prstGeom prst="rect">
            <a:avLst/>
          </a:prstGeom>
        </p:spPr>
        <p:txBody>
          <a:bodyPr wrap="square">
            <a:spAutoFit/>
          </a:bodyPr>
          <a:lstStyle/>
          <a:p>
            <a:pPr algn="ctr"/>
            <a:r>
              <a:rPr lang="es-ES" dirty="0">
                <a:solidFill>
                  <a:schemeClr val="accent6"/>
                </a:solidFill>
              </a:rPr>
              <a:t>L</a:t>
            </a:r>
            <a:r>
              <a:rPr lang="es-ES" dirty="0" smtClean="0">
                <a:solidFill>
                  <a:schemeClr val="accent6"/>
                </a:solidFill>
              </a:rPr>
              <a:t>aboratorio de </a:t>
            </a:r>
          </a:p>
          <a:p>
            <a:pPr algn="ctr"/>
            <a:r>
              <a:rPr lang="es-ES" dirty="0" smtClean="0">
                <a:solidFill>
                  <a:schemeClr val="accent6"/>
                </a:solidFill>
              </a:rPr>
              <a:t>Química</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820077"/>
            <a:ext cx="1960198" cy="1303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6732240" y="3212976"/>
            <a:ext cx="1944216" cy="646331"/>
          </a:xfrm>
          <a:prstGeom prst="rect">
            <a:avLst/>
          </a:prstGeom>
        </p:spPr>
        <p:txBody>
          <a:bodyPr wrap="square">
            <a:spAutoFit/>
          </a:bodyPr>
          <a:lstStyle/>
          <a:p>
            <a:pPr algn="ctr"/>
            <a:r>
              <a:rPr lang="es-ES" dirty="0">
                <a:solidFill>
                  <a:schemeClr val="accent6"/>
                </a:solidFill>
              </a:rPr>
              <a:t>L</a:t>
            </a:r>
            <a:r>
              <a:rPr lang="es-ES" dirty="0" smtClean="0">
                <a:solidFill>
                  <a:schemeClr val="accent6"/>
                </a:solidFill>
              </a:rPr>
              <a:t>aboratorio clínico</a:t>
            </a:r>
          </a:p>
        </p:txBody>
      </p:sp>
      <p:sp>
        <p:nvSpPr>
          <p:cNvPr id="11" name="10 Rectángulo"/>
          <p:cNvSpPr/>
          <p:nvPr/>
        </p:nvSpPr>
        <p:spPr>
          <a:xfrm>
            <a:off x="1043608" y="5169966"/>
            <a:ext cx="7632848" cy="584775"/>
          </a:xfrm>
          <a:prstGeom prst="rect">
            <a:avLst/>
          </a:prstGeom>
        </p:spPr>
        <p:txBody>
          <a:bodyPr wrap="square">
            <a:spAutoFit/>
          </a:bodyPr>
          <a:lstStyle/>
          <a:p>
            <a:pPr algn="just"/>
            <a:r>
              <a:rPr lang="es-ES" dirty="0" smtClean="0">
                <a:solidFill>
                  <a:schemeClr val="bg1"/>
                </a:solidFill>
              </a:rPr>
              <a:t>Experimentos en Psicología</a:t>
            </a:r>
          </a:p>
          <a:p>
            <a:pPr algn="just"/>
            <a:r>
              <a:rPr lang="es-ES" sz="1400" dirty="0" smtClean="0">
                <a:solidFill>
                  <a:schemeClr val="bg1"/>
                </a:solidFill>
              </a:rPr>
              <a:t>http</a:t>
            </a:r>
            <a:r>
              <a:rPr lang="es-ES" sz="1400" dirty="0">
                <a:solidFill>
                  <a:schemeClr val="bg1"/>
                </a:solidFill>
              </a:rPr>
              <a:t>://www.taringa.net/posts/info/18130047/22-Experimentos-psicologicos.html</a:t>
            </a:r>
            <a:endParaRPr lang="es-ES" sz="1400" dirty="0" smtClean="0">
              <a:solidFill>
                <a:schemeClr val="bg1"/>
              </a:solidFill>
            </a:endParaRPr>
          </a:p>
        </p:txBody>
      </p:sp>
    </p:spTree>
    <p:extLst>
      <p:ext uri="{BB962C8B-B14F-4D97-AF65-F5344CB8AC3E}">
        <p14:creationId xmlns:p14="http://schemas.microsoft.com/office/powerpoint/2010/main" val="2398135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83668" y="836712"/>
            <a:ext cx="6336704" cy="369332"/>
          </a:xfrm>
          <a:prstGeom prst="rect">
            <a:avLst/>
          </a:prstGeom>
          <a:noFill/>
        </p:spPr>
        <p:txBody>
          <a:bodyPr wrap="square" rtlCol="0">
            <a:spAutoFit/>
          </a:bodyPr>
          <a:lstStyle/>
          <a:p>
            <a:pPr algn="ctr"/>
            <a:r>
              <a:rPr lang="en-US" b="1" dirty="0">
                <a:solidFill>
                  <a:schemeClr val="accent2">
                    <a:lumMod val="50000"/>
                  </a:schemeClr>
                </a:solidFill>
              </a:rPr>
              <a:t>NIVELES DE INVESTIGACIÓN</a:t>
            </a:r>
            <a:endParaRPr lang="es-EC" b="1" dirty="0">
              <a:solidFill>
                <a:schemeClr val="accent2">
                  <a:lumMod val="50000"/>
                </a:schemeClr>
              </a:solidFill>
            </a:endParaRPr>
          </a:p>
        </p:txBody>
      </p:sp>
      <p:sp>
        <p:nvSpPr>
          <p:cNvPr id="3" name="2 CuadroTexto"/>
          <p:cNvSpPr txBox="1"/>
          <p:nvPr/>
        </p:nvSpPr>
        <p:spPr>
          <a:xfrm>
            <a:off x="827584" y="1442229"/>
            <a:ext cx="7848872" cy="3970318"/>
          </a:xfrm>
          <a:prstGeom prst="rect">
            <a:avLst/>
          </a:prstGeom>
        </p:spPr>
        <p:txBody>
          <a:bodyPr wrap="square">
            <a:spAutoFit/>
          </a:bodyPr>
          <a:lstStyle>
            <a:defPPr>
              <a:defRPr lang="es-EC"/>
            </a:defPPr>
            <a:lvl1pPr algn="just">
              <a:defRPr>
                <a:solidFill>
                  <a:schemeClr val="accent6"/>
                </a:solidFill>
              </a:defRPr>
            </a:lvl1pPr>
          </a:lstStyle>
          <a:p>
            <a:r>
              <a:rPr lang="en-US" dirty="0"/>
              <a:t>La </a:t>
            </a:r>
            <a:r>
              <a:rPr lang="en-US" dirty="0" err="1"/>
              <a:t>distinción</a:t>
            </a:r>
            <a:r>
              <a:rPr lang="en-US" dirty="0"/>
              <a:t> de </a:t>
            </a:r>
            <a:r>
              <a:rPr lang="en-US" dirty="0" err="1"/>
              <a:t>diferentes</a:t>
            </a:r>
            <a:r>
              <a:rPr lang="en-US" dirty="0"/>
              <a:t> </a:t>
            </a:r>
            <a:r>
              <a:rPr lang="en-US" dirty="0" err="1"/>
              <a:t>niveles</a:t>
            </a:r>
            <a:r>
              <a:rPr lang="en-US" dirty="0"/>
              <a:t> de </a:t>
            </a:r>
            <a:r>
              <a:rPr lang="en-US" dirty="0" err="1"/>
              <a:t>investigación</a:t>
            </a:r>
            <a:r>
              <a:rPr lang="en-US" dirty="0"/>
              <a:t> </a:t>
            </a:r>
            <a:r>
              <a:rPr lang="en-US" dirty="0" err="1"/>
              <a:t>depende</a:t>
            </a:r>
            <a:r>
              <a:rPr lang="en-US" dirty="0"/>
              <a:t> de la </a:t>
            </a:r>
            <a:r>
              <a:rPr lang="en-US" dirty="0" err="1"/>
              <a:t>intensidad</a:t>
            </a:r>
            <a:r>
              <a:rPr lang="en-US" dirty="0"/>
              <a:t> y de la </a:t>
            </a:r>
            <a:r>
              <a:rPr lang="en-US" dirty="0" err="1"/>
              <a:t>perspectiva</a:t>
            </a:r>
            <a:r>
              <a:rPr lang="en-US" dirty="0"/>
              <a:t> con que el </a:t>
            </a:r>
            <a:r>
              <a:rPr lang="en-US" dirty="0" err="1"/>
              <a:t>investigador</a:t>
            </a:r>
            <a:r>
              <a:rPr lang="en-US" dirty="0"/>
              <a:t> </a:t>
            </a:r>
            <a:r>
              <a:rPr lang="en-US" dirty="0" err="1"/>
              <a:t>aborde</a:t>
            </a:r>
            <a:r>
              <a:rPr lang="en-US" dirty="0"/>
              <a:t> </a:t>
            </a:r>
            <a:r>
              <a:rPr lang="en-US" dirty="0" err="1"/>
              <a:t>su</a:t>
            </a:r>
            <a:r>
              <a:rPr lang="en-US" dirty="0"/>
              <a:t> </a:t>
            </a:r>
            <a:r>
              <a:rPr lang="en-US" dirty="0" err="1"/>
              <a:t>trabajo</a:t>
            </a:r>
            <a:r>
              <a:rPr lang="en-US" dirty="0"/>
              <a:t>.  De </a:t>
            </a:r>
            <a:r>
              <a:rPr lang="en-US" dirty="0" err="1"/>
              <a:t>esta</a:t>
            </a:r>
            <a:r>
              <a:rPr lang="en-US" dirty="0"/>
              <a:t> </a:t>
            </a:r>
            <a:r>
              <a:rPr lang="en-US" dirty="0" err="1"/>
              <a:t>manera</a:t>
            </a:r>
            <a:r>
              <a:rPr lang="en-US" dirty="0"/>
              <a:t> las </a:t>
            </a:r>
            <a:r>
              <a:rPr lang="en-US" dirty="0" err="1"/>
              <a:t>investigaciones</a:t>
            </a:r>
            <a:r>
              <a:rPr lang="en-US" dirty="0"/>
              <a:t> </a:t>
            </a:r>
            <a:r>
              <a:rPr lang="en-US" dirty="0" err="1"/>
              <a:t>difieren</a:t>
            </a:r>
            <a:r>
              <a:rPr lang="en-US" dirty="0"/>
              <a:t> </a:t>
            </a:r>
            <a:r>
              <a:rPr lang="en-US" dirty="0" err="1"/>
              <a:t>por</a:t>
            </a:r>
            <a:r>
              <a:rPr lang="en-US" dirty="0"/>
              <a:t> </a:t>
            </a:r>
            <a:r>
              <a:rPr lang="en-US" dirty="0" err="1"/>
              <a:t>su</a:t>
            </a:r>
            <a:r>
              <a:rPr lang="en-US" dirty="0"/>
              <a:t> </a:t>
            </a:r>
            <a:r>
              <a:rPr lang="en-US" dirty="0" err="1"/>
              <a:t>profundidad</a:t>
            </a:r>
            <a:r>
              <a:rPr lang="en-US" dirty="0"/>
              <a:t>, </a:t>
            </a:r>
            <a:r>
              <a:rPr lang="en-US" dirty="0" err="1"/>
              <a:t>algunas</a:t>
            </a:r>
            <a:r>
              <a:rPr lang="en-US" dirty="0"/>
              <a:t> son </a:t>
            </a:r>
            <a:r>
              <a:rPr lang="en-US" dirty="0" err="1"/>
              <a:t>descriptivas</a:t>
            </a:r>
            <a:r>
              <a:rPr lang="en-US" dirty="0"/>
              <a:t> o </a:t>
            </a:r>
            <a:r>
              <a:rPr lang="en-US" dirty="0" err="1"/>
              <a:t>exploratorias</a:t>
            </a:r>
            <a:r>
              <a:rPr lang="en-US" dirty="0"/>
              <a:t> </a:t>
            </a:r>
            <a:r>
              <a:rPr lang="en-US" dirty="0" err="1"/>
              <a:t>únicamente</a:t>
            </a:r>
            <a:r>
              <a:rPr lang="en-US" dirty="0"/>
              <a:t>, </a:t>
            </a:r>
            <a:r>
              <a:rPr lang="en-US" dirty="0" err="1"/>
              <a:t>otras</a:t>
            </a:r>
            <a:r>
              <a:rPr lang="en-US" dirty="0"/>
              <a:t> se </a:t>
            </a:r>
            <a:r>
              <a:rPr lang="en-US" dirty="0" err="1"/>
              <a:t>refieren</a:t>
            </a:r>
            <a:r>
              <a:rPr lang="en-US" dirty="0"/>
              <a:t> al </a:t>
            </a:r>
            <a:r>
              <a:rPr lang="en-US" dirty="0" err="1"/>
              <a:t>análisis</a:t>
            </a:r>
            <a:r>
              <a:rPr lang="en-US" dirty="0"/>
              <a:t>, </a:t>
            </a:r>
            <a:r>
              <a:rPr lang="en-US" dirty="0" err="1"/>
              <a:t>cronológico</a:t>
            </a:r>
            <a:r>
              <a:rPr lang="en-US" dirty="0"/>
              <a:t>, </a:t>
            </a:r>
            <a:r>
              <a:rPr lang="en-US" dirty="0" err="1"/>
              <a:t>histórico</a:t>
            </a:r>
            <a:r>
              <a:rPr lang="en-US" dirty="0"/>
              <a:t> de </a:t>
            </a:r>
            <a:r>
              <a:rPr lang="en-US" dirty="0" err="1"/>
              <a:t>los</a:t>
            </a:r>
            <a:r>
              <a:rPr lang="en-US" dirty="0"/>
              <a:t> </a:t>
            </a:r>
            <a:r>
              <a:rPr lang="en-US" dirty="0" err="1"/>
              <a:t>hechos</a:t>
            </a:r>
            <a:r>
              <a:rPr lang="en-US" dirty="0"/>
              <a:t> y </a:t>
            </a:r>
            <a:r>
              <a:rPr lang="en-US" dirty="0" err="1"/>
              <a:t>por</a:t>
            </a:r>
            <a:r>
              <a:rPr lang="en-US" dirty="0"/>
              <a:t> </a:t>
            </a:r>
            <a:r>
              <a:rPr lang="en-US" dirty="0" err="1"/>
              <a:t>último</a:t>
            </a:r>
            <a:r>
              <a:rPr lang="en-US" dirty="0"/>
              <a:t>, </a:t>
            </a:r>
            <a:r>
              <a:rPr lang="en-US" dirty="0" err="1"/>
              <a:t>estan</a:t>
            </a:r>
            <a:r>
              <a:rPr lang="en-US" dirty="0"/>
              <a:t> las </a:t>
            </a:r>
            <a:r>
              <a:rPr lang="en-US" dirty="0" err="1"/>
              <a:t>más</a:t>
            </a:r>
            <a:r>
              <a:rPr lang="en-US" dirty="0"/>
              <a:t> </a:t>
            </a:r>
            <a:r>
              <a:rPr lang="en-US" dirty="0" err="1"/>
              <a:t>profundas</a:t>
            </a:r>
            <a:r>
              <a:rPr lang="en-US" dirty="0"/>
              <a:t>, </a:t>
            </a:r>
            <a:r>
              <a:rPr lang="en-US" dirty="0" err="1"/>
              <a:t>aquellas</a:t>
            </a:r>
            <a:r>
              <a:rPr lang="en-US" dirty="0"/>
              <a:t> que se </a:t>
            </a:r>
            <a:r>
              <a:rPr lang="en-US" dirty="0" err="1"/>
              <a:t>encaminan</a:t>
            </a:r>
            <a:r>
              <a:rPr lang="en-US" dirty="0"/>
              <a:t> a </a:t>
            </a:r>
            <a:r>
              <a:rPr lang="en-US" dirty="0" err="1"/>
              <a:t>demostrar</a:t>
            </a:r>
            <a:r>
              <a:rPr lang="en-US" dirty="0"/>
              <a:t> </a:t>
            </a:r>
            <a:r>
              <a:rPr lang="en-US" dirty="0" err="1"/>
              <a:t>hipótesis</a:t>
            </a:r>
            <a:r>
              <a:rPr lang="en-US" dirty="0"/>
              <a:t>, entre las </a:t>
            </a:r>
            <a:r>
              <a:rPr lang="en-US" dirty="0" err="1"/>
              <a:t>cuales</a:t>
            </a:r>
            <a:r>
              <a:rPr lang="en-US" dirty="0"/>
              <a:t> se </a:t>
            </a:r>
            <a:r>
              <a:rPr lang="en-US" dirty="0" err="1"/>
              <a:t>destaca</a:t>
            </a:r>
            <a:r>
              <a:rPr lang="en-US" dirty="0"/>
              <a:t> la experimental.</a:t>
            </a:r>
          </a:p>
          <a:p>
            <a:endParaRPr lang="en-US" dirty="0"/>
          </a:p>
          <a:p>
            <a:r>
              <a:rPr lang="en-US" dirty="0"/>
              <a:t>De </a:t>
            </a:r>
            <a:r>
              <a:rPr lang="en-US" dirty="0" err="1"/>
              <a:t>acuerdo</a:t>
            </a:r>
            <a:r>
              <a:rPr lang="en-US" dirty="0"/>
              <a:t> a </a:t>
            </a:r>
            <a:r>
              <a:rPr lang="en-US" dirty="0" err="1"/>
              <a:t>este</a:t>
            </a:r>
            <a:r>
              <a:rPr lang="en-US" dirty="0"/>
              <a:t> </a:t>
            </a:r>
            <a:r>
              <a:rPr lang="en-US" dirty="0" err="1"/>
              <a:t>criterio</a:t>
            </a:r>
            <a:r>
              <a:rPr lang="en-US" dirty="0"/>
              <a:t> la </a:t>
            </a:r>
            <a:r>
              <a:rPr lang="en-US" dirty="0" err="1"/>
              <a:t>investigación</a:t>
            </a:r>
            <a:r>
              <a:rPr lang="en-US" dirty="0"/>
              <a:t> se </a:t>
            </a:r>
            <a:r>
              <a:rPr lang="en-US" dirty="0" err="1"/>
              <a:t>clasifica</a:t>
            </a:r>
            <a:r>
              <a:rPr lang="en-US" dirty="0"/>
              <a:t> </a:t>
            </a:r>
            <a:r>
              <a:rPr lang="en-US" dirty="0" err="1"/>
              <a:t>en</a:t>
            </a:r>
            <a:r>
              <a:rPr lang="en-US" dirty="0"/>
              <a:t> </a:t>
            </a:r>
            <a:r>
              <a:rPr lang="en-US" dirty="0" err="1"/>
              <a:t>los</a:t>
            </a:r>
            <a:r>
              <a:rPr lang="en-US" dirty="0"/>
              <a:t> </a:t>
            </a:r>
            <a:r>
              <a:rPr lang="en-US" dirty="0" err="1"/>
              <a:t>siguientes</a:t>
            </a:r>
            <a:r>
              <a:rPr lang="en-US" dirty="0"/>
              <a:t> </a:t>
            </a:r>
            <a:r>
              <a:rPr lang="en-US" dirty="0" err="1"/>
              <a:t>niveles</a:t>
            </a:r>
            <a:r>
              <a:rPr lang="en-US" dirty="0"/>
              <a:t>:</a:t>
            </a:r>
          </a:p>
          <a:p>
            <a:endParaRPr lang="en-US" dirty="0"/>
          </a:p>
          <a:p>
            <a:r>
              <a:rPr lang="en-US" dirty="0" err="1"/>
              <a:t>Exploratoria</a:t>
            </a:r>
            <a:endParaRPr lang="en-US" dirty="0"/>
          </a:p>
          <a:p>
            <a:r>
              <a:rPr lang="en-US" dirty="0" err="1" smtClean="0"/>
              <a:t>Descriptiva</a:t>
            </a:r>
            <a:endParaRPr lang="en-US" dirty="0" smtClean="0"/>
          </a:p>
          <a:p>
            <a:r>
              <a:rPr lang="en-US" dirty="0" err="1" smtClean="0"/>
              <a:t>Correlacional</a:t>
            </a:r>
            <a:endParaRPr lang="en-US" dirty="0"/>
          </a:p>
          <a:p>
            <a:r>
              <a:rPr lang="en-US" dirty="0" err="1" smtClean="0"/>
              <a:t>Explicativa</a:t>
            </a:r>
            <a:endParaRPr lang="en-US" dirty="0"/>
          </a:p>
          <a:p>
            <a:endParaRPr lang="es-EC" dirty="0"/>
          </a:p>
        </p:txBody>
      </p:sp>
    </p:spTree>
    <p:extLst>
      <p:ext uri="{BB962C8B-B14F-4D97-AF65-F5344CB8AC3E}">
        <p14:creationId xmlns:p14="http://schemas.microsoft.com/office/powerpoint/2010/main" val="2962000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980728"/>
            <a:ext cx="7848872" cy="3970318"/>
          </a:xfrm>
          <a:prstGeom prst="rect">
            <a:avLst/>
          </a:prstGeom>
        </p:spPr>
        <p:txBody>
          <a:bodyPr wrap="square">
            <a:spAutoFit/>
          </a:bodyPr>
          <a:lstStyle>
            <a:defPPr>
              <a:defRPr lang="es-EC"/>
            </a:defPPr>
            <a:lvl1pPr algn="just">
              <a:defRPr>
                <a:solidFill>
                  <a:schemeClr val="accent6"/>
                </a:solidFill>
              </a:defRPr>
            </a:lvl1pPr>
          </a:lstStyle>
          <a:p>
            <a:r>
              <a:rPr lang="es-EC" dirty="0" smtClean="0"/>
              <a:t>Cuando el objetivo es examinar un tema o problema poco estudiando, fenómeno relativamente desconocidos en ciertos contextos, hay poca literatura al respecto.  Sirve para desarrollar nuevos métodos para utilizarlos en estudios posteriores más profundos.  Se aplican metodologías flexibles y poco estructuradas.</a:t>
            </a:r>
          </a:p>
          <a:p>
            <a:endParaRPr lang="es-EC" dirty="0"/>
          </a:p>
          <a:p>
            <a:r>
              <a:rPr lang="es-EC" dirty="0" smtClean="0"/>
              <a:t>Un estudio exploratorio podría no tener hipótesis sino simplemente supuestos .</a:t>
            </a:r>
          </a:p>
          <a:p>
            <a:endParaRPr lang="es-EC" dirty="0"/>
          </a:p>
          <a:p>
            <a:r>
              <a:rPr lang="es-EC" dirty="0" smtClean="0"/>
              <a:t>EJEMPLOS: </a:t>
            </a:r>
          </a:p>
          <a:p>
            <a:pPr marL="342900" indent="-342900">
              <a:buFont typeface="+mj-lt"/>
              <a:buAutoNum type="arabicPeriod"/>
            </a:pPr>
            <a:r>
              <a:rPr lang="es-EC" dirty="0" smtClean="0"/>
              <a:t>“La creación de una Facultad de Nutrición en la ciudad del Tena resolverá el problema de desnutrición”</a:t>
            </a:r>
          </a:p>
          <a:p>
            <a:pPr marL="342900" indent="-342900">
              <a:buFont typeface="+mj-lt"/>
              <a:buAutoNum type="arabicPeriod"/>
            </a:pPr>
            <a:endParaRPr lang="es-EC" dirty="0"/>
          </a:p>
          <a:p>
            <a:pPr marL="342900" indent="-342900">
              <a:buFont typeface="+mj-lt"/>
              <a:buAutoNum type="arabicPeriod"/>
            </a:pPr>
            <a:r>
              <a:rPr lang="es-EC" dirty="0" smtClean="0"/>
              <a:t>“Averiguar los efectos que causaría en la salud y en la agricultura la ceniza del Tungurahua en la zona de </a:t>
            </a:r>
            <a:r>
              <a:rPr lang="es-EC" dirty="0" err="1" smtClean="0"/>
              <a:t>Penipe</a:t>
            </a:r>
            <a:r>
              <a:rPr lang="es-EC" dirty="0" smtClean="0"/>
              <a:t>”</a:t>
            </a:r>
            <a:endParaRPr lang="es-EC" dirty="0"/>
          </a:p>
        </p:txBody>
      </p:sp>
      <p:sp>
        <p:nvSpPr>
          <p:cNvPr id="3" name="1 CuadroTexto"/>
          <p:cNvSpPr txBox="1"/>
          <p:nvPr/>
        </p:nvSpPr>
        <p:spPr>
          <a:xfrm>
            <a:off x="1115616" y="332656"/>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t>INVESTIGACIÓN  EXPLORATORIA</a:t>
            </a:r>
            <a:endParaRPr lang="es-EC" dirty="0"/>
          </a:p>
        </p:txBody>
      </p:sp>
      <p:pic>
        <p:nvPicPr>
          <p:cNvPr id="1026" name="Picture 2" descr="Resultado de imagen para ceniza del tungur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229786"/>
            <a:ext cx="2664296" cy="1492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7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18864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t>INVESTIGACIÓN  DESCRIPTIVA</a:t>
            </a:r>
            <a:endParaRPr lang="es-EC" dirty="0"/>
          </a:p>
        </p:txBody>
      </p:sp>
      <p:sp>
        <p:nvSpPr>
          <p:cNvPr id="4" name="1 CuadroTexto"/>
          <p:cNvSpPr txBox="1"/>
          <p:nvPr/>
        </p:nvSpPr>
        <p:spPr>
          <a:xfrm>
            <a:off x="467544" y="620688"/>
            <a:ext cx="7848872" cy="4524315"/>
          </a:xfrm>
          <a:prstGeom prst="rect">
            <a:avLst/>
          </a:prstGeom>
        </p:spPr>
        <p:txBody>
          <a:bodyPr wrap="square">
            <a:spAutoFit/>
          </a:bodyPr>
          <a:lstStyle>
            <a:defPPr>
              <a:defRPr lang="es-EC"/>
            </a:defPPr>
            <a:lvl1pPr algn="just">
              <a:defRPr>
                <a:solidFill>
                  <a:schemeClr val="accent6"/>
                </a:solidFill>
              </a:defRPr>
            </a:lvl1pPr>
          </a:lstStyle>
          <a:p>
            <a:r>
              <a:rPr lang="es-EC" dirty="0" smtClean="0"/>
              <a:t>Si el propósito es decir ¿cómo es? Y ¿cómo? Se manifiesta determinado fenómeno  social, buscando especificar las propiedades importantes de personas, grupos, comunidades o cualquier fenómeno sometido a análisis.  Estos estudio miden de manera independiente los conceptos o variables a los que se refieren por intermedio de los indicadores.  Pueden predecir aunque sea rudimentariamente.</a:t>
            </a:r>
          </a:p>
          <a:p>
            <a:endParaRPr lang="es-EC" dirty="0"/>
          </a:p>
          <a:p>
            <a:r>
              <a:rPr lang="es-EC" dirty="0" smtClean="0"/>
              <a:t>Para realizar un estudio descriptivo se puede plantear varias preguntas a las que se pretende responder, para eso es necesario un buen conocimiento del área que se investiga.</a:t>
            </a:r>
          </a:p>
          <a:p>
            <a:endParaRPr lang="es-EC" dirty="0"/>
          </a:p>
          <a:p>
            <a:r>
              <a:rPr lang="es-EC" dirty="0" smtClean="0"/>
              <a:t>Ejemplo:</a:t>
            </a:r>
          </a:p>
          <a:p>
            <a:endParaRPr lang="es-EC" dirty="0" smtClean="0"/>
          </a:p>
          <a:p>
            <a:r>
              <a:rPr lang="es-EC" dirty="0" smtClean="0"/>
              <a:t>“El estudio de la situación socioeconómica de los ecuatorianos” es un estudio descriptivo ya que se describirá el tipo de vivienda, el ingreso, el tipo de alimentación; etc.</a:t>
            </a:r>
            <a:endParaRPr lang="es-EC" dirty="0"/>
          </a:p>
        </p:txBody>
      </p:sp>
      <p:pic>
        <p:nvPicPr>
          <p:cNvPr id="2050" name="Picture 2" descr="Resultado de imagen para vivienda ingreso y alimen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013176"/>
            <a:ext cx="2623604" cy="1743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98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18864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t>INVESTIGACIÓN  </a:t>
            </a:r>
            <a:r>
              <a:rPr lang="en-US" dirty="0" smtClean="0"/>
              <a:t>CORRELACIONAL</a:t>
            </a:r>
            <a:endParaRPr lang="es-EC" dirty="0"/>
          </a:p>
        </p:txBody>
      </p:sp>
      <p:sp>
        <p:nvSpPr>
          <p:cNvPr id="3" name="1 CuadroTexto"/>
          <p:cNvSpPr txBox="1"/>
          <p:nvPr/>
        </p:nvSpPr>
        <p:spPr>
          <a:xfrm>
            <a:off x="467544" y="620688"/>
            <a:ext cx="7848872" cy="3693319"/>
          </a:xfrm>
          <a:prstGeom prst="rect">
            <a:avLst/>
          </a:prstGeom>
        </p:spPr>
        <p:txBody>
          <a:bodyPr wrap="square">
            <a:spAutoFit/>
          </a:bodyPr>
          <a:lstStyle>
            <a:defPPr>
              <a:defRPr lang="es-EC"/>
            </a:defPPr>
            <a:lvl1pPr algn="just">
              <a:defRPr>
                <a:solidFill>
                  <a:schemeClr val="accent6"/>
                </a:solidFill>
              </a:defRPr>
            </a:lvl1pPr>
          </a:lstStyle>
          <a:p>
            <a:r>
              <a:rPr lang="es-EC" dirty="0" smtClean="0"/>
              <a:t>Indica el nivel de relación entre dos o más variables y si está o no relacionadas en los mismo sujetos.  Su propósito es saber como se puede comportar una variable conociendo el comportamiento de otras variables.</a:t>
            </a:r>
          </a:p>
          <a:p>
            <a:endParaRPr lang="es-EC" dirty="0"/>
          </a:p>
          <a:p>
            <a:r>
              <a:rPr lang="es-EC" dirty="0" smtClean="0"/>
              <a:t>Ejemplo de hipótesis de estudios correlacionales:</a:t>
            </a:r>
          </a:p>
          <a:p>
            <a:r>
              <a:rPr lang="es-EC" dirty="0" smtClean="0"/>
              <a:t>“ A mayor estímulo económico a los docentes corresponde un mejor rendimiento de éstos”</a:t>
            </a:r>
          </a:p>
          <a:p>
            <a:endParaRPr lang="es-EC" dirty="0"/>
          </a:p>
          <a:p>
            <a:r>
              <a:rPr lang="es-EC" dirty="0" smtClean="0"/>
              <a:t>“Hay relación entre el coeficiente intelectual y el tiempo para aprender un concepto de los estudiantes de la UNACH”</a:t>
            </a:r>
          </a:p>
          <a:p>
            <a:endParaRPr lang="es-EC" dirty="0"/>
          </a:p>
          <a:p>
            <a:r>
              <a:rPr lang="es-EC" dirty="0" smtClean="0"/>
              <a:t>“Hay relación entre el tiempo de estudio y las calificaciones en matemática de los estudiantes de la UNACH”</a:t>
            </a:r>
            <a:endParaRPr lang="es-EC" dirty="0"/>
          </a:p>
        </p:txBody>
      </p:sp>
      <p:pic>
        <p:nvPicPr>
          <p:cNvPr id="5122" name="Picture 2" descr="Resultado de imagen para coeficiente intelectual y el aprendiza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46922"/>
            <a:ext cx="1509613" cy="2057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2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9652" y="54868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t>INVESTIGACIÓN  EXPLICATIVA</a:t>
            </a:r>
            <a:endParaRPr lang="es-EC" dirty="0"/>
          </a:p>
        </p:txBody>
      </p:sp>
      <p:sp>
        <p:nvSpPr>
          <p:cNvPr id="4" name="1 CuadroTexto"/>
          <p:cNvSpPr txBox="1"/>
          <p:nvPr/>
        </p:nvSpPr>
        <p:spPr>
          <a:xfrm>
            <a:off x="683568" y="1268760"/>
            <a:ext cx="7848872" cy="3416320"/>
          </a:xfrm>
          <a:prstGeom prst="rect">
            <a:avLst/>
          </a:prstGeom>
        </p:spPr>
        <p:txBody>
          <a:bodyPr wrap="square">
            <a:spAutoFit/>
          </a:bodyPr>
          <a:lstStyle>
            <a:defPPr>
              <a:defRPr lang="es-EC"/>
            </a:defPPr>
            <a:lvl1pPr algn="just">
              <a:defRPr>
                <a:solidFill>
                  <a:schemeClr val="accent6"/>
                </a:solidFill>
              </a:defRPr>
            </a:lvl1pPr>
          </a:lstStyle>
          <a:p>
            <a:r>
              <a:rPr lang="es-EC" dirty="0" smtClean="0"/>
              <a:t>Su objetivo es determinar las causas y los factores de ciertos comportamientos</a:t>
            </a:r>
          </a:p>
          <a:p>
            <a:r>
              <a:rPr lang="es-EC" dirty="0" smtClean="0"/>
              <a:t>Sociales y probar las hipótesis.  Tratan de explicar por qué ocurren los fenómenos yendo mas allá de la simple descripción, buscando las razones o causas que la provocan.</a:t>
            </a:r>
          </a:p>
          <a:p>
            <a:endParaRPr lang="es-EC" dirty="0"/>
          </a:p>
          <a:p>
            <a:r>
              <a:rPr lang="es-EC" dirty="0" smtClean="0"/>
              <a:t>Son estudios más complejos, comúnmente orientados a formular leyes o generalizar teorías </a:t>
            </a:r>
          </a:p>
          <a:p>
            <a:endParaRPr lang="es-EC" dirty="0"/>
          </a:p>
          <a:p>
            <a:r>
              <a:rPr lang="es-EC" dirty="0" smtClean="0"/>
              <a:t>Ejemplo de hipótesis en un estudio explicativo:</a:t>
            </a:r>
          </a:p>
          <a:p>
            <a:endParaRPr lang="es-EC" dirty="0" smtClean="0"/>
          </a:p>
          <a:p>
            <a:r>
              <a:rPr lang="es-EC" dirty="0" smtClean="0"/>
              <a:t>“El incremento de la pobreza de una población causa una aumento delincuencial”</a:t>
            </a:r>
            <a:endParaRPr lang="es-EC" dirty="0"/>
          </a:p>
        </p:txBody>
      </p:sp>
      <p:pic>
        <p:nvPicPr>
          <p:cNvPr id="3074" name="Picture 2" descr="Resultado de imagen para pobreza vs delincu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685080"/>
            <a:ext cx="1570137" cy="2066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70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332656"/>
            <a:ext cx="7848872" cy="923330"/>
          </a:xfrm>
          <a:prstGeom prst="rect">
            <a:avLst/>
          </a:prstGeom>
        </p:spPr>
        <p:txBody>
          <a:bodyPr wrap="square">
            <a:spAutoFit/>
          </a:bodyPr>
          <a:lstStyle>
            <a:defPPr>
              <a:defRPr lang="es-EC"/>
            </a:defPPr>
            <a:lvl1pPr algn="just">
              <a:defRPr>
                <a:solidFill>
                  <a:schemeClr val="accent6"/>
                </a:solidFill>
              </a:defRPr>
            </a:lvl1pPr>
          </a:lstStyle>
          <a:p>
            <a:r>
              <a:rPr lang="es-EC" dirty="0" smtClean="0"/>
              <a:t>El nivel de conocimiento actual del tema de investigación y el enfoque que el investigador quiera dar a su estudio determinará que este se inicie como exploratorio, descriptivo o correlacional y pueda llegar hasta el nivel explicativo.  </a:t>
            </a:r>
            <a:endParaRPr lang="es-EC" dirty="0"/>
          </a:p>
        </p:txBody>
      </p:sp>
      <p:pic>
        <p:nvPicPr>
          <p:cNvPr id="4098" name="Picture 2" descr="Resultado de imagen para nivel de investig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529" y="1844824"/>
            <a:ext cx="6076950" cy="469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4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dirty="0" smtClean="0"/>
              <a:t>UNIVERSIDAD NACIONAL DE CHIMBORAZO</a:t>
            </a:r>
            <a:endParaRPr lang="es-EC" dirty="0"/>
          </a:p>
        </p:txBody>
      </p:sp>
      <p:sp>
        <p:nvSpPr>
          <p:cNvPr id="3" name="2 Subtítulo"/>
          <p:cNvSpPr>
            <a:spLocks noGrp="1"/>
          </p:cNvSpPr>
          <p:nvPr>
            <p:ph type="subTitle" idx="1"/>
          </p:nvPr>
        </p:nvSpPr>
        <p:spPr/>
        <p:txBody>
          <a:bodyPr>
            <a:normAutofit fontScale="85000" lnSpcReduction="10000"/>
          </a:bodyPr>
          <a:lstStyle/>
          <a:p>
            <a:pPr algn="ctr"/>
            <a:r>
              <a:rPr lang="es-EC" dirty="0"/>
              <a:t>MÉTODOS TÉCNICA E INSTRUMENTOS DE INVESTIGACIÓN </a:t>
            </a:r>
          </a:p>
        </p:txBody>
      </p:sp>
      <p:sp>
        <p:nvSpPr>
          <p:cNvPr id="4" name="3 CuadroTexto"/>
          <p:cNvSpPr txBox="1"/>
          <p:nvPr/>
        </p:nvSpPr>
        <p:spPr>
          <a:xfrm>
            <a:off x="4656216" y="5045864"/>
            <a:ext cx="3888432" cy="400110"/>
          </a:xfrm>
          <a:prstGeom prst="rect">
            <a:avLst/>
          </a:prstGeom>
          <a:noFill/>
        </p:spPr>
        <p:txBody>
          <a:bodyPr wrap="square" rtlCol="0">
            <a:spAutoFit/>
          </a:bodyPr>
          <a:lstStyle/>
          <a:p>
            <a:r>
              <a:rPr lang="es-EC" sz="2000" dirty="0" smtClean="0">
                <a:solidFill>
                  <a:schemeClr val="bg1"/>
                </a:solidFill>
              </a:rPr>
              <a:t>MARÍA  EUGENIA   SOLÍS  MAZÓN</a:t>
            </a:r>
            <a:endParaRPr lang="es-EC" sz="2000" dirty="0">
              <a:solidFill>
                <a:schemeClr val="bg1"/>
              </a:solidFill>
            </a:endParaRPr>
          </a:p>
        </p:txBody>
      </p:sp>
      <p:pic>
        <p:nvPicPr>
          <p:cNvPr id="6" name="Imagen 5"/>
          <p:cNvPicPr>
            <a:picLocks noChangeAspect="1"/>
          </p:cNvPicPr>
          <p:nvPr/>
        </p:nvPicPr>
        <p:blipFill>
          <a:blip r:embed="rId2"/>
          <a:stretch>
            <a:fillRect/>
          </a:stretch>
        </p:blipFill>
        <p:spPr>
          <a:xfrm>
            <a:off x="4883650" y="2578932"/>
            <a:ext cx="3433564" cy="2271875"/>
          </a:xfrm>
          <a:prstGeom prst="rect">
            <a:avLst/>
          </a:prstGeom>
        </p:spPr>
      </p:pic>
    </p:spTree>
    <p:extLst>
      <p:ext uri="{BB962C8B-B14F-4D97-AF65-F5344CB8AC3E}">
        <p14:creationId xmlns:p14="http://schemas.microsoft.com/office/powerpoint/2010/main" val="1633831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908720"/>
            <a:ext cx="7056784" cy="2862322"/>
          </a:xfrm>
          <a:prstGeom prst="rect">
            <a:avLst/>
          </a:prstGeom>
        </p:spPr>
        <p:txBody>
          <a:bodyPr wrap="square">
            <a:spAutoFit/>
          </a:bodyPr>
          <a:lstStyle/>
          <a:p>
            <a:pPr algn="ctr"/>
            <a:r>
              <a:rPr lang="es-EC" b="1" dirty="0" smtClean="0">
                <a:solidFill>
                  <a:schemeClr val="accent2">
                    <a:lumMod val="50000"/>
                  </a:schemeClr>
                </a:solidFill>
              </a:rPr>
              <a:t>INVESTIGACIÓN</a:t>
            </a:r>
            <a:endParaRPr lang="es-EC" dirty="0" smtClean="0">
              <a:solidFill>
                <a:schemeClr val="accent6"/>
              </a:solidFill>
            </a:endParaRPr>
          </a:p>
          <a:p>
            <a:pPr algn="just"/>
            <a:r>
              <a:rPr lang="es-ES" dirty="0" smtClean="0">
                <a:solidFill>
                  <a:schemeClr val="accent6"/>
                </a:solidFill>
              </a:rPr>
              <a:t> </a:t>
            </a:r>
            <a:endParaRPr lang="es-EC" dirty="0" smtClean="0">
              <a:solidFill>
                <a:schemeClr val="accent6"/>
              </a:solidFill>
            </a:endParaRPr>
          </a:p>
          <a:p>
            <a:pPr algn="just"/>
            <a:r>
              <a:rPr lang="es-ES" dirty="0" smtClean="0">
                <a:solidFill>
                  <a:schemeClr val="accent6"/>
                </a:solidFill>
              </a:rPr>
              <a:t>La investigación es el conjunto de métodos, técnicas y procedimientos a través de los cuales obtenemos determinas soluciones a los distintos problemas por lo que es un proceso científico, sistemático, lógico y objetivo.</a:t>
            </a:r>
          </a:p>
          <a:p>
            <a:pPr algn="just"/>
            <a:r>
              <a:rPr lang="es-ES" dirty="0" smtClean="0">
                <a:solidFill>
                  <a:schemeClr val="accent6"/>
                </a:solidFill>
              </a:rPr>
              <a:t>Investigar es: indagar, inquirir, explorar, examinar, encontrar, buscar, descubrir, resolver.</a:t>
            </a:r>
          </a:p>
          <a:p>
            <a:pPr algn="just"/>
            <a:endParaRPr lang="es-ES" dirty="0" smtClean="0">
              <a:solidFill>
                <a:schemeClr val="accent6"/>
              </a:solidFill>
            </a:endParaRPr>
          </a:p>
          <a:p>
            <a:pPr algn="just"/>
            <a:endParaRPr lang="es-ES" dirty="0">
              <a:solidFill>
                <a:schemeClr val="accent6"/>
              </a:solidFill>
            </a:endParaRPr>
          </a:p>
        </p:txBody>
      </p:sp>
      <p:pic>
        <p:nvPicPr>
          <p:cNvPr id="3" name="Imagen 2"/>
          <p:cNvPicPr>
            <a:picLocks noChangeAspect="1"/>
          </p:cNvPicPr>
          <p:nvPr/>
        </p:nvPicPr>
        <p:blipFill>
          <a:blip r:embed="rId2"/>
          <a:stretch>
            <a:fillRect/>
          </a:stretch>
        </p:blipFill>
        <p:spPr>
          <a:xfrm>
            <a:off x="3562622" y="4005064"/>
            <a:ext cx="2450804" cy="2078916"/>
          </a:xfrm>
          <a:prstGeom prst="rect">
            <a:avLst/>
          </a:prstGeom>
        </p:spPr>
      </p:pic>
    </p:spTree>
    <p:extLst>
      <p:ext uri="{BB962C8B-B14F-4D97-AF65-F5344CB8AC3E}">
        <p14:creationId xmlns:p14="http://schemas.microsoft.com/office/powerpoint/2010/main" val="396531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9652" y="54868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smtClean="0"/>
              <a:t>MÉTODOS DE INVESTIGACIÓN</a:t>
            </a:r>
            <a:endParaRPr lang="es-EC" dirty="0"/>
          </a:p>
        </p:txBody>
      </p:sp>
      <p:sp>
        <p:nvSpPr>
          <p:cNvPr id="3" name="1 CuadroTexto"/>
          <p:cNvSpPr txBox="1"/>
          <p:nvPr/>
        </p:nvSpPr>
        <p:spPr>
          <a:xfrm>
            <a:off x="683568" y="1342342"/>
            <a:ext cx="7848872" cy="1200329"/>
          </a:xfrm>
          <a:prstGeom prst="rect">
            <a:avLst/>
          </a:prstGeom>
        </p:spPr>
        <p:txBody>
          <a:bodyPr wrap="square">
            <a:spAutoFit/>
          </a:bodyPr>
          <a:lstStyle>
            <a:defPPr>
              <a:defRPr lang="es-EC"/>
            </a:defPPr>
            <a:lvl1pPr algn="just">
              <a:defRPr>
                <a:solidFill>
                  <a:schemeClr val="accent6"/>
                </a:solidFill>
              </a:defRPr>
            </a:lvl1pPr>
          </a:lstStyle>
          <a:p>
            <a:r>
              <a:rPr lang="es-EC" dirty="0" smtClean="0"/>
              <a:t>La palabra METODO proviene del griego META que significa “a lo largo” y ODOS que significa “camino”, luego podemos decir que en investigaci</a:t>
            </a:r>
            <a:r>
              <a:rPr lang="es-EC" dirty="0"/>
              <a:t>ó</a:t>
            </a:r>
            <a:r>
              <a:rPr lang="es-EC" dirty="0" smtClean="0"/>
              <a:t>n el método es el camino que hay que recorrer para llegar al conocimiento o verificar o refutar un supuesto o una hipótesis.  Son pasos sucesivos para llegar a una meta</a:t>
            </a:r>
            <a:endParaRPr lang="es-EC" dirty="0"/>
          </a:p>
        </p:txBody>
      </p:sp>
      <p:pic>
        <p:nvPicPr>
          <p:cNvPr id="1026" name="Picture 2" descr="Resultado de imagen de camino para llegar a la meta"/>
          <p:cNvPicPr>
            <a:picLocks noChangeAspect="1" noChangeArrowheads="1"/>
          </p:cNvPicPr>
          <p:nvPr/>
        </p:nvPicPr>
        <p:blipFill rotWithShape="1">
          <a:blip r:embed="rId2">
            <a:extLst>
              <a:ext uri="{28A0092B-C50C-407E-A947-70E740481C1C}">
                <a14:useLocalDpi xmlns:a14="http://schemas.microsoft.com/office/drawing/2010/main" val="0"/>
              </a:ext>
            </a:extLst>
          </a:blip>
          <a:srcRect t="37094" b="11680"/>
          <a:stretch/>
        </p:blipFill>
        <p:spPr bwMode="auto">
          <a:xfrm>
            <a:off x="683568" y="3068960"/>
            <a:ext cx="8142533" cy="29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9652" y="332656"/>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smtClean="0"/>
              <a:t>MÉTODOS CIENTÍFICO</a:t>
            </a:r>
            <a:endParaRPr lang="es-EC" dirty="0"/>
          </a:p>
        </p:txBody>
      </p:sp>
      <p:sp>
        <p:nvSpPr>
          <p:cNvPr id="3" name="1 CuadroTexto"/>
          <p:cNvSpPr txBox="1"/>
          <p:nvPr/>
        </p:nvSpPr>
        <p:spPr>
          <a:xfrm>
            <a:off x="683568" y="918012"/>
            <a:ext cx="7848872" cy="4247317"/>
          </a:xfrm>
          <a:prstGeom prst="rect">
            <a:avLst/>
          </a:prstGeom>
        </p:spPr>
        <p:txBody>
          <a:bodyPr wrap="square">
            <a:spAutoFit/>
          </a:bodyPr>
          <a:lstStyle>
            <a:defPPr>
              <a:defRPr lang="es-EC"/>
            </a:defPPr>
            <a:lvl1pPr algn="just">
              <a:defRPr>
                <a:solidFill>
                  <a:schemeClr val="accent6"/>
                </a:solidFill>
              </a:defRPr>
            </a:lvl1pPr>
          </a:lstStyle>
          <a:p>
            <a:r>
              <a:rPr lang="es-EC" dirty="0" smtClean="0"/>
              <a:t>Es una sucesi</a:t>
            </a:r>
            <a:r>
              <a:rPr lang="es-EC" dirty="0"/>
              <a:t>ó</a:t>
            </a:r>
            <a:r>
              <a:rPr lang="es-EC" dirty="0" smtClean="0"/>
              <a:t>n ordenada de fases en investigación, tiene un nivel de desglose muy importante, que corresponde a los tipos de investigación.</a:t>
            </a:r>
          </a:p>
          <a:p>
            <a:r>
              <a:rPr lang="es-EC" dirty="0" smtClean="0"/>
              <a:t>Tiene las siguientes características:</a:t>
            </a:r>
          </a:p>
          <a:p>
            <a:pPr marL="285750" indent="-285750">
              <a:buFont typeface="Arial" panose="020B0604020202020204" pitchFamily="34" charset="0"/>
              <a:buChar char="•"/>
            </a:pPr>
            <a:r>
              <a:rPr lang="es-EC" dirty="0" smtClean="0"/>
              <a:t>Estudia la realidad descomponiéndola en sus elementos constitutivos mediante el análisis y la síntesis obteniendo una visión global de la misma</a:t>
            </a:r>
          </a:p>
          <a:p>
            <a:pPr marL="285750" indent="-285750">
              <a:buFont typeface="Arial" panose="020B0604020202020204" pitchFamily="34" charset="0"/>
              <a:buChar char="•"/>
            </a:pPr>
            <a:r>
              <a:rPr lang="es-EC" dirty="0" smtClean="0"/>
              <a:t>Es reflexivo y obedece aun plan o conjunto ordenado de acciones como: seleccionar, formular y delimitar adecuadamente el problema, proponer posibles explicaciones y respuestas y requerir de un marco teórico que sirva de referencia para el análisis e interpretación de resultados, formular hipótesis requerir de métodos, técnicas e instrumentos para la recolección de datos de una población y o muestra, asegurarse de que los instrumentos sean válidos y confiables, determinar el ámbito de validez de los resultados  sometiendo a prueba de hipótesis, presentar y generalizar los resultados </a:t>
            </a:r>
          </a:p>
          <a:p>
            <a:pPr marL="285750" indent="-285750">
              <a:buFont typeface="Arial" panose="020B0604020202020204" pitchFamily="34" charset="0"/>
              <a:buChar char="•"/>
            </a:pPr>
            <a:r>
              <a:rPr lang="es-EC" dirty="0" smtClean="0"/>
              <a:t>No es de rigor por que es flexible ante situaciones imprevistas y contingentes</a:t>
            </a:r>
            <a:endParaRPr lang="es-EC" dirty="0"/>
          </a:p>
        </p:txBody>
      </p:sp>
    </p:spTree>
    <p:extLst>
      <p:ext uri="{BB962C8B-B14F-4D97-AF65-F5344CB8AC3E}">
        <p14:creationId xmlns:p14="http://schemas.microsoft.com/office/powerpoint/2010/main" val="99589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7" y="404664"/>
            <a:ext cx="7848872" cy="3139321"/>
          </a:xfrm>
          <a:prstGeom prst="rect">
            <a:avLst/>
          </a:prstGeom>
        </p:spPr>
        <p:txBody>
          <a:bodyPr wrap="square">
            <a:spAutoFit/>
          </a:bodyPr>
          <a:lstStyle>
            <a:defPPr>
              <a:defRPr lang="es-EC"/>
            </a:defPPr>
            <a:lvl1pPr algn="just">
              <a:defRPr>
                <a:solidFill>
                  <a:schemeClr val="accent6"/>
                </a:solidFill>
              </a:defRPr>
            </a:lvl1pPr>
          </a:lstStyle>
          <a:p>
            <a:r>
              <a:rPr lang="es-EC" dirty="0" smtClean="0"/>
              <a:t>Hay que hacer distinción entre método, técnica y metodología</a:t>
            </a:r>
          </a:p>
          <a:p>
            <a:endParaRPr lang="es-EC" dirty="0"/>
          </a:p>
          <a:p>
            <a:r>
              <a:rPr lang="es-EC" dirty="0" smtClean="0"/>
              <a:t>El método es el camino para llegar a un fin, el método de investigación es el camino para llegar al conocimiento.  En investigación el método constituye un plan, una estrategia para seleccionar las técnicas mas idóneas que se utilizará en la recogida y el análisis de los datos que conducirán a las conclusiones y recomendaciones</a:t>
            </a:r>
          </a:p>
          <a:p>
            <a:endParaRPr lang="es-EC" dirty="0"/>
          </a:p>
          <a:p>
            <a:r>
              <a:rPr lang="es-EC" dirty="0" smtClean="0"/>
              <a:t>La técnica son los medios auxiliares para el mismo fin</a:t>
            </a:r>
          </a:p>
          <a:p>
            <a:endParaRPr lang="es-EC" dirty="0"/>
          </a:p>
          <a:p>
            <a:r>
              <a:rPr lang="es-EC" dirty="0" smtClean="0"/>
              <a:t>La metodología es la descripción y análisis de los métodos </a:t>
            </a:r>
            <a:endParaRPr lang="es-EC" dirty="0"/>
          </a:p>
        </p:txBody>
      </p:sp>
      <p:pic>
        <p:nvPicPr>
          <p:cNvPr id="3" name="Picture 2" descr="Resultado de imagen de metodo científ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717031"/>
            <a:ext cx="2376264" cy="267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0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9652" y="332656"/>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smtClean="0"/>
              <a:t>CLASIFICACIÓN DE LOS MÉTODOS DE INVESTIGACIÓN</a:t>
            </a:r>
            <a:endParaRPr lang="es-EC" dirty="0"/>
          </a:p>
        </p:txBody>
      </p:sp>
      <p:sp>
        <p:nvSpPr>
          <p:cNvPr id="3" name="1 CuadroTexto"/>
          <p:cNvSpPr txBox="1"/>
          <p:nvPr/>
        </p:nvSpPr>
        <p:spPr>
          <a:xfrm>
            <a:off x="683568" y="836712"/>
            <a:ext cx="7848872" cy="2308324"/>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el proceso formal</a:t>
            </a:r>
          </a:p>
          <a:p>
            <a:endParaRPr lang="es-EC" dirty="0"/>
          </a:p>
          <a:p>
            <a:r>
              <a:rPr lang="es-EC" b="1" dirty="0" smtClean="0"/>
              <a:t>Método Inductivo</a:t>
            </a:r>
            <a:r>
              <a:rPr lang="es-EC" dirty="0" smtClean="0"/>
              <a:t>.- a partir de análisis de un caso o de casos particulares y observaciones de la realidad se extraen conclusiones de carácter general.  Comienza con una recolección de datos, se categorizan las variables observadas, se prueban las hipótesis, se pueden realizar generalizaciones para elaborar un teoría.  Este método se utiliza en estudios descriptivos, correlacionales, de orientación etnográfica, de investigación acción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108" y="3205445"/>
            <a:ext cx="450779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94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36712"/>
            <a:ext cx="7848872" cy="1200329"/>
          </a:xfrm>
          <a:prstGeom prst="rect">
            <a:avLst/>
          </a:prstGeom>
        </p:spPr>
        <p:txBody>
          <a:bodyPr wrap="square">
            <a:spAutoFit/>
          </a:bodyPr>
          <a:lstStyle>
            <a:defPPr>
              <a:defRPr lang="es-EC"/>
            </a:defPPr>
            <a:lvl1pPr algn="just">
              <a:defRPr>
                <a:solidFill>
                  <a:schemeClr val="accent6"/>
                </a:solidFill>
              </a:defRPr>
            </a:lvl1pPr>
          </a:lstStyle>
          <a:p>
            <a:r>
              <a:rPr lang="es-EC" b="1" dirty="0" smtClean="0"/>
              <a:t>Método Deductivo</a:t>
            </a:r>
            <a:r>
              <a:rPr lang="es-EC" dirty="0" smtClean="0"/>
              <a:t>.- Se parte de las premisas generales (marco general de referencia) para sacar conclusiones de un caso particular , pone énfasis en la teoría, la explicación, la abstracción , no en recoger datos empíricos  o en la observación y experimentación.</a:t>
            </a:r>
          </a:p>
        </p:txBody>
      </p:sp>
      <p:pic>
        <p:nvPicPr>
          <p:cNvPr id="2050" name="Picture 2" descr="Resultado de imagen para metodo deductivo"/>
          <p:cNvPicPr>
            <a:picLocks noChangeAspect="1" noChangeArrowheads="1"/>
          </p:cNvPicPr>
          <p:nvPr/>
        </p:nvPicPr>
        <p:blipFill rotWithShape="1">
          <a:blip r:embed="rId2">
            <a:extLst>
              <a:ext uri="{28A0092B-C50C-407E-A947-70E740481C1C}">
                <a14:useLocalDpi xmlns:a14="http://schemas.microsoft.com/office/drawing/2010/main" val="0"/>
              </a:ext>
            </a:extLst>
          </a:blip>
          <a:srcRect t="17342" r="4101" b="10457"/>
          <a:stretch/>
        </p:blipFill>
        <p:spPr bwMode="auto">
          <a:xfrm>
            <a:off x="1601395" y="2420888"/>
            <a:ext cx="6066949" cy="342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79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36712"/>
            <a:ext cx="7848872" cy="4801314"/>
          </a:xfrm>
          <a:prstGeom prst="rect">
            <a:avLst/>
          </a:prstGeom>
        </p:spPr>
        <p:txBody>
          <a:bodyPr wrap="square">
            <a:spAutoFit/>
          </a:bodyPr>
          <a:lstStyle>
            <a:defPPr>
              <a:defRPr lang="es-EC"/>
            </a:defPPr>
            <a:lvl1pPr algn="just">
              <a:defRPr>
                <a:solidFill>
                  <a:schemeClr val="accent6"/>
                </a:solidFill>
              </a:defRPr>
            </a:lvl1pPr>
          </a:lstStyle>
          <a:p>
            <a:r>
              <a:rPr lang="es-EC" b="1" dirty="0" smtClean="0"/>
              <a:t>Método Hipotético - Deductivo</a:t>
            </a:r>
            <a:r>
              <a:rPr lang="es-EC" dirty="0" smtClean="0"/>
              <a:t>.- (inducción – deducción) se parte de la observación para plantear un problema, mediante un proceso de inducción el problema conduce a una teoría.  Partiendo del marco teórico se plantea una hipótesis mediante un razonamiento deductivo, posteriormente se intenta validar.  </a:t>
            </a:r>
          </a:p>
          <a:p>
            <a:r>
              <a:rPr lang="en-US" dirty="0" err="1" smtClean="0"/>
              <a:t>Fases</a:t>
            </a:r>
            <a:r>
              <a:rPr lang="en-US" dirty="0" smtClean="0"/>
              <a:t>:</a:t>
            </a:r>
          </a:p>
          <a:p>
            <a:r>
              <a:rPr lang="en-US" dirty="0" err="1" smtClean="0"/>
              <a:t>Planteamiento</a:t>
            </a:r>
            <a:r>
              <a:rPr lang="en-US" dirty="0" smtClean="0"/>
              <a:t> del </a:t>
            </a:r>
            <a:r>
              <a:rPr lang="en-US" dirty="0" err="1" smtClean="0"/>
              <a:t>problema</a:t>
            </a:r>
            <a:endParaRPr lang="en-US" dirty="0" smtClean="0"/>
          </a:p>
          <a:p>
            <a:r>
              <a:rPr lang="en-US" dirty="0" err="1" smtClean="0"/>
              <a:t>Revisión</a:t>
            </a:r>
            <a:r>
              <a:rPr lang="en-US" dirty="0" smtClean="0"/>
              <a:t> </a:t>
            </a:r>
            <a:r>
              <a:rPr lang="en-US" dirty="0" err="1" smtClean="0"/>
              <a:t>bibliográfica</a:t>
            </a:r>
            <a:endParaRPr lang="en-US" dirty="0" smtClean="0"/>
          </a:p>
          <a:p>
            <a:r>
              <a:rPr lang="en-US" dirty="0" err="1" smtClean="0"/>
              <a:t>Formulación</a:t>
            </a:r>
            <a:r>
              <a:rPr lang="en-US" dirty="0" smtClean="0"/>
              <a:t> de </a:t>
            </a:r>
            <a:r>
              <a:rPr lang="en-US" dirty="0" err="1" smtClean="0"/>
              <a:t>hipótesis</a:t>
            </a:r>
            <a:endParaRPr lang="en-US" dirty="0" smtClean="0"/>
          </a:p>
          <a:p>
            <a:r>
              <a:rPr lang="en-US" dirty="0" err="1" smtClean="0"/>
              <a:t>Recolección</a:t>
            </a:r>
            <a:r>
              <a:rPr lang="en-US" dirty="0" smtClean="0"/>
              <a:t> de </a:t>
            </a:r>
            <a:r>
              <a:rPr lang="en-US" dirty="0" err="1" smtClean="0"/>
              <a:t>datos</a:t>
            </a:r>
            <a:endParaRPr lang="en-US" dirty="0" smtClean="0"/>
          </a:p>
          <a:p>
            <a:r>
              <a:rPr lang="en-US" dirty="0" err="1" smtClean="0"/>
              <a:t>Análisis</a:t>
            </a:r>
            <a:r>
              <a:rPr lang="en-US" dirty="0" smtClean="0"/>
              <a:t> de </a:t>
            </a:r>
            <a:r>
              <a:rPr lang="en-US" dirty="0" err="1" smtClean="0"/>
              <a:t>datos</a:t>
            </a:r>
            <a:endParaRPr lang="en-US" dirty="0" smtClean="0"/>
          </a:p>
          <a:p>
            <a:r>
              <a:rPr lang="en-US" dirty="0" err="1" smtClean="0"/>
              <a:t>Interpretaciones</a:t>
            </a:r>
            <a:endParaRPr lang="en-US" dirty="0" smtClean="0"/>
          </a:p>
          <a:p>
            <a:r>
              <a:rPr lang="en-US" dirty="0" err="1" smtClean="0"/>
              <a:t>Concluisones</a:t>
            </a:r>
            <a:endParaRPr lang="en-US" dirty="0" smtClean="0"/>
          </a:p>
          <a:p>
            <a:r>
              <a:rPr lang="en-US" dirty="0" err="1" smtClean="0"/>
              <a:t>Prueba</a:t>
            </a:r>
            <a:r>
              <a:rPr lang="en-US" dirty="0" smtClean="0"/>
              <a:t> de </a:t>
            </a:r>
            <a:r>
              <a:rPr lang="en-US" dirty="0" err="1" smtClean="0"/>
              <a:t>Hipótesis</a:t>
            </a:r>
            <a:endParaRPr lang="en-US" dirty="0" smtClean="0"/>
          </a:p>
          <a:p>
            <a:r>
              <a:rPr lang="en-US" dirty="0" err="1" smtClean="0"/>
              <a:t>Generalización</a:t>
            </a:r>
            <a:r>
              <a:rPr lang="en-US" dirty="0" smtClean="0"/>
              <a:t> de </a:t>
            </a:r>
            <a:r>
              <a:rPr lang="en-US" dirty="0" err="1" smtClean="0"/>
              <a:t>resultados</a:t>
            </a:r>
            <a:endParaRPr lang="en-US" dirty="0" smtClean="0"/>
          </a:p>
          <a:p>
            <a:endParaRPr lang="en-US" dirty="0" smtClean="0"/>
          </a:p>
          <a:p>
            <a:endParaRPr lang="es-EC" dirty="0" smtClean="0"/>
          </a:p>
        </p:txBody>
      </p:sp>
      <p:pic>
        <p:nvPicPr>
          <p:cNvPr id="3074" name="Picture 2" descr="Resultado de imagen para metodo hipotetico deduc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54" y="2348880"/>
            <a:ext cx="4052135" cy="300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9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36712"/>
            <a:ext cx="7848872" cy="2031325"/>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su punto de partida</a:t>
            </a:r>
          </a:p>
          <a:p>
            <a:endParaRPr lang="es-EC" dirty="0"/>
          </a:p>
          <a:p>
            <a:pPr marL="285750" indent="-285750">
              <a:buFont typeface="Arial" panose="020B0604020202020204" pitchFamily="34" charset="0"/>
              <a:buChar char="•"/>
            </a:pPr>
            <a:r>
              <a:rPr lang="es-EC" dirty="0" smtClean="0"/>
              <a:t>Analítico: Consiste en revisar o analizar ordenada y separadamente los elementos o partes de un todo y examinar las relaciones entre estas.</a:t>
            </a:r>
          </a:p>
          <a:p>
            <a:pPr marL="285750" indent="-285750">
              <a:buFont typeface="Arial" panose="020B0604020202020204" pitchFamily="34" charset="0"/>
              <a:buChar char="•"/>
            </a:pPr>
            <a:r>
              <a:rPr lang="en-US" dirty="0" err="1" smtClean="0"/>
              <a:t>Sintético</a:t>
            </a:r>
            <a:r>
              <a:rPr lang="en-US" dirty="0" smtClean="0"/>
              <a:t>: De la reunion </a:t>
            </a:r>
            <a:r>
              <a:rPr lang="en-US" dirty="0" err="1" smtClean="0"/>
              <a:t>racional</a:t>
            </a:r>
            <a:r>
              <a:rPr lang="en-US" dirty="0" smtClean="0"/>
              <a:t> de </a:t>
            </a:r>
            <a:r>
              <a:rPr lang="en-US" dirty="0" err="1" smtClean="0"/>
              <a:t>varios</a:t>
            </a:r>
            <a:r>
              <a:rPr lang="en-US" dirty="0" smtClean="0"/>
              <a:t> </a:t>
            </a:r>
            <a:r>
              <a:rPr lang="en-US" dirty="0" err="1" smtClean="0"/>
              <a:t>elementos</a:t>
            </a:r>
            <a:r>
              <a:rPr lang="en-US" dirty="0" smtClean="0"/>
              <a:t> o </a:t>
            </a:r>
            <a:r>
              <a:rPr lang="en-US" dirty="0" err="1" smtClean="0"/>
              <a:t>partes</a:t>
            </a:r>
            <a:r>
              <a:rPr lang="en-US" dirty="0" smtClean="0"/>
              <a:t> </a:t>
            </a:r>
            <a:r>
              <a:rPr lang="en-US" dirty="0" err="1" smtClean="0"/>
              <a:t>dispersas</a:t>
            </a:r>
            <a:r>
              <a:rPr lang="en-US" dirty="0" smtClean="0"/>
              <a:t> se </a:t>
            </a:r>
            <a:r>
              <a:rPr lang="en-US" dirty="0" err="1" smtClean="0"/>
              <a:t>trata</a:t>
            </a:r>
            <a:r>
              <a:rPr lang="en-US" dirty="0" smtClean="0"/>
              <a:t> de </a:t>
            </a:r>
            <a:r>
              <a:rPr lang="en-US" dirty="0" err="1" smtClean="0"/>
              <a:t>construir</a:t>
            </a:r>
            <a:r>
              <a:rPr lang="en-US" dirty="0" smtClean="0"/>
              <a:t> un </a:t>
            </a:r>
            <a:r>
              <a:rPr lang="en-US" dirty="0" err="1" smtClean="0"/>
              <a:t>nuevo</a:t>
            </a:r>
            <a:r>
              <a:rPr lang="en-US" dirty="0" smtClean="0"/>
              <a:t> </a:t>
            </a:r>
            <a:r>
              <a:rPr lang="en-US" dirty="0" err="1" smtClean="0"/>
              <a:t>todo</a:t>
            </a:r>
            <a:r>
              <a:rPr lang="en-US" dirty="0" smtClean="0"/>
              <a:t>, </a:t>
            </a:r>
            <a:r>
              <a:rPr lang="en-US" dirty="0" err="1" smtClean="0"/>
              <a:t>formulando</a:t>
            </a:r>
            <a:r>
              <a:rPr lang="en-US" dirty="0" smtClean="0"/>
              <a:t> de </a:t>
            </a:r>
            <a:r>
              <a:rPr lang="en-US" dirty="0" err="1" smtClean="0"/>
              <a:t>ser</a:t>
            </a:r>
            <a:r>
              <a:rPr lang="en-US" dirty="0" smtClean="0"/>
              <a:t> </a:t>
            </a:r>
            <a:r>
              <a:rPr lang="en-US" dirty="0" err="1" smtClean="0"/>
              <a:t>necesario</a:t>
            </a:r>
            <a:r>
              <a:rPr lang="en-US" dirty="0" smtClean="0"/>
              <a:t> </a:t>
            </a:r>
            <a:r>
              <a:rPr lang="en-US" dirty="0" err="1" smtClean="0"/>
              <a:t>teorías</a:t>
            </a:r>
            <a:r>
              <a:rPr lang="en-US" dirty="0" smtClean="0"/>
              <a:t> y </a:t>
            </a:r>
            <a:r>
              <a:rPr lang="en-US" dirty="0" err="1" smtClean="0"/>
              <a:t>leyes</a:t>
            </a:r>
            <a:endParaRPr lang="es-EC" dirty="0" smtClean="0"/>
          </a:p>
        </p:txBody>
      </p:sp>
      <p:sp>
        <p:nvSpPr>
          <p:cNvPr id="6" name="3 CuadroTexto"/>
          <p:cNvSpPr txBox="1"/>
          <p:nvPr/>
        </p:nvSpPr>
        <p:spPr>
          <a:xfrm>
            <a:off x="827584" y="3068960"/>
            <a:ext cx="7848872" cy="2308324"/>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la naturaleza de los datos</a:t>
            </a:r>
          </a:p>
          <a:p>
            <a:endParaRPr lang="es-EC" dirty="0"/>
          </a:p>
          <a:p>
            <a:pPr marL="285750" indent="-285750">
              <a:buFont typeface="Arial" panose="020B0604020202020204" pitchFamily="34" charset="0"/>
              <a:buChar char="•"/>
            </a:pPr>
            <a:r>
              <a:rPr lang="es-EC" dirty="0" smtClean="0"/>
              <a:t>Metodología Cuantitativa: Posibilidad de aplicar a las ciencias sociales el método de las ciencias naturales.  Ejemplo: los métodos experimentales, </a:t>
            </a:r>
            <a:r>
              <a:rPr lang="es-EC" dirty="0" err="1" smtClean="0"/>
              <a:t>cuasiexperimentales</a:t>
            </a:r>
            <a:r>
              <a:rPr lang="es-EC" dirty="0" smtClean="0"/>
              <a:t>, correlacionales, encuestas.  En la recogida de los datos se aplican test, </a:t>
            </a:r>
            <a:r>
              <a:rPr lang="es-EC" dirty="0" err="1" smtClean="0"/>
              <a:t>pruebasobjetivas</a:t>
            </a:r>
            <a:r>
              <a:rPr lang="es-EC" dirty="0" smtClean="0"/>
              <a:t>, y se aplica la estadística en el análisis de los datos</a:t>
            </a:r>
          </a:p>
          <a:p>
            <a:endParaRPr lang="es-EC" dirty="0" smtClean="0"/>
          </a:p>
        </p:txBody>
      </p:sp>
    </p:spTree>
    <p:extLst>
      <p:ext uri="{BB962C8B-B14F-4D97-AF65-F5344CB8AC3E}">
        <p14:creationId xmlns:p14="http://schemas.microsoft.com/office/powerpoint/2010/main" val="606742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692696"/>
            <a:ext cx="7848872" cy="1754326"/>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la naturaleza de los datos</a:t>
            </a:r>
          </a:p>
          <a:p>
            <a:endParaRPr lang="es-EC" dirty="0"/>
          </a:p>
          <a:p>
            <a:pPr marL="285750" indent="-285750">
              <a:buFont typeface="Arial" panose="020B0604020202020204" pitchFamily="34" charset="0"/>
              <a:buChar char="•"/>
            </a:pPr>
            <a:r>
              <a:rPr lang="en-US" dirty="0" err="1" smtClean="0"/>
              <a:t>Metodología</a:t>
            </a:r>
            <a:r>
              <a:rPr lang="en-US" dirty="0" smtClean="0"/>
              <a:t> </a:t>
            </a:r>
            <a:r>
              <a:rPr lang="en-US" dirty="0" err="1" smtClean="0"/>
              <a:t>Cualitativa</a:t>
            </a:r>
            <a:r>
              <a:rPr lang="en-US" dirty="0" smtClean="0"/>
              <a:t>: Se </a:t>
            </a:r>
            <a:r>
              <a:rPr lang="en-US" dirty="0" err="1" smtClean="0"/>
              <a:t>investiga</a:t>
            </a:r>
            <a:r>
              <a:rPr lang="en-US" dirty="0" smtClean="0"/>
              <a:t> </a:t>
            </a:r>
            <a:r>
              <a:rPr lang="en-US" dirty="0" err="1" smtClean="0"/>
              <a:t>desde</a:t>
            </a:r>
            <a:r>
              <a:rPr lang="en-US" dirty="0" smtClean="0"/>
              <a:t> </a:t>
            </a:r>
            <a:r>
              <a:rPr lang="en-US" dirty="0" err="1" smtClean="0"/>
              <a:t>dentro</a:t>
            </a:r>
            <a:r>
              <a:rPr lang="en-US" dirty="0" smtClean="0"/>
              <a:t> con </a:t>
            </a:r>
            <a:r>
              <a:rPr lang="en-US" dirty="0" err="1" smtClean="0"/>
              <a:t>preponderancia</a:t>
            </a:r>
            <a:r>
              <a:rPr lang="en-US" dirty="0" smtClean="0"/>
              <a:t>  de lo individual y </a:t>
            </a:r>
            <a:r>
              <a:rPr lang="en-US" dirty="0" err="1" smtClean="0"/>
              <a:t>subjetivo</a:t>
            </a:r>
            <a:r>
              <a:rPr lang="en-US" dirty="0" smtClean="0"/>
              <a:t>.  Su </a:t>
            </a:r>
            <a:r>
              <a:rPr lang="en-US" dirty="0" smtClean="0"/>
              <a:t>perspectiva</a:t>
            </a:r>
            <a:r>
              <a:rPr lang="en-US" dirty="0" smtClean="0"/>
              <a:t> </a:t>
            </a:r>
            <a:r>
              <a:rPr lang="en-US" dirty="0" smtClean="0"/>
              <a:t>es</a:t>
            </a:r>
            <a:r>
              <a:rPr lang="en-US" dirty="0" smtClean="0"/>
              <a:t> </a:t>
            </a:r>
            <a:r>
              <a:rPr lang="en-US" dirty="0" smtClean="0"/>
              <a:t>humanística</a:t>
            </a:r>
            <a:r>
              <a:rPr lang="en-US" dirty="0" smtClean="0"/>
              <a:t>, </a:t>
            </a:r>
            <a:r>
              <a:rPr lang="en-US" dirty="0" smtClean="0"/>
              <a:t>interpretativa</a:t>
            </a:r>
            <a:r>
              <a:rPr lang="en-US" dirty="0" smtClean="0"/>
              <a:t>, particular de </a:t>
            </a:r>
            <a:r>
              <a:rPr lang="en-US" dirty="0" smtClean="0"/>
              <a:t>carácter</a:t>
            </a:r>
            <a:r>
              <a:rPr lang="en-US" dirty="0" smtClean="0"/>
              <a:t> </a:t>
            </a:r>
            <a:r>
              <a:rPr lang="en-US" dirty="0" smtClean="0"/>
              <a:t>ideográfico</a:t>
            </a:r>
            <a:r>
              <a:rPr lang="en-US" dirty="0" smtClean="0"/>
              <a:t>.  </a:t>
            </a:r>
            <a:r>
              <a:rPr lang="en-US" dirty="0" smtClean="0"/>
              <a:t>Por</a:t>
            </a:r>
            <a:r>
              <a:rPr lang="en-US" dirty="0" smtClean="0"/>
              <a:t> </a:t>
            </a:r>
            <a:r>
              <a:rPr lang="en-US" dirty="0" smtClean="0"/>
              <a:t>ejemplo</a:t>
            </a:r>
            <a:r>
              <a:rPr lang="en-US" dirty="0" smtClean="0"/>
              <a:t>: </a:t>
            </a:r>
            <a:r>
              <a:rPr lang="en-US" dirty="0" smtClean="0"/>
              <a:t>investigación</a:t>
            </a:r>
            <a:r>
              <a:rPr lang="en-US" dirty="0" smtClean="0"/>
              <a:t> </a:t>
            </a:r>
            <a:r>
              <a:rPr lang="en-US" dirty="0" smtClean="0"/>
              <a:t>ecológica</a:t>
            </a:r>
            <a:r>
              <a:rPr lang="en-US" dirty="0" smtClean="0"/>
              <a:t>, studio de </a:t>
            </a:r>
            <a:r>
              <a:rPr lang="en-US" dirty="0" err="1" smtClean="0"/>
              <a:t>casos</a:t>
            </a:r>
            <a:r>
              <a:rPr lang="en-US" dirty="0" smtClean="0"/>
              <a:t>, </a:t>
            </a:r>
            <a:r>
              <a:rPr lang="en-US" dirty="0" err="1" smtClean="0"/>
              <a:t>relatos</a:t>
            </a:r>
            <a:r>
              <a:rPr lang="en-US" dirty="0" smtClean="0"/>
              <a:t> de </a:t>
            </a:r>
            <a:r>
              <a:rPr lang="en-US" dirty="0" err="1" smtClean="0"/>
              <a:t>vida</a:t>
            </a:r>
            <a:r>
              <a:rPr lang="en-US" dirty="0" smtClean="0"/>
              <a:t>, </a:t>
            </a:r>
            <a:r>
              <a:rPr lang="en-US" dirty="0" err="1" smtClean="0"/>
              <a:t>biografía</a:t>
            </a:r>
            <a:endParaRPr lang="es-EC" dirty="0" smtClean="0"/>
          </a:p>
        </p:txBody>
      </p:sp>
      <p:sp>
        <p:nvSpPr>
          <p:cNvPr id="5" name="4 CuadroTexto"/>
          <p:cNvSpPr txBox="1"/>
          <p:nvPr/>
        </p:nvSpPr>
        <p:spPr>
          <a:xfrm>
            <a:off x="844497" y="2780928"/>
            <a:ext cx="7848872" cy="3139321"/>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el objetivo</a:t>
            </a:r>
            <a:endParaRPr lang="es-EC" dirty="0"/>
          </a:p>
          <a:p>
            <a:pPr marL="285750" indent="-285750">
              <a:buFont typeface="Arial" panose="020B0604020202020204" pitchFamily="34" charset="0"/>
              <a:buChar char="•"/>
            </a:pPr>
            <a:r>
              <a:rPr lang="en-US" dirty="0" err="1" smtClean="0"/>
              <a:t>Método</a:t>
            </a:r>
            <a:r>
              <a:rPr lang="en-US" dirty="0" smtClean="0"/>
              <a:t> </a:t>
            </a:r>
            <a:r>
              <a:rPr lang="en-US" dirty="0" err="1" smtClean="0"/>
              <a:t>Descriptivo</a:t>
            </a:r>
            <a:r>
              <a:rPr lang="en-US" dirty="0" smtClean="0"/>
              <a:t>: </a:t>
            </a:r>
            <a:r>
              <a:rPr lang="en-US" dirty="0" err="1" smtClean="0"/>
              <a:t>su</a:t>
            </a:r>
            <a:r>
              <a:rPr lang="en-US" dirty="0" smtClean="0"/>
              <a:t> </a:t>
            </a:r>
            <a:r>
              <a:rPr lang="en-US" dirty="0" err="1" smtClean="0"/>
              <a:t>objetivo</a:t>
            </a:r>
            <a:r>
              <a:rPr lang="en-US" dirty="0" smtClean="0"/>
              <a:t> </a:t>
            </a:r>
            <a:r>
              <a:rPr lang="en-US" dirty="0" err="1" smtClean="0"/>
              <a:t>es</a:t>
            </a:r>
            <a:r>
              <a:rPr lang="en-US" dirty="0" smtClean="0"/>
              <a:t> describer </a:t>
            </a:r>
            <a:r>
              <a:rPr lang="en-US" dirty="0" err="1" smtClean="0"/>
              <a:t>los</a:t>
            </a:r>
            <a:r>
              <a:rPr lang="en-US" dirty="0" smtClean="0"/>
              <a:t> </a:t>
            </a:r>
            <a:r>
              <a:rPr lang="en-US" dirty="0" err="1" smtClean="0"/>
              <a:t>fenómenos</a:t>
            </a:r>
            <a:r>
              <a:rPr lang="en-US" dirty="0" smtClean="0"/>
              <a:t>, </a:t>
            </a:r>
            <a:r>
              <a:rPr lang="en-US" dirty="0" err="1" smtClean="0"/>
              <a:t>están</a:t>
            </a:r>
            <a:r>
              <a:rPr lang="en-US" dirty="0" smtClean="0"/>
              <a:t> </a:t>
            </a:r>
            <a:r>
              <a:rPr lang="en-US" dirty="0" err="1" smtClean="0"/>
              <a:t>en</a:t>
            </a:r>
            <a:r>
              <a:rPr lang="en-US" dirty="0" smtClean="0"/>
              <a:t> el primer </a:t>
            </a:r>
            <a:r>
              <a:rPr lang="en-US" dirty="0" err="1" smtClean="0"/>
              <a:t>nivel</a:t>
            </a:r>
            <a:r>
              <a:rPr lang="en-US" dirty="0" smtClean="0"/>
              <a:t> del </a:t>
            </a:r>
            <a:r>
              <a:rPr lang="en-US" dirty="0" err="1" smtClean="0"/>
              <a:t>conocimiento</a:t>
            </a:r>
            <a:r>
              <a:rPr lang="en-US" dirty="0" smtClean="0"/>
              <a:t> </a:t>
            </a:r>
            <a:r>
              <a:rPr lang="en-US" dirty="0" err="1" smtClean="0"/>
              <a:t>cientìfico</a:t>
            </a:r>
            <a:r>
              <a:rPr lang="en-US" dirty="0" smtClean="0"/>
              <a:t>, la </a:t>
            </a:r>
            <a:r>
              <a:rPr lang="en-US" dirty="0" err="1" smtClean="0"/>
              <a:t>observación</a:t>
            </a:r>
            <a:r>
              <a:rPr lang="en-US" dirty="0" smtClean="0"/>
              <a:t> </a:t>
            </a:r>
            <a:r>
              <a:rPr lang="en-US" dirty="0" err="1" smtClean="0"/>
              <a:t>es</a:t>
            </a:r>
            <a:r>
              <a:rPr lang="en-US" dirty="0" smtClean="0"/>
              <a:t>  la base</a:t>
            </a:r>
          </a:p>
          <a:p>
            <a:pPr marL="285750" indent="-285750">
              <a:buFont typeface="Arial" panose="020B0604020202020204" pitchFamily="34" charset="0"/>
              <a:buChar char="•"/>
            </a:pPr>
            <a:r>
              <a:rPr lang="en-US" dirty="0" err="1" smtClean="0"/>
              <a:t>Método</a:t>
            </a:r>
            <a:r>
              <a:rPr lang="en-US" dirty="0" smtClean="0"/>
              <a:t> </a:t>
            </a:r>
            <a:r>
              <a:rPr lang="en-US" dirty="0" err="1" smtClean="0"/>
              <a:t>Explicativo</a:t>
            </a:r>
            <a:r>
              <a:rPr lang="en-US" dirty="0" smtClean="0"/>
              <a:t>: </a:t>
            </a:r>
            <a:r>
              <a:rPr lang="en-US" dirty="0" err="1" smtClean="0"/>
              <a:t>su</a:t>
            </a:r>
            <a:r>
              <a:rPr lang="en-US" dirty="0" smtClean="0"/>
              <a:t> </a:t>
            </a:r>
            <a:r>
              <a:rPr lang="en-US" dirty="0" err="1" smtClean="0"/>
              <a:t>objetivo</a:t>
            </a:r>
            <a:r>
              <a:rPr lang="en-US" dirty="0" smtClean="0"/>
              <a:t> </a:t>
            </a:r>
            <a:r>
              <a:rPr lang="en-US" dirty="0" err="1" smtClean="0"/>
              <a:t>es</a:t>
            </a:r>
            <a:r>
              <a:rPr lang="en-US" dirty="0" smtClean="0"/>
              <a:t> </a:t>
            </a:r>
            <a:r>
              <a:rPr lang="en-US" dirty="0" err="1" smtClean="0"/>
              <a:t>explicar</a:t>
            </a:r>
            <a:r>
              <a:rPr lang="en-US" dirty="0" smtClean="0"/>
              <a:t> el </a:t>
            </a:r>
            <a:r>
              <a:rPr lang="en-US" dirty="0" err="1" smtClean="0"/>
              <a:t>fenómeno</a:t>
            </a:r>
            <a:r>
              <a:rPr lang="en-US" dirty="0" smtClean="0"/>
              <a:t>.  </a:t>
            </a:r>
            <a:r>
              <a:rPr lang="en-US" dirty="0" err="1" smtClean="0"/>
              <a:t>Trata</a:t>
            </a:r>
            <a:r>
              <a:rPr lang="en-US" dirty="0" smtClean="0"/>
              <a:t> de </a:t>
            </a:r>
            <a:r>
              <a:rPr lang="en-US" dirty="0" err="1" smtClean="0"/>
              <a:t>llegar</a:t>
            </a:r>
            <a:r>
              <a:rPr lang="en-US" dirty="0" smtClean="0"/>
              <a:t> al </a:t>
            </a:r>
            <a:r>
              <a:rPr lang="en-US" dirty="0" err="1" smtClean="0"/>
              <a:t>concimiento</a:t>
            </a:r>
            <a:r>
              <a:rPr lang="en-US" dirty="0" smtClean="0"/>
              <a:t> de las </a:t>
            </a:r>
            <a:r>
              <a:rPr lang="en-US" dirty="0" err="1" smtClean="0"/>
              <a:t>causas</a:t>
            </a:r>
            <a:r>
              <a:rPr lang="en-US" dirty="0" smtClean="0"/>
              <a:t>.  </a:t>
            </a:r>
            <a:r>
              <a:rPr lang="en-US" dirty="0" err="1" smtClean="0"/>
              <a:t>Utilizan</a:t>
            </a:r>
            <a:r>
              <a:rPr lang="en-US" dirty="0" smtClean="0"/>
              <a:t> la </a:t>
            </a:r>
            <a:r>
              <a:rPr lang="en-US" dirty="0" err="1" smtClean="0"/>
              <a:t>metodología</a:t>
            </a:r>
            <a:r>
              <a:rPr lang="en-US" dirty="0" smtClean="0"/>
              <a:t> </a:t>
            </a:r>
            <a:r>
              <a:rPr lang="en-US" dirty="0" err="1" smtClean="0"/>
              <a:t>cuantitativa</a:t>
            </a:r>
            <a:endParaRPr lang="en-US" dirty="0" smtClean="0"/>
          </a:p>
          <a:p>
            <a:pPr marL="285750" indent="-285750">
              <a:buFont typeface="Arial" panose="020B0604020202020204" pitchFamily="34" charset="0"/>
              <a:buChar char="•"/>
            </a:pPr>
            <a:r>
              <a:rPr lang="en-US" dirty="0" err="1" smtClean="0"/>
              <a:t>Método</a:t>
            </a:r>
            <a:r>
              <a:rPr lang="en-US" dirty="0" smtClean="0"/>
              <a:t> Experimental: El </a:t>
            </a:r>
            <a:r>
              <a:rPr lang="en-US" dirty="0" err="1" smtClean="0"/>
              <a:t>objetivo</a:t>
            </a:r>
            <a:r>
              <a:rPr lang="en-US" dirty="0" smtClean="0"/>
              <a:t> </a:t>
            </a:r>
            <a:r>
              <a:rPr lang="en-US" dirty="0" err="1" smtClean="0"/>
              <a:t>es</a:t>
            </a:r>
            <a:r>
              <a:rPr lang="en-US" dirty="0" smtClean="0"/>
              <a:t> </a:t>
            </a:r>
            <a:r>
              <a:rPr lang="en-US" dirty="0" err="1" smtClean="0"/>
              <a:t>controlar</a:t>
            </a:r>
            <a:r>
              <a:rPr lang="en-US" dirty="0" smtClean="0"/>
              <a:t> el </a:t>
            </a:r>
            <a:r>
              <a:rPr lang="en-US" dirty="0" err="1" smtClean="0"/>
              <a:t>fenómeno</a:t>
            </a:r>
            <a:r>
              <a:rPr lang="en-US" dirty="0" smtClean="0"/>
              <a:t>.  </a:t>
            </a:r>
            <a:r>
              <a:rPr lang="en-US" dirty="0" err="1" smtClean="0"/>
              <a:t>Utiliza</a:t>
            </a:r>
            <a:r>
              <a:rPr lang="en-US" dirty="0" smtClean="0"/>
              <a:t> el </a:t>
            </a:r>
            <a:r>
              <a:rPr lang="en-US" dirty="0" err="1" smtClean="0"/>
              <a:t>razonamiento</a:t>
            </a:r>
            <a:r>
              <a:rPr lang="en-US" dirty="0" smtClean="0"/>
              <a:t> </a:t>
            </a:r>
            <a:r>
              <a:rPr lang="en-US" dirty="0" err="1" smtClean="0"/>
              <a:t>hipotético</a:t>
            </a:r>
            <a:r>
              <a:rPr lang="en-US" dirty="0" smtClean="0"/>
              <a:t> </a:t>
            </a:r>
            <a:r>
              <a:rPr lang="en-US" dirty="0" err="1" smtClean="0"/>
              <a:t>deductivo</a:t>
            </a:r>
            <a:r>
              <a:rPr lang="en-US" dirty="0" smtClean="0"/>
              <a:t>.  Se </a:t>
            </a:r>
            <a:r>
              <a:rPr lang="en-US" dirty="0" err="1" smtClean="0"/>
              <a:t>preocupa</a:t>
            </a:r>
            <a:r>
              <a:rPr lang="en-US" dirty="0" smtClean="0"/>
              <a:t> </a:t>
            </a:r>
            <a:r>
              <a:rPr lang="en-US" dirty="0" err="1" smtClean="0"/>
              <a:t>en</a:t>
            </a:r>
            <a:r>
              <a:rPr lang="en-US" dirty="0" smtClean="0"/>
              <a:t> </a:t>
            </a:r>
            <a:r>
              <a:rPr lang="en-US" dirty="0" err="1" smtClean="0"/>
              <a:t>conseguir</a:t>
            </a:r>
            <a:r>
              <a:rPr lang="en-US" dirty="0" smtClean="0"/>
              <a:t> </a:t>
            </a:r>
            <a:r>
              <a:rPr lang="en-US" dirty="0" err="1" smtClean="0"/>
              <a:t>muestras</a:t>
            </a:r>
            <a:r>
              <a:rPr lang="en-US" dirty="0" smtClean="0"/>
              <a:t> de </a:t>
            </a:r>
            <a:r>
              <a:rPr lang="en-US" dirty="0" err="1" smtClean="0"/>
              <a:t>sujetos</a:t>
            </a:r>
            <a:r>
              <a:rPr lang="en-US" dirty="0" smtClean="0"/>
              <a:t> </a:t>
            </a:r>
            <a:r>
              <a:rPr lang="en-US" dirty="0" err="1" smtClean="0"/>
              <a:t>representativos</a:t>
            </a:r>
            <a:r>
              <a:rPr lang="en-US" dirty="0" smtClean="0"/>
              <a:t>.  El </a:t>
            </a:r>
            <a:r>
              <a:rPr lang="en-US" dirty="0" err="1" smtClean="0"/>
              <a:t>anáisis</a:t>
            </a:r>
            <a:r>
              <a:rPr lang="en-US" dirty="0" smtClean="0"/>
              <a:t> de </a:t>
            </a:r>
            <a:r>
              <a:rPr lang="en-US" dirty="0" err="1" smtClean="0"/>
              <a:t>datos</a:t>
            </a:r>
            <a:r>
              <a:rPr lang="en-US" dirty="0" smtClean="0"/>
              <a:t> se </a:t>
            </a:r>
            <a:r>
              <a:rPr lang="en-US" dirty="0" err="1" smtClean="0"/>
              <a:t>hace</a:t>
            </a:r>
            <a:r>
              <a:rPr lang="en-US" dirty="0" smtClean="0"/>
              <a:t> con </a:t>
            </a:r>
            <a:r>
              <a:rPr lang="en-US" dirty="0" err="1" smtClean="0"/>
              <a:t>metodología</a:t>
            </a:r>
            <a:r>
              <a:rPr lang="en-US" dirty="0" smtClean="0"/>
              <a:t> </a:t>
            </a:r>
            <a:r>
              <a:rPr lang="en-US" dirty="0" err="1" smtClean="0"/>
              <a:t>cuantitativa</a:t>
            </a:r>
            <a:endParaRPr lang="en-US" dirty="0" smtClean="0"/>
          </a:p>
          <a:p>
            <a:pPr marL="285750" indent="-285750">
              <a:buFont typeface="Arial" panose="020B0604020202020204" pitchFamily="34" charset="0"/>
              <a:buChar char="•"/>
            </a:pPr>
            <a:r>
              <a:rPr lang="en-US" dirty="0" err="1" smtClean="0"/>
              <a:t>Método</a:t>
            </a:r>
            <a:r>
              <a:rPr lang="en-US" dirty="0" smtClean="0"/>
              <a:t> </a:t>
            </a:r>
            <a:r>
              <a:rPr lang="en-US" dirty="0" err="1" smtClean="0"/>
              <a:t>Predictivo</a:t>
            </a:r>
            <a:r>
              <a:rPr lang="en-US" dirty="0" smtClean="0"/>
              <a:t>: Su </a:t>
            </a:r>
            <a:r>
              <a:rPr lang="en-US" dirty="0" err="1" smtClean="0"/>
              <a:t>objetivo</a:t>
            </a:r>
            <a:r>
              <a:rPr lang="en-US" dirty="0" smtClean="0"/>
              <a:t> </a:t>
            </a:r>
            <a:r>
              <a:rPr lang="en-US" dirty="0" err="1" smtClean="0"/>
              <a:t>es</a:t>
            </a:r>
            <a:r>
              <a:rPr lang="en-US" dirty="0" smtClean="0"/>
              <a:t> </a:t>
            </a:r>
            <a:r>
              <a:rPr lang="en-US" dirty="0" err="1" smtClean="0"/>
              <a:t>predecir</a:t>
            </a:r>
            <a:r>
              <a:rPr lang="en-US" dirty="0" smtClean="0"/>
              <a:t> </a:t>
            </a:r>
            <a:r>
              <a:rPr lang="en-US" dirty="0" err="1" smtClean="0"/>
              <a:t>fenómenos</a:t>
            </a:r>
            <a:r>
              <a:rPr lang="en-US" dirty="0" smtClean="0"/>
              <a:t>, </a:t>
            </a:r>
            <a:r>
              <a:rPr lang="en-US" dirty="0" err="1" smtClean="0"/>
              <a:t>utiliza</a:t>
            </a:r>
            <a:r>
              <a:rPr lang="en-US" dirty="0" smtClean="0"/>
              <a:t> </a:t>
            </a:r>
            <a:r>
              <a:rPr lang="en-US" dirty="0" err="1" smtClean="0"/>
              <a:t>metodología</a:t>
            </a:r>
            <a:r>
              <a:rPr lang="en-US" dirty="0" smtClean="0"/>
              <a:t> </a:t>
            </a:r>
            <a:r>
              <a:rPr lang="en-US" dirty="0" err="1" smtClean="0"/>
              <a:t>cuantitativa</a:t>
            </a:r>
            <a:endParaRPr lang="es-EC" dirty="0" smtClean="0"/>
          </a:p>
        </p:txBody>
      </p:sp>
    </p:spTree>
    <p:extLst>
      <p:ext uri="{BB962C8B-B14F-4D97-AF65-F5344CB8AC3E}">
        <p14:creationId xmlns:p14="http://schemas.microsoft.com/office/powerpoint/2010/main" val="838107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611560" y="908720"/>
            <a:ext cx="7848872" cy="2308324"/>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el enfoque</a:t>
            </a:r>
            <a:endParaRPr lang="es-EC" dirty="0"/>
          </a:p>
          <a:p>
            <a:pPr marL="285750" indent="-285750">
              <a:buFont typeface="Arial" panose="020B0604020202020204" pitchFamily="34" charset="0"/>
              <a:buChar char="•"/>
            </a:pPr>
            <a:r>
              <a:rPr lang="en-US" dirty="0" err="1" smtClean="0"/>
              <a:t>Método</a:t>
            </a:r>
            <a:r>
              <a:rPr lang="en-US" dirty="0" smtClean="0"/>
              <a:t> Experimental: Se </a:t>
            </a:r>
            <a:r>
              <a:rPr lang="en-US" dirty="0" err="1" smtClean="0"/>
              <a:t>seleccionan</a:t>
            </a:r>
            <a:r>
              <a:rPr lang="en-US" dirty="0" smtClean="0"/>
              <a:t> </a:t>
            </a:r>
            <a:r>
              <a:rPr lang="en-US" dirty="0" err="1" smtClean="0"/>
              <a:t>grupos</a:t>
            </a:r>
            <a:r>
              <a:rPr lang="en-US" dirty="0" smtClean="0"/>
              <a:t> de </a:t>
            </a:r>
            <a:r>
              <a:rPr lang="en-US" dirty="0" err="1" smtClean="0"/>
              <a:t>sujetos</a:t>
            </a:r>
            <a:r>
              <a:rPr lang="en-US" dirty="0" smtClean="0"/>
              <a:t> </a:t>
            </a:r>
            <a:r>
              <a:rPr lang="en-US" dirty="0" err="1" smtClean="0"/>
              <a:t>equivalentes</a:t>
            </a:r>
            <a:r>
              <a:rPr lang="en-US" dirty="0" smtClean="0"/>
              <a:t>.  Se </a:t>
            </a:r>
            <a:r>
              <a:rPr lang="en-US" dirty="0" err="1" smtClean="0"/>
              <a:t>analiza</a:t>
            </a:r>
            <a:r>
              <a:rPr lang="en-US" dirty="0" smtClean="0"/>
              <a:t> la </a:t>
            </a:r>
            <a:r>
              <a:rPr lang="en-US" dirty="0" err="1" smtClean="0"/>
              <a:t>varianza</a:t>
            </a:r>
            <a:r>
              <a:rPr lang="en-US" dirty="0" smtClean="0"/>
              <a:t> </a:t>
            </a:r>
            <a:r>
              <a:rPr lang="en-US" dirty="0" err="1" smtClean="0"/>
              <a:t>en</a:t>
            </a:r>
            <a:r>
              <a:rPr lang="en-US" dirty="0" smtClean="0"/>
              <a:t> el </a:t>
            </a:r>
            <a:r>
              <a:rPr lang="en-US" dirty="0" err="1" smtClean="0"/>
              <a:t>análisis</a:t>
            </a:r>
            <a:r>
              <a:rPr lang="en-US" dirty="0" smtClean="0"/>
              <a:t> de </a:t>
            </a:r>
            <a:r>
              <a:rPr lang="en-US" dirty="0" err="1" smtClean="0"/>
              <a:t>datos</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Método</a:t>
            </a:r>
            <a:r>
              <a:rPr lang="en-US" dirty="0" smtClean="0"/>
              <a:t> </a:t>
            </a:r>
            <a:r>
              <a:rPr lang="en-US" dirty="0" err="1" smtClean="0"/>
              <a:t>Correlacional</a:t>
            </a:r>
            <a:r>
              <a:rPr lang="en-US" dirty="0" smtClean="0"/>
              <a:t>: No hay variable </a:t>
            </a:r>
            <a:r>
              <a:rPr lang="en-US" dirty="0" err="1" smtClean="0"/>
              <a:t>independiente</a:t>
            </a:r>
            <a:r>
              <a:rPr lang="en-US" dirty="0" smtClean="0"/>
              <a:t> experimental.  No se </a:t>
            </a:r>
            <a:r>
              <a:rPr lang="en-US" dirty="0" err="1" smtClean="0"/>
              <a:t>seleccionan</a:t>
            </a:r>
            <a:r>
              <a:rPr lang="en-US" dirty="0" smtClean="0"/>
              <a:t> </a:t>
            </a:r>
            <a:r>
              <a:rPr lang="en-US" dirty="0" err="1" smtClean="0"/>
              <a:t>grupos</a:t>
            </a:r>
            <a:r>
              <a:rPr lang="en-US" dirty="0" smtClean="0"/>
              <a:t> </a:t>
            </a:r>
            <a:r>
              <a:rPr lang="en-US" dirty="0" err="1" smtClean="0"/>
              <a:t>equivalentes</a:t>
            </a:r>
            <a:r>
              <a:rPr lang="en-US" dirty="0" smtClean="0"/>
              <a:t> de </a:t>
            </a:r>
            <a:r>
              <a:rPr lang="en-US" dirty="0" err="1" smtClean="0"/>
              <a:t>sujetos</a:t>
            </a:r>
            <a:r>
              <a:rPr lang="en-US" dirty="0" smtClean="0"/>
              <a:t>.  Se </a:t>
            </a:r>
            <a:r>
              <a:rPr lang="en-US" dirty="0" err="1" smtClean="0"/>
              <a:t>basa</a:t>
            </a:r>
            <a:r>
              <a:rPr lang="en-US" dirty="0" smtClean="0"/>
              <a:t> </a:t>
            </a:r>
            <a:r>
              <a:rPr lang="en-US" dirty="0" err="1" smtClean="0"/>
              <a:t>en</a:t>
            </a:r>
            <a:r>
              <a:rPr lang="en-US" dirty="0" smtClean="0"/>
              <a:t> la </a:t>
            </a:r>
            <a:r>
              <a:rPr lang="en-US" dirty="0" err="1" smtClean="0"/>
              <a:t>observación</a:t>
            </a:r>
            <a:r>
              <a:rPr lang="en-US" dirty="0" smtClean="0"/>
              <a:t>.  Se </a:t>
            </a:r>
            <a:r>
              <a:rPr lang="en-US" dirty="0" err="1" smtClean="0"/>
              <a:t>utiliza</a:t>
            </a:r>
            <a:r>
              <a:rPr lang="en-US" dirty="0" smtClean="0"/>
              <a:t> el </a:t>
            </a:r>
            <a:r>
              <a:rPr lang="en-US" dirty="0" err="1" smtClean="0"/>
              <a:t>coeficiente</a:t>
            </a:r>
            <a:r>
              <a:rPr lang="en-US" dirty="0" smtClean="0"/>
              <a:t> de </a:t>
            </a:r>
            <a:r>
              <a:rPr lang="en-US" dirty="0" err="1" smtClean="0"/>
              <a:t>correlación</a:t>
            </a:r>
            <a:r>
              <a:rPr lang="en-US" dirty="0" smtClean="0"/>
              <a:t> </a:t>
            </a:r>
            <a:r>
              <a:rPr lang="en-US" dirty="0" smtClean="0"/>
              <a:t>de Pearson o el de Spearman para </a:t>
            </a:r>
            <a:r>
              <a:rPr lang="en-US" dirty="0" err="1" smtClean="0"/>
              <a:t>probar</a:t>
            </a:r>
            <a:r>
              <a:rPr lang="en-US" dirty="0" smtClean="0"/>
              <a:t> la </a:t>
            </a:r>
            <a:r>
              <a:rPr lang="en-US" dirty="0" err="1" smtClean="0"/>
              <a:t>hipótesis</a:t>
            </a:r>
            <a:endParaRPr lang="en-US" dirty="0" smtClean="0"/>
          </a:p>
        </p:txBody>
      </p:sp>
      <p:sp>
        <p:nvSpPr>
          <p:cNvPr id="5" name="2 CuadroTexto"/>
          <p:cNvSpPr txBox="1"/>
          <p:nvPr/>
        </p:nvSpPr>
        <p:spPr>
          <a:xfrm>
            <a:off x="611560" y="3873822"/>
            <a:ext cx="7848872" cy="1477328"/>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Según la Temporalización</a:t>
            </a:r>
            <a:endParaRPr lang="es-EC" dirty="0"/>
          </a:p>
          <a:p>
            <a:pPr marL="285750" indent="-285750">
              <a:buFont typeface="Arial" panose="020B0604020202020204" pitchFamily="34" charset="0"/>
              <a:buChar char="•"/>
            </a:pPr>
            <a:r>
              <a:rPr lang="en-US" dirty="0" err="1" smtClean="0"/>
              <a:t>Método</a:t>
            </a:r>
            <a:r>
              <a:rPr lang="en-US" dirty="0" smtClean="0"/>
              <a:t> Transversal: </a:t>
            </a:r>
            <a:r>
              <a:rPr lang="en-US" dirty="0" err="1" smtClean="0"/>
              <a:t>Recoge</a:t>
            </a:r>
            <a:r>
              <a:rPr lang="en-US" dirty="0" smtClean="0"/>
              <a:t> la </a:t>
            </a:r>
            <a:r>
              <a:rPr lang="en-US" dirty="0" err="1" smtClean="0"/>
              <a:t>información</a:t>
            </a:r>
            <a:r>
              <a:rPr lang="en-US" dirty="0" smtClean="0"/>
              <a:t> </a:t>
            </a:r>
            <a:r>
              <a:rPr lang="en-US" dirty="0" err="1" smtClean="0"/>
              <a:t>en</a:t>
            </a:r>
            <a:r>
              <a:rPr lang="en-US" dirty="0" smtClean="0"/>
              <a:t> un breve </a:t>
            </a:r>
            <a:r>
              <a:rPr lang="en-US" dirty="0" err="1" smtClean="0"/>
              <a:t>lapso</a:t>
            </a:r>
            <a:r>
              <a:rPr lang="en-US" dirty="0" smtClean="0"/>
              <a:t> de </a:t>
            </a:r>
            <a:r>
              <a:rPr lang="en-US" dirty="0" err="1" smtClean="0"/>
              <a:t>tiempo</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Método</a:t>
            </a:r>
            <a:r>
              <a:rPr lang="en-US" dirty="0" smtClean="0"/>
              <a:t> Longitudinal Se </a:t>
            </a:r>
            <a:r>
              <a:rPr lang="en-US" dirty="0" err="1" smtClean="0"/>
              <a:t>recoge</a:t>
            </a:r>
            <a:r>
              <a:rPr lang="en-US" dirty="0" smtClean="0"/>
              <a:t> la </a:t>
            </a:r>
            <a:r>
              <a:rPr lang="en-US" dirty="0" err="1" smtClean="0"/>
              <a:t>información</a:t>
            </a:r>
            <a:r>
              <a:rPr lang="en-US" dirty="0" smtClean="0"/>
              <a:t> </a:t>
            </a:r>
            <a:r>
              <a:rPr lang="en-US" dirty="0" err="1" smtClean="0"/>
              <a:t>en</a:t>
            </a:r>
            <a:r>
              <a:rPr lang="en-US" dirty="0" smtClean="0"/>
              <a:t> </a:t>
            </a:r>
            <a:r>
              <a:rPr lang="en-US" dirty="0" err="1" smtClean="0"/>
              <a:t>períodos</a:t>
            </a:r>
            <a:r>
              <a:rPr lang="en-US" dirty="0" smtClean="0"/>
              <a:t> de </a:t>
            </a:r>
            <a:r>
              <a:rPr lang="en-US" dirty="0" err="1" smtClean="0"/>
              <a:t>tiempo</a:t>
            </a:r>
            <a:r>
              <a:rPr lang="en-US" dirty="0" smtClean="0"/>
              <a:t> </a:t>
            </a:r>
            <a:r>
              <a:rPr lang="en-US" dirty="0" err="1" smtClean="0"/>
              <a:t>cada</a:t>
            </a:r>
            <a:r>
              <a:rPr lang="en-US" dirty="0" smtClean="0"/>
              <a:t> </a:t>
            </a:r>
            <a:r>
              <a:rPr lang="en-US" dirty="0" err="1" smtClean="0"/>
              <a:t>semana</a:t>
            </a:r>
            <a:r>
              <a:rPr lang="en-US" dirty="0" smtClean="0"/>
              <a:t>, </a:t>
            </a:r>
            <a:r>
              <a:rPr lang="en-US" dirty="0" err="1" smtClean="0"/>
              <a:t>cada</a:t>
            </a:r>
            <a:r>
              <a:rPr lang="en-US" dirty="0" smtClean="0"/>
              <a:t> </a:t>
            </a:r>
            <a:r>
              <a:rPr lang="en-US" dirty="0" err="1" smtClean="0"/>
              <a:t>mes</a:t>
            </a:r>
            <a:r>
              <a:rPr lang="en-US" dirty="0" smtClean="0"/>
              <a:t>, </a:t>
            </a:r>
            <a:r>
              <a:rPr lang="en-US" dirty="0" err="1" smtClean="0"/>
              <a:t>etc</a:t>
            </a:r>
            <a:endParaRPr lang="en-US" dirty="0" smtClean="0"/>
          </a:p>
        </p:txBody>
      </p:sp>
    </p:spTree>
    <p:extLst>
      <p:ext uri="{BB962C8B-B14F-4D97-AF65-F5344CB8AC3E}">
        <p14:creationId xmlns:p14="http://schemas.microsoft.com/office/powerpoint/2010/main" val="4087052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9652" y="332656"/>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smtClean="0"/>
              <a:t>TÉCNICAS E INSTRUMENTOS EN LA INVESTIGACIÓN</a:t>
            </a:r>
            <a:endParaRPr lang="es-EC" dirty="0"/>
          </a:p>
        </p:txBody>
      </p:sp>
      <p:sp>
        <p:nvSpPr>
          <p:cNvPr id="4" name="1 CuadroTexto"/>
          <p:cNvSpPr txBox="1"/>
          <p:nvPr/>
        </p:nvSpPr>
        <p:spPr>
          <a:xfrm>
            <a:off x="611560" y="908720"/>
            <a:ext cx="7848872" cy="1200329"/>
          </a:xfrm>
          <a:prstGeom prst="rect">
            <a:avLst/>
          </a:prstGeom>
        </p:spPr>
        <p:txBody>
          <a:bodyPr wrap="square">
            <a:spAutoFit/>
          </a:bodyPr>
          <a:lstStyle>
            <a:defPPr>
              <a:defRPr lang="es-EC"/>
            </a:defPPr>
            <a:lvl1pPr algn="just">
              <a:defRPr>
                <a:solidFill>
                  <a:schemeClr val="accent6"/>
                </a:solidFill>
              </a:defRPr>
            </a:lvl1pPr>
          </a:lstStyle>
          <a:p>
            <a:r>
              <a:rPr lang="es-EC" dirty="0" smtClean="0"/>
              <a:t>Para recoger, sistematizar y procesar la información es necesario utilizar técnicas e instrumentos de investigación, las técnicas más utilizadas son: la encuesta,  la entrevista, la observación, los test cada técnica tiene sus instrumentos de recolección de datos:</a:t>
            </a:r>
            <a:endParaRPr lang="es-EC" dirty="0"/>
          </a:p>
        </p:txBody>
      </p:sp>
      <p:pic>
        <p:nvPicPr>
          <p:cNvPr id="1026" name="Picture 2" descr="Resultado de imagen para encue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436894"/>
            <a:ext cx="2016224" cy="2275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ntrevi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092" y="4602412"/>
            <a:ext cx="216024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observaciò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109049"/>
            <a:ext cx="2088232" cy="2082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588" y="2492896"/>
            <a:ext cx="1973248" cy="147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0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908720"/>
            <a:ext cx="7056784" cy="3416320"/>
          </a:xfrm>
          <a:prstGeom prst="rect">
            <a:avLst/>
          </a:prstGeom>
        </p:spPr>
        <p:txBody>
          <a:bodyPr wrap="square">
            <a:spAutoFit/>
          </a:bodyPr>
          <a:lstStyle/>
          <a:p>
            <a:pPr algn="ctr"/>
            <a:r>
              <a:rPr lang="es-EC" b="1" dirty="0" smtClean="0">
                <a:solidFill>
                  <a:schemeClr val="accent2">
                    <a:lumMod val="50000"/>
                  </a:schemeClr>
                </a:solidFill>
              </a:rPr>
              <a:t>CLASIFICACIÓN DE LAS INVESTIGACIONES</a:t>
            </a:r>
            <a:endParaRPr lang="es-EC" dirty="0">
              <a:solidFill>
                <a:schemeClr val="accent6"/>
              </a:solidFill>
            </a:endParaRPr>
          </a:p>
          <a:p>
            <a:pPr algn="just"/>
            <a:r>
              <a:rPr lang="es-ES" dirty="0">
                <a:solidFill>
                  <a:schemeClr val="accent6"/>
                </a:solidFill>
              </a:rPr>
              <a:t> </a:t>
            </a:r>
            <a:endParaRPr lang="es-EC" dirty="0">
              <a:solidFill>
                <a:schemeClr val="accent6"/>
              </a:solidFill>
            </a:endParaRPr>
          </a:p>
          <a:p>
            <a:pPr marL="285750" indent="-285750" algn="just">
              <a:buFont typeface="Arial" panose="020B0604020202020204" pitchFamily="34" charset="0"/>
              <a:buChar char="•"/>
            </a:pPr>
            <a:r>
              <a:rPr lang="es-ES" dirty="0" smtClean="0">
                <a:solidFill>
                  <a:schemeClr val="accent6"/>
                </a:solidFill>
              </a:rPr>
              <a:t>Básica y Aplicada</a:t>
            </a:r>
          </a:p>
          <a:p>
            <a:pPr algn="just"/>
            <a:endParaRPr lang="es-ES" dirty="0" smtClean="0">
              <a:solidFill>
                <a:schemeClr val="accent6"/>
              </a:solidFill>
            </a:endParaRPr>
          </a:p>
          <a:p>
            <a:pPr marL="285750" indent="-285750" algn="just">
              <a:buFont typeface="Arial" panose="020B0604020202020204" pitchFamily="34" charset="0"/>
              <a:buChar char="•"/>
            </a:pPr>
            <a:r>
              <a:rPr lang="es-ES" dirty="0" smtClean="0">
                <a:solidFill>
                  <a:schemeClr val="accent6"/>
                </a:solidFill>
              </a:rPr>
              <a:t>Bibliográfica y Documental</a:t>
            </a:r>
          </a:p>
          <a:p>
            <a:pPr algn="just"/>
            <a:endParaRPr lang="es-ES" dirty="0" smtClean="0">
              <a:solidFill>
                <a:schemeClr val="accent6"/>
              </a:solidFill>
            </a:endParaRPr>
          </a:p>
          <a:p>
            <a:pPr marL="285750" indent="-285750" algn="just">
              <a:buFont typeface="Arial" panose="020B0604020202020204" pitchFamily="34" charset="0"/>
              <a:buChar char="•"/>
            </a:pPr>
            <a:r>
              <a:rPr lang="es-ES" dirty="0" smtClean="0">
                <a:solidFill>
                  <a:schemeClr val="accent6"/>
                </a:solidFill>
              </a:rPr>
              <a:t>Investigación de Campo</a:t>
            </a:r>
          </a:p>
          <a:p>
            <a:pPr algn="just"/>
            <a:endParaRPr lang="es-ES" dirty="0" smtClean="0">
              <a:solidFill>
                <a:schemeClr val="accent6"/>
              </a:solidFill>
            </a:endParaRPr>
          </a:p>
          <a:p>
            <a:pPr marL="285750" indent="-285750" algn="just">
              <a:buFont typeface="Arial" panose="020B0604020202020204" pitchFamily="34" charset="0"/>
              <a:buChar char="•"/>
            </a:pPr>
            <a:r>
              <a:rPr lang="es-ES" dirty="0">
                <a:solidFill>
                  <a:schemeClr val="accent6"/>
                </a:solidFill>
              </a:rPr>
              <a:t>Investigación de </a:t>
            </a:r>
            <a:r>
              <a:rPr lang="es-ES" dirty="0" smtClean="0">
                <a:solidFill>
                  <a:schemeClr val="accent6"/>
                </a:solidFill>
              </a:rPr>
              <a:t>Laboratorio</a:t>
            </a:r>
            <a:endParaRPr lang="es-ES" dirty="0">
              <a:solidFill>
                <a:schemeClr val="accent6"/>
              </a:solidFill>
            </a:endParaRPr>
          </a:p>
          <a:p>
            <a:pPr marL="285750" indent="-285750" algn="just">
              <a:buFont typeface="Arial" panose="020B0604020202020204" pitchFamily="34" charset="0"/>
              <a:buChar char="•"/>
            </a:pPr>
            <a:endParaRPr lang="es-ES" dirty="0" smtClean="0">
              <a:solidFill>
                <a:schemeClr val="accent6"/>
              </a:solidFill>
            </a:endParaRPr>
          </a:p>
          <a:p>
            <a:pPr marL="285750" indent="-285750" algn="just">
              <a:buFont typeface="Arial" panose="020B0604020202020204" pitchFamily="34" charset="0"/>
              <a:buChar char="•"/>
            </a:pPr>
            <a:endParaRPr lang="es-ES" dirty="0" smtClean="0">
              <a:solidFill>
                <a:schemeClr val="accent6"/>
              </a:solidFill>
            </a:endParaRPr>
          </a:p>
          <a:p>
            <a:pPr algn="just"/>
            <a:endParaRPr lang="es-ES" dirty="0">
              <a:solidFill>
                <a:schemeClr val="accent6"/>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5373216"/>
            <a:ext cx="1572766" cy="1082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391001" y="233521"/>
            <a:ext cx="1737262" cy="1159233"/>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a:stretch>
            <a:fillRect/>
          </a:stretch>
        </p:blipFill>
        <p:spPr>
          <a:xfrm>
            <a:off x="4704606" y="3245485"/>
            <a:ext cx="2571335" cy="1581648"/>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5"/>
          <a:stretch>
            <a:fillRect/>
          </a:stretch>
        </p:blipFill>
        <p:spPr>
          <a:xfrm>
            <a:off x="6804248" y="1439377"/>
            <a:ext cx="1311899" cy="873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46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48680"/>
            <a:ext cx="7848872" cy="3416320"/>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Encuesta:</a:t>
            </a:r>
            <a:endParaRPr lang="es-EC" dirty="0"/>
          </a:p>
          <a:p>
            <a:pPr marL="285750" indent="-285750">
              <a:buFont typeface="Arial" panose="020B0604020202020204" pitchFamily="34" charset="0"/>
              <a:buChar char="•"/>
            </a:pPr>
            <a:r>
              <a:rPr lang="en-US" dirty="0" smtClean="0"/>
              <a:t>La </a:t>
            </a:r>
            <a:r>
              <a:rPr lang="en-US" dirty="0" err="1" smtClean="0"/>
              <a:t>encuesta</a:t>
            </a:r>
            <a:r>
              <a:rPr lang="en-US" dirty="0" smtClean="0"/>
              <a:t> se </a:t>
            </a:r>
            <a:r>
              <a:rPr lang="en-US" dirty="0" err="1" smtClean="0"/>
              <a:t>realiza</a:t>
            </a:r>
            <a:r>
              <a:rPr lang="en-US" dirty="0" smtClean="0"/>
              <a:t> con </a:t>
            </a:r>
            <a:r>
              <a:rPr lang="en-US" dirty="0" err="1" smtClean="0"/>
              <a:t>cuestionarios</a:t>
            </a:r>
            <a:r>
              <a:rPr lang="en-US" dirty="0" smtClean="0"/>
              <a:t> </a:t>
            </a:r>
            <a:r>
              <a:rPr lang="en-US" dirty="0" err="1" smtClean="0"/>
              <a:t>elaborados</a:t>
            </a:r>
            <a:r>
              <a:rPr lang="en-US" dirty="0" smtClean="0"/>
              <a:t> con la </a:t>
            </a:r>
            <a:r>
              <a:rPr lang="en-US" dirty="0" err="1" smtClean="0"/>
              <a:t>finalidad</a:t>
            </a:r>
            <a:r>
              <a:rPr lang="en-US" dirty="0" smtClean="0"/>
              <a:t> de </a:t>
            </a:r>
            <a:r>
              <a:rPr lang="en-US" dirty="0" err="1" smtClean="0"/>
              <a:t>obtener</a:t>
            </a:r>
            <a:r>
              <a:rPr lang="en-US" dirty="0" smtClean="0"/>
              <a:t> </a:t>
            </a:r>
            <a:r>
              <a:rPr lang="en-US" dirty="0" err="1" smtClean="0"/>
              <a:t>información</a:t>
            </a:r>
            <a:r>
              <a:rPr lang="en-US" dirty="0" smtClean="0"/>
              <a:t> de </a:t>
            </a:r>
            <a:r>
              <a:rPr lang="en-US" dirty="0" err="1" smtClean="0"/>
              <a:t>los</a:t>
            </a:r>
            <a:r>
              <a:rPr lang="en-US" dirty="0" smtClean="0"/>
              <a:t> </a:t>
            </a:r>
            <a:r>
              <a:rPr lang="en-US" dirty="0" err="1" smtClean="0"/>
              <a:t>elementos</a:t>
            </a:r>
            <a:r>
              <a:rPr lang="en-US" dirty="0" smtClean="0"/>
              <a:t> que </a:t>
            </a:r>
            <a:r>
              <a:rPr lang="en-US" dirty="0" err="1" smtClean="0"/>
              <a:t>serán</a:t>
            </a:r>
            <a:r>
              <a:rPr lang="en-US" dirty="0" smtClean="0"/>
              <a:t> parte de la </a:t>
            </a:r>
            <a:r>
              <a:rPr lang="en-US" dirty="0" err="1" smtClean="0"/>
              <a:t>muestra</a:t>
            </a:r>
            <a:endParaRPr lang="en-US" dirty="0" smtClean="0"/>
          </a:p>
          <a:p>
            <a:pPr marL="285750" indent="-285750">
              <a:buFont typeface="Arial" panose="020B0604020202020204" pitchFamily="34" charset="0"/>
              <a:buChar char="•"/>
            </a:pPr>
            <a:r>
              <a:rPr lang="en-US" dirty="0" smtClean="0"/>
              <a:t>Los </a:t>
            </a:r>
            <a:r>
              <a:rPr lang="en-US" dirty="0" err="1" smtClean="0"/>
              <a:t>tipos</a:t>
            </a:r>
            <a:r>
              <a:rPr lang="en-US" dirty="0" smtClean="0"/>
              <a:t> de </a:t>
            </a:r>
            <a:r>
              <a:rPr lang="en-US" dirty="0" err="1" smtClean="0"/>
              <a:t>preguntas</a:t>
            </a:r>
            <a:r>
              <a:rPr lang="en-US" dirty="0" smtClean="0"/>
              <a:t> son: </a:t>
            </a:r>
          </a:p>
          <a:p>
            <a:pPr marL="742950" lvl="1" indent="-285750">
              <a:buFont typeface="Arial" panose="020B0604020202020204" pitchFamily="34" charset="0"/>
              <a:buChar char="•"/>
            </a:pPr>
            <a:r>
              <a:rPr lang="en-US" dirty="0" smtClean="0">
                <a:solidFill>
                  <a:schemeClr val="accent6"/>
                </a:solidFill>
              </a:rPr>
              <a:t>De </a:t>
            </a:r>
            <a:r>
              <a:rPr lang="en-US" dirty="0" err="1" smtClean="0">
                <a:solidFill>
                  <a:schemeClr val="accent6"/>
                </a:solidFill>
              </a:rPr>
              <a:t>Identificación</a:t>
            </a:r>
            <a:r>
              <a:rPr lang="en-US" dirty="0" smtClean="0">
                <a:solidFill>
                  <a:schemeClr val="accent6"/>
                </a:solidFill>
              </a:rPr>
              <a:t>: </a:t>
            </a:r>
            <a:r>
              <a:rPr lang="en-US" dirty="0" err="1" smtClean="0">
                <a:solidFill>
                  <a:schemeClr val="accent6"/>
                </a:solidFill>
              </a:rPr>
              <a:t>orientadas</a:t>
            </a:r>
            <a:r>
              <a:rPr lang="en-US" dirty="0" smtClean="0">
                <a:solidFill>
                  <a:schemeClr val="accent6"/>
                </a:solidFill>
              </a:rPr>
              <a:t> a </a:t>
            </a:r>
            <a:r>
              <a:rPr lang="en-US" dirty="0" err="1" smtClean="0">
                <a:solidFill>
                  <a:schemeClr val="accent6"/>
                </a:solidFill>
              </a:rPr>
              <a:t>conocer</a:t>
            </a:r>
            <a:r>
              <a:rPr lang="en-US" dirty="0" smtClean="0">
                <a:solidFill>
                  <a:schemeClr val="accent6"/>
                </a:solidFill>
              </a:rPr>
              <a:t> el </a:t>
            </a:r>
            <a:r>
              <a:rPr lang="en-US" dirty="0" err="1" smtClean="0">
                <a:solidFill>
                  <a:schemeClr val="accent6"/>
                </a:solidFill>
              </a:rPr>
              <a:t>nombre</a:t>
            </a:r>
            <a:r>
              <a:rPr lang="en-US" dirty="0" smtClean="0">
                <a:solidFill>
                  <a:schemeClr val="accent6"/>
                </a:solidFill>
              </a:rPr>
              <a:t>, </a:t>
            </a:r>
            <a:r>
              <a:rPr lang="en-US" dirty="0" err="1" smtClean="0">
                <a:solidFill>
                  <a:schemeClr val="accent6"/>
                </a:solidFill>
              </a:rPr>
              <a:t>edad</a:t>
            </a:r>
            <a:r>
              <a:rPr lang="en-US" dirty="0" smtClean="0">
                <a:solidFill>
                  <a:schemeClr val="accent6"/>
                </a:solidFill>
              </a:rPr>
              <a:t>, </a:t>
            </a:r>
            <a:r>
              <a:rPr lang="en-US" dirty="0" err="1" smtClean="0">
                <a:solidFill>
                  <a:schemeClr val="accent6"/>
                </a:solidFill>
              </a:rPr>
              <a:t>sexo</a:t>
            </a:r>
            <a:r>
              <a:rPr lang="en-US" dirty="0" smtClean="0">
                <a:solidFill>
                  <a:schemeClr val="accent6"/>
                </a:solidFill>
              </a:rPr>
              <a:t>, </a:t>
            </a:r>
            <a:r>
              <a:rPr lang="en-US" dirty="0" err="1" smtClean="0">
                <a:solidFill>
                  <a:schemeClr val="accent6"/>
                </a:solidFill>
              </a:rPr>
              <a:t>profesión</a:t>
            </a:r>
            <a:r>
              <a:rPr lang="en-US" dirty="0" smtClean="0">
                <a:solidFill>
                  <a:schemeClr val="accent6"/>
                </a:solidFill>
              </a:rPr>
              <a:t>, </a:t>
            </a:r>
            <a:r>
              <a:rPr lang="en-US" dirty="0" err="1" smtClean="0">
                <a:solidFill>
                  <a:schemeClr val="accent6"/>
                </a:solidFill>
              </a:rPr>
              <a:t>estado</a:t>
            </a:r>
            <a:r>
              <a:rPr lang="en-US" dirty="0" smtClean="0">
                <a:solidFill>
                  <a:schemeClr val="accent6"/>
                </a:solidFill>
              </a:rPr>
              <a:t> civil, </a:t>
            </a:r>
            <a:r>
              <a:rPr lang="en-US" dirty="0" err="1" smtClean="0">
                <a:solidFill>
                  <a:schemeClr val="accent6"/>
                </a:solidFill>
              </a:rPr>
              <a:t>etc</a:t>
            </a:r>
            <a:endParaRPr lang="en-US" dirty="0" smtClean="0">
              <a:solidFill>
                <a:schemeClr val="accent6"/>
              </a:solidFill>
            </a:endParaRPr>
          </a:p>
          <a:p>
            <a:pPr marL="742950" lvl="1" indent="-285750">
              <a:buFont typeface="Arial" panose="020B0604020202020204" pitchFamily="34" charset="0"/>
              <a:buChar char="•"/>
            </a:pPr>
            <a:r>
              <a:rPr lang="en-US" dirty="0">
                <a:solidFill>
                  <a:schemeClr val="accent6"/>
                </a:solidFill>
              </a:rPr>
              <a:t>De </a:t>
            </a:r>
            <a:r>
              <a:rPr lang="en-US" dirty="0" err="1" smtClean="0">
                <a:solidFill>
                  <a:schemeClr val="accent6"/>
                </a:solidFill>
              </a:rPr>
              <a:t>Información</a:t>
            </a:r>
            <a:r>
              <a:rPr lang="en-US" dirty="0" smtClean="0">
                <a:solidFill>
                  <a:schemeClr val="accent6"/>
                </a:solidFill>
              </a:rPr>
              <a:t>: se </a:t>
            </a:r>
            <a:r>
              <a:rPr lang="en-US" dirty="0" err="1" smtClean="0">
                <a:solidFill>
                  <a:schemeClr val="accent6"/>
                </a:solidFill>
              </a:rPr>
              <a:t>recoge</a:t>
            </a:r>
            <a:r>
              <a:rPr lang="en-US" dirty="0" smtClean="0">
                <a:solidFill>
                  <a:schemeClr val="accent6"/>
                </a:solidFill>
              </a:rPr>
              <a:t> con </a:t>
            </a:r>
            <a:r>
              <a:rPr lang="en-US" dirty="0" err="1" smtClean="0">
                <a:solidFill>
                  <a:schemeClr val="accent6"/>
                </a:solidFill>
              </a:rPr>
              <a:t>escala</a:t>
            </a:r>
            <a:r>
              <a:rPr lang="en-US" dirty="0" smtClean="0">
                <a:solidFill>
                  <a:schemeClr val="accent6"/>
                </a:solidFill>
              </a:rPr>
              <a:t> de </a:t>
            </a:r>
            <a:r>
              <a:rPr lang="en-US" dirty="0" err="1" smtClean="0">
                <a:solidFill>
                  <a:schemeClr val="accent6"/>
                </a:solidFill>
              </a:rPr>
              <a:t>categoría</a:t>
            </a:r>
            <a:r>
              <a:rPr lang="en-US" dirty="0" smtClean="0">
                <a:solidFill>
                  <a:schemeClr val="accent6"/>
                </a:solidFill>
              </a:rPr>
              <a:t> </a:t>
            </a:r>
            <a:r>
              <a:rPr lang="en-US" dirty="0" err="1" smtClean="0">
                <a:solidFill>
                  <a:schemeClr val="accent6"/>
                </a:solidFill>
              </a:rPr>
              <a:t>si</a:t>
            </a:r>
            <a:r>
              <a:rPr lang="en-US" dirty="0" smtClean="0">
                <a:solidFill>
                  <a:schemeClr val="accent6"/>
                </a:solidFill>
              </a:rPr>
              <a:t> , no </a:t>
            </a:r>
          </a:p>
          <a:p>
            <a:pPr marL="742950" lvl="1" indent="-285750">
              <a:buFont typeface="Arial" panose="020B0604020202020204" pitchFamily="34" charset="0"/>
              <a:buChar char="•"/>
            </a:pPr>
            <a:r>
              <a:rPr lang="en-US" dirty="0">
                <a:solidFill>
                  <a:schemeClr val="accent6"/>
                </a:solidFill>
              </a:rPr>
              <a:t>De </a:t>
            </a:r>
            <a:r>
              <a:rPr lang="en-US" dirty="0" err="1" smtClean="0">
                <a:solidFill>
                  <a:schemeClr val="accent6"/>
                </a:solidFill>
              </a:rPr>
              <a:t>Opinión</a:t>
            </a:r>
            <a:r>
              <a:rPr lang="en-US" dirty="0" smtClean="0">
                <a:solidFill>
                  <a:schemeClr val="accent6"/>
                </a:solidFill>
              </a:rPr>
              <a:t>: </a:t>
            </a:r>
            <a:r>
              <a:rPr lang="en-US" dirty="0" err="1" smtClean="0">
                <a:solidFill>
                  <a:schemeClr val="accent6"/>
                </a:solidFill>
              </a:rPr>
              <a:t>Orientadas</a:t>
            </a:r>
            <a:r>
              <a:rPr lang="en-US" dirty="0" smtClean="0">
                <a:solidFill>
                  <a:schemeClr val="accent6"/>
                </a:solidFill>
              </a:rPr>
              <a:t> a </a:t>
            </a:r>
            <a:r>
              <a:rPr lang="en-US" dirty="0" err="1" smtClean="0">
                <a:solidFill>
                  <a:schemeClr val="accent6"/>
                </a:solidFill>
              </a:rPr>
              <a:t>recibir</a:t>
            </a:r>
            <a:r>
              <a:rPr lang="en-US" dirty="0" smtClean="0">
                <a:solidFill>
                  <a:schemeClr val="accent6"/>
                </a:solidFill>
              </a:rPr>
              <a:t> </a:t>
            </a:r>
            <a:r>
              <a:rPr lang="en-US" dirty="0" err="1" smtClean="0">
                <a:solidFill>
                  <a:schemeClr val="accent6"/>
                </a:solidFill>
              </a:rPr>
              <a:t>criterios</a:t>
            </a:r>
            <a:r>
              <a:rPr lang="en-US" dirty="0" smtClean="0">
                <a:solidFill>
                  <a:schemeClr val="accent6"/>
                </a:solidFill>
              </a:rPr>
              <a:t> del </a:t>
            </a:r>
            <a:r>
              <a:rPr lang="en-US" dirty="0" err="1" smtClean="0">
                <a:solidFill>
                  <a:schemeClr val="accent6"/>
                </a:solidFill>
              </a:rPr>
              <a:t>encuesntado</a:t>
            </a:r>
            <a:r>
              <a:rPr lang="en-US" dirty="0" smtClean="0">
                <a:solidFill>
                  <a:schemeClr val="accent6"/>
                </a:solidFill>
              </a:rPr>
              <a:t> </a:t>
            </a:r>
            <a:r>
              <a:rPr lang="en-US" dirty="0" err="1" smtClean="0">
                <a:solidFill>
                  <a:schemeClr val="accent6"/>
                </a:solidFill>
              </a:rPr>
              <a:t>sobre</a:t>
            </a:r>
            <a:r>
              <a:rPr lang="en-US" dirty="0" smtClean="0">
                <a:solidFill>
                  <a:schemeClr val="accent6"/>
                </a:solidFill>
              </a:rPr>
              <a:t> </a:t>
            </a:r>
            <a:r>
              <a:rPr lang="en-US" dirty="0" err="1" smtClean="0">
                <a:solidFill>
                  <a:schemeClr val="accent6"/>
                </a:solidFill>
              </a:rPr>
              <a:t>determinado</a:t>
            </a:r>
            <a:r>
              <a:rPr lang="en-US" dirty="0" smtClean="0">
                <a:solidFill>
                  <a:schemeClr val="accent6"/>
                </a:solidFill>
              </a:rPr>
              <a:t> aspect</a:t>
            </a:r>
          </a:p>
          <a:p>
            <a:pPr marL="742950" lvl="1" indent="-285750">
              <a:buFont typeface="Arial" panose="020B0604020202020204" pitchFamily="34" charset="0"/>
              <a:buChar char="•"/>
            </a:pPr>
            <a:r>
              <a:rPr lang="en-US" dirty="0" smtClean="0">
                <a:solidFill>
                  <a:schemeClr val="accent6"/>
                </a:solidFill>
              </a:rPr>
              <a:t>De </a:t>
            </a:r>
            <a:r>
              <a:rPr lang="en-US" dirty="0" err="1" smtClean="0">
                <a:solidFill>
                  <a:schemeClr val="accent6"/>
                </a:solidFill>
              </a:rPr>
              <a:t>intención</a:t>
            </a:r>
            <a:r>
              <a:rPr lang="en-US" dirty="0" smtClean="0">
                <a:solidFill>
                  <a:schemeClr val="accent6"/>
                </a:solidFill>
              </a:rPr>
              <a:t>: </a:t>
            </a:r>
            <a:r>
              <a:rPr lang="en-US" dirty="0" err="1" smtClean="0">
                <a:solidFill>
                  <a:schemeClr val="accent6"/>
                </a:solidFill>
              </a:rPr>
              <a:t>por</a:t>
            </a:r>
            <a:r>
              <a:rPr lang="en-US" dirty="0" smtClean="0">
                <a:solidFill>
                  <a:schemeClr val="accent6"/>
                </a:solidFill>
              </a:rPr>
              <a:t> </a:t>
            </a:r>
            <a:r>
              <a:rPr lang="en-US" dirty="0" err="1" smtClean="0">
                <a:solidFill>
                  <a:schemeClr val="accent6"/>
                </a:solidFill>
              </a:rPr>
              <a:t>ejemplo</a:t>
            </a:r>
            <a:r>
              <a:rPr lang="en-US" dirty="0" smtClean="0">
                <a:solidFill>
                  <a:schemeClr val="accent6"/>
                </a:solidFill>
              </a:rPr>
              <a:t> que </a:t>
            </a:r>
            <a:r>
              <a:rPr lang="en-US" dirty="0" err="1" smtClean="0">
                <a:solidFill>
                  <a:schemeClr val="accent6"/>
                </a:solidFill>
              </a:rPr>
              <a:t>haría</a:t>
            </a:r>
            <a:r>
              <a:rPr lang="en-US" dirty="0" smtClean="0">
                <a:solidFill>
                  <a:schemeClr val="accent6"/>
                </a:solidFill>
              </a:rPr>
              <a:t> </a:t>
            </a:r>
            <a:r>
              <a:rPr lang="en-US" dirty="0" err="1" smtClean="0">
                <a:solidFill>
                  <a:schemeClr val="accent6"/>
                </a:solidFill>
              </a:rPr>
              <a:t>Ud</a:t>
            </a:r>
            <a:r>
              <a:rPr lang="en-US" dirty="0" smtClean="0">
                <a:solidFill>
                  <a:schemeClr val="accent6"/>
                </a:solidFill>
              </a:rPr>
              <a:t>?</a:t>
            </a:r>
          </a:p>
          <a:p>
            <a:pPr marL="742950" lvl="1" indent="-285750">
              <a:buFont typeface="Arial" panose="020B0604020202020204" pitchFamily="34" charset="0"/>
              <a:buChar char="•"/>
            </a:pPr>
            <a:r>
              <a:rPr lang="en-US" dirty="0" smtClean="0">
                <a:solidFill>
                  <a:schemeClr val="accent6"/>
                </a:solidFill>
              </a:rPr>
              <a:t>De </a:t>
            </a:r>
            <a:r>
              <a:rPr lang="en-US" dirty="0" err="1" smtClean="0">
                <a:solidFill>
                  <a:schemeClr val="accent6"/>
                </a:solidFill>
              </a:rPr>
              <a:t>acción</a:t>
            </a:r>
            <a:r>
              <a:rPr lang="en-US" dirty="0" smtClean="0">
                <a:solidFill>
                  <a:schemeClr val="accent6"/>
                </a:solidFill>
              </a:rPr>
              <a:t>: </a:t>
            </a:r>
            <a:r>
              <a:rPr lang="en-US" dirty="0" err="1">
                <a:solidFill>
                  <a:schemeClr val="accent6"/>
                </a:solidFill>
              </a:rPr>
              <a:t>por</a:t>
            </a:r>
            <a:r>
              <a:rPr lang="en-US" dirty="0">
                <a:solidFill>
                  <a:schemeClr val="accent6"/>
                </a:solidFill>
              </a:rPr>
              <a:t> </a:t>
            </a:r>
            <a:r>
              <a:rPr lang="en-US" dirty="0" err="1">
                <a:solidFill>
                  <a:schemeClr val="accent6"/>
                </a:solidFill>
              </a:rPr>
              <a:t>ejemplo</a:t>
            </a:r>
            <a:r>
              <a:rPr lang="en-US" dirty="0">
                <a:solidFill>
                  <a:schemeClr val="accent6"/>
                </a:solidFill>
              </a:rPr>
              <a:t> que </a:t>
            </a:r>
            <a:r>
              <a:rPr lang="en-US" dirty="0" err="1" smtClean="0">
                <a:solidFill>
                  <a:schemeClr val="accent6"/>
                </a:solidFill>
              </a:rPr>
              <a:t>está</a:t>
            </a:r>
            <a:r>
              <a:rPr lang="en-US" dirty="0" smtClean="0">
                <a:solidFill>
                  <a:schemeClr val="accent6"/>
                </a:solidFill>
              </a:rPr>
              <a:t> </a:t>
            </a:r>
            <a:r>
              <a:rPr lang="en-US" dirty="0" err="1" smtClean="0">
                <a:solidFill>
                  <a:schemeClr val="accent6"/>
                </a:solidFill>
              </a:rPr>
              <a:t>haciendo</a:t>
            </a:r>
            <a:r>
              <a:rPr lang="en-US" dirty="0" smtClean="0">
                <a:solidFill>
                  <a:schemeClr val="accent6"/>
                </a:solidFill>
              </a:rPr>
              <a:t> </a:t>
            </a:r>
            <a:r>
              <a:rPr lang="en-US" dirty="0" err="1">
                <a:solidFill>
                  <a:schemeClr val="accent6"/>
                </a:solidFill>
              </a:rPr>
              <a:t>Ud</a:t>
            </a:r>
            <a:r>
              <a:rPr lang="en-US" dirty="0">
                <a:solidFill>
                  <a:schemeClr val="accent6"/>
                </a:solidFill>
              </a:rPr>
              <a:t>?</a:t>
            </a:r>
          </a:p>
          <a:p>
            <a:pPr marL="742950" lvl="1" indent="-285750">
              <a:buFont typeface="Arial" panose="020B0604020202020204" pitchFamily="34" charset="0"/>
              <a:buChar char="•"/>
            </a:pPr>
            <a:endParaRPr lang="en-US" dirty="0">
              <a:solidFill>
                <a:schemeClr val="accent6"/>
              </a:solidFill>
            </a:endParaRPr>
          </a:p>
        </p:txBody>
      </p:sp>
      <p:sp>
        <p:nvSpPr>
          <p:cNvPr id="3" name="1 CuadroTexto"/>
          <p:cNvSpPr txBox="1"/>
          <p:nvPr/>
        </p:nvSpPr>
        <p:spPr>
          <a:xfrm>
            <a:off x="683568" y="4077072"/>
            <a:ext cx="7848872" cy="2031325"/>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Formas de </a:t>
            </a:r>
            <a:r>
              <a:rPr lang="es-EC" b="1" dirty="0" smtClean="0"/>
              <a:t>realizar </a:t>
            </a:r>
            <a:r>
              <a:rPr lang="es-EC" b="1" dirty="0" smtClean="0"/>
              <a:t>las preguntas</a:t>
            </a:r>
          </a:p>
          <a:p>
            <a:pPr marL="285750" indent="-285750">
              <a:buFont typeface="Arial" panose="020B0604020202020204" pitchFamily="34" charset="0"/>
              <a:buChar char="•"/>
            </a:pPr>
            <a:r>
              <a:rPr lang="es-EC" dirty="0" smtClean="0"/>
              <a:t>Abiertas</a:t>
            </a:r>
          </a:p>
          <a:p>
            <a:pPr marL="285750" indent="-285750">
              <a:buFont typeface="Arial" panose="020B0604020202020204" pitchFamily="34" charset="0"/>
              <a:buChar char="•"/>
            </a:pPr>
            <a:r>
              <a:rPr lang="es-EC" dirty="0" smtClean="0"/>
              <a:t>Cerradas</a:t>
            </a:r>
          </a:p>
          <a:p>
            <a:pPr marL="742950" lvl="1" indent="-285750">
              <a:buFont typeface="Arial" panose="020B0604020202020204" pitchFamily="34" charset="0"/>
              <a:buChar char="•"/>
            </a:pPr>
            <a:r>
              <a:rPr lang="es-EC" dirty="0" smtClean="0">
                <a:solidFill>
                  <a:schemeClr val="accent6"/>
                </a:solidFill>
              </a:rPr>
              <a:t>Nominal</a:t>
            </a:r>
          </a:p>
          <a:p>
            <a:pPr marL="742950" lvl="1" indent="-285750">
              <a:buFont typeface="Arial" panose="020B0604020202020204" pitchFamily="34" charset="0"/>
              <a:buChar char="•"/>
            </a:pPr>
            <a:r>
              <a:rPr lang="es-EC" dirty="0" smtClean="0">
                <a:solidFill>
                  <a:schemeClr val="accent6"/>
                </a:solidFill>
              </a:rPr>
              <a:t>Ordinal</a:t>
            </a:r>
          </a:p>
          <a:p>
            <a:pPr marL="742950" lvl="1" indent="-285750">
              <a:buFont typeface="Arial" panose="020B0604020202020204" pitchFamily="34" charset="0"/>
              <a:buChar char="•"/>
            </a:pPr>
            <a:r>
              <a:rPr lang="es-EC" dirty="0" smtClean="0">
                <a:solidFill>
                  <a:schemeClr val="accent6"/>
                </a:solidFill>
              </a:rPr>
              <a:t>Intervalo</a:t>
            </a:r>
          </a:p>
          <a:p>
            <a:pPr marL="742950" lvl="1" indent="-285750">
              <a:buFont typeface="Arial" panose="020B0604020202020204" pitchFamily="34" charset="0"/>
              <a:buChar char="•"/>
            </a:pPr>
            <a:r>
              <a:rPr lang="es-EC" dirty="0" smtClean="0">
                <a:solidFill>
                  <a:schemeClr val="accent6"/>
                </a:solidFill>
              </a:rPr>
              <a:t>Razón</a:t>
            </a:r>
            <a:endParaRPr lang="es-EC" dirty="0">
              <a:solidFill>
                <a:schemeClr val="accent6"/>
              </a:solidFill>
            </a:endParaRPr>
          </a:p>
        </p:txBody>
      </p:sp>
    </p:spTree>
    <p:extLst>
      <p:ext uri="{BB962C8B-B14F-4D97-AF65-F5344CB8AC3E}">
        <p14:creationId xmlns:p14="http://schemas.microsoft.com/office/powerpoint/2010/main" val="1113156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848872" cy="2862322"/>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Característica de la Encuesta</a:t>
            </a:r>
          </a:p>
          <a:p>
            <a:pPr algn="ctr"/>
            <a:endParaRPr lang="es-EC" b="1" dirty="0" smtClean="0"/>
          </a:p>
          <a:p>
            <a:pPr marL="285750" indent="-285750">
              <a:buFont typeface="Arial" panose="020B0604020202020204" pitchFamily="34" charset="0"/>
              <a:buChar char="•"/>
            </a:pPr>
            <a:r>
              <a:rPr lang="es-EC" dirty="0" smtClean="0"/>
              <a:t>Presentación Inicial: identificación y agradecimiento, así como el objetivo que tiene la encuesta, recomendaciones y orientaciones para contestar correctamente la encuesta</a:t>
            </a:r>
          </a:p>
          <a:p>
            <a:pPr marL="285750" indent="-285750">
              <a:buFont typeface="Arial" panose="020B0604020202020204" pitchFamily="34" charset="0"/>
              <a:buChar char="•"/>
            </a:pPr>
            <a:r>
              <a:rPr lang="es-EC" dirty="0" smtClean="0">
                <a:solidFill>
                  <a:schemeClr val="accent6"/>
                </a:solidFill>
              </a:rPr>
              <a:t>Elección de la preguntas: elegir la pertinencia de la preguntas</a:t>
            </a:r>
          </a:p>
          <a:p>
            <a:pPr marL="285750" indent="-285750">
              <a:buFont typeface="Arial" panose="020B0604020202020204" pitchFamily="34" charset="0"/>
              <a:buChar char="•"/>
            </a:pPr>
            <a:r>
              <a:rPr lang="es-EC" dirty="0" smtClean="0"/>
              <a:t>Redacción: es importante cuidar la redacción, de tal manera que sea clara, precisa, concisa evitando ambigüedad y duda</a:t>
            </a:r>
          </a:p>
          <a:p>
            <a:pPr marL="285750" indent="-285750">
              <a:buFont typeface="Arial" panose="020B0604020202020204" pitchFamily="34" charset="0"/>
              <a:buChar char="•"/>
            </a:pPr>
            <a:r>
              <a:rPr lang="es-EC" dirty="0" smtClean="0">
                <a:solidFill>
                  <a:schemeClr val="accent6"/>
                </a:solidFill>
              </a:rPr>
              <a:t>El orden: Se debe comenzar con preguntas de identificación, información, opinión, </a:t>
            </a:r>
            <a:r>
              <a:rPr lang="es-EC" dirty="0" smtClean="0">
                <a:solidFill>
                  <a:schemeClr val="accent6"/>
                </a:solidFill>
              </a:rPr>
              <a:t>etc.</a:t>
            </a:r>
            <a:endParaRPr lang="es-EC" dirty="0">
              <a:solidFill>
                <a:schemeClr val="accent6"/>
              </a:solidFill>
            </a:endParaRPr>
          </a:p>
        </p:txBody>
      </p:sp>
      <p:pic>
        <p:nvPicPr>
          <p:cNvPr id="3" name="Picture 2" descr="Resultado de imagen para encue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900" y="4149080"/>
            <a:ext cx="2016224" cy="227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2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836712"/>
            <a:ext cx="7848872" cy="3970318"/>
          </a:xfrm>
          <a:prstGeom prst="rect">
            <a:avLst/>
          </a:prstGeom>
        </p:spPr>
        <p:txBody>
          <a:bodyPr wrap="square">
            <a:spAutoFit/>
          </a:bodyPr>
          <a:lstStyle>
            <a:defPPr>
              <a:defRPr lang="es-EC"/>
            </a:defPPr>
            <a:lvl1pPr algn="just">
              <a:defRPr>
                <a:solidFill>
                  <a:schemeClr val="accent6"/>
                </a:solidFill>
              </a:defRPr>
            </a:lvl1pPr>
          </a:lstStyle>
          <a:p>
            <a:r>
              <a:rPr lang="es-EC" b="1" dirty="0" smtClean="0"/>
              <a:t>Entrevista:</a:t>
            </a:r>
          </a:p>
          <a:p>
            <a:endParaRPr lang="es-EC" dirty="0"/>
          </a:p>
          <a:p>
            <a:pPr marL="285750" indent="-285750">
              <a:buFont typeface="Arial" panose="020B0604020202020204" pitchFamily="34" charset="0"/>
              <a:buChar char="•"/>
            </a:pPr>
            <a:r>
              <a:rPr lang="en-US" dirty="0" smtClean="0"/>
              <a:t>La </a:t>
            </a:r>
            <a:r>
              <a:rPr lang="en-US" dirty="0" err="1" smtClean="0"/>
              <a:t>entrevista</a:t>
            </a:r>
            <a:r>
              <a:rPr lang="en-US" dirty="0" smtClean="0"/>
              <a:t> </a:t>
            </a:r>
            <a:r>
              <a:rPr lang="en-US" dirty="0" err="1" smtClean="0"/>
              <a:t>es</a:t>
            </a:r>
            <a:r>
              <a:rPr lang="en-US" dirty="0" smtClean="0"/>
              <a:t> </a:t>
            </a:r>
            <a:r>
              <a:rPr lang="en-US" dirty="0" err="1" smtClean="0"/>
              <a:t>una</a:t>
            </a:r>
            <a:r>
              <a:rPr lang="en-US" dirty="0" smtClean="0"/>
              <a:t> </a:t>
            </a:r>
            <a:r>
              <a:rPr lang="en-US" dirty="0" err="1" smtClean="0"/>
              <a:t>conversación</a:t>
            </a:r>
            <a:r>
              <a:rPr lang="en-US" dirty="0" smtClean="0"/>
              <a:t> entre el </a:t>
            </a:r>
            <a:r>
              <a:rPr lang="en-US" dirty="0" err="1" smtClean="0"/>
              <a:t>entrevistador</a:t>
            </a:r>
            <a:r>
              <a:rPr lang="en-US" dirty="0" smtClean="0"/>
              <a:t> y el </a:t>
            </a:r>
            <a:r>
              <a:rPr lang="en-US" dirty="0" err="1" smtClean="0"/>
              <a:t>entrevistado</a:t>
            </a:r>
            <a:r>
              <a:rPr lang="en-US" dirty="0" smtClean="0"/>
              <a:t> para lo </a:t>
            </a:r>
            <a:r>
              <a:rPr lang="en-US" dirty="0" err="1" smtClean="0"/>
              <a:t>cual</a:t>
            </a:r>
            <a:r>
              <a:rPr lang="en-US" dirty="0" smtClean="0"/>
              <a:t> </a:t>
            </a:r>
            <a:r>
              <a:rPr lang="en-US" dirty="0" err="1" smtClean="0"/>
              <a:t>es</a:t>
            </a:r>
            <a:r>
              <a:rPr lang="en-US" dirty="0" smtClean="0"/>
              <a:t> </a:t>
            </a:r>
            <a:r>
              <a:rPr lang="en-US" dirty="0" err="1" smtClean="0"/>
              <a:t>necesario</a:t>
            </a:r>
            <a:r>
              <a:rPr lang="en-US" dirty="0" smtClean="0"/>
              <a:t> considerer </a:t>
            </a:r>
            <a:r>
              <a:rPr lang="en-US" dirty="0" err="1" smtClean="0"/>
              <a:t>los</a:t>
            </a:r>
            <a:r>
              <a:rPr lang="en-US" dirty="0" smtClean="0"/>
              <a:t> </a:t>
            </a:r>
            <a:r>
              <a:rPr lang="en-US" dirty="0" err="1" smtClean="0"/>
              <a:t>siguientes</a:t>
            </a:r>
            <a:r>
              <a:rPr lang="en-US" dirty="0" smtClean="0"/>
              <a:t> </a:t>
            </a:r>
            <a:r>
              <a:rPr lang="en-US" dirty="0" err="1" smtClean="0"/>
              <a:t>aspectos</a:t>
            </a:r>
            <a:r>
              <a:rPr lang="en-US" dirty="0" smtClean="0"/>
              <a:t>:</a:t>
            </a:r>
          </a:p>
          <a:p>
            <a:pPr marL="742950" lvl="1" indent="-285750" algn="just">
              <a:buFont typeface="Arial" panose="020B0604020202020204" pitchFamily="34" charset="0"/>
              <a:buChar char="•"/>
            </a:pPr>
            <a:r>
              <a:rPr lang="en-US" dirty="0" smtClean="0">
                <a:solidFill>
                  <a:schemeClr val="accent6"/>
                </a:solidFill>
              </a:rPr>
              <a:t>El </a:t>
            </a:r>
            <a:r>
              <a:rPr lang="en-US" dirty="0" err="1" smtClean="0">
                <a:solidFill>
                  <a:schemeClr val="accent6"/>
                </a:solidFill>
              </a:rPr>
              <a:t>entrevistador</a:t>
            </a:r>
            <a:r>
              <a:rPr lang="en-US" dirty="0" smtClean="0">
                <a:solidFill>
                  <a:schemeClr val="accent6"/>
                </a:solidFill>
              </a:rPr>
              <a:t> </a:t>
            </a:r>
            <a:r>
              <a:rPr lang="en-US" dirty="0" err="1" smtClean="0">
                <a:solidFill>
                  <a:schemeClr val="accent6"/>
                </a:solidFill>
              </a:rPr>
              <a:t>debe</a:t>
            </a:r>
            <a:r>
              <a:rPr lang="en-US" dirty="0" smtClean="0">
                <a:solidFill>
                  <a:schemeClr val="accent6"/>
                </a:solidFill>
              </a:rPr>
              <a:t> </a:t>
            </a:r>
            <a:r>
              <a:rPr lang="en-US" dirty="0" err="1" smtClean="0">
                <a:solidFill>
                  <a:schemeClr val="accent6"/>
                </a:solidFill>
              </a:rPr>
              <a:t>conocer</a:t>
            </a:r>
            <a:r>
              <a:rPr lang="en-US" dirty="0" smtClean="0">
                <a:solidFill>
                  <a:schemeClr val="accent6"/>
                </a:solidFill>
              </a:rPr>
              <a:t> </a:t>
            </a:r>
            <a:r>
              <a:rPr lang="en-US" dirty="0" err="1" smtClean="0">
                <a:solidFill>
                  <a:schemeClr val="accent6"/>
                </a:solidFill>
              </a:rPr>
              <a:t>ampliamente</a:t>
            </a:r>
            <a:r>
              <a:rPr lang="en-US" dirty="0" smtClean="0">
                <a:solidFill>
                  <a:schemeClr val="accent6"/>
                </a:solidFill>
              </a:rPr>
              <a:t> </a:t>
            </a:r>
            <a:r>
              <a:rPr lang="en-US" dirty="0" smtClean="0">
                <a:solidFill>
                  <a:schemeClr val="accent6"/>
                </a:solidFill>
              </a:rPr>
              <a:t>el </a:t>
            </a:r>
            <a:r>
              <a:rPr lang="en-US" dirty="0" err="1" smtClean="0">
                <a:solidFill>
                  <a:schemeClr val="accent6"/>
                </a:solidFill>
              </a:rPr>
              <a:t>tema</a:t>
            </a:r>
            <a:r>
              <a:rPr lang="en-US" dirty="0" smtClean="0">
                <a:solidFill>
                  <a:schemeClr val="accent6"/>
                </a:solidFill>
              </a:rPr>
              <a:t> para </a:t>
            </a:r>
            <a:r>
              <a:rPr lang="en-US" dirty="0" err="1" smtClean="0">
                <a:solidFill>
                  <a:schemeClr val="accent6"/>
                </a:solidFill>
              </a:rPr>
              <a:t>realizar</a:t>
            </a:r>
            <a:r>
              <a:rPr lang="en-US" dirty="0" smtClean="0">
                <a:solidFill>
                  <a:schemeClr val="accent6"/>
                </a:solidFill>
              </a:rPr>
              <a:t> </a:t>
            </a:r>
            <a:r>
              <a:rPr lang="en-US" dirty="0" err="1" smtClean="0">
                <a:solidFill>
                  <a:schemeClr val="accent6"/>
                </a:solidFill>
              </a:rPr>
              <a:t>preguntas</a:t>
            </a:r>
            <a:r>
              <a:rPr lang="en-US" dirty="0" smtClean="0">
                <a:solidFill>
                  <a:schemeClr val="accent6"/>
                </a:solidFill>
              </a:rPr>
              <a:t> que </a:t>
            </a:r>
            <a:r>
              <a:rPr lang="en-US" dirty="0" err="1" smtClean="0">
                <a:solidFill>
                  <a:schemeClr val="accent6"/>
                </a:solidFill>
              </a:rPr>
              <a:t>conduzcan</a:t>
            </a:r>
            <a:r>
              <a:rPr lang="en-US" dirty="0" smtClean="0">
                <a:solidFill>
                  <a:schemeClr val="accent6"/>
                </a:solidFill>
              </a:rPr>
              <a:t> a </a:t>
            </a:r>
            <a:r>
              <a:rPr lang="en-US" dirty="0" err="1" smtClean="0">
                <a:solidFill>
                  <a:schemeClr val="accent6"/>
                </a:solidFill>
              </a:rPr>
              <a:t>respuestas</a:t>
            </a:r>
            <a:r>
              <a:rPr lang="en-US" dirty="0" smtClean="0">
                <a:solidFill>
                  <a:schemeClr val="accent6"/>
                </a:solidFill>
              </a:rPr>
              <a:t> </a:t>
            </a:r>
            <a:r>
              <a:rPr lang="en-US" dirty="0" err="1" smtClean="0">
                <a:solidFill>
                  <a:schemeClr val="accent6"/>
                </a:solidFill>
              </a:rPr>
              <a:t>pertinentes</a:t>
            </a:r>
            <a:r>
              <a:rPr lang="en-US" dirty="0" smtClean="0">
                <a:solidFill>
                  <a:schemeClr val="accent6"/>
                </a:solidFill>
              </a:rPr>
              <a:t> y no </a:t>
            </a:r>
            <a:r>
              <a:rPr lang="en-US" dirty="0" err="1" smtClean="0">
                <a:solidFill>
                  <a:schemeClr val="accent6"/>
                </a:solidFill>
              </a:rPr>
              <a:t>permitir</a:t>
            </a:r>
            <a:r>
              <a:rPr lang="en-US" dirty="0" smtClean="0">
                <a:solidFill>
                  <a:schemeClr val="accent6"/>
                </a:solidFill>
              </a:rPr>
              <a:t> al </a:t>
            </a:r>
            <a:r>
              <a:rPr lang="en-US" dirty="0" err="1" smtClean="0">
                <a:solidFill>
                  <a:schemeClr val="accent6"/>
                </a:solidFill>
              </a:rPr>
              <a:t>entrevistado</a:t>
            </a:r>
            <a:r>
              <a:rPr lang="en-US" dirty="0" smtClean="0">
                <a:solidFill>
                  <a:schemeClr val="accent6"/>
                </a:solidFill>
              </a:rPr>
              <a:t> </a:t>
            </a:r>
            <a:r>
              <a:rPr lang="en-US" dirty="0" err="1" smtClean="0">
                <a:solidFill>
                  <a:schemeClr val="accent6"/>
                </a:solidFill>
              </a:rPr>
              <a:t>salirse</a:t>
            </a:r>
            <a:r>
              <a:rPr lang="en-US" dirty="0" smtClean="0">
                <a:solidFill>
                  <a:schemeClr val="accent6"/>
                </a:solidFill>
              </a:rPr>
              <a:t> del </a:t>
            </a:r>
            <a:r>
              <a:rPr lang="en-US" dirty="0" err="1" smtClean="0">
                <a:solidFill>
                  <a:schemeClr val="accent6"/>
                </a:solidFill>
              </a:rPr>
              <a:t>tema</a:t>
            </a:r>
            <a:endParaRPr lang="en-US" dirty="0">
              <a:solidFill>
                <a:schemeClr val="accent6"/>
              </a:solidFill>
            </a:endParaRPr>
          </a:p>
          <a:p>
            <a:pPr marL="742950" lvl="1" indent="-285750" algn="just">
              <a:buFont typeface="Arial" panose="020B0604020202020204" pitchFamily="34" charset="0"/>
              <a:buChar char="•"/>
            </a:pPr>
            <a:r>
              <a:rPr lang="en-US" dirty="0" smtClean="0">
                <a:solidFill>
                  <a:schemeClr val="accent6"/>
                </a:solidFill>
              </a:rPr>
              <a:t>Se </a:t>
            </a:r>
            <a:r>
              <a:rPr lang="en-US" dirty="0" err="1" smtClean="0">
                <a:solidFill>
                  <a:schemeClr val="accent6"/>
                </a:solidFill>
              </a:rPr>
              <a:t>debe</a:t>
            </a:r>
            <a:r>
              <a:rPr lang="en-US" dirty="0" smtClean="0">
                <a:solidFill>
                  <a:schemeClr val="accent6"/>
                </a:solidFill>
              </a:rPr>
              <a:t> </a:t>
            </a:r>
            <a:r>
              <a:rPr lang="en-US" dirty="0" err="1" smtClean="0">
                <a:solidFill>
                  <a:schemeClr val="accent6"/>
                </a:solidFill>
              </a:rPr>
              <a:t>escoger</a:t>
            </a:r>
            <a:r>
              <a:rPr lang="en-US" dirty="0" smtClean="0">
                <a:solidFill>
                  <a:schemeClr val="accent6"/>
                </a:solidFill>
              </a:rPr>
              <a:t> el </a:t>
            </a:r>
            <a:r>
              <a:rPr lang="en-US" dirty="0" err="1" smtClean="0">
                <a:solidFill>
                  <a:schemeClr val="accent6"/>
                </a:solidFill>
              </a:rPr>
              <a:t>lugar</a:t>
            </a:r>
            <a:r>
              <a:rPr lang="en-US" dirty="0" smtClean="0">
                <a:solidFill>
                  <a:schemeClr val="accent6"/>
                </a:solidFill>
              </a:rPr>
              <a:t> mas </a:t>
            </a:r>
            <a:r>
              <a:rPr lang="en-US" dirty="0" err="1" smtClean="0">
                <a:solidFill>
                  <a:schemeClr val="accent6"/>
                </a:solidFill>
              </a:rPr>
              <a:t>apropiado</a:t>
            </a:r>
            <a:r>
              <a:rPr lang="en-US" dirty="0" smtClean="0">
                <a:solidFill>
                  <a:schemeClr val="accent6"/>
                </a:solidFill>
              </a:rPr>
              <a:t> y </a:t>
            </a:r>
            <a:r>
              <a:rPr lang="en-US" dirty="0" err="1" smtClean="0">
                <a:solidFill>
                  <a:schemeClr val="accent6"/>
                </a:solidFill>
              </a:rPr>
              <a:t>hacerle</a:t>
            </a:r>
            <a:r>
              <a:rPr lang="en-US" dirty="0" smtClean="0">
                <a:solidFill>
                  <a:schemeClr val="accent6"/>
                </a:solidFill>
              </a:rPr>
              <a:t> </a:t>
            </a:r>
            <a:r>
              <a:rPr lang="en-US" dirty="0" err="1" smtClean="0">
                <a:solidFill>
                  <a:schemeClr val="accent6"/>
                </a:solidFill>
              </a:rPr>
              <a:t>conocer</a:t>
            </a:r>
            <a:r>
              <a:rPr lang="en-US" dirty="0" smtClean="0">
                <a:solidFill>
                  <a:schemeClr val="accent6"/>
                </a:solidFill>
              </a:rPr>
              <a:t> al </a:t>
            </a:r>
            <a:r>
              <a:rPr lang="en-US" dirty="0" err="1" smtClean="0">
                <a:solidFill>
                  <a:schemeClr val="accent6"/>
                </a:solidFill>
              </a:rPr>
              <a:t>entrevistado</a:t>
            </a:r>
            <a:r>
              <a:rPr lang="en-US" dirty="0" smtClean="0">
                <a:solidFill>
                  <a:schemeClr val="accent6"/>
                </a:solidFill>
              </a:rPr>
              <a:t> la </a:t>
            </a:r>
            <a:r>
              <a:rPr lang="en-US" dirty="0" err="1" smtClean="0">
                <a:solidFill>
                  <a:schemeClr val="accent6"/>
                </a:solidFill>
              </a:rPr>
              <a:t>importancia</a:t>
            </a:r>
            <a:r>
              <a:rPr lang="en-US" dirty="0" smtClean="0">
                <a:solidFill>
                  <a:schemeClr val="accent6"/>
                </a:solidFill>
              </a:rPr>
              <a:t> de </a:t>
            </a:r>
            <a:r>
              <a:rPr lang="en-US" dirty="0" err="1" smtClean="0">
                <a:solidFill>
                  <a:schemeClr val="accent6"/>
                </a:solidFill>
              </a:rPr>
              <a:t>su</a:t>
            </a:r>
            <a:r>
              <a:rPr lang="en-US" dirty="0" smtClean="0">
                <a:solidFill>
                  <a:schemeClr val="accent6"/>
                </a:solidFill>
              </a:rPr>
              <a:t> </a:t>
            </a:r>
            <a:r>
              <a:rPr lang="en-US" dirty="0" err="1" smtClean="0">
                <a:solidFill>
                  <a:schemeClr val="accent6"/>
                </a:solidFill>
              </a:rPr>
              <a:t>colaboración</a:t>
            </a:r>
            <a:r>
              <a:rPr lang="en-US" dirty="0" smtClean="0">
                <a:solidFill>
                  <a:schemeClr val="accent6"/>
                </a:solidFill>
              </a:rPr>
              <a:t> para </a:t>
            </a:r>
            <a:r>
              <a:rPr lang="en-US" dirty="0" err="1" smtClean="0">
                <a:solidFill>
                  <a:schemeClr val="accent6"/>
                </a:solidFill>
              </a:rPr>
              <a:t>cumplir</a:t>
            </a:r>
            <a:r>
              <a:rPr lang="en-US" dirty="0" smtClean="0">
                <a:solidFill>
                  <a:schemeClr val="accent6"/>
                </a:solidFill>
              </a:rPr>
              <a:t> </a:t>
            </a:r>
            <a:r>
              <a:rPr lang="en-US" dirty="0" err="1" smtClean="0">
                <a:solidFill>
                  <a:schemeClr val="accent6"/>
                </a:solidFill>
              </a:rPr>
              <a:t>los</a:t>
            </a:r>
            <a:r>
              <a:rPr lang="en-US" dirty="0" smtClean="0">
                <a:solidFill>
                  <a:schemeClr val="accent6"/>
                </a:solidFill>
              </a:rPr>
              <a:t> </a:t>
            </a:r>
            <a:r>
              <a:rPr lang="en-US" dirty="0" err="1" smtClean="0">
                <a:solidFill>
                  <a:schemeClr val="accent6"/>
                </a:solidFill>
              </a:rPr>
              <a:t>propósitos</a:t>
            </a:r>
            <a:r>
              <a:rPr lang="en-US" dirty="0" smtClean="0">
                <a:solidFill>
                  <a:schemeClr val="accent6"/>
                </a:solidFill>
              </a:rPr>
              <a:t> de </a:t>
            </a:r>
            <a:r>
              <a:rPr lang="en-US" dirty="0" err="1" smtClean="0">
                <a:solidFill>
                  <a:schemeClr val="accent6"/>
                </a:solidFill>
              </a:rPr>
              <a:t>dicha</a:t>
            </a:r>
            <a:r>
              <a:rPr lang="en-US" dirty="0" smtClean="0">
                <a:solidFill>
                  <a:schemeClr val="accent6"/>
                </a:solidFill>
              </a:rPr>
              <a:t> </a:t>
            </a:r>
            <a:r>
              <a:rPr lang="en-US" dirty="0" err="1" smtClean="0">
                <a:solidFill>
                  <a:schemeClr val="accent6"/>
                </a:solidFill>
              </a:rPr>
              <a:t>entrevista</a:t>
            </a:r>
            <a:r>
              <a:rPr lang="en-US" dirty="0" smtClean="0">
                <a:solidFill>
                  <a:schemeClr val="accent6"/>
                </a:solidFill>
              </a:rPr>
              <a:t> </a:t>
            </a:r>
            <a:r>
              <a:rPr lang="en-US" dirty="0" err="1" smtClean="0">
                <a:solidFill>
                  <a:schemeClr val="accent6"/>
                </a:solidFill>
              </a:rPr>
              <a:t>indicándole</a:t>
            </a:r>
            <a:r>
              <a:rPr lang="en-US" dirty="0" smtClean="0">
                <a:solidFill>
                  <a:schemeClr val="accent6"/>
                </a:solidFill>
              </a:rPr>
              <a:t> que </a:t>
            </a:r>
            <a:r>
              <a:rPr lang="en-US" dirty="0" err="1" smtClean="0">
                <a:solidFill>
                  <a:schemeClr val="accent6"/>
                </a:solidFill>
              </a:rPr>
              <a:t>sus</a:t>
            </a:r>
            <a:r>
              <a:rPr lang="en-US" dirty="0" smtClean="0">
                <a:solidFill>
                  <a:schemeClr val="accent6"/>
                </a:solidFill>
              </a:rPr>
              <a:t> </a:t>
            </a:r>
            <a:r>
              <a:rPr lang="en-US" dirty="0" err="1" smtClean="0">
                <a:solidFill>
                  <a:schemeClr val="accent6"/>
                </a:solidFill>
              </a:rPr>
              <a:t>respuestas</a:t>
            </a:r>
            <a:r>
              <a:rPr lang="en-US" dirty="0" smtClean="0">
                <a:solidFill>
                  <a:schemeClr val="accent6"/>
                </a:solidFill>
              </a:rPr>
              <a:t> </a:t>
            </a:r>
            <a:r>
              <a:rPr lang="en-US" dirty="0" err="1" smtClean="0">
                <a:solidFill>
                  <a:schemeClr val="accent6"/>
                </a:solidFill>
              </a:rPr>
              <a:t>serán</a:t>
            </a:r>
            <a:r>
              <a:rPr lang="en-US" dirty="0" smtClean="0">
                <a:solidFill>
                  <a:schemeClr val="accent6"/>
                </a:solidFill>
              </a:rPr>
              <a:t> </a:t>
            </a:r>
            <a:r>
              <a:rPr lang="en-US" dirty="0" err="1" smtClean="0">
                <a:solidFill>
                  <a:schemeClr val="accent6"/>
                </a:solidFill>
              </a:rPr>
              <a:t>anónimas</a:t>
            </a:r>
            <a:endParaRPr lang="en-US" dirty="0" smtClean="0">
              <a:solidFill>
                <a:schemeClr val="accent6"/>
              </a:solidFill>
            </a:endParaRPr>
          </a:p>
          <a:p>
            <a:pPr marL="742950" lvl="1" indent="-285750" algn="just">
              <a:buFont typeface="Arial" panose="020B0604020202020204" pitchFamily="34" charset="0"/>
              <a:buChar char="•"/>
            </a:pPr>
            <a:r>
              <a:rPr lang="en-US" dirty="0" smtClean="0">
                <a:solidFill>
                  <a:schemeClr val="accent6"/>
                </a:solidFill>
              </a:rPr>
              <a:t>Si la </a:t>
            </a:r>
            <a:r>
              <a:rPr lang="en-US" dirty="0" err="1" smtClean="0">
                <a:solidFill>
                  <a:schemeClr val="accent6"/>
                </a:solidFill>
              </a:rPr>
              <a:t>entrevista</a:t>
            </a:r>
            <a:r>
              <a:rPr lang="en-US" dirty="0" smtClean="0">
                <a:solidFill>
                  <a:schemeClr val="accent6"/>
                </a:solidFill>
              </a:rPr>
              <a:t> no </a:t>
            </a:r>
            <a:r>
              <a:rPr lang="en-US" dirty="0" err="1" smtClean="0">
                <a:solidFill>
                  <a:schemeClr val="accent6"/>
                </a:solidFill>
              </a:rPr>
              <a:t>es</a:t>
            </a:r>
            <a:r>
              <a:rPr lang="en-US" dirty="0" smtClean="0">
                <a:solidFill>
                  <a:schemeClr val="accent6"/>
                </a:solidFill>
              </a:rPr>
              <a:t> con </a:t>
            </a:r>
            <a:r>
              <a:rPr lang="en-US" dirty="0" err="1" smtClean="0">
                <a:solidFill>
                  <a:schemeClr val="accent6"/>
                </a:solidFill>
              </a:rPr>
              <a:t>una</a:t>
            </a:r>
            <a:r>
              <a:rPr lang="en-US" dirty="0" smtClean="0">
                <a:solidFill>
                  <a:schemeClr val="accent6"/>
                </a:solidFill>
              </a:rPr>
              <a:t> </a:t>
            </a:r>
            <a:r>
              <a:rPr lang="en-US" dirty="0" err="1" smtClean="0">
                <a:solidFill>
                  <a:schemeClr val="accent6"/>
                </a:solidFill>
              </a:rPr>
              <a:t>grabadora</a:t>
            </a:r>
            <a:r>
              <a:rPr lang="en-US" dirty="0" smtClean="0">
                <a:solidFill>
                  <a:schemeClr val="accent6"/>
                </a:solidFill>
              </a:rPr>
              <a:t> o </a:t>
            </a:r>
            <a:r>
              <a:rPr lang="en-US" dirty="0" err="1" smtClean="0">
                <a:solidFill>
                  <a:schemeClr val="accent6"/>
                </a:solidFill>
              </a:rPr>
              <a:t>filmadora</a:t>
            </a:r>
            <a:r>
              <a:rPr lang="en-US" dirty="0" smtClean="0">
                <a:solidFill>
                  <a:schemeClr val="accent6"/>
                </a:solidFill>
              </a:rPr>
              <a:t> </a:t>
            </a:r>
            <a:r>
              <a:rPr lang="en-US" dirty="0" err="1" smtClean="0">
                <a:solidFill>
                  <a:schemeClr val="accent6"/>
                </a:solidFill>
              </a:rPr>
              <a:t>entonces</a:t>
            </a:r>
            <a:r>
              <a:rPr lang="en-US" dirty="0" smtClean="0">
                <a:solidFill>
                  <a:schemeClr val="accent6"/>
                </a:solidFill>
              </a:rPr>
              <a:t> el </a:t>
            </a:r>
            <a:r>
              <a:rPr lang="en-US" dirty="0" err="1" smtClean="0">
                <a:solidFill>
                  <a:schemeClr val="accent6"/>
                </a:solidFill>
              </a:rPr>
              <a:t>entrevistador</a:t>
            </a:r>
            <a:r>
              <a:rPr lang="en-US" dirty="0" smtClean="0">
                <a:solidFill>
                  <a:schemeClr val="accent6"/>
                </a:solidFill>
              </a:rPr>
              <a:t> </a:t>
            </a:r>
            <a:r>
              <a:rPr lang="en-US" dirty="0" err="1" smtClean="0">
                <a:solidFill>
                  <a:schemeClr val="accent6"/>
                </a:solidFill>
              </a:rPr>
              <a:t>debe</a:t>
            </a:r>
            <a:r>
              <a:rPr lang="en-US" dirty="0" smtClean="0">
                <a:solidFill>
                  <a:schemeClr val="accent6"/>
                </a:solidFill>
              </a:rPr>
              <a:t> </a:t>
            </a:r>
            <a:r>
              <a:rPr lang="en-US" dirty="0" err="1" smtClean="0">
                <a:solidFill>
                  <a:schemeClr val="accent6"/>
                </a:solidFill>
              </a:rPr>
              <a:t>anotar</a:t>
            </a:r>
            <a:r>
              <a:rPr lang="en-US" dirty="0" smtClean="0">
                <a:solidFill>
                  <a:schemeClr val="accent6"/>
                </a:solidFill>
              </a:rPr>
              <a:t> las </a:t>
            </a:r>
            <a:r>
              <a:rPr lang="en-US" dirty="0" err="1" smtClean="0">
                <a:solidFill>
                  <a:schemeClr val="accent6"/>
                </a:solidFill>
              </a:rPr>
              <a:t>respuestas</a:t>
            </a:r>
            <a:r>
              <a:rPr lang="en-US" dirty="0" smtClean="0">
                <a:solidFill>
                  <a:schemeClr val="accent6"/>
                </a:solidFill>
              </a:rPr>
              <a:t>.</a:t>
            </a:r>
            <a:endParaRPr lang="en-US" dirty="0">
              <a:solidFill>
                <a:schemeClr val="accent6"/>
              </a:solidFill>
            </a:endParaRPr>
          </a:p>
          <a:p>
            <a:pPr marL="742950" lvl="1" indent="-285750" algn="just">
              <a:buFont typeface="Arial" panose="020B0604020202020204" pitchFamily="34" charset="0"/>
              <a:buChar char="•"/>
            </a:pPr>
            <a:endParaRPr lang="en-US" dirty="0">
              <a:solidFill>
                <a:schemeClr val="accent6"/>
              </a:solidFill>
            </a:endParaRPr>
          </a:p>
        </p:txBody>
      </p:sp>
    </p:spTree>
    <p:extLst>
      <p:ext uri="{BB962C8B-B14F-4D97-AF65-F5344CB8AC3E}">
        <p14:creationId xmlns:p14="http://schemas.microsoft.com/office/powerpoint/2010/main" val="57160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20688"/>
            <a:ext cx="7848872" cy="3139321"/>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Tipos de Entrevistas</a:t>
            </a:r>
          </a:p>
          <a:p>
            <a:pPr algn="ctr"/>
            <a:endParaRPr lang="es-EC" b="1" dirty="0" smtClean="0"/>
          </a:p>
          <a:p>
            <a:pPr marL="285750" indent="-285750">
              <a:buFont typeface="Arial" panose="020B0604020202020204" pitchFamily="34" charset="0"/>
              <a:buChar char="•"/>
            </a:pPr>
            <a:r>
              <a:rPr lang="es-EC" dirty="0" smtClean="0"/>
              <a:t>La entrevista formal o estructurada: se realiza mediante una guía de entrevista.</a:t>
            </a:r>
          </a:p>
          <a:p>
            <a:pPr marL="285750" indent="-285750">
              <a:buFont typeface="Arial" panose="020B0604020202020204" pitchFamily="34" charset="0"/>
              <a:buChar char="•"/>
            </a:pPr>
            <a:r>
              <a:rPr lang="es-EC" dirty="0" smtClean="0"/>
              <a:t>La entrevista media estructurada: se utiliza una guía flexible, el entrevistador puede cambiar la secuencia de las preguntas o aumentar otras.</a:t>
            </a:r>
          </a:p>
          <a:p>
            <a:pPr marL="285750" indent="-285750">
              <a:buFont typeface="Arial" panose="020B0604020202020204" pitchFamily="34" charset="0"/>
              <a:buChar char="•"/>
            </a:pPr>
            <a:r>
              <a:rPr lang="es-EC" dirty="0" smtClean="0"/>
              <a:t>La entrevista en profundidad no estructurada: se intenta indagar aspectos que no es posible hacerlo con la encuesta.  La historia de vida es un ejemplo de entrevista a profundidad.</a:t>
            </a:r>
          </a:p>
          <a:p>
            <a:pPr marL="285750" indent="-285750">
              <a:buFont typeface="Arial" panose="020B0604020202020204" pitchFamily="34" charset="0"/>
              <a:buChar char="•"/>
            </a:pPr>
            <a:endParaRPr lang="es-EC" dirty="0">
              <a:solidFill>
                <a:schemeClr val="accent6"/>
              </a:solidFill>
            </a:endParaRPr>
          </a:p>
        </p:txBody>
      </p:sp>
      <p:pic>
        <p:nvPicPr>
          <p:cNvPr id="3" name="Picture 4" descr="Resultado de imagen para entrevi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221088"/>
            <a:ext cx="216024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3411" y="404664"/>
            <a:ext cx="7848872" cy="3693319"/>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Observación</a:t>
            </a:r>
          </a:p>
          <a:p>
            <a:pPr algn="ctr"/>
            <a:endParaRPr lang="es-EC" b="1" dirty="0" smtClean="0"/>
          </a:p>
          <a:p>
            <a:r>
              <a:rPr lang="es-EC" dirty="0" smtClean="0"/>
              <a:t>La observación es captar, apreciar y percibir la realidad exterior que interesa a nuestro trabajo, mediante fichas o guías de observación y puede ser de tipo:</a:t>
            </a:r>
          </a:p>
          <a:p>
            <a:pPr marL="285750" indent="-285750">
              <a:buFont typeface="Arial" panose="020B0604020202020204" pitchFamily="34" charset="0"/>
              <a:buChar char="•"/>
            </a:pPr>
            <a:r>
              <a:rPr lang="es-EC" dirty="0" smtClean="0"/>
              <a:t>Participante: interactúa con los sujetos</a:t>
            </a:r>
          </a:p>
          <a:p>
            <a:pPr marL="285750" indent="-285750">
              <a:buFont typeface="Arial" panose="020B0604020202020204" pitchFamily="34" charset="0"/>
              <a:buChar char="•"/>
            </a:pPr>
            <a:r>
              <a:rPr lang="es-EC" dirty="0" smtClean="0"/>
              <a:t>No participante: observa a prudente distancia</a:t>
            </a:r>
          </a:p>
          <a:p>
            <a:pPr marL="285750" indent="-285750">
              <a:buFont typeface="Arial" panose="020B0604020202020204" pitchFamily="34" charset="0"/>
              <a:buChar char="•"/>
            </a:pPr>
            <a:r>
              <a:rPr lang="es-EC" dirty="0" smtClean="0"/>
              <a:t>Individual: un solo observador</a:t>
            </a:r>
          </a:p>
          <a:p>
            <a:pPr marL="285750" indent="-285750">
              <a:buFont typeface="Arial" panose="020B0604020202020204" pitchFamily="34" charset="0"/>
              <a:buChar char="•"/>
            </a:pPr>
            <a:r>
              <a:rPr lang="es-EC" dirty="0" smtClean="0"/>
              <a:t>En grupo: dos o mas observadores</a:t>
            </a:r>
          </a:p>
          <a:p>
            <a:pPr marL="285750" indent="-285750">
              <a:buFont typeface="Arial" panose="020B0604020202020204" pitchFamily="34" charset="0"/>
              <a:buChar char="•"/>
            </a:pPr>
            <a:r>
              <a:rPr lang="es-EC" dirty="0" smtClean="0"/>
              <a:t>No estructurada: sin ningún instrumento</a:t>
            </a:r>
          </a:p>
          <a:p>
            <a:pPr marL="285750" indent="-285750">
              <a:buFont typeface="Arial" panose="020B0604020202020204" pitchFamily="34" charset="0"/>
              <a:buChar char="•"/>
            </a:pPr>
            <a:r>
              <a:rPr lang="es-EC" dirty="0" smtClean="0"/>
              <a:t>Estructurada: con instrumentos</a:t>
            </a:r>
          </a:p>
          <a:p>
            <a:pPr marL="285750" indent="-285750">
              <a:buFont typeface="Arial" panose="020B0604020202020204" pitchFamily="34" charset="0"/>
              <a:buChar char="•"/>
            </a:pPr>
            <a:r>
              <a:rPr lang="es-EC" dirty="0" smtClean="0"/>
              <a:t>Planificada: seleccionando el objeto a observar</a:t>
            </a:r>
          </a:p>
          <a:p>
            <a:pPr marL="285750" indent="-285750">
              <a:buFont typeface="Arial" panose="020B0604020202020204" pitchFamily="34" charset="0"/>
              <a:buChar char="•"/>
            </a:pPr>
            <a:r>
              <a:rPr lang="es-EC" dirty="0" smtClean="0"/>
              <a:t>Sistemática: observar de forma </a:t>
            </a:r>
            <a:r>
              <a:rPr lang="es-EC" dirty="0" smtClean="0"/>
              <a:t>ordenada </a:t>
            </a:r>
            <a:r>
              <a:rPr lang="es-EC" dirty="0" smtClean="0"/>
              <a:t>y sistemática</a:t>
            </a:r>
          </a:p>
          <a:p>
            <a:pPr marL="285750" indent="-285750">
              <a:buFont typeface="Arial" panose="020B0604020202020204" pitchFamily="34" charset="0"/>
              <a:buChar char="•"/>
            </a:pPr>
            <a:r>
              <a:rPr lang="es-EC" dirty="0" smtClean="0"/>
              <a:t>Objetiva: debe reflejar la </a:t>
            </a:r>
            <a:r>
              <a:rPr lang="es-EC" dirty="0" smtClean="0"/>
              <a:t>realidad</a:t>
            </a:r>
            <a:endParaRPr lang="es-EC" dirty="0" smtClean="0"/>
          </a:p>
        </p:txBody>
      </p:sp>
    </p:spTree>
    <p:extLst>
      <p:ext uri="{BB962C8B-B14F-4D97-AF65-F5344CB8AC3E}">
        <p14:creationId xmlns:p14="http://schemas.microsoft.com/office/powerpoint/2010/main" val="2116902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1052736"/>
            <a:ext cx="7848872" cy="2031325"/>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Tipos de Entrevistas</a:t>
            </a:r>
          </a:p>
          <a:p>
            <a:pPr algn="ctr"/>
            <a:endParaRPr lang="es-EC" b="1" dirty="0"/>
          </a:p>
          <a:p>
            <a:pPr marL="285750" indent="-285750">
              <a:buFont typeface="Arial" panose="020B0604020202020204" pitchFamily="34" charset="0"/>
              <a:buChar char="•"/>
            </a:pPr>
            <a:r>
              <a:rPr lang="es-EC" dirty="0"/>
              <a:t>Ficha o guía de observación</a:t>
            </a:r>
          </a:p>
          <a:p>
            <a:pPr marL="285750" indent="-285750">
              <a:buFont typeface="Arial" panose="020B0604020202020204" pitchFamily="34" charset="0"/>
              <a:buChar char="•"/>
            </a:pPr>
            <a:r>
              <a:rPr lang="es-EC" dirty="0"/>
              <a:t>Libreta de notas o diario</a:t>
            </a:r>
          </a:p>
          <a:p>
            <a:pPr marL="285750" indent="-285750">
              <a:buFont typeface="Arial" panose="020B0604020202020204" pitchFamily="34" charset="0"/>
              <a:buChar char="•"/>
            </a:pPr>
            <a:r>
              <a:rPr lang="es-EC" dirty="0"/>
              <a:t>Registro de observación</a:t>
            </a:r>
          </a:p>
          <a:p>
            <a:pPr marL="285750" indent="-285750">
              <a:buFont typeface="Arial" panose="020B0604020202020204" pitchFamily="34" charset="0"/>
              <a:buChar char="•"/>
            </a:pPr>
            <a:r>
              <a:rPr lang="es-EC" dirty="0"/>
              <a:t>Mapas</a:t>
            </a:r>
          </a:p>
          <a:p>
            <a:pPr marL="285750" indent="-285750">
              <a:buFont typeface="Arial" panose="020B0604020202020204" pitchFamily="34" charset="0"/>
              <a:buChar char="•"/>
            </a:pPr>
            <a:r>
              <a:rPr lang="es-EC" dirty="0"/>
              <a:t>Cámara fotográfica, </a:t>
            </a:r>
            <a:r>
              <a:rPr lang="es-EC" dirty="0" smtClean="0"/>
              <a:t>filmadora</a:t>
            </a:r>
            <a:r>
              <a:rPr lang="es-EC" dirty="0"/>
              <a:t>, grabadora</a:t>
            </a:r>
          </a:p>
        </p:txBody>
      </p:sp>
      <p:pic>
        <p:nvPicPr>
          <p:cNvPr id="3" name="Picture 6" descr="Resultado de imagen para observaciò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77072"/>
            <a:ext cx="2088232" cy="208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58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3411" y="404664"/>
            <a:ext cx="7848872" cy="3693319"/>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Los Test</a:t>
            </a:r>
          </a:p>
          <a:p>
            <a:pPr algn="ctr"/>
            <a:endParaRPr lang="es-EC" b="1" dirty="0" smtClean="0"/>
          </a:p>
          <a:p>
            <a:r>
              <a:rPr lang="es-EC" dirty="0" smtClean="0"/>
              <a:t>Un test es sinónimo de prueba, son muy utilizados en investigación educativa porque permite una máxima precisión en el dato obtenido</a:t>
            </a:r>
          </a:p>
          <a:p>
            <a:endParaRPr lang="es-EC" dirty="0"/>
          </a:p>
          <a:p>
            <a:r>
              <a:rPr lang="es-EC" dirty="0" smtClean="0"/>
              <a:t>Existen muchos test en psicología:</a:t>
            </a:r>
          </a:p>
          <a:p>
            <a:pPr marL="285750" indent="-285750">
              <a:buFont typeface="Arial" panose="020B0604020202020204" pitchFamily="34" charset="0"/>
              <a:buChar char="•"/>
            </a:pPr>
            <a:r>
              <a:rPr lang="es-EC" dirty="0" smtClean="0"/>
              <a:t>Personalidad</a:t>
            </a:r>
          </a:p>
          <a:p>
            <a:pPr marL="285750" indent="-285750">
              <a:buFont typeface="Arial" panose="020B0604020202020204" pitchFamily="34" charset="0"/>
              <a:buChar char="•"/>
            </a:pPr>
            <a:r>
              <a:rPr lang="es-EC" dirty="0" smtClean="0"/>
              <a:t>Valores</a:t>
            </a:r>
          </a:p>
          <a:p>
            <a:pPr marL="285750" indent="-285750">
              <a:buFont typeface="Arial" panose="020B0604020202020204" pitchFamily="34" charset="0"/>
              <a:buChar char="•"/>
            </a:pPr>
            <a:r>
              <a:rPr lang="es-EC" dirty="0" smtClean="0"/>
              <a:t>Actitudes</a:t>
            </a:r>
            <a:r>
              <a:rPr lang="es-EC" dirty="0"/>
              <a:t> </a:t>
            </a:r>
            <a:r>
              <a:rPr lang="es-EC" dirty="0" smtClean="0"/>
              <a:t>Especiales</a:t>
            </a:r>
          </a:p>
          <a:p>
            <a:pPr marL="285750" indent="-285750">
              <a:buFont typeface="Arial" panose="020B0604020202020204" pitchFamily="34" charset="0"/>
              <a:buChar char="•"/>
            </a:pPr>
            <a:r>
              <a:rPr lang="es-EC" dirty="0" smtClean="0"/>
              <a:t>Rendimiento</a:t>
            </a:r>
            <a:r>
              <a:rPr lang="es-EC" dirty="0"/>
              <a:t> </a:t>
            </a:r>
            <a:r>
              <a:rPr lang="es-EC" dirty="0" smtClean="0"/>
              <a:t>Escolar</a:t>
            </a:r>
          </a:p>
          <a:p>
            <a:pPr marL="285750" indent="-285750">
              <a:buFont typeface="Arial" panose="020B0604020202020204" pitchFamily="34" charset="0"/>
              <a:buChar char="•"/>
            </a:pPr>
            <a:r>
              <a:rPr lang="es-EC" dirty="0" smtClean="0"/>
              <a:t>Inteligencia</a:t>
            </a:r>
          </a:p>
          <a:p>
            <a:pPr marL="285750" indent="-285750">
              <a:buFont typeface="Arial" panose="020B0604020202020204" pitchFamily="34" charset="0"/>
              <a:buChar char="•"/>
            </a:pPr>
            <a:r>
              <a:rPr lang="es-EC" dirty="0" smtClean="0"/>
              <a:t>Memoria </a:t>
            </a:r>
          </a:p>
          <a:p>
            <a:pPr marL="285750" indent="-285750">
              <a:buFont typeface="Arial" panose="020B0604020202020204" pitchFamily="34" charset="0"/>
              <a:buChar char="•"/>
            </a:pPr>
            <a:r>
              <a:rPr lang="es-EC" dirty="0" smtClean="0"/>
              <a:t>Creatividad</a:t>
            </a:r>
          </a:p>
        </p:txBody>
      </p:sp>
      <p:pic>
        <p:nvPicPr>
          <p:cNvPr id="3" name="Picture 8" descr="Resultado de imagen para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40968"/>
            <a:ext cx="1973248" cy="147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04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9652" y="332656"/>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smtClean="0"/>
              <a:t>MÉTODOS CIENTÍFICO</a:t>
            </a:r>
            <a:endParaRPr lang="es-EC" dirty="0"/>
          </a:p>
        </p:txBody>
      </p:sp>
      <p:sp>
        <p:nvSpPr>
          <p:cNvPr id="4" name="1 CuadroTexto"/>
          <p:cNvSpPr txBox="1"/>
          <p:nvPr/>
        </p:nvSpPr>
        <p:spPr>
          <a:xfrm>
            <a:off x="827584" y="1124744"/>
            <a:ext cx="7848872" cy="1754326"/>
          </a:xfrm>
          <a:prstGeom prst="rect">
            <a:avLst/>
          </a:prstGeom>
        </p:spPr>
        <p:txBody>
          <a:bodyPr wrap="square">
            <a:spAutoFit/>
          </a:bodyPr>
          <a:lstStyle>
            <a:defPPr>
              <a:defRPr lang="es-EC"/>
            </a:defPPr>
            <a:lvl1pPr algn="just">
              <a:defRPr>
                <a:solidFill>
                  <a:schemeClr val="accent6"/>
                </a:solidFill>
              </a:defRPr>
            </a:lvl1pPr>
          </a:lstStyle>
          <a:p>
            <a:pPr marL="342900" indent="-342900" algn="ctr">
              <a:buFont typeface="+mj-lt"/>
              <a:buAutoNum type="arabicPeriod"/>
            </a:pPr>
            <a:r>
              <a:rPr lang="es-EC" b="1" dirty="0" smtClean="0"/>
              <a:t>PROBLEMATIZACIÓN</a:t>
            </a:r>
          </a:p>
          <a:p>
            <a:r>
              <a:rPr lang="es-EC" dirty="0" smtClean="0"/>
              <a:t>El problema es el objeto motivo de la investigación.  Responde a la pregunta que sedeo investigar?</a:t>
            </a:r>
          </a:p>
          <a:p>
            <a:r>
              <a:rPr lang="es-EC" dirty="0" smtClean="0"/>
              <a:t>El problema  debe ser de interés personal o colectivo, debe ser factible, de actualidad.  En </a:t>
            </a:r>
            <a:r>
              <a:rPr lang="es-EC" dirty="0" smtClean="0"/>
              <a:t>síntesis </a:t>
            </a:r>
            <a:r>
              <a:rPr lang="es-EC" dirty="0" smtClean="0"/>
              <a:t>“un problema es alguna dificultad en espera de una solución”</a:t>
            </a:r>
          </a:p>
        </p:txBody>
      </p:sp>
      <p:sp>
        <p:nvSpPr>
          <p:cNvPr id="5" name="1 CuadroTexto"/>
          <p:cNvSpPr txBox="1"/>
          <p:nvPr/>
        </p:nvSpPr>
        <p:spPr>
          <a:xfrm>
            <a:off x="899592" y="2970818"/>
            <a:ext cx="7848872" cy="2585323"/>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Planteamiento del Problema</a:t>
            </a:r>
          </a:p>
          <a:p>
            <a:r>
              <a:rPr lang="es-EC" dirty="0" smtClean="0"/>
              <a:t>Responde a las preguntas:</a:t>
            </a:r>
          </a:p>
          <a:p>
            <a:pPr marL="285750" indent="-285750">
              <a:buFont typeface="Arial" panose="020B0604020202020204" pitchFamily="34" charset="0"/>
              <a:buChar char="•"/>
            </a:pPr>
            <a:r>
              <a:rPr lang="es-EC" dirty="0" smtClean="0"/>
              <a:t>Qué referencias tengo de la realidad?</a:t>
            </a:r>
          </a:p>
          <a:p>
            <a:pPr marL="285750" indent="-285750">
              <a:buFont typeface="Arial" panose="020B0604020202020204" pitchFamily="34" charset="0"/>
              <a:buChar char="•"/>
            </a:pPr>
            <a:r>
              <a:rPr lang="es-EC" dirty="0" smtClean="0"/>
              <a:t>Cómo es esa realidad?</a:t>
            </a:r>
          </a:p>
          <a:p>
            <a:pPr marL="285750" indent="-285750">
              <a:buFont typeface="Arial" panose="020B0604020202020204" pitchFamily="34" charset="0"/>
              <a:buChar char="•"/>
            </a:pPr>
            <a:r>
              <a:rPr lang="es-EC" dirty="0" smtClean="0"/>
              <a:t>Cuáles son las relaciones entre sus partes?</a:t>
            </a:r>
          </a:p>
          <a:p>
            <a:endParaRPr lang="es-EC" dirty="0"/>
          </a:p>
          <a:p>
            <a:r>
              <a:rPr lang="es-EC" dirty="0" smtClean="0"/>
              <a:t>En el planteamiento se expone:</a:t>
            </a:r>
          </a:p>
          <a:p>
            <a:pPr marL="285750" indent="-285750">
              <a:buFont typeface="Arial" panose="020B0604020202020204" pitchFamily="34" charset="0"/>
              <a:buChar char="•"/>
            </a:pPr>
            <a:r>
              <a:rPr lang="es-EC" dirty="0" smtClean="0"/>
              <a:t>Los </a:t>
            </a:r>
            <a:r>
              <a:rPr lang="es-EC" dirty="0" smtClean="0"/>
              <a:t>antecedentes</a:t>
            </a:r>
            <a:endParaRPr lang="es-EC" dirty="0" smtClean="0"/>
          </a:p>
          <a:p>
            <a:pPr marL="285750" indent="-285750">
              <a:buFont typeface="Arial" panose="020B0604020202020204" pitchFamily="34" charset="0"/>
              <a:buChar char="•"/>
            </a:pPr>
            <a:r>
              <a:rPr lang="es-EC" dirty="0" smtClean="0"/>
              <a:t>Análisis </a:t>
            </a:r>
            <a:r>
              <a:rPr lang="es-EC" dirty="0" smtClean="0"/>
              <a:t>y delimitación del problema</a:t>
            </a:r>
          </a:p>
        </p:txBody>
      </p:sp>
    </p:spTree>
    <p:extLst>
      <p:ext uri="{BB962C8B-B14F-4D97-AF65-F5344CB8AC3E}">
        <p14:creationId xmlns:p14="http://schemas.microsoft.com/office/powerpoint/2010/main" val="248961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33694" y="404664"/>
            <a:ext cx="7848872" cy="923330"/>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Formulación del Problema</a:t>
            </a:r>
          </a:p>
          <a:p>
            <a:r>
              <a:rPr lang="es-EC" dirty="0" smtClean="0"/>
              <a:t>Es la estructuración formal, clara y elegante del problema de investigación en forma de pregunta debe apreciarse la relación entre la </a:t>
            </a:r>
            <a:r>
              <a:rPr lang="es-EC" dirty="0" smtClean="0"/>
              <a:t>variables</a:t>
            </a:r>
            <a:endParaRPr lang="es-EC" dirty="0" smtClean="0"/>
          </a:p>
        </p:txBody>
      </p:sp>
      <p:sp>
        <p:nvSpPr>
          <p:cNvPr id="3" name="1 CuadroTexto"/>
          <p:cNvSpPr txBox="1"/>
          <p:nvPr/>
        </p:nvSpPr>
        <p:spPr>
          <a:xfrm>
            <a:off x="733694" y="1327994"/>
            <a:ext cx="7848872" cy="3693319"/>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Objetivos</a:t>
            </a:r>
          </a:p>
          <a:p>
            <a:r>
              <a:rPr lang="es-EC" dirty="0" smtClean="0"/>
              <a:t>Los objetivos responde a las preguntas:</a:t>
            </a:r>
          </a:p>
          <a:p>
            <a:pPr marL="285750" indent="-285750">
              <a:buFont typeface="Arial" panose="020B0604020202020204" pitchFamily="34" charset="0"/>
              <a:buChar char="•"/>
            </a:pPr>
            <a:r>
              <a:rPr lang="es-EC" dirty="0" smtClean="0"/>
              <a:t>Qué se quiere investigar</a:t>
            </a:r>
          </a:p>
          <a:p>
            <a:pPr marL="285750" indent="-285750">
              <a:buFont typeface="Arial" panose="020B0604020202020204" pitchFamily="34" charset="0"/>
              <a:buChar char="•"/>
            </a:pPr>
            <a:r>
              <a:rPr lang="es-EC" dirty="0" smtClean="0"/>
              <a:t>Qué se quiere alcanzar</a:t>
            </a:r>
          </a:p>
          <a:p>
            <a:pPr marL="285750" indent="-285750">
              <a:buFont typeface="Arial" panose="020B0604020202020204" pitchFamily="34" charset="0"/>
              <a:buChar char="•"/>
            </a:pPr>
            <a:r>
              <a:rPr lang="es-EC" dirty="0" smtClean="0"/>
              <a:t>Para qué se quiere investigar</a:t>
            </a:r>
          </a:p>
          <a:p>
            <a:pPr marL="285750" indent="-285750">
              <a:buFont typeface="Arial" panose="020B0604020202020204" pitchFamily="34" charset="0"/>
              <a:buChar char="•"/>
            </a:pPr>
            <a:endParaRPr lang="es-EC" dirty="0"/>
          </a:p>
          <a:p>
            <a:r>
              <a:rPr lang="es-EC" dirty="0" smtClean="0"/>
              <a:t>Tome en cuenta que debe existir intima relación entre: el tema, la formulación del problema, los objetivos y las hipótesis</a:t>
            </a:r>
          </a:p>
          <a:p>
            <a:endParaRPr lang="es-EC" dirty="0"/>
          </a:p>
          <a:p>
            <a:r>
              <a:rPr lang="es-EC" dirty="0" smtClean="0"/>
              <a:t>Objetivo general: debe indicar que se pretende lograr con la investigación de la manera mas general</a:t>
            </a:r>
          </a:p>
          <a:p>
            <a:endParaRPr lang="es-EC" dirty="0"/>
          </a:p>
          <a:p>
            <a:r>
              <a:rPr lang="es-EC" dirty="0" smtClean="0"/>
              <a:t>Objetivos específicos: son la descomposición del objetivo general</a:t>
            </a:r>
          </a:p>
        </p:txBody>
      </p:sp>
      <p:sp>
        <p:nvSpPr>
          <p:cNvPr id="4" name="1 CuadroTexto"/>
          <p:cNvSpPr txBox="1"/>
          <p:nvPr/>
        </p:nvSpPr>
        <p:spPr>
          <a:xfrm>
            <a:off x="539552" y="5157192"/>
            <a:ext cx="7848872" cy="1200329"/>
          </a:xfrm>
          <a:prstGeom prst="rect">
            <a:avLst/>
          </a:prstGeom>
        </p:spPr>
        <p:txBody>
          <a:bodyPr wrap="square">
            <a:spAutoFit/>
          </a:bodyPr>
          <a:lstStyle>
            <a:defPPr>
              <a:defRPr lang="es-EC"/>
            </a:defPPr>
            <a:lvl1pPr algn="just">
              <a:defRPr>
                <a:solidFill>
                  <a:schemeClr val="accent6"/>
                </a:solidFill>
              </a:defRPr>
            </a:lvl1pPr>
          </a:lstStyle>
          <a:p>
            <a:r>
              <a:rPr lang="es-EC" dirty="0" smtClean="0">
                <a:solidFill>
                  <a:schemeClr val="bg1"/>
                </a:solidFill>
              </a:rPr>
              <a:t>Los objetivos tienen dos partes: un verbo en infinitivo (</a:t>
            </a:r>
            <a:r>
              <a:rPr lang="es-EC" dirty="0" err="1" smtClean="0">
                <a:solidFill>
                  <a:schemeClr val="bg1"/>
                </a:solidFill>
              </a:rPr>
              <a:t>verboide</a:t>
            </a:r>
            <a:r>
              <a:rPr lang="es-EC" dirty="0" smtClean="0">
                <a:solidFill>
                  <a:schemeClr val="bg1"/>
                </a:solidFill>
              </a:rPr>
              <a:t>) + la </a:t>
            </a:r>
            <a:r>
              <a:rPr lang="es-EC" dirty="0" smtClean="0">
                <a:solidFill>
                  <a:schemeClr val="bg1"/>
                </a:solidFill>
              </a:rPr>
              <a:t>variable </a:t>
            </a:r>
            <a:r>
              <a:rPr lang="es-EC" dirty="0" smtClean="0">
                <a:solidFill>
                  <a:schemeClr val="bg1"/>
                </a:solidFill>
              </a:rPr>
              <a:t>de estudio.  Para escribir los objetivos se utiliza con preferencia verbos en infinitivo como: analizar, determinar, proponer, comprobar, describir, evaluar , etc.</a:t>
            </a:r>
          </a:p>
        </p:txBody>
      </p:sp>
    </p:spTree>
    <p:extLst>
      <p:ext uri="{BB962C8B-B14F-4D97-AF65-F5344CB8AC3E}">
        <p14:creationId xmlns:p14="http://schemas.microsoft.com/office/powerpoint/2010/main" val="2717753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33694" y="404664"/>
            <a:ext cx="7848872" cy="1754326"/>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Justificación</a:t>
            </a:r>
          </a:p>
          <a:p>
            <a:r>
              <a:rPr lang="es-EC" dirty="0" smtClean="0"/>
              <a:t>Es dar respuestas a las preguntas:</a:t>
            </a:r>
          </a:p>
          <a:p>
            <a:pPr marL="285750" indent="-285750">
              <a:buFont typeface="Arial" panose="020B0604020202020204" pitchFamily="34" charset="0"/>
              <a:buChar char="•"/>
            </a:pPr>
            <a:r>
              <a:rPr lang="es-EC" dirty="0" smtClean="0"/>
              <a:t>Por qué se realiza este trabajo?</a:t>
            </a:r>
          </a:p>
          <a:p>
            <a:pPr marL="285750" indent="-285750">
              <a:buFont typeface="Arial" panose="020B0604020202020204" pitchFamily="34" charset="0"/>
              <a:buChar char="•"/>
            </a:pPr>
            <a:r>
              <a:rPr lang="es-EC" dirty="0" smtClean="0"/>
              <a:t>Para qué se realiza?</a:t>
            </a:r>
          </a:p>
          <a:p>
            <a:pPr marL="285750" indent="-285750">
              <a:buFont typeface="Arial" panose="020B0604020202020204" pitchFamily="34" charset="0"/>
              <a:buChar char="•"/>
            </a:pPr>
            <a:r>
              <a:rPr lang="es-EC" dirty="0" smtClean="0"/>
              <a:t>Qué importancia tiene?</a:t>
            </a:r>
          </a:p>
          <a:p>
            <a:pPr marL="285750" indent="-285750">
              <a:buFont typeface="Arial" panose="020B0604020202020204" pitchFamily="34" charset="0"/>
              <a:buChar char="•"/>
            </a:pPr>
            <a:endParaRPr lang="es-EC" dirty="0" smtClean="0"/>
          </a:p>
        </p:txBody>
      </p:sp>
      <p:sp>
        <p:nvSpPr>
          <p:cNvPr id="3" name="1 CuadroTexto"/>
          <p:cNvSpPr txBox="1"/>
          <p:nvPr/>
        </p:nvSpPr>
        <p:spPr>
          <a:xfrm>
            <a:off x="714725" y="2780928"/>
            <a:ext cx="7848872" cy="1477328"/>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Viabilidad</a:t>
            </a:r>
          </a:p>
          <a:p>
            <a:r>
              <a:rPr lang="es-EC" dirty="0" smtClean="0"/>
              <a:t>Explicar que la realización del trabajo es viable que el investigador conoce del tema, y esta capacitado para desarrollarlo, se interesa ene l tema, cuenta con apoyo, dispone de fuentes de información y demás recursos humanos técnicos, materiales, etc.</a:t>
            </a:r>
          </a:p>
        </p:txBody>
      </p:sp>
    </p:spTree>
    <p:extLst>
      <p:ext uri="{BB962C8B-B14F-4D97-AF65-F5344CB8AC3E}">
        <p14:creationId xmlns:p14="http://schemas.microsoft.com/office/powerpoint/2010/main" val="97629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20688"/>
            <a:ext cx="7056784" cy="2862322"/>
          </a:xfrm>
          <a:prstGeom prst="rect">
            <a:avLst/>
          </a:prstGeom>
        </p:spPr>
        <p:txBody>
          <a:bodyPr wrap="square">
            <a:spAutoFit/>
          </a:bodyPr>
          <a:lstStyle/>
          <a:p>
            <a:pPr algn="ctr"/>
            <a:r>
              <a:rPr lang="es-EC" b="1" dirty="0" smtClean="0">
                <a:solidFill>
                  <a:schemeClr val="accent2">
                    <a:lumMod val="50000"/>
                  </a:schemeClr>
                </a:solidFill>
              </a:rPr>
              <a:t>INVESTIGACIÓN BÁSICA</a:t>
            </a:r>
            <a:endParaRPr lang="es-EC" dirty="0" smtClean="0">
              <a:solidFill>
                <a:schemeClr val="accent6"/>
              </a:solidFill>
            </a:endParaRPr>
          </a:p>
          <a:p>
            <a:pPr algn="just"/>
            <a:r>
              <a:rPr lang="es-ES" dirty="0" smtClean="0">
                <a:solidFill>
                  <a:schemeClr val="accent6"/>
                </a:solidFill>
              </a:rPr>
              <a:t> </a:t>
            </a:r>
            <a:endParaRPr lang="es-EC" dirty="0" smtClean="0">
              <a:solidFill>
                <a:schemeClr val="accent6"/>
              </a:solidFill>
            </a:endParaRPr>
          </a:p>
          <a:p>
            <a:pPr algn="just"/>
            <a:r>
              <a:rPr lang="es-ES" dirty="0" smtClean="0">
                <a:solidFill>
                  <a:schemeClr val="accent6"/>
                </a:solidFill>
              </a:rPr>
              <a:t>La investigación básica se denomina también pura o fundamental tiene como meta el progreso científico mediante el desarrollo de los conocimientos teóricos basados en principios y leyes científicas.</a:t>
            </a:r>
          </a:p>
          <a:p>
            <a:pPr algn="just"/>
            <a:r>
              <a:rPr lang="es-ES" dirty="0" smtClean="0">
                <a:solidFill>
                  <a:schemeClr val="accent6"/>
                </a:solidFill>
              </a:rPr>
              <a:t>En una investigación formal reflexiva, que se deleita con el descubrimiento de amplias generalizaciones teóricas sin preocuparse directamente en sus posibles aplicaciones o consecuencias prácticas </a:t>
            </a:r>
          </a:p>
          <a:p>
            <a:pPr algn="just"/>
            <a:endParaRPr lang="es-ES" dirty="0" smtClean="0">
              <a:solidFill>
                <a:schemeClr val="accent6"/>
              </a:solidFill>
            </a:endParaRPr>
          </a:p>
          <a:p>
            <a:pPr algn="just"/>
            <a:endParaRPr lang="es-ES" dirty="0">
              <a:solidFill>
                <a:schemeClr val="accent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26" y="3429001"/>
            <a:ext cx="2857500" cy="1966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109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20688"/>
            <a:ext cx="7848872" cy="2862322"/>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2. MARCO TEORICO</a:t>
            </a:r>
          </a:p>
          <a:p>
            <a:r>
              <a:rPr lang="es-EC" dirty="0" smtClean="0"/>
              <a:t>Luego de la problematización se debe sustentar teóricamente el estudio mediante la elaboración del marco teórico</a:t>
            </a:r>
          </a:p>
          <a:p>
            <a:endParaRPr lang="es-EC" dirty="0"/>
          </a:p>
          <a:p>
            <a:r>
              <a:rPr lang="es-EC" dirty="0" smtClean="0"/>
              <a:t>En el maro teórico debe constar:</a:t>
            </a:r>
          </a:p>
          <a:p>
            <a:pPr marL="285750" indent="-285750">
              <a:buFont typeface="Arial" panose="020B0604020202020204" pitchFamily="34" charset="0"/>
              <a:buChar char="•"/>
            </a:pPr>
            <a:r>
              <a:rPr lang="es-EC" dirty="0" smtClean="0"/>
              <a:t>Antecedentes y estudios previos: son las referencias </a:t>
            </a:r>
          </a:p>
          <a:p>
            <a:pPr marL="285750" indent="-285750">
              <a:buFont typeface="Arial" panose="020B0604020202020204" pitchFamily="34" charset="0"/>
              <a:buChar char="•"/>
            </a:pPr>
            <a:r>
              <a:rPr lang="es-EC" dirty="0" smtClean="0"/>
              <a:t>Fundamentación teórica: conceptos que se relacionen con las variables del problema de investigación</a:t>
            </a:r>
          </a:p>
          <a:p>
            <a:pPr marL="285750" indent="-285750">
              <a:buFont typeface="Arial" panose="020B0604020202020204" pitchFamily="34" charset="0"/>
              <a:buChar char="•"/>
            </a:pPr>
            <a:r>
              <a:rPr lang="es-EC" dirty="0" smtClean="0"/>
              <a:t>Conceptualización: definición de las palabras claves del tema</a:t>
            </a:r>
          </a:p>
          <a:p>
            <a:pPr marL="285750" indent="-285750">
              <a:buFont typeface="Arial" panose="020B0604020202020204" pitchFamily="34" charset="0"/>
              <a:buChar char="•"/>
            </a:pPr>
            <a:endParaRPr lang="es-EC" dirty="0" smtClean="0"/>
          </a:p>
        </p:txBody>
      </p:sp>
      <p:sp>
        <p:nvSpPr>
          <p:cNvPr id="3" name="1 CuadroTexto"/>
          <p:cNvSpPr txBox="1"/>
          <p:nvPr/>
        </p:nvSpPr>
        <p:spPr>
          <a:xfrm>
            <a:off x="683568" y="3446998"/>
            <a:ext cx="7848872" cy="2308324"/>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Pasos para elaborar el Marco Teórico</a:t>
            </a:r>
          </a:p>
          <a:p>
            <a:pPr algn="ctr"/>
            <a:endParaRPr lang="es-EC" b="1" dirty="0" smtClean="0"/>
          </a:p>
          <a:p>
            <a:pPr marL="285750" indent="-285750">
              <a:buFont typeface="Arial" panose="020B0604020202020204" pitchFamily="34" charset="0"/>
              <a:buChar char="•"/>
            </a:pPr>
            <a:r>
              <a:rPr lang="es-EC" dirty="0" smtClean="0"/>
              <a:t>Revisión, detección obtención y consulta de la literatura en materiales bibliográficos: internet, libros revistas, periódicos, </a:t>
            </a:r>
            <a:r>
              <a:rPr lang="es-EC" dirty="0" smtClean="0"/>
              <a:t>etc.</a:t>
            </a:r>
            <a:endParaRPr lang="es-EC" dirty="0" smtClean="0"/>
          </a:p>
          <a:p>
            <a:pPr marL="285750" indent="-285750">
              <a:buFont typeface="Arial" panose="020B0604020202020204" pitchFamily="34" charset="0"/>
              <a:buChar char="•"/>
            </a:pPr>
            <a:r>
              <a:rPr lang="es-EC" dirty="0" smtClean="0"/>
              <a:t>Extracción, recopilación ordenación y depuración de la información que interesa mediante la técnica del fichaje</a:t>
            </a:r>
          </a:p>
          <a:p>
            <a:pPr marL="285750" indent="-285750">
              <a:buFont typeface="Arial" panose="020B0604020202020204" pitchFamily="34" charset="0"/>
              <a:buChar char="•"/>
            </a:pPr>
            <a:r>
              <a:rPr lang="es-EC" dirty="0" smtClean="0"/>
              <a:t>Elaboración del marco teórico</a:t>
            </a:r>
          </a:p>
          <a:p>
            <a:pPr marL="285750" indent="-285750">
              <a:buFont typeface="Arial" panose="020B0604020202020204" pitchFamily="34" charset="0"/>
              <a:buChar char="•"/>
            </a:pPr>
            <a:endParaRPr lang="es-EC" dirty="0" smtClean="0"/>
          </a:p>
        </p:txBody>
      </p:sp>
    </p:spTree>
    <p:extLst>
      <p:ext uri="{BB962C8B-B14F-4D97-AF65-F5344CB8AC3E}">
        <p14:creationId xmlns:p14="http://schemas.microsoft.com/office/powerpoint/2010/main" val="14963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20688"/>
            <a:ext cx="7848872" cy="2585323"/>
          </a:xfrm>
          <a:prstGeom prst="rect">
            <a:avLst/>
          </a:prstGeom>
        </p:spPr>
        <p:txBody>
          <a:bodyPr wrap="square">
            <a:spAutoFit/>
          </a:bodyPr>
          <a:lstStyle>
            <a:defPPr>
              <a:defRPr lang="es-EC"/>
            </a:defPPr>
            <a:lvl1pPr algn="just">
              <a:defRPr>
                <a:solidFill>
                  <a:schemeClr val="accent6"/>
                </a:solidFill>
              </a:defRPr>
            </a:lvl1pPr>
          </a:lstStyle>
          <a:p>
            <a:pPr algn="ctr"/>
            <a:r>
              <a:rPr lang="es-EC" b="1" dirty="0"/>
              <a:t>3</a:t>
            </a:r>
            <a:r>
              <a:rPr lang="es-EC" b="1" dirty="0" smtClean="0"/>
              <a:t>. MARCO METODOLÓGICO</a:t>
            </a:r>
          </a:p>
          <a:p>
            <a:r>
              <a:rPr lang="es-EC" dirty="0" smtClean="0"/>
              <a:t>Según </a:t>
            </a:r>
            <a:r>
              <a:rPr lang="es-EC" dirty="0" err="1" smtClean="0"/>
              <a:t>Angel</a:t>
            </a:r>
            <a:r>
              <a:rPr lang="es-EC" dirty="0" smtClean="0"/>
              <a:t> </a:t>
            </a:r>
            <a:r>
              <a:rPr lang="es-EC" dirty="0" err="1" smtClean="0"/>
              <a:t>Urquizo</a:t>
            </a:r>
            <a:r>
              <a:rPr lang="es-EC" dirty="0" smtClean="0"/>
              <a:t> el éxito o fracaso de la investigación depende del marco metodológico</a:t>
            </a:r>
          </a:p>
          <a:p>
            <a:endParaRPr lang="es-EC" dirty="0"/>
          </a:p>
          <a:p>
            <a:r>
              <a:rPr lang="es-EC" dirty="0" smtClean="0"/>
              <a:t>En el maro metodológico se debe constar:</a:t>
            </a:r>
          </a:p>
          <a:p>
            <a:pPr marL="285750" indent="-285750">
              <a:buFont typeface="Arial" panose="020B0604020202020204" pitchFamily="34" charset="0"/>
              <a:buChar char="•"/>
            </a:pPr>
            <a:r>
              <a:rPr lang="es-EC" dirty="0" smtClean="0"/>
              <a:t>Qué estudio es</a:t>
            </a:r>
          </a:p>
          <a:p>
            <a:pPr marL="285750" indent="-285750">
              <a:buFont typeface="Arial" panose="020B0604020202020204" pitchFamily="34" charset="0"/>
              <a:buChar char="•"/>
            </a:pPr>
            <a:r>
              <a:rPr lang="es-EC" dirty="0" smtClean="0"/>
              <a:t>Cómo es?</a:t>
            </a:r>
          </a:p>
          <a:p>
            <a:pPr marL="285750" indent="-285750">
              <a:buFont typeface="Arial" panose="020B0604020202020204" pitchFamily="34" charset="0"/>
              <a:buChar char="•"/>
            </a:pPr>
            <a:r>
              <a:rPr lang="es-EC" dirty="0" smtClean="0"/>
              <a:t>En dónde se hará?</a:t>
            </a:r>
          </a:p>
          <a:p>
            <a:pPr marL="285750" indent="-285750">
              <a:buFont typeface="Arial" panose="020B0604020202020204" pitchFamily="34" charset="0"/>
              <a:buChar char="•"/>
            </a:pPr>
            <a:r>
              <a:rPr lang="es-EC" dirty="0" smtClean="0"/>
              <a:t>Con qué instrumentos se recogerá los datos y toda la información</a:t>
            </a:r>
          </a:p>
        </p:txBody>
      </p:sp>
      <p:sp>
        <p:nvSpPr>
          <p:cNvPr id="4" name="1 CuadroTexto"/>
          <p:cNvSpPr txBox="1"/>
          <p:nvPr/>
        </p:nvSpPr>
        <p:spPr>
          <a:xfrm>
            <a:off x="683568" y="3645024"/>
            <a:ext cx="7848872" cy="2308324"/>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En este marco se debe:</a:t>
            </a:r>
          </a:p>
          <a:p>
            <a:pPr marL="285750" indent="-285750">
              <a:buFont typeface="Arial" panose="020B0604020202020204" pitchFamily="34" charset="0"/>
              <a:buChar char="•"/>
            </a:pPr>
            <a:r>
              <a:rPr lang="es-EC" dirty="0" smtClean="0"/>
              <a:t>Indicar el tipo de la investigación</a:t>
            </a:r>
          </a:p>
          <a:p>
            <a:pPr marL="285750" indent="-285750">
              <a:buFont typeface="Arial" panose="020B0604020202020204" pitchFamily="34" charset="0"/>
              <a:buChar char="•"/>
            </a:pPr>
            <a:r>
              <a:rPr lang="es-EC" dirty="0" smtClean="0"/>
              <a:t>Determinar la población y muestra</a:t>
            </a:r>
          </a:p>
          <a:p>
            <a:pPr marL="285750" indent="-285750">
              <a:buFont typeface="Arial" panose="020B0604020202020204" pitchFamily="34" charset="0"/>
              <a:buChar char="•"/>
            </a:pPr>
            <a:r>
              <a:rPr lang="es-EC" dirty="0" smtClean="0"/>
              <a:t>Indicar el método técnica e instrumentos a utilizarse en la recolección de los datos </a:t>
            </a:r>
          </a:p>
          <a:p>
            <a:pPr marL="285750" indent="-285750">
              <a:buFont typeface="Arial" panose="020B0604020202020204" pitchFamily="34" charset="0"/>
              <a:buChar char="•"/>
            </a:pPr>
            <a:r>
              <a:rPr lang="es-EC" dirty="0" smtClean="0"/>
              <a:t>Indicar como se realizará la tabulación, análisis y la presentación de los resultados en cuadros, gráficos con su análisis e interpretación</a:t>
            </a:r>
          </a:p>
          <a:p>
            <a:pPr marL="285750" indent="-285750">
              <a:buFont typeface="Arial" panose="020B0604020202020204" pitchFamily="34" charset="0"/>
              <a:buChar char="•"/>
            </a:pPr>
            <a:endParaRPr lang="es-EC" dirty="0" smtClean="0"/>
          </a:p>
        </p:txBody>
      </p:sp>
    </p:spTree>
    <p:extLst>
      <p:ext uri="{BB962C8B-B14F-4D97-AF65-F5344CB8AC3E}">
        <p14:creationId xmlns:p14="http://schemas.microsoft.com/office/powerpoint/2010/main" val="71487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20688"/>
            <a:ext cx="7848872" cy="2308324"/>
          </a:xfrm>
          <a:prstGeom prst="rect">
            <a:avLst/>
          </a:prstGeom>
        </p:spPr>
        <p:txBody>
          <a:bodyPr wrap="square">
            <a:spAutoFit/>
          </a:bodyPr>
          <a:lstStyle>
            <a:defPPr>
              <a:defRPr lang="es-EC"/>
            </a:defPPr>
            <a:lvl1pPr algn="just">
              <a:defRPr>
                <a:solidFill>
                  <a:schemeClr val="accent6"/>
                </a:solidFill>
              </a:defRPr>
            </a:lvl1pPr>
          </a:lstStyle>
          <a:p>
            <a:pPr algn="ctr"/>
            <a:r>
              <a:rPr lang="es-EC" b="1" dirty="0"/>
              <a:t>4</a:t>
            </a:r>
            <a:r>
              <a:rPr lang="es-EC" b="1" dirty="0" smtClean="0"/>
              <a:t>. ANÁLISIS, INTERPRETACIÓN Y PRESENTACIÓN DE RESULTADOS</a:t>
            </a:r>
          </a:p>
          <a:p>
            <a:r>
              <a:rPr lang="es-EC" dirty="0" smtClean="0"/>
              <a:t>Primero se realiza la tabulación de los resultados pregunta por pregunta luego se procede con el análisis descriptivo parcial y dinámico de los datos</a:t>
            </a:r>
          </a:p>
          <a:p>
            <a:endParaRPr lang="es-EC" dirty="0"/>
          </a:p>
          <a:p>
            <a:r>
              <a:rPr lang="es-EC" dirty="0" smtClean="0"/>
              <a:t>Se recomienda presentar los resultados obtenidos de la siguiente manera:</a:t>
            </a:r>
          </a:p>
          <a:p>
            <a:endParaRPr lang="es-EC" dirty="0"/>
          </a:p>
          <a:p>
            <a:pPr marL="285750" indent="-285750">
              <a:buFont typeface="Arial" panose="020B0604020202020204" pitchFamily="34" charset="0"/>
              <a:buChar char="•"/>
            </a:pPr>
            <a:r>
              <a:rPr lang="es-EC" dirty="0" smtClean="0"/>
              <a:t>Análisis parcial pregunta por pregunta</a:t>
            </a:r>
          </a:p>
          <a:p>
            <a:pPr marL="285750" indent="-285750">
              <a:buFont typeface="Arial" panose="020B0604020202020204" pitchFamily="34" charset="0"/>
              <a:buChar char="•"/>
            </a:pPr>
            <a:r>
              <a:rPr lang="es-EC" dirty="0" smtClean="0"/>
              <a:t>Resumen de los resultados en cuadro y gráficos</a:t>
            </a:r>
          </a:p>
        </p:txBody>
      </p:sp>
      <p:sp>
        <p:nvSpPr>
          <p:cNvPr id="3" name="1 CuadroTexto"/>
          <p:cNvSpPr txBox="1"/>
          <p:nvPr/>
        </p:nvSpPr>
        <p:spPr>
          <a:xfrm>
            <a:off x="668864" y="3212976"/>
            <a:ext cx="7848872" cy="3139321"/>
          </a:xfrm>
          <a:prstGeom prst="rect">
            <a:avLst/>
          </a:prstGeom>
        </p:spPr>
        <p:txBody>
          <a:bodyPr wrap="square">
            <a:spAutoFit/>
          </a:bodyPr>
          <a:lstStyle>
            <a:defPPr>
              <a:defRPr lang="es-EC"/>
            </a:defPPr>
            <a:lvl1pPr algn="just">
              <a:defRPr>
                <a:solidFill>
                  <a:schemeClr val="accent6"/>
                </a:solidFill>
              </a:defRPr>
            </a:lvl1pPr>
          </a:lstStyle>
          <a:p>
            <a:pPr algn="ctr"/>
            <a:r>
              <a:rPr lang="es-EC" b="1" dirty="0" smtClean="0"/>
              <a:t>5. CONCLUSIONES Y RECOMENDACIONES</a:t>
            </a:r>
          </a:p>
          <a:p>
            <a:r>
              <a:rPr lang="es-EC" dirty="0" smtClean="0"/>
              <a:t>Para las conclusiones se aprovechará la información recibida en las encuestas y especialmente en las entrevistas o en cualquier otro instrumento utilizado</a:t>
            </a:r>
          </a:p>
          <a:p>
            <a:endParaRPr lang="es-EC" dirty="0"/>
          </a:p>
          <a:p>
            <a:r>
              <a:rPr lang="es-EC" dirty="0" smtClean="0"/>
              <a:t>En las conclusiones se anotará todo lo que ha criterio del investigador se ha detectado de positivo o negativo o cualquier otro resultado sobresaliente, opiniones importantes de expertos, sobre el estudio realizado y que se relacione con los objetivos .</a:t>
            </a:r>
          </a:p>
          <a:p>
            <a:endParaRPr lang="es-EC" dirty="0"/>
          </a:p>
          <a:p>
            <a:r>
              <a:rPr lang="es-EC" dirty="0" smtClean="0"/>
              <a:t>En definitiva las conclusiones deben dar respuesta a las preguntas de investigación y a los objetivos </a:t>
            </a:r>
          </a:p>
        </p:txBody>
      </p:sp>
    </p:spTree>
    <p:extLst>
      <p:ext uri="{BB962C8B-B14F-4D97-AF65-F5344CB8AC3E}">
        <p14:creationId xmlns:p14="http://schemas.microsoft.com/office/powerpoint/2010/main" val="2975032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210671"/>
            <a:ext cx="345638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smtClean="0"/>
              <a:t>BIBLIOGRAFÍA</a:t>
            </a:r>
            <a:endParaRPr lang="es-EC" dirty="0"/>
          </a:p>
        </p:txBody>
      </p:sp>
      <p:sp>
        <p:nvSpPr>
          <p:cNvPr id="3" name="2 CuadroTexto"/>
          <p:cNvSpPr txBox="1"/>
          <p:nvPr/>
        </p:nvSpPr>
        <p:spPr>
          <a:xfrm>
            <a:off x="539552" y="1916832"/>
            <a:ext cx="7920880" cy="646331"/>
          </a:xfrm>
          <a:prstGeom prst="rect">
            <a:avLst/>
          </a:prstGeom>
          <a:noFill/>
        </p:spPr>
        <p:txBody>
          <a:bodyPr wrap="square" rtlCol="0">
            <a:spAutoFit/>
          </a:bodyPr>
          <a:lstStyle/>
          <a:p>
            <a:r>
              <a:rPr lang="es-EC" dirty="0"/>
              <a:t>Cómo realizar la tesis o una investigación. </a:t>
            </a:r>
            <a:r>
              <a:rPr lang="es-EC" dirty="0" err="1"/>
              <a:t>Urquizo</a:t>
            </a:r>
            <a:r>
              <a:rPr lang="es-EC" dirty="0"/>
              <a:t> </a:t>
            </a:r>
            <a:r>
              <a:rPr lang="es-EC" dirty="0" err="1"/>
              <a:t>Huilcapi</a:t>
            </a:r>
            <a:r>
              <a:rPr lang="es-EC" dirty="0"/>
              <a:t> </a:t>
            </a:r>
            <a:r>
              <a:rPr lang="es-EC" dirty="0" smtClean="0"/>
              <a:t>Ángel </a:t>
            </a:r>
            <a:r>
              <a:rPr lang="es-EC" dirty="0"/>
              <a:t>Imprenta Gráficas IMPULSO</a:t>
            </a:r>
          </a:p>
        </p:txBody>
      </p:sp>
    </p:spTree>
    <p:extLst>
      <p:ext uri="{BB962C8B-B14F-4D97-AF65-F5344CB8AC3E}">
        <p14:creationId xmlns:p14="http://schemas.microsoft.com/office/powerpoint/2010/main" val="193862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09936" y="1052736"/>
            <a:ext cx="7056784" cy="2585323"/>
          </a:xfrm>
          <a:prstGeom prst="rect">
            <a:avLst/>
          </a:prstGeom>
        </p:spPr>
        <p:txBody>
          <a:bodyPr wrap="square">
            <a:spAutoFit/>
          </a:bodyPr>
          <a:lstStyle/>
          <a:p>
            <a:pPr algn="ctr"/>
            <a:r>
              <a:rPr lang="es-EC" b="1" dirty="0" smtClean="0">
                <a:solidFill>
                  <a:schemeClr val="accent2">
                    <a:lumMod val="50000"/>
                  </a:schemeClr>
                </a:solidFill>
              </a:rPr>
              <a:t>INVESTIGACIÓN APLICADA</a:t>
            </a:r>
            <a:endParaRPr lang="es-EC" dirty="0" smtClean="0">
              <a:solidFill>
                <a:schemeClr val="accent6"/>
              </a:solidFill>
            </a:endParaRPr>
          </a:p>
          <a:p>
            <a:pPr algn="just"/>
            <a:r>
              <a:rPr lang="es-ES" dirty="0" smtClean="0">
                <a:solidFill>
                  <a:schemeClr val="accent6"/>
                </a:solidFill>
              </a:rPr>
              <a:t> </a:t>
            </a:r>
            <a:endParaRPr lang="es-EC" dirty="0" smtClean="0">
              <a:solidFill>
                <a:schemeClr val="accent6"/>
              </a:solidFill>
            </a:endParaRPr>
          </a:p>
          <a:p>
            <a:pPr algn="just"/>
            <a:r>
              <a:rPr lang="es-ES" dirty="0" smtClean="0">
                <a:solidFill>
                  <a:schemeClr val="accent6"/>
                </a:solidFill>
              </a:rPr>
              <a:t>La investigación aplicada se caracteriza por su interés en la aplicación práctica de los conocimientos; su propósito es </a:t>
            </a:r>
            <a:r>
              <a:rPr lang="es-ES" b="1" dirty="0" smtClean="0">
                <a:solidFill>
                  <a:schemeClr val="accent6"/>
                </a:solidFill>
              </a:rPr>
              <a:t>conocer para hacer, </a:t>
            </a:r>
            <a:r>
              <a:rPr lang="es-ES" dirty="0" smtClean="0">
                <a:solidFill>
                  <a:schemeClr val="accent6"/>
                </a:solidFill>
              </a:rPr>
              <a:t>para actuar, para construir , para transformar; le preocupa la utilización inmediata de los conocimientos sobre la realidad particular, antes que el desarrollo en sí de teorías de valor universal</a:t>
            </a:r>
            <a:endParaRPr lang="es-ES" b="1" dirty="0" smtClean="0">
              <a:solidFill>
                <a:schemeClr val="accent6"/>
              </a:solidFill>
            </a:endParaRPr>
          </a:p>
          <a:p>
            <a:pPr algn="just"/>
            <a:endParaRPr lang="es-ES" dirty="0" smtClean="0">
              <a:solidFill>
                <a:schemeClr val="accent6"/>
              </a:solidFill>
            </a:endParaRPr>
          </a:p>
          <a:p>
            <a:pPr algn="just"/>
            <a:endParaRPr lang="es-ES" dirty="0">
              <a:solidFill>
                <a:schemeClr val="accent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861048"/>
            <a:ext cx="3333511" cy="2222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41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050395"/>
            <a:ext cx="7056784" cy="2862322"/>
          </a:xfrm>
          <a:prstGeom prst="rect">
            <a:avLst/>
          </a:prstGeom>
        </p:spPr>
        <p:txBody>
          <a:bodyPr wrap="square">
            <a:spAutoFit/>
          </a:bodyPr>
          <a:lstStyle/>
          <a:p>
            <a:pPr algn="ctr"/>
            <a:r>
              <a:rPr lang="es-EC" b="1" dirty="0" smtClean="0">
                <a:solidFill>
                  <a:schemeClr val="accent2">
                    <a:lumMod val="50000"/>
                  </a:schemeClr>
                </a:solidFill>
              </a:rPr>
              <a:t>INVESTIGACIÓN BIBLIOGRÁFICA </a:t>
            </a:r>
            <a:endParaRPr lang="es-EC" dirty="0" smtClean="0">
              <a:solidFill>
                <a:schemeClr val="accent6"/>
              </a:solidFill>
            </a:endParaRPr>
          </a:p>
          <a:p>
            <a:pPr algn="just"/>
            <a:r>
              <a:rPr lang="es-ES" dirty="0" smtClean="0">
                <a:solidFill>
                  <a:schemeClr val="accent6"/>
                </a:solidFill>
              </a:rPr>
              <a:t> </a:t>
            </a:r>
            <a:endParaRPr lang="es-EC" dirty="0" smtClean="0">
              <a:solidFill>
                <a:schemeClr val="accent6"/>
              </a:solidFill>
            </a:endParaRPr>
          </a:p>
          <a:p>
            <a:pPr algn="just"/>
            <a:r>
              <a:rPr lang="es-ES" dirty="0" smtClean="0">
                <a:solidFill>
                  <a:schemeClr val="accent6"/>
                </a:solidFill>
              </a:rPr>
              <a:t>La investigación Bibliográfica consiste en la búsqueda de información científica en las bibliotecas.  La investigación bibliográfica puede ser realizada independientemente o como parte de la investigación de campo y de laboratorio .  Entre las principales fuentes bibliográficas están las enciclopedias, los diccionarios especializados y toda clase de libros y revistas científicas, etc.</a:t>
            </a:r>
            <a:endParaRPr lang="es-ES" b="1" dirty="0" smtClean="0">
              <a:solidFill>
                <a:schemeClr val="accent6"/>
              </a:solidFill>
            </a:endParaRPr>
          </a:p>
          <a:p>
            <a:pPr algn="just"/>
            <a:endParaRPr lang="es-ES" dirty="0" smtClean="0">
              <a:solidFill>
                <a:schemeClr val="accent6"/>
              </a:solidFill>
            </a:endParaRPr>
          </a:p>
          <a:p>
            <a:pPr algn="just"/>
            <a:endParaRPr lang="es-ES" dirty="0">
              <a:solidFill>
                <a:schemeClr val="accent6"/>
              </a:solidFill>
            </a:endParaRPr>
          </a:p>
        </p:txBody>
      </p:sp>
      <p:pic>
        <p:nvPicPr>
          <p:cNvPr id="3" name="Imagen 2"/>
          <p:cNvPicPr>
            <a:picLocks noChangeAspect="1"/>
          </p:cNvPicPr>
          <p:nvPr/>
        </p:nvPicPr>
        <p:blipFill>
          <a:blip r:embed="rId2"/>
          <a:stretch>
            <a:fillRect/>
          </a:stretch>
        </p:blipFill>
        <p:spPr>
          <a:xfrm>
            <a:off x="3059832" y="3717032"/>
            <a:ext cx="2880320" cy="190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044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050395"/>
            <a:ext cx="7056784" cy="3970318"/>
          </a:xfrm>
          <a:prstGeom prst="rect">
            <a:avLst/>
          </a:prstGeom>
        </p:spPr>
        <p:txBody>
          <a:bodyPr wrap="square">
            <a:spAutoFit/>
          </a:bodyPr>
          <a:lstStyle/>
          <a:p>
            <a:pPr algn="ctr"/>
            <a:r>
              <a:rPr lang="es-EC" b="1" dirty="0" smtClean="0">
                <a:solidFill>
                  <a:schemeClr val="accent2">
                    <a:lumMod val="50000"/>
                  </a:schemeClr>
                </a:solidFill>
              </a:rPr>
              <a:t>INVESTIGACIÓN DOCUMENTAL</a:t>
            </a:r>
            <a:endParaRPr lang="es-EC" dirty="0" smtClean="0">
              <a:solidFill>
                <a:schemeClr val="accent6"/>
              </a:solidFill>
            </a:endParaRPr>
          </a:p>
          <a:p>
            <a:pPr algn="just"/>
            <a:r>
              <a:rPr lang="es-ES" dirty="0" smtClean="0">
                <a:solidFill>
                  <a:schemeClr val="accent6"/>
                </a:solidFill>
              </a:rPr>
              <a:t> </a:t>
            </a:r>
            <a:endParaRPr lang="es-EC" dirty="0" smtClean="0">
              <a:solidFill>
                <a:schemeClr val="accent6"/>
              </a:solidFill>
            </a:endParaRPr>
          </a:p>
          <a:p>
            <a:pPr algn="just"/>
            <a:r>
              <a:rPr lang="es-ES" dirty="0" smtClean="0">
                <a:solidFill>
                  <a:schemeClr val="accent6"/>
                </a:solidFill>
              </a:rPr>
              <a:t>La investigación Bibliográfica consiste en el análisis de fuentes documentales de primera mano que sirve de apoyo a la investigación proyectada.  Esto es importante a fin de no repetir trabajos ya realizados por oros evitar errores y orientar la búsqueda de información</a:t>
            </a:r>
          </a:p>
          <a:p>
            <a:pPr algn="just"/>
            <a:endParaRPr lang="es-ES" b="1" dirty="0">
              <a:solidFill>
                <a:schemeClr val="accent6"/>
              </a:solidFill>
            </a:endParaRPr>
          </a:p>
          <a:p>
            <a:pPr algn="just"/>
            <a:r>
              <a:rPr lang="es-ES" dirty="0" smtClean="0">
                <a:solidFill>
                  <a:schemeClr val="accent6"/>
                </a:solidFill>
              </a:rPr>
              <a:t>Entre las principales fuentes documentales tenemos las siguientes: fuentes históricas, fuentes bibliográficas , fuentes estadísticas, archivos oficiales  y privados , documentos personales, obras literarias, obras filosóficas , informes y estudios documentados  personales y la prensa</a:t>
            </a:r>
          </a:p>
          <a:p>
            <a:pPr algn="just"/>
            <a:endParaRPr lang="es-ES" dirty="0" smtClean="0">
              <a:solidFill>
                <a:schemeClr val="accent6"/>
              </a:solidFill>
            </a:endParaRPr>
          </a:p>
          <a:p>
            <a:pPr algn="just"/>
            <a:endParaRPr lang="es-ES" dirty="0">
              <a:solidFill>
                <a:schemeClr val="accent6"/>
              </a:solidFill>
            </a:endParaRPr>
          </a:p>
        </p:txBody>
      </p:sp>
      <p:pic>
        <p:nvPicPr>
          <p:cNvPr id="3" name="Imagen 2"/>
          <p:cNvPicPr>
            <a:picLocks noChangeAspect="1"/>
          </p:cNvPicPr>
          <p:nvPr/>
        </p:nvPicPr>
        <p:blipFill>
          <a:blip r:embed="rId2"/>
          <a:stretch>
            <a:fillRect/>
          </a:stretch>
        </p:blipFill>
        <p:spPr>
          <a:xfrm>
            <a:off x="2877165" y="4769772"/>
            <a:ext cx="3389670" cy="2085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388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908720"/>
            <a:ext cx="7056784" cy="3139321"/>
          </a:xfrm>
          <a:prstGeom prst="rect">
            <a:avLst/>
          </a:prstGeom>
        </p:spPr>
        <p:txBody>
          <a:bodyPr wrap="square">
            <a:spAutoFit/>
          </a:bodyPr>
          <a:lstStyle/>
          <a:p>
            <a:pPr algn="ctr"/>
            <a:r>
              <a:rPr lang="es-EC" b="1" dirty="0" smtClean="0">
                <a:solidFill>
                  <a:schemeClr val="accent2">
                    <a:lumMod val="50000"/>
                  </a:schemeClr>
                </a:solidFill>
              </a:rPr>
              <a:t>INVESTIGACIÓN DE CAMPO</a:t>
            </a:r>
            <a:endParaRPr lang="es-EC" dirty="0">
              <a:solidFill>
                <a:schemeClr val="accent2">
                  <a:lumMod val="50000"/>
                </a:schemeClr>
              </a:solidFill>
            </a:endParaRPr>
          </a:p>
          <a:p>
            <a:pPr algn="just"/>
            <a:r>
              <a:rPr lang="es-ES" b="1" dirty="0">
                <a:solidFill>
                  <a:schemeClr val="accent6"/>
                </a:solidFill>
              </a:rPr>
              <a:t> </a:t>
            </a:r>
            <a:endParaRPr lang="es-EC" dirty="0">
              <a:solidFill>
                <a:schemeClr val="accent6"/>
              </a:solidFill>
            </a:endParaRPr>
          </a:p>
          <a:p>
            <a:pPr algn="just"/>
            <a:r>
              <a:rPr lang="es-ES" dirty="0">
                <a:solidFill>
                  <a:schemeClr val="accent6"/>
                </a:solidFill>
              </a:rPr>
              <a:t> </a:t>
            </a:r>
            <a:endParaRPr lang="es-EC" dirty="0">
              <a:solidFill>
                <a:schemeClr val="accent6"/>
              </a:solidFill>
            </a:endParaRPr>
          </a:p>
          <a:p>
            <a:pPr algn="just"/>
            <a:r>
              <a:rPr lang="es-ES" dirty="0" smtClean="0">
                <a:solidFill>
                  <a:schemeClr val="accent6"/>
                </a:solidFill>
              </a:rPr>
              <a:t>La investigación de campo es la actividad científica que se lleva a cabo en el “campo” de los hechos, o sea, en los lugares en donde se est</a:t>
            </a:r>
            <a:r>
              <a:rPr lang="es-ES" dirty="0">
                <a:solidFill>
                  <a:schemeClr val="accent6"/>
                </a:solidFill>
              </a:rPr>
              <a:t>á</a:t>
            </a:r>
            <a:r>
              <a:rPr lang="es-ES" dirty="0" smtClean="0">
                <a:solidFill>
                  <a:schemeClr val="accent6"/>
                </a:solidFill>
              </a:rPr>
              <a:t>n desarrollando los acontecimientos, por lo que, este tipo de investigación conduce al contacto directo con los sujetos y objetos de estudio.</a:t>
            </a:r>
          </a:p>
          <a:p>
            <a:pPr algn="just"/>
            <a:r>
              <a:rPr lang="es-ES" dirty="0">
                <a:solidFill>
                  <a:schemeClr val="accent6"/>
                </a:solidFill>
              </a:rPr>
              <a:t>El trabajo de campo, explora, observa y estudia el fenómeno en sí.  </a:t>
            </a:r>
          </a:p>
          <a:p>
            <a:pPr algn="just"/>
            <a:endParaRPr lang="es-ES" dirty="0" smtClean="0">
              <a:solidFill>
                <a:schemeClr val="accent6"/>
              </a:solidFill>
            </a:endParaRPr>
          </a:p>
          <a:p>
            <a:pPr algn="just"/>
            <a:endParaRPr lang="es-ES" dirty="0">
              <a:solidFill>
                <a:schemeClr val="accent6"/>
              </a:solidFill>
            </a:endParaRPr>
          </a:p>
        </p:txBody>
      </p:sp>
      <p:pic>
        <p:nvPicPr>
          <p:cNvPr id="4" name="Imagen 3"/>
          <p:cNvPicPr>
            <a:picLocks noChangeAspect="1"/>
          </p:cNvPicPr>
          <p:nvPr/>
        </p:nvPicPr>
        <p:blipFill>
          <a:blip r:embed="rId2"/>
          <a:stretch>
            <a:fillRect/>
          </a:stretch>
        </p:blipFill>
        <p:spPr>
          <a:xfrm>
            <a:off x="3286741" y="3861048"/>
            <a:ext cx="3029206" cy="201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73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971600" y="332656"/>
            <a:ext cx="7056784" cy="2862322"/>
          </a:xfrm>
          <a:prstGeom prst="rect">
            <a:avLst/>
          </a:prstGeom>
        </p:spPr>
        <p:txBody>
          <a:bodyPr wrap="square">
            <a:spAutoFit/>
          </a:bodyPr>
          <a:lstStyle/>
          <a:p>
            <a:pPr algn="just"/>
            <a:endParaRPr lang="es-ES" dirty="0">
              <a:solidFill>
                <a:schemeClr val="accent6"/>
              </a:solidFill>
            </a:endParaRPr>
          </a:p>
          <a:p>
            <a:pPr algn="just"/>
            <a:r>
              <a:rPr lang="es-ES" dirty="0" smtClean="0">
                <a:solidFill>
                  <a:schemeClr val="accent6"/>
                </a:solidFill>
              </a:rPr>
              <a:t>Este trabajo se realiza generalmente a base de encuestas que ejecuta un entrevistador, que formula un interrogatorio de acuerdo con el cuestionario para obtener información testimonial.</a:t>
            </a:r>
          </a:p>
          <a:p>
            <a:pPr algn="just"/>
            <a:r>
              <a:rPr lang="es-ES" dirty="0" smtClean="0">
                <a:solidFill>
                  <a:schemeClr val="accent6"/>
                </a:solidFill>
              </a:rPr>
              <a:t>Directamente se toman los datos para registrar los aspectos que incumben a personas, a hechos reales o a fenómenos, tanto naturales, como psicol</a:t>
            </a:r>
            <a:r>
              <a:rPr lang="es-ES" dirty="0">
                <a:solidFill>
                  <a:schemeClr val="accent6"/>
                </a:solidFill>
              </a:rPr>
              <a:t>ó</a:t>
            </a:r>
            <a:r>
              <a:rPr lang="es-ES" dirty="0" smtClean="0">
                <a:solidFill>
                  <a:schemeClr val="accent6"/>
                </a:solidFill>
              </a:rPr>
              <a:t>gicos y sociales.  Esto se puede realizar bajo dos modalidades diferentes:  contacto individual y contacto global</a:t>
            </a:r>
          </a:p>
          <a:p>
            <a:pPr algn="just"/>
            <a:endParaRPr lang="es-ES" dirty="0">
              <a:solidFill>
                <a:schemeClr val="accent6"/>
              </a:solidFill>
            </a:endParaRPr>
          </a:p>
          <a:p>
            <a:pPr algn="just"/>
            <a:endParaRPr lang="es-EC" dirty="0">
              <a:solidFill>
                <a:schemeClr val="accent6"/>
              </a:solidFill>
            </a:endParaRPr>
          </a:p>
        </p:txBody>
      </p:sp>
      <p:pic>
        <p:nvPicPr>
          <p:cNvPr id="6" name="Imagen 5"/>
          <p:cNvPicPr>
            <a:picLocks noChangeAspect="1"/>
          </p:cNvPicPr>
          <p:nvPr/>
        </p:nvPicPr>
        <p:blipFill>
          <a:blip r:embed="rId2"/>
          <a:stretch>
            <a:fillRect/>
          </a:stretch>
        </p:blipFill>
        <p:spPr>
          <a:xfrm>
            <a:off x="1907704" y="3194978"/>
            <a:ext cx="4532638" cy="2538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6909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1061</TotalTime>
  <Words>2833</Words>
  <Application>Microsoft Office PowerPoint</Application>
  <PresentationFormat>Presentación en pantalla (4:3)</PresentationFormat>
  <Paragraphs>295</Paragraphs>
  <Slides>43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Franklin Gothic Book</vt:lpstr>
      <vt:lpstr>Franklin Gothic Medium</vt:lpstr>
      <vt:lpstr>Tunga</vt:lpstr>
      <vt:lpstr>Wingdings</vt:lpstr>
      <vt:lpstr>Ángulos</vt:lpstr>
      <vt:lpstr>UNIVERSIDAD NACIONAL DE CHIMBORAZO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UNIVERSIDAD NACIONAL DE CHIMBORAZO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chalo</dc:creator>
  <cp:lastModifiedBy>CTE</cp:lastModifiedBy>
  <cp:revision>160</cp:revision>
  <dcterms:created xsi:type="dcterms:W3CDTF">2013-04-22T04:27:32Z</dcterms:created>
  <dcterms:modified xsi:type="dcterms:W3CDTF">2017-01-17T17:31:50Z</dcterms:modified>
</cp:coreProperties>
</file>