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4630400" cy="8229600"/>
  <p:notesSz cx="8229600" cy="14630400"/>
  <p:embeddedFontLst>
    <p:embeddedFont>
      <p:font typeface="DM Sans" pitchFamily="2" charset="0"/>
      <p:regular r:id="rId8"/>
      <p:bold r:id="rId9"/>
    </p:embeddedFont>
    <p:embeddedFont>
      <p:font typeface="Libre Baskerville" panose="02000000000000000000" pitchFamily="2" charset="0"/>
      <p:regular r:id="rId10"/>
    </p:embeddedFont>
  </p:embeddedFontLst>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7" d="100"/>
          <a:sy n="57" d="100"/>
        </p:scale>
        <p:origin x="8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241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471184" y="302419"/>
            <a:ext cx="4831913" cy="7624763"/>
          </a:xfrm>
          <a:prstGeom prst="rect">
            <a:avLst/>
          </a:prstGeom>
        </p:spPr>
      </p:pic>
      <p:sp>
        <p:nvSpPr>
          <p:cNvPr id="4" name="Text 0"/>
          <p:cNvSpPr/>
          <p:nvPr/>
        </p:nvSpPr>
        <p:spPr>
          <a:xfrm>
            <a:off x="846773" y="665798"/>
            <a:ext cx="7450455" cy="3130034"/>
          </a:xfrm>
          <a:prstGeom prst="rect">
            <a:avLst/>
          </a:prstGeom>
          <a:noFill/>
          <a:ln/>
        </p:spPr>
        <p:txBody>
          <a:bodyPr wrap="square" lIns="0" tIns="0" rIns="0" bIns="0" rtlCol="0" anchor="t"/>
          <a:lstStyle/>
          <a:p>
            <a:pPr marL="0" indent="0">
              <a:lnSpc>
                <a:spcPts val="8200"/>
              </a:lnSpc>
              <a:buNone/>
            </a:pPr>
            <a:r>
              <a:rPr lang="en-US" sz="6550" dirty="0">
                <a:solidFill>
                  <a:srgbClr val="5C4E3D"/>
                </a:solidFill>
                <a:latin typeface="Libre Baskerville" pitchFamily="34" charset="0"/>
                <a:ea typeface="Libre Baskerville" pitchFamily="34" charset="-122"/>
                <a:cs typeface="Libre Baskerville" pitchFamily="34" charset="-120"/>
              </a:rPr>
              <a:t>Métodos y enfoques filosóficos</a:t>
            </a:r>
            <a:endParaRPr lang="en-US" sz="6550" dirty="0"/>
          </a:p>
        </p:txBody>
      </p:sp>
      <p:sp>
        <p:nvSpPr>
          <p:cNvPr id="5" name="Text 1"/>
          <p:cNvSpPr/>
          <p:nvPr/>
        </p:nvSpPr>
        <p:spPr>
          <a:xfrm>
            <a:off x="846773" y="4158734"/>
            <a:ext cx="7450455" cy="2709505"/>
          </a:xfrm>
          <a:prstGeom prst="rect">
            <a:avLst/>
          </a:prstGeom>
          <a:noFill/>
          <a:ln/>
        </p:spPr>
        <p:txBody>
          <a:bodyPr wrap="square" lIns="0" tIns="0" rIns="0" bIns="0" rtlCol="0" anchor="t"/>
          <a:lstStyle/>
          <a:p>
            <a:pPr marL="0" indent="0">
              <a:lnSpc>
                <a:spcPts val="3000"/>
              </a:lnSpc>
              <a:buNone/>
            </a:pPr>
            <a:r>
              <a:rPr lang="en-US" sz="1900" dirty="0">
                <a:solidFill>
                  <a:srgbClr val="454240"/>
                </a:solidFill>
                <a:latin typeface="DM Sans" pitchFamily="34" charset="0"/>
                <a:ea typeface="DM Sans" pitchFamily="34" charset="-122"/>
                <a:cs typeface="DM Sans" pitchFamily="34" charset="-120"/>
              </a:rPr>
              <a:t>La filosofía es un campo fascinante y diverso que abarca una amplia gama de métodos y enfoques para explorar las preguntas más fundamentales sobre la existencia, el conocimiento y la realidad. Desde la antigua Grecia hasta el mundo contemporáneo, filósofos de todas las épocas han desarrollado diferentes perspectivas y herramientas para comprender el mundo que nos rodea.</a:t>
            </a:r>
            <a:endParaRPr lang="en-US" sz="1900" dirty="0"/>
          </a:p>
        </p:txBody>
      </p:sp>
      <p:sp>
        <p:nvSpPr>
          <p:cNvPr id="6" name="Shape 2"/>
          <p:cNvSpPr/>
          <p:nvPr/>
        </p:nvSpPr>
        <p:spPr>
          <a:xfrm>
            <a:off x="846773" y="7158514"/>
            <a:ext cx="387072" cy="387072"/>
          </a:xfrm>
          <a:prstGeom prst="roundRect">
            <a:avLst>
              <a:gd name="adj" fmla="val 23621150"/>
            </a:avLst>
          </a:prstGeom>
          <a:noFill/>
          <a:ln w="7620">
            <a:solidFill>
              <a:srgbClr val="FFFFFF"/>
            </a:solidFill>
            <a:prstDash val="solid"/>
          </a:ln>
        </p:spPr>
        <p:txBody>
          <a:bodyPr/>
          <a:lstStyle/>
          <a:p>
            <a:endParaRPr lang="es-EC"/>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0937" y="841653"/>
            <a:ext cx="6170890" cy="741998"/>
          </a:xfrm>
          <a:prstGeom prst="rect">
            <a:avLst/>
          </a:prstGeom>
          <a:noFill/>
          <a:ln/>
        </p:spPr>
        <p:txBody>
          <a:bodyPr wrap="none" lIns="0" tIns="0" rIns="0" bIns="0" rtlCol="0" anchor="t"/>
          <a:lstStyle/>
          <a:p>
            <a:pPr marL="0" indent="0">
              <a:lnSpc>
                <a:spcPts val="5800"/>
              </a:lnSpc>
              <a:buNone/>
            </a:pPr>
            <a:r>
              <a:rPr lang="en-US" sz="4650" dirty="0">
                <a:solidFill>
                  <a:srgbClr val="5C4E3D"/>
                </a:solidFill>
                <a:latin typeface="Libre Baskerville" pitchFamily="34" charset="0"/>
                <a:ea typeface="Libre Baskerville" pitchFamily="34" charset="-122"/>
                <a:cs typeface="Libre Baskerville" pitchFamily="34" charset="-120"/>
              </a:rPr>
              <a:t>El Método Socrático</a:t>
            </a:r>
            <a:endParaRPr lang="en-US" sz="4650" dirty="0"/>
          </a:p>
        </p:txBody>
      </p:sp>
      <p:sp>
        <p:nvSpPr>
          <p:cNvPr id="3" name="Shape 1"/>
          <p:cNvSpPr/>
          <p:nvPr/>
        </p:nvSpPr>
        <p:spPr>
          <a:xfrm>
            <a:off x="830937" y="2325529"/>
            <a:ext cx="534114" cy="534114"/>
          </a:xfrm>
          <a:prstGeom prst="roundRect">
            <a:avLst>
              <a:gd name="adj" fmla="val 18671"/>
            </a:avLst>
          </a:prstGeom>
          <a:solidFill>
            <a:srgbClr val="F7EDD4"/>
          </a:solidFill>
          <a:ln w="7620">
            <a:solidFill>
              <a:srgbClr val="DDD3BA"/>
            </a:solidFill>
            <a:prstDash val="solid"/>
          </a:ln>
        </p:spPr>
        <p:txBody>
          <a:bodyPr/>
          <a:lstStyle/>
          <a:p>
            <a:endParaRPr lang="es-EC"/>
          </a:p>
        </p:txBody>
      </p:sp>
      <p:sp>
        <p:nvSpPr>
          <p:cNvPr id="4" name="Text 2"/>
          <p:cNvSpPr/>
          <p:nvPr/>
        </p:nvSpPr>
        <p:spPr>
          <a:xfrm>
            <a:off x="1018580" y="2414468"/>
            <a:ext cx="158829" cy="356116"/>
          </a:xfrm>
          <a:prstGeom prst="rect">
            <a:avLst/>
          </a:prstGeom>
          <a:noFill/>
          <a:ln/>
        </p:spPr>
        <p:txBody>
          <a:bodyPr wrap="none" lIns="0" tIns="0" rIns="0" bIns="0" rtlCol="0" anchor="t"/>
          <a:lstStyle/>
          <a:p>
            <a:pPr marL="0" indent="0" algn="ctr">
              <a:lnSpc>
                <a:spcPts val="2800"/>
              </a:lnSpc>
              <a:buNone/>
            </a:pPr>
            <a:r>
              <a:rPr lang="en-US" sz="2800" dirty="0">
                <a:solidFill>
                  <a:srgbClr val="454240"/>
                </a:solidFill>
                <a:latin typeface="Libre Baskerville" pitchFamily="34" charset="0"/>
                <a:ea typeface="Libre Baskerville" pitchFamily="34" charset="-122"/>
                <a:cs typeface="Libre Baskerville" pitchFamily="34" charset="-120"/>
              </a:rPr>
              <a:t>1</a:t>
            </a:r>
            <a:endParaRPr lang="en-US" sz="2800" dirty="0"/>
          </a:p>
        </p:txBody>
      </p:sp>
      <p:sp>
        <p:nvSpPr>
          <p:cNvPr id="5" name="Text 3"/>
          <p:cNvSpPr/>
          <p:nvPr/>
        </p:nvSpPr>
        <p:spPr>
          <a:xfrm>
            <a:off x="1602462" y="2325529"/>
            <a:ext cx="3393043" cy="741998"/>
          </a:xfrm>
          <a:prstGeom prst="rect">
            <a:avLst/>
          </a:prstGeom>
          <a:noFill/>
          <a:ln/>
        </p:spPr>
        <p:txBody>
          <a:bodyPr wrap="square" lIns="0" tIns="0" rIns="0" bIns="0" rtlCol="0" anchor="t"/>
          <a:lstStyle/>
          <a:p>
            <a:pPr marL="0" indent="0">
              <a:lnSpc>
                <a:spcPts val="2900"/>
              </a:lnSpc>
              <a:buNone/>
            </a:pPr>
            <a:r>
              <a:rPr lang="en-US" sz="2300" dirty="0">
                <a:solidFill>
                  <a:srgbClr val="454240"/>
                </a:solidFill>
                <a:latin typeface="Libre Baskerville" pitchFamily="34" charset="0"/>
                <a:ea typeface="Libre Baskerville" pitchFamily="34" charset="-122"/>
                <a:cs typeface="Libre Baskerville" pitchFamily="34" charset="-120"/>
              </a:rPr>
              <a:t>Cuestionamiento Crítico</a:t>
            </a:r>
            <a:endParaRPr lang="en-US" sz="2300" dirty="0"/>
          </a:p>
        </p:txBody>
      </p:sp>
      <p:sp>
        <p:nvSpPr>
          <p:cNvPr id="6" name="Text 4"/>
          <p:cNvSpPr/>
          <p:nvPr/>
        </p:nvSpPr>
        <p:spPr>
          <a:xfrm>
            <a:off x="1602462" y="3209925"/>
            <a:ext cx="3393043" cy="4177903"/>
          </a:xfrm>
          <a:prstGeom prst="rect">
            <a:avLst/>
          </a:prstGeom>
          <a:noFill/>
          <a:ln/>
        </p:spPr>
        <p:txBody>
          <a:bodyPr wrap="square" lIns="0" tIns="0" rIns="0" bIns="0" rtlCol="0" anchor="t"/>
          <a:lstStyle/>
          <a:p>
            <a:pPr marL="0" indent="0">
              <a:lnSpc>
                <a:spcPts val="2950"/>
              </a:lnSpc>
              <a:buNone/>
            </a:pPr>
            <a:r>
              <a:rPr lang="en-US" sz="1850" dirty="0">
                <a:solidFill>
                  <a:srgbClr val="454240"/>
                </a:solidFill>
                <a:latin typeface="DM Sans" pitchFamily="34" charset="0"/>
                <a:ea typeface="DM Sans" pitchFamily="34" charset="-122"/>
                <a:cs typeface="DM Sans" pitchFamily="34" charset="-120"/>
              </a:rPr>
              <a:t>El método socrático se basa en un proceso de preguntas y respuestas, donde el filósofo cuestiona sistemáticamente las creencias y suposiciones de la persona con la que dialoga. Esto tiene como objetivo revelar contradicciones o falacias en el pensamiento del interlocutor.</a:t>
            </a:r>
            <a:endParaRPr lang="en-US" sz="1850" dirty="0"/>
          </a:p>
        </p:txBody>
      </p:sp>
      <p:sp>
        <p:nvSpPr>
          <p:cNvPr id="7" name="Shape 5"/>
          <p:cNvSpPr/>
          <p:nvPr/>
        </p:nvSpPr>
        <p:spPr>
          <a:xfrm>
            <a:off x="5232916" y="2325529"/>
            <a:ext cx="534114" cy="534114"/>
          </a:xfrm>
          <a:prstGeom prst="roundRect">
            <a:avLst>
              <a:gd name="adj" fmla="val 18671"/>
            </a:avLst>
          </a:prstGeom>
          <a:solidFill>
            <a:srgbClr val="F7EDD4"/>
          </a:solidFill>
          <a:ln w="7620">
            <a:solidFill>
              <a:srgbClr val="DDD3BA"/>
            </a:solidFill>
            <a:prstDash val="solid"/>
          </a:ln>
        </p:spPr>
        <p:txBody>
          <a:bodyPr/>
          <a:lstStyle/>
          <a:p>
            <a:endParaRPr lang="es-EC"/>
          </a:p>
        </p:txBody>
      </p:sp>
      <p:sp>
        <p:nvSpPr>
          <p:cNvPr id="8" name="Text 6"/>
          <p:cNvSpPr/>
          <p:nvPr/>
        </p:nvSpPr>
        <p:spPr>
          <a:xfrm>
            <a:off x="5390317" y="2414468"/>
            <a:ext cx="219313" cy="356116"/>
          </a:xfrm>
          <a:prstGeom prst="rect">
            <a:avLst/>
          </a:prstGeom>
          <a:noFill/>
          <a:ln/>
        </p:spPr>
        <p:txBody>
          <a:bodyPr wrap="none" lIns="0" tIns="0" rIns="0" bIns="0" rtlCol="0" anchor="t"/>
          <a:lstStyle/>
          <a:p>
            <a:pPr marL="0" indent="0" algn="ctr">
              <a:lnSpc>
                <a:spcPts val="2800"/>
              </a:lnSpc>
              <a:buNone/>
            </a:pPr>
            <a:r>
              <a:rPr lang="en-US" sz="2800" dirty="0">
                <a:solidFill>
                  <a:srgbClr val="454240"/>
                </a:solidFill>
                <a:latin typeface="Libre Baskerville" pitchFamily="34" charset="0"/>
                <a:ea typeface="Libre Baskerville" pitchFamily="34" charset="-122"/>
                <a:cs typeface="Libre Baskerville" pitchFamily="34" charset="-120"/>
              </a:rPr>
              <a:t>2</a:t>
            </a:r>
            <a:endParaRPr lang="en-US" sz="2800" dirty="0"/>
          </a:p>
        </p:txBody>
      </p:sp>
      <p:sp>
        <p:nvSpPr>
          <p:cNvPr id="9" name="Text 7"/>
          <p:cNvSpPr/>
          <p:nvPr/>
        </p:nvSpPr>
        <p:spPr>
          <a:xfrm>
            <a:off x="6004441" y="2325529"/>
            <a:ext cx="3393043" cy="741998"/>
          </a:xfrm>
          <a:prstGeom prst="rect">
            <a:avLst/>
          </a:prstGeom>
          <a:noFill/>
          <a:ln/>
        </p:spPr>
        <p:txBody>
          <a:bodyPr wrap="square" lIns="0" tIns="0" rIns="0" bIns="0" rtlCol="0" anchor="t"/>
          <a:lstStyle/>
          <a:p>
            <a:pPr marL="0" indent="0">
              <a:lnSpc>
                <a:spcPts val="2900"/>
              </a:lnSpc>
              <a:buNone/>
            </a:pPr>
            <a:r>
              <a:rPr lang="en-US" sz="2300" dirty="0">
                <a:solidFill>
                  <a:srgbClr val="454240"/>
                </a:solidFill>
                <a:latin typeface="Libre Baskerville" pitchFamily="34" charset="0"/>
                <a:ea typeface="Libre Baskerville" pitchFamily="34" charset="-122"/>
                <a:cs typeface="Libre Baskerville" pitchFamily="34" charset="-120"/>
              </a:rPr>
              <a:t>Búsqueda de la Verdad</a:t>
            </a:r>
            <a:endParaRPr lang="en-US" sz="2300" dirty="0"/>
          </a:p>
        </p:txBody>
      </p:sp>
      <p:sp>
        <p:nvSpPr>
          <p:cNvPr id="10" name="Text 8"/>
          <p:cNvSpPr/>
          <p:nvPr/>
        </p:nvSpPr>
        <p:spPr>
          <a:xfrm>
            <a:off x="6004441" y="3209925"/>
            <a:ext cx="3393043" cy="3418284"/>
          </a:xfrm>
          <a:prstGeom prst="rect">
            <a:avLst/>
          </a:prstGeom>
          <a:noFill/>
          <a:ln/>
        </p:spPr>
        <p:txBody>
          <a:bodyPr wrap="square" lIns="0" tIns="0" rIns="0" bIns="0" rtlCol="0" anchor="t"/>
          <a:lstStyle/>
          <a:p>
            <a:pPr marL="0" indent="0">
              <a:lnSpc>
                <a:spcPts val="2950"/>
              </a:lnSpc>
              <a:buNone/>
            </a:pPr>
            <a:r>
              <a:rPr lang="en-US" sz="1850" dirty="0">
                <a:solidFill>
                  <a:srgbClr val="454240"/>
                </a:solidFill>
                <a:latin typeface="DM Sans" pitchFamily="34" charset="0"/>
                <a:ea typeface="DM Sans" pitchFamily="34" charset="-122"/>
                <a:cs typeface="DM Sans" pitchFamily="34" charset="-120"/>
              </a:rPr>
              <a:t>A través del diálogo y el cuestionamiento, Sócrates buscaba llegar a la verdad sobre diversos temas, desde la ética hasta la naturaleza del conocimiento. Su método se caracterizaba por la humildad intelectual y el rechazo a las respuestas definitivas.</a:t>
            </a:r>
            <a:endParaRPr lang="en-US" sz="1850" dirty="0"/>
          </a:p>
        </p:txBody>
      </p:sp>
      <p:sp>
        <p:nvSpPr>
          <p:cNvPr id="11" name="Shape 9"/>
          <p:cNvSpPr/>
          <p:nvPr/>
        </p:nvSpPr>
        <p:spPr>
          <a:xfrm>
            <a:off x="9634895" y="2325529"/>
            <a:ext cx="534114" cy="534114"/>
          </a:xfrm>
          <a:prstGeom prst="roundRect">
            <a:avLst>
              <a:gd name="adj" fmla="val 18671"/>
            </a:avLst>
          </a:prstGeom>
          <a:solidFill>
            <a:srgbClr val="F7EDD4"/>
          </a:solidFill>
          <a:ln w="7620">
            <a:solidFill>
              <a:srgbClr val="DDD3BA"/>
            </a:solidFill>
            <a:prstDash val="solid"/>
          </a:ln>
        </p:spPr>
        <p:txBody>
          <a:bodyPr/>
          <a:lstStyle/>
          <a:p>
            <a:endParaRPr lang="es-EC"/>
          </a:p>
        </p:txBody>
      </p:sp>
      <p:sp>
        <p:nvSpPr>
          <p:cNvPr id="12" name="Text 10"/>
          <p:cNvSpPr/>
          <p:nvPr/>
        </p:nvSpPr>
        <p:spPr>
          <a:xfrm>
            <a:off x="9792295" y="2414468"/>
            <a:ext cx="219313" cy="356116"/>
          </a:xfrm>
          <a:prstGeom prst="rect">
            <a:avLst/>
          </a:prstGeom>
          <a:noFill/>
          <a:ln/>
        </p:spPr>
        <p:txBody>
          <a:bodyPr wrap="none" lIns="0" tIns="0" rIns="0" bIns="0" rtlCol="0" anchor="t"/>
          <a:lstStyle/>
          <a:p>
            <a:pPr marL="0" indent="0" algn="ctr">
              <a:lnSpc>
                <a:spcPts val="2800"/>
              </a:lnSpc>
              <a:buNone/>
            </a:pPr>
            <a:r>
              <a:rPr lang="en-US" sz="2800" dirty="0">
                <a:solidFill>
                  <a:srgbClr val="454240"/>
                </a:solidFill>
                <a:latin typeface="Libre Baskerville" pitchFamily="34" charset="0"/>
                <a:ea typeface="Libre Baskerville" pitchFamily="34" charset="-122"/>
                <a:cs typeface="Libre Baskerville" pitchFamily="34" charset="-120"/>
              </a:rPr>
              <a:t>3</a:t>
            </a:r>
            <a:endParaRPr lang="en-US" sz="2800" dirty="0"/>
          </a:p>
        </p:txBody>
      </p:sp>
      <p:sp>
        <p:nvSpPr>
          <p:cNvPr id="13" name="Text 11"/>
          <p:cNvSpPr/>
          <p:nvPr/>
        </p:nvSpPr>
        <p:spPr>
          <a:xfrm>
            <a:off x="10406420" y="2325529"/>
            <a:ext cx="2967871" cy="370999"/>
          </a:xfrm>
          <a:prstGeom prst="rect">
            <a:avLst/>
          </a:prstGeom>
          <a:noFill/>
          <a:ln/>
        </p:spPr>
        <p:txBody>
          <a:bodyPr wrap="none" lIns="0" tIns="0" rIns="0" bIns="0" rtlCol="0" anchor="t"/>
          <a:lstStyle/>
          <a:p>
            <a:pPr marL="0" indent="0">
              <a:lnSpc>
                <a:spcPts val="2900"/>
              </a:lnSpc>
              <a:buNone/>
            </a:pPr>
            <a:r>
              <a:rPr lang="en-US" sz="2300" dirty="0">
                <a:solidFill>
                  <a:srgbClr val="454240"/>
                </a:solidFill>
                <a:latin typeface="Libre Baskerville" pitchFamily="34" charset="0"/>
                <a:ea typeface="Libre Baskerville" pitchFamily="34" charset="-122"/>
                <a:cs typeface="Libre Baskerville" pitchFamily="34" charset="-120"/>
              </a:rPr>
              <a:t>Mayéutica</a:t>
            </a:r>
            <a:endParaRPr lang="en-US" sz="2300" dirty="0"/>
          </a:p>
        </p:txBody>
      </p:sp>
      <p:sp>
        <p:nvSpPr>
          <p:cNvPr id="14" name="Text 12"/>
          <p:cNvSpPr/>
          <p:nvPr/>
        </p:nvSpPr>
        <p:spPr>
          <a:xfrm>
            <a:off x="10406420" y="2838926"/>
            <a:ext cx="3393043" cy="3038475"/>
          </a:xfrm>
          <a:prstGeom prst="rect">
            <a:avLst/>
          </a:prstGeom>
          <a:noFill/>
          <a:ln/>
        </p:spPr>
        <p:txBody>
          <a:bodyPr wrap="square" lIns="0" tIns="0" rIns="0" bIns="0" rtlCol="0" anchor="t"/>
          <a:lstStyle/>
          <a:p>
            <a:pPr marL="0" indent="0">
              <a:lnSpc>
                <a:spcPts val="2950"/>
              </a:lnSpc>
              <a:buNone/>
            </a:pPr>
            <a:r>
              <a:rPr lang="en-US" sz="1850" dirty="0">
                <a:solidFill>
                  <a:srgbClr val="454240"/>
                </a:solidFill>
                <a:latin typeface="DM Sans" pitchFamily="34" charset="0"/>
                <a:ea typeface="DM Sans" pitchFamily="34" charset="-122"/>
                <a:cs typeface="DM Sans" pitchFamily="34" charset="-120"/>
              </a:rPr>
              <a:t>La mayéutica socrática, o "arte de dar a luz", se refiere a la técnica de ayudar a la persona a dar a luz sus propios pensamientos y conocimientos, en lugar de simplemente transmitir información.</a:t>
            </a:r>
            <a:endParaRPr lang="en-US" sz="1850" dirty="0"/>
          </a:p>
        </p:txBody>
      </p:sp>
      <p:sp>
        <p:nvSpPr>
          <p:cNvPr id="15" name="Rectángulo 14">
            <a:extLst>
              <a:ext uri="{FF2B5EF4-FFF2-40B4-BE49-F238E27FC236}">
                <a16:creationId xmlns:a16="http://schemas.microsoft.com/office/drawing/2014/main" id="{16C89238-056E-9474-7EEA-E6F0E451D055}"/>
              </a:ext>
            </a:extLst>
          </p:cNvPr>
          <p:cNvSpPr/>
          <p:nvPr/>
        </p:nvSpPr>
        <p:spPr>
          <a:xfrm>
            <a:off x="12462933" y="7552267"/>
            <a:ext cx="2167467" cy="677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4037" y="1017865"/>
            <a:ext cx="6172200" cy="771525"/>
          </a:xfrm>
          <a:prstGeom prst="rect">
            <a:avLst/>
          </a:prstGeom>
          <a:noFill/>
          <a:ln/>
        </p:spPr>
        <p:txBody>
          <a:bodyPr wrap="none" lIns="0" tIns="0" rIns="0" bIns="0" rtlCol="0" anchor="t"/>
          <a:lstStyle/>
          <a:p>
            <a:pPr marL="0" indent="0">
              <a:lnSpc>
                <a:spcPts val="6050"/>
              </a:lnSpc>
              <a:buNone/>
            </a:pPr>
            <a:r>
              <a:rPr lang="en-US" sz="4850" dirty="0">
                <a:solidFill>
                  <a:srgbClr val="5C4E3D"/>
                </a:solidFill>
                <a:latin typeface="Libre Baskerville" pitchFamily="34" charset="0"/>
                <a:ea typeface="Libre Baskerville" pitchFamily="34" charset="-122"/>
                <a:cs typeface="Libre Baskerville" pitchFamily="34" charset="-120"/>
              </a:rPr>
              <a:t>El Empirismo</a:t>
            </a:r>
            <a:endParaRPr lang="en-US" sz="4850" dirty="0"/>
          </a:p>
        </p:txBody>
      </p:sp>
      <p:sp>
        <p:nvSpPr>
          <p:cNvPr id="3" name="Text 1"/>
          <p:cNvSpPr/>
          <p:nvPr/>
        </p:nvSpPr>
        <p:spPr>
          <a:xfrm>
            <a:off x="864037" y="2406491"/>
            <a:ext cx="3421261" cy="385763"/>
          </a:xfrm>
          <a:prstGeom prst="rect">
            <a:avLst/>
          </a:prstGeom>
          <a:noFill/>
          <a:ln/>
        </p:spPr>
        <p:txBody>
          <a:bodyPr wrap="none" lIns="0" tIns="0" rIns="0" bIns="0" rtlCol="0" anchor="t"/>
          <a:lstStyle/>
          <a:p>
            <a:pPr marL="0" indent="0">
              <a:lnSpc>
                <a:spcPts val="3000"/>
              </a:lnSpc>
              <a:buNone/>
            </a:pPr>
            <a:r>
              <a:rPr lang="en-US" sz="2400" dirty="0">
                <a:solidFill>
                  <a:srgbClr val="5C4E3D"/>
                </a:solidFill>
                <a:latin typeface="Libre Baskerville" pitchFamily="34" charset="0"/>
                <a:ea typeface="Libre Baskerville" pitchFamily="34" charset="-122"/>
                <a:cs typeface="Libre Baskerville" pitchFamily="34" charset="-120"/>
              </a:rPr>
              <a:t>Experiencia Sensorial</a:t>
            </a:r>
            <a:endParaRPr lang="en-US" sz="2400" dirty="0"/>
          </a:p>
        </p:txBody>
      </p:sp>
      <p:sp>
        <p:nvSpPr>
          <p:cNvPr id="4" name="Text 2"/>
          <p:cNvSpPr/>
          <p:nvPr/>
        </p:nvSpPr>
        <p:spPr>
          <a:xfrm>
            <a:off x="864037" y="3039070"/>
            <a:ext cx="3898821" cy="3950494"/>
          </a:xfrm>
          <a:prstGeom prst="rect">
            <a:avLst/>
          </a:prstGeom>
          <a:noFill/>
          <a:ln/>
        </p:spPr>
        <p:txBody>
          <a:bodyPr wrap="square" lIns="0" tIns="0" rIns="0" bIns="0" rtlCol="0" anchor="t"/>
          <a:lstStyle/>
          <a:p>
            <a:pPr marL="0" indent="0">
              <a:lnSpc>
                <a:spcPts val="3100"/>
              </a:lnSpc>
              <a:buNone/>
            </a:pPr>
            <a:r>
              <a:rPr lang="en-US" sz="1900" dirty="0">
                <a:solidFill>
                  <a:srgbClr val="454240"/>
                </a:solidFill>
                <a:latin typeface="DM Sans" pitchFamily="34" charset="0"/>
                <a:ea typeface="DM Sans" pitchFamily="34" charset="-122"/>
                <a:cs typeface="DM Sans" pitchFamily="34" charset="-120"/>
              </a:rPr>
              <a:t>El empirismo es un enfoque filosófico que sostiene que todo el conocimiento proviene de la experiencia sensorial. Los empiristas creen que el conocimiento no se origina en ideas innatas, sino que se adquiere a través de la observación y la experimentación.</a:t>
            </a:r>
            <a:endParaRPr lang="en-US" sz="1900" dirty="0"/>
          </a:p>
        </p:txBody>
      </p:sp>
      <p:sp>
        <p:nvSpPr>
          <p:cNvPr id="5" name="Text 3"/>
          <p:cNvSpPr/>
          <p:nvPr/>
        </p:nvSpPr>
        <p:spPr>
          <a:xfrm>
            <a:off x="5372695" y="2406491"/>
            <a:ext cx="3898821" cy="771525"/>
          </a:xfrm>
          <a:prstGeom prst="rect">
            <a:avLst/>
          </a:prstGeom>
          <a:noFill/>
          <a:ln/>
        </p:spPr>
        <p:txBody>
          <a:bodyPr wrap="square" lIns="0" tIns="0" rIns="0" bIns="0" rtlCol="0" anchor="t"/>
          <a:lstStyle/>
          <a:p>
            <a:pPr marL="0" indent="0">
              <a:lnSpc>
                <a:spcPts val="3000"/>
              </a:lnSpc>
              <a:buNone/>
            </a:pPr>
            <a:r>
              <a:rPr lang="en-US" sz="2400" dirty="0">
                <a:solidFill>
                  <a:srgbClr val="5C4E3D"/>
                </a:solidFill>
                <a:latin typeface="Libre Baskerville" pitchFamily="34" charset="0"/>
                <a:ea typeface="Libre Baskerville" pitchFamily="34" charset="-122"/>
                <a:cs typeface="Libre Baskerville" pitchFamily="34" charset="-120"/>
              </a:rPr>
              <a:t>Rechazo del Racionalismo</a:t>
            </a:r>
            <a:endParaRPr lang="en-US" sz="2400" dirty="0"/>
          </a:p>
        </p:txBody>
      </p:sp>
      <p:sp>
        <p:nvSpPr>
          <p:cNvPr id="6" name="Text 4"/>
          <p:cNvSpPr/>
          <p:nvPr/>
        </p:nvSpPr>
        <p:spPr>
          <a:xfrm>
            <a:off x="5372695" y="3424833"/>
            <a:ext cx="3898821" cy="3555444"/>
          </a:xfrm>
          <a:prstGeom prst="rect">
            <a:avLst/>
          </a:prstGeom>
          <a:noFill/>
          <a:ln/>
        </p:spPr>
        <p:txBody>
          <a:bodyPr wrap="square" lIns="0" tIns="0" rIns="0" bIns="0" rtlCol="0" anchor="t"/>
          <a:lstStyle/>
          <a:p>
            <a:pPr marL="0" indent="0">
              <a:lnSpc>
                <a:spcPts val="3100"/>
              </a:lnSpc>
              <a:buNone/>
            </a:pPr>
            <a:r>
              <a:rPr lang="en-US" sz="1900" dirty="0">
                <a:solidFill>
                  <a:srgbClr val="454240"/>
                </a:solidFill>
                <a:latin typeface="DM Sans" pitchFamily="34" charset="0"/>
                <a:ea typeface="DM Sans" pitchFamily="34" charset="-122"/>
                <a:cs typeface="DM Sans" pitchFamily="34" charset="-120"/>
              </a:rPr>
              <a:t>Los empiristas se oponen al racionalismo, que afirma que el conocimiento puede derivarse de la razón pura, independientemente de la experiencia. En su lugar, los empiristas creen que la razón debe estar fundamentada en la evidencia empírica.</a:t>
            </a:r>
            <a:endParaRPr lang="en-US" sz="1900" dirty="0"/>
          </a:p>
        </p:txBody>
      </p:sp>
      <p:sp>
        <p:nvSpPr>
          <p:cNvPr id="7" name="Text 5"/>
          <p:cNvSpPr/>
          <p:nvPr/>
        </p:nvSpPr>
        <p:spPr>
          <a:xfrm>
            <a:off x="9881354" y="2406491"/>
            <a:ext cx="3086100" cy="385763"/>
          </a:xfrm>
          <a:prstGeom prst="rect">
            <a:avLst/>
          </a:prstGeom>
          <a:noFill/>
          <a:ln/>
        </p:spPr>
        <p:txBody>
          <a:bodyPr wrap="none" lIns="0" tIns="0" rIns="0" bIns="0" rtlCol="0" anchor="t"/>
          <a:lstStyle/>
          <a:p>
            <a:pPr marL="0" indent="0">
              <a:lnSpc>
                <a:spcPts val="3000"/>
              </a:lnSpc>
              <a:buNone/>
            </a:pPr>
            <a:r>
              <a:rPr lang="en-US" sz="2400" dirty="0">
                <a:solidFill>
                  <a:srgbClr val="5C4E3D"/>
                </a:solidFill>
                <a:latin typeface="Libre Baskerville" pitchFamily="34" charset="0"/>
                <a:ea typeface="Libre Baskerville" pitchFamily="34" charset="-122"/>
                <a:cs typeface="Libre Baskerville" pitchFamily="34" charset="-120"/>
              </a:rPr>
              <a:t>Figuras Clave</a:t>
            </a:r>
            <a:endParaRPr lang="en-US" sz="2400" dirty="0"/>
          </a:p>
        </p:txBody>
      </p:sp>
      <p:sp>
        <p:nvSpPr>
          <p:cNvPr id="8" name="Text 6"/>
          <p:cNvSpPr/>
          <p:nvPr/>
        </p:nvSpPr>
        <p:spPr>
          <a:xfrm>
            <a:off x="9881354" y="3039070"/>
            <a:ext cx="3898821" cy="2765346"/>
          </a:xfrm>
          <a:prstGeom prst="rect">
            <a:avLst/>
          </a:prstGeom>
          <a:noFill/>
          <a:ln/>
        </p:spPr>
        <p:txBody>
          <a:bodyPr wrap="square" lIns="0" tIns="0" rIns="0" bIns="0" rtlCol="0" anchor="t"/>
          <a:lstStyle/>
          <a:p>
            <a:pPr marL="0" indent="0">
              <a:lnSpc>
                <a:spcPts val="3100"/>
              </a:lnSpc>
              <a:buNone/>
            </a:pPr>
            <a:r>
              <a:rPr lang="en-US" sz="1900" dirty="0">
                <a:solidFill>
                  <a:srgbClr val="454240"/>
                </a:solidFill>
                <a:latin typeface="DM Sans" pitchFamily="34" charset="0"/>
                <a:ea typeface="DM Sans" pitchFamily="34" charset="-122"/>
                <a:cs typeface="DM Sans" pitchFamily="34" charset="-120"/>
              </a:rPr>
              <a:t>Algunos de los principales exponentes del empirismo fueron John Locke, George Berkeley y David Hume, quienes desarrollaron teorías sobre la naturaleza del conocimiento y la percepción.</a:t>
            </a:r>
            <a:endParaRPr lang="en-US" sz="1900" dirty="0"/>
          </a:p>
        </p:txBody>
      </p:sp>
      <p:sp>
        <p:nvSpPr>
          <p:cNvPr id="9" name="Rectángulo 8">
            <a:extLst>
              <a:ext uri="{FF2B5EF4-FFF2-40B4-BE49-F238E27FC236}">
                <a16:creationId xmlns:a16="http://schemas.microsoft.com/office/drawing/2014/main" id="{AC348E58-5F36-03D5-2325-E14DFA821623}"/>
              </a:ext>
            </a:extLst>
          </p:cNvPr>
          <p:cNvSpPr/>
          <p:nvPr/>
        </p:nvSpPr>
        <p:spPr>
          <a:xfrm>
            <a:off x="12462933" y="7552267"/>
            <a:ext cx="2167467" cy="677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49868" y="667703"/>
            <a:ext cx="6070997" cy="758785"/>
          </a:xfrm>
          <a:prstGeom prst="rect">
            <a:avLst/>
          </a:prstGeom>
          <a:noFill/>
          <a:ln/>
        </p:spPr>
        <p:txBody>
          <a:bodyPr wrap="none" lIns="0" tIns="0" rIns="0" bIns="0" rtlCol="0" anchor="t"/>
          <a:lstStyle/>
          <a:p>
            <a:pPr marL="0" indent="0">
              <a:lnSpc>
                <a:spcPts val="5950"/>
              </a:lnSpc>
              <a:buNone/>
            </a:pPr>
            <a:r>
              <a:rPr lang="en-US" sz="4750" dirty="0">
                <a:solidFill>
                  <a:srgbClr val="5C4E3D"/>
                </a:solidFill>
                <a:latin typeface="Libre Baskerville" pitchFamily="34" charset="0"/>
                <a:ea typeface="Libre Baskerville" pitchFamily="34" charset="-122"/>
                <a:cs typeface="Libre Baskerville" pitchFamily="34" charset="-120"/>
              </a:rPr>
              <a:t>El Existencialismo</a:t>
            </a:r>
            <a:endParaRPr lang="en-US" sz="4750" dirty="0"/>
          </a:p>
        </p:txBody>
      </p:sp>
      <p:pic>
        <p:nvPicPr>
          <p:cNvPr id="3" name="Image 0" descr="preencoded.png"/>
          <p:cNvPicPr>
            <a:picLocks noChangeAspect="1"/>
          </p:cNvPicPr>
          <p:nvPr/>
        </p:nvPicPr>
        <p:blipFill>
          <a:blip r:embed="rId3"/>
          <a:stretch>
            <a:fillRect/>
          </a:stretch>
        </p:blipFill>
        <p:spPr>
          <a:xfrm>
            <a:off x="849868" y="1912144"/>
            <a:ext cx="607100" cy="607100"/>
          </a:xfrm>
          <a:prstGeom prst="rect">
            <a:avLst/>
          </a:prstGeom>
        </p:spPr>
      </p:pic>
      <p:sp>
        <p:nvSpPr>
          <p:cNvPr id="4" name="Text 1"/>
          <p:cNvSpPr/>
          <p:nvPr/>
        </p:nvSpPr>
        <p:spPr>
          <a:xfrm>
            <a:off x="849868" y="2762012"/>
            <a:ext cx="2959418" cy="379452"/>
          </a:xfrm>
          <a:prstGeom prst="rect">
            <a:avLst/>
          </a:prstGeom>
          <a:noFill/>
          <a:ln/>
        </p:spPr>
        <p:txBody>
          <a:bodyPr wrap="none" lIns="0" tIns="0" rIns="0" bIns="0" rtlCol="0" anchor="t"/>
          <a:lstStyle/>
          <a:p>
            <a:pPr marL="0" indent="0" algn="l">
              <a:lnSpc>
                <a:spcPts val="2950"/>
              </a:lnSpc>
              <a:buNone/>
            </a:pPr>
            <a:r>
              <a:rPr lang="en-US" sz="2350" dirty="0">
                <a:solidFill>
                  <a:srgbClr val="454240"/>
                </a:solidFill>
                <a:latin typeface="Libre Baskerville" pitchFamily="34" charset="0"/>
                <a:ea typeface="Libre Baskerville" pitchFamily="34" charset="-122"/>
                <a:cs typeface="Libre Baskerville" pitchFamily="34" charset="-120"/>
              </a:rPr>
              <a:t>Libertad</a:t>
            </a:r>
            <a:endParaRPr lang="en-US" sz="2350" dirty="0"/>
          </a:p>
        </p:txBody>
      </p:sp>
      <p:sp>
        <p:nvSpPr>
          <p:cNvPr id="5" name="Text 2"/>
          <p:cNvSpPr/>
          <p:nvPr/>
        </p:nvSpPr>
        <p:spPr>
          <a:xfrm>
            <a:off x="849868" y="3287077"/>
            <a:ext cx="2959418" cy="3108960"/>
          </a:xfrm>
          <a:prstGeom prst="rect">
            <a:avLst/>
          </a:prstGeom>
          <a:noFill/>
          <a:ln/>
        </p:spPr>
        <p:txBody>
          <a:bodyPr wrap="square" lIns="0" tIns="0" rIns="0" bIns="0" rtlCol="0" anchor="t"/>
          <a:lstStyle/>
          <a:p>
            <a:pPr marL="0" indent="0" algn="l">
              <a:lnSpc>
                <a:spcPts val="3050"/>
              </a:lnSpc>
              <a:buNone/>
            </a:pPr>
            <a:r>
              <a:rPr lang="en-US" sz="1900" dirty="0">
                <a:solidFill>
                  <a:srgbClr val="454240"/>
                </a:solidFill>
                <a:latin typeface="DM Sans" pitchFamily="34" charset="0"/>
                <a:ea typeface="DM Sans" pitchFamily="34" charset="-122"/>
                <a:cs typeface="DM Sans" pitchFamily="34" charset="-120"/>
              </a:rPr>
              <a:t>El existencialismo se centra en la libertad y la responsabilidad individual. Los existencialistas creen que los seres humanos son libres de elegir y de dar significado a sus vidas.</a:t>
            </a:r>
            <a:endParaRPr lang="en-US" sz="1900" dirty="0"/>
          </a:p>
        </p:txBody>
      </p:sp>
      <p:pic>
        <p:nvPicPr>
          <p:cNvPr id="6" name="Image 1" descr="preencoded.png"/>
          <p:cNvPicPr>
            <a:picLocks noChangeAspect="1"/>
          </p:cNvPicPr>
          <p:nvPr/>
        </p:nvPicPr>
        <p:blipFill>
          <a:blip r:embed="rId4"/>
          <a:stretch>
            <a:fillRect/>
          </a:stretch>
        </p:blipFill>
        <p:spPr>
          <a:xfrm>
            <a:off x="4173498" y="1912144"/>
            <a:ext cx="607100" cy="607100"/>
          </a:xfrm>
          <a:prstGeom prst="rect">
            <a:avLst/>
          </a:prstGeom>
        </p:spPr>
      </p:pic>
      <p:sp>
        <p:nvSpPr>
          <p:cNvPr id="7" name="Text 3"/>
          <p:cNvSpPr/>
          <p:nvPr/>
        </p:nvSpPr>
        <p:spPr>
          <a:xfrm>
            <a:off x="4173498" y="2762012"/>
            <a:ext cx="2959537" cy="379452"/>
          </a:xfrm>
          <a:prstGeom prst="rect">
            <a:avLst/>
          </a:prstGeom>
          <a:noFill/>
          <a:ln/>
        </p:spPr>
        <p:txBody>
          <a:bodyPr wrap="none" lIns="0" tIns="0" rIns="0" bIns="0" rtlCol="0" anchor="t"/>
          <a:lstStyle/>
          <a:p>
            <a:pPr marL="0" indent="0" algn="l">
              <a:lnSpc>
                <a:spcPts val="2950"/>
              </a:lnSpc>
              <a:buNone/>
            </a:pPr>
            <a:r>
              <a:rPr lang="en-US" sz="2350" dirty="0">
                <a:solidFill>
                  <a:srgbClr val="454240"/>
                </a:solidFill>
                <a:latin typeface="Libre Baskerville" pitchFamily="34" charset="0"/>
                <a:ea typeface="Libre Baskerville" pitchFamily="34" charset="-122"/>
                <a:cs typeface="Libre Baskerville" pitchFamily="34" charset="-120"/>
              </a:rPr>
              <a:t>Autenticidad</a:t>
            </a:r>
            <a:endParaRPr lang="en-US" sz="2350" dirty="0"/>
          </a:p>
        </p:txBody>
      </p:sp>
      <p:sp>
        <p:nvSpPr>
          <p:cNvPr id="8" name="Text 4"/>
          <p:cNvSpPr/>
          <p:nvPr/>
        </p:nvSpPr>
        <p:spPr>
          <a:xfrm>
            <a:off x="4173498" y="3287077"/>
            <a:ext cx="2959537" cy="3497580"/>
          </a:xfrm>
          <a:prstGeom prst="rect">
            <a:avLst/>
          </a:prstGeom>
          <a:noFill/>
          <a:ln/>
        </p:spPr>
        <p:txBody>
          <a:bodyPr wrap="square" lIns="0" tIns="0" rIns="0" bIns="0" rtlCol="0" anchor="t"/>
          <a:lstStyle/>
          <a:p>
            <a:pPr marL="0" indent="0" algn="l">
              <a:lnSpc>
                <a:spcPts val="3050"/>
              </a:lnSpc>
              <a:buNone/>
            </a:pPr>
            <a:r>
              <a:rPr lang="en-US" sz="1900" dirty="0">
                <a:solidFill>
                  <a:srgbClr val="454240"/>
                </a:solidFill>
                <a:latin typeface="DM Sans" pitchFamily="34" charset="0"/>
                <a:ea typeface="DM Sans" pitchFamily="34" charset="-122"/>
                <a:cs typeface="DM Sans" pitchFamily="34" charset="-120"/>
              </a:rPr>
              <a:t>La autenticidad es un concepto clave en el existencialismo. Los existencialistas creen que los individuos deben asumir la responsabilidad de sus acciones y vivir de acuerdo con sus propios valores y creencias.</a:t>
            </a:r>
            <a:endParaRPr lang="en-US" sz="1900" dirty="0"/>
          </a:p>
        </p:txBody>
      </p:sp>
      <p:pic>
        <p:nvPicPr>
          <p:cNvPr id="9" name="Image 2" descr="preencoded.png"/>
          <p:cNvPicPr>
            <a:picLocks noChangeAspect="1"/>
          </p:cNvPicPr>
          <p:nvPr/>
        </p:nvPicPr>
        <p:blipFill>
          <a:blip r:embed="rId5"/>
          <a:stretch>
            <a:fillRect/>
          </a:stretch>
        </p:blipFill>
        <p:spPr>
          <a:xfrm>
            <a:off x="7497247" y="1912144"/>
            <a:ext cx="607100" cy="607100"/>
          </a:xfrm>
          <a:prstGeom prst="rect">
            <a:avLst/>
          </a:prstGeom>
        </p:spPr>
      </p:pic>
      <p:sp>
        <p:nvSpPr>
          <p:cNvPr id="10" name="Text 5"/>
          <p:cNvSpPr/>
          <p:nvPr/>
        </p:nvSpPr>
        <p:spPr>
          <a:xfrm>
            <a:off x="7497247" y="2762012"/>
            <a:ext cx="2959537" cy="379452"/>
          </a:xfrm>
          <a:prstGeom prst="rect">
            <a:avLst/>
          </a:prstGeom>
          <a:noFill/>
          <a:ln/>
        </p:spPr>
        <p:txBody>
          <a:bodyPr wrap="none" lIns="0" tIns="0" rIns="0" bIns="0" rtlCol="0" anchor="t"/>
          <a:lstStyle/>
          <a:p>
            <a:pPr marL="0" indent="0" algn="l">
              <a:lnSpc>
                <a:spcPts val="2950"/>
              </a:lnSpc>
              <a:buNone/>
            </a:pPr>
            <a:r>
              <a:rPr lang="en-US" sz="2350" dirty="0">
                <a:solidFill>
                  <a:srgbClr val="454240"/>
                </a:solidFill>
                <a:latin typeface="Libre Baskerville" pitchFamily="34" charset="0"/>
                <a:ea typeface="Libre Baskerville" pitchFamily="34" charset="-122"/>
                <a:cs typeface="Libre Baskerville" pitchFamily="34" charset="-120"/>
              </a:rPr>
              <a:t>Angustia</a:t>
            </a:r>
            <a:endParaRPr lang="en-US" sz="2350" dirty="0"/>
          </a:p>
        </p:txBody>
      </p:sp>
      <p:sp>
        <p:nvSpPr>
          <p:cNvPr id="11" name="Text 6"/>
          <p:cNvSpPr/>
          <p:nvPr/>
        </p:nvSpPr>
        <p:spPr>
          <a:xfrm>
            <a:off x="7497247" y="3287077"/>
            <a:ext cx="2959537" cy="4274820"/>
          </a:xfrm>
          <a:prstGeom prst="rect">
            <a:avLst/>
          </a:prstGeom>
          <a:noFill/>
          <a:ln/>
        </p:spPr>
        <p:txBody>
          <a:bodyPr wrap="square" lIns="0" tIns="0" rIns="0" bIns="0" rtlCol="0" anchor="t"/>
          <a:lstStyle/>
          <a:p>
            <a:pPr marL="0" indent="0" algn="l">
              <a:lnSpc>
                <a:spcPts val="3050"/>
              </a:lnSpc>
              <a:buNone/>
            </a:pPr>
            <a:r>
              <a:rPr lang="en-US" sz="1900" dirty="0">
                <a:solidFill>
                  <a:srgbClr val="454240"/>
                </a:solidFill>
                <a:latin typeface="DM Sans" pitchFamily="34" charset="0"/>
                <a:ea typeface="DM Sans" pitchFamily="34" charset="-122"/>
                <a:cs typeface="DM Sans" pitchFamily="34" charset="-120"/>
              </a:rPr>
              <a:t>El existencialismo también se interesa por la angustia y la ansiedad que surgen de la condición humana. Los filósofos existencialistas, como Sören Kierkegaard y Jean-Paul Sartre, exploraron estas emociones como parte de la experiencia de ser.</a:t>
            </a:r>
            <a:endParaRPr lang="en-US" sz="1900" dirty="0"/>
          </a:p>
        </p:txBody>
      </p:sp>
      <p:pic>
        <p:nvPicPr>
          <p:cNvPr id="12" name="Image 3" descr="preencoded.png"/>
          <p:cNvPicPr>
            <a:picLocks noChangeAspect="1"/>
          </p:cNvPicPr>
          <p:nvPr/>
        </p:nvPicPr>
        <p:blipFill>
          <a:blip r:embed="rId6"/>
          <a:stretch>
            <a:fillRect/>
          </a:stretch>
        </p:blipFill>
        <p:spPr>
          <a:xfrm>
            <a:off x="10820995" y="1912144"/>
            <a:ext cx="607100" cy="607100"/>
          </a:xfrm>
          <a:prstGeom prst="rect">
            <a:avLst/>
          </a:prstGeom>
        </p:spPr>
      </p:pic>
      <p:sp>
        <p:nvSpPr>
          <p:cNvPr id="13" name="Text 7"/>
          <p:cNvSpPr/>
          <p:nvPr/>
        </p:nvSpPr>
        <p:spPr>
          <a:xfrm>
            <a:off x="10820995" y="2762012"/>
            <a:ext cx="2959537" cy="379452"/>
          </a:xfrm>
          <a:prstGeom prst="rect">
            <a:avLst/>
          </a:prstGeom>
          <a:noFill/>
          <a:ln/>
        </p:spPr>
        <p:txBody>
          <a:bodyPr wrap="none" lIns="0" tIns="0" rIns="0" bIns="0" rtlCol="0" anchor="t"/>
          <a:lstStyle/>
          <a:p>
            <a:pPr marL="0" indent="0" algn="l">
              <a:lnSpc>
                <a:spcPts val="2950"/>
              </a:lnSpc>
              <a:buNone/>
            </a:pPr>
            <a:r>
              <a:rPr lang="en-US" sz="2350" dirty="0">
                <a:solidFill>
                  <a:srgbClr val="454240"/>
                </a:solidFill>
                <a:latin typeface="Libre Baskerville" pitchFamily="34" charset="0"/>
                <a:ea typeface="Libre Baskerville" pitchFamily="34" charset="-122"/>
                <a:cs typeface="Libre Baskerville" pitchFamily="34" charset="-120"/>
              </a:rPr>
              <a:t>Significado</a:t>
            </a:r>
            <a:endParaRPr lang="en-US" sz="2350" dirty="0"/>
          </a:p>
        </p:txBody>
      </p:sp>
      <p:sp>
        <p:nvSpPr>
          <p:cNvPr id="14" name="Text 8"/>
          <p:cNvSpPr/>
          <p:nvPr/>
        </p:nvSpPr>
        <p:spPr>
          <a:xfrm>
            <a:off x="10820995" y="3287077"/>
            <a:ext cx="2959537" cy="3108960"/>
          </a:xfrm>
          <a:prstGeom prst="rect">
            <a:avLst/>
          </a:prstGeom>
          <a:noFill/>
          <a:ln/>
        </p:spPr>
        <p:txBody>
          <a:bodyPr wrap="square" lIns="0" tIns="0" rIns="0" bIns="0" rtlCol="0" anchor="t"/>
          <a:lstStyle/>
          <a:p>
            <a:pPr marL="0" indent="0" algn="l">
              <a:lnSpc>
                <a:spcPts val="3050"/>
              </a:lnSpc>
              <a:buNone/>
            </a:pPr>
            <a:r>
              <a:rPr lang="en-US" sz="1900" dirty="0">
                <a:solidFill>
                  <a:srgbClr val="454240"/>
                </a:solidFill>
                <a:latin typeface="DM Sans" pitchFamily="34" charset="0"/>
                <a:ea typeface="DM Sans" pitchFamily="34" charset="-122"/>
                <a:cs typeface="DM Sans" pitchFamily="34" charset="-120"/>
              </a:rPr>
              <a:t>Los existencialistas creen que los seres humanos deben esforzarse por encontrar el significado y la dirección en sus vidas, ya que no hay un significado inherente o predeterminado.</a:t>
            </a:r>
            <a:endParaRPr lang="en-US" sz="1900" dirty="0"/>
          </a:p>
        </p:txBody>
      </p:sp>
      <p:sp>
        <p:nvSpPr>
          <p:cNvPr id="15" name="Rectángulo 14">
            <a:extLst>
              <a:ext uri="{FF2B5EF4-FFF2-40B4-BE49-F238E27FC236}">
                <a16:creationId xmlns:a16="http://schemas.microsoft.com/office/drawing/2014/main" id="{D9C0A7C0-83A6-F00D-CB90-3440AD611777}"/>
              </a:ext>
            </a:extLst>
          </p:cNvPr>
          <p:cNvSpPr/>
          <p:nvPr/>
        </p:nvSpPr>
        <p:spPr>
          <a:xfrm>
            <a:off x="12462933" y="7552267"/>
            <a:ext cx="2167467" cy="677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862"/>
          </a:xfrm>
          <a:prstGeom prst="rect">
            <a:avLst/>
          </a:prstGeom>
        </p:spPr>
      </p:pic>
      <p:sp>
        <p:nvSpPr>
          <p:cNvPr id="3" name="Text 0"/>
          <p:cNvSpPr/>
          <p:nvPr/>
        </p:nvSpPr>
        <p:spPr>
          <a:xfrm>
            <a:off x="6175534" y="541496"/>
            <a:ext cx="4922877" cy="615315"/>
          </a:xfrm>
          <a:prstGeom prst="rect">
            <a:avLst/>
          </a:prstGeom>
          <a:noFill/>
          <a:ln/>
        </p:spPr>
        <p:txBody>
          <a:bodyPr wrap="none" lIns="0" tIns="0" rIns="0" bIns="0" rtlCol="0" anchor="t"/>
          <a:lstStyle/>
          <a:p>
            <a:pPr marL="0" indent="0">
              <a:lnSpc>
                <a:spcPts val="4800"/>
              </a:lnSpc>
              <a:buNone/>
            </a:pPr>
            <a:r>
              <a:rPr lang="en-US" sz="3850" dirty="0">
                <a:solidFill>
                  <a:srgbClr val="5C4E3D"/>
                </a:solidFill>
                <a:latin typeface="Libre Baskerville" pitchFamily="34" charset="0"/>
                <a:ea typeface="Libre Baskerville" pitchFamily="34" charset="-122"/>
                <a:cs typeface="Libre Baskerville" pitchFamily="34" charset="-120"/>
              </a:rPr>
              <a:t>El Idealismo</a:t>
            </a:r>
            <a:endParaRPr lang="en-US" sz="3850" dirty="0"/>
          </a:p>
        </p:txBody>
      </p:sp>
      <p:pic>
        <p:nvPicPr>
          <p:cNvPr id="4" name="Image 1" descr="preencoded.png"/>
          <p:cNvPicPr>
            <a:picLocks noChangeAspect="1"/>
          </p:cNvPicPr>
          <p:nvPr/>
        </p:nvPicPr>
        <p:blipFill>
          <a:blip r:embed="rId4"/>
          <a:stretch>
            <a:fillRect/>
          </a:stretch>
        </p:blipFill>
        <p:spPr>
          <a:xfrm>
            <a:off x="6175534" y="1452086"/>
            <a:ext cx="984528" cy="2079427"/>
          </a:xfrm>
          <a:prstGeom prst="rect">
            <a:avLst/>
          </a:prstGeom>
        </p:spPr>
      </p:pic>
      <p:sp>
        <p:nvSpPr>
          <p:cNvPr id="5" name="Text 1"/>
          <p:cNvSpPr/>
          <p:nvPr/>
        </p:nvSpPr>
        <p:spPr>
          <a:xfrm>
            <a:off x="7455337" y="1648897"/>
            <a:ext cx="2659737" cy="307538"/>
          </a:xfrm>
          <a:prstGeom prst="rect">
            <a:avLst/>
          </a:prstGeom>
          <a:noFill/>
          <a:ln/>
        </p:spPr>
        <p:txBody>
          <a:bodyPr wrap="none" lIns="0" tIns="0" rIns="0" bIns="0" rtlCol="0" anchor="t"/>
          <a:lstStyle/>
          <a:p>
            <a:pPr marL="0" indent="0" algn="l">
              <a:lnSpc>
                <a:spcPts val="2400"/>
              </a:lnSpc>
              <a:buNone/>
            </a:pPr>
            <a:r>
              <a:rPr lang="en-US" sz="1900" dirty="0">
                <a:solidFill>
                  <a:srgbClr val="454240"/>
                </a:solidFill>
                <a:latin typeface="Libre Baskerville" pitchFamily="34" charset="0"/>
                <a:ea typeface="Libre Baskerville" pitchFamily="34" charset="-122"/>
                <a:cs typeface="Libre Baskerville" pitchFamily="34" charset="-120"/>
              </a:rPr>
              <a:t>Primacía de la Mente</a:t>
            </a:r>
            <a:endParaRPr lang="en-US" sz="1900" dirty="0"/>
          </a:p>
        </p:txBody>
      </p:sp>
      <p:sp>
        <p:nvSpPr>
          <p:cNvPr id="6" name="Text 2"/>
          <p:cNvSpPr/>
          <p:nvPr/>
        </p:nvSpPr>
        <p:spPr>
          <a:xfrm>
            <a:off x="7455337" y="2074545"/>
            <a:ext cx="6485930" cy="1260158"/>
          </a:xfrm>
          <a:prstGeom prst="rect">
            <a:avLst/>
          </a:prstGeom>
          <a:noFill/>
          <a:ln/>
        </p:spPr>
        <p:txBody>
          <a:bodyPr wrap="square" lIns="0" tIns="0" rIns="0" bIns="0" rtlCol="0" anchor="t"/>
          <a:lstStyle/>
          <a:p>
            <a:pPr marL="0" indent="0" algn="l">
              <a:lnSpc>
                <a:spcPts val="2450"/>
              </a:lnSpc>
              <a:buNone/>
            </a:pPr>
            <a:r>
              <a:rPr lang="en-US" sz="1550" dirty="0">
                <a:solidFill>
                  <a:srgbClr val="454240"/>
                </a:solidFill>
                <a:latin typeface="DM Sans" pitchFamily="34" charset="0"/>
                <a:ea typeface="DM Sans" pitchFamily="34" charset="-122"/>
                <a:cs typeface="DM Sans" pitchFamily="34" charset="-120"/>
              </a:rPr>
              <a:t>El idealismo es una corriente filosófica que afirma que la realidad está fundamentalmente constituida por la mente o el espíritu, en lugar de la materia. Los idealistas creen que el mundo externo es una construcción de la mente.</a:t>
            </a:r>
            <a:endParaRPr lang="en-US" sz="1550" dirty="0"/>
          </a:p>
        </p:txBody>
      </p:sp>
      <p:pic>
        <p:nvPicPr>
          <p:cNvPr id="7" name="Image 2" descr="preencoded.png"/>
          <p:cNvPicPr>
            <a:picLocks noChangeAspect="1"/>
          </p:cNvPicPr>
          <p:nvPr/>
        </p:nvPicPr>
        <p:blipFill>
          <a:blip r:embed="rId5"/>
          <a:stretch>
            <a:fillRect/>
          </a:stretch>
        </p:blipFill>
        <p:spPr>
          <a:xfrm>
            <a:off x="6175534" y="3531513"/>
            <a:ext cx="984528" cy="2079427"/>
          </a:xfrm>
          <a:prstGeom prst="rect">
            <a:avLst/>
          </a:prstGeom>
        </p:spPr>
      </p:pic>
      <p:sp>
        <p:nvSpPr>
          <p:cNvPr id="8" name="Text 3"/>
          <p:cNvSpPr/>
          <p:nvPr/>
        </p:nvSpPr>
        <p:spPr>
          <a:xfrm>
            <a:off x="7455337" y="3728323"/>
            <a:ext cx="3069669" cy="307538"/>
          </a:xfrm>
          <a:prstGeom prst="rect">
            <a:avLst/>
          </a:prstGeom>
          <a:noFill/>
          <a:ln/>
        </p:spPr>
        <p:txBody>
          <a:bodyPr wrap="none" lIns="0" tIns="0" rIns="0" bIns="0" rtlCol="0" anchor="t"/>
          <a:lstStyle/>
          <a:p>
            <a:pPr marL="0" indent="0" algn="l">
              <a:lnSpc>
                <a:spcPts val="2400"/>
              </a:lnSpc>
              <a:buNone/>
            </a:pPr>
            <a:r>
              <a:rPr lang="en-US" sz="1900" dirty="0">
                <a:solidFill>
                  <a:srgbClr val="454240"/>
                </a:solidFill>
                <a:latin typeface="Libre Baskerville" pitchFamily="34" charset="0"/>
                <a:ea typeface="Libre Baskerville" pitchFamily="34" charset="-122"/>
                <a:cs typeface="Libre Baskerville" pitchFamily="34" charset="-120"/>
              </a:rPr>
              <a:t>Conocimiento Subjetivo</a:t>
            </a:r>
            <a:endParaRPr lang="en-US" sz="1900" dirty="0"/>
          </a:p>
        </p:txBody>
      </p:sp>
      <p:sp>
        <p:nvSpPr>
          <p:cNvPr id="9" name="Text 4"/>
          <p:cNvSpPr/>
          <p:nvPr/>
        </p:nvSpPr>
        <p:spPr>
          <a:xfrm>
            <a:off x="7455337" y="4153972"/>
            <a:ext cx="6485930" cy="1260158"/>
          </a:xfrm>
          <a:prstGeom prst="rect">
            <a:avLst/>
          </a:prstGeom>
          <a:noFill/>
          <a:ln/>
        </p:spPr>
        <p:txBody>
          <a:bodyPr wrap="square" lIns="0" tIns="0" rIns="0" bIns="0" rtlCol="0" anchor="t"/>
          <a:lstStyle/>
          <a:p>
            <a:pPr marL="0" indent="0" algn="l">
              <a:lnSpc>
                <a:spcPts val="2450"/>
              </a:lnSpc>
              <a:buNone/>
            </a:pPr>
            <a:r>
              <a:rPr lang="en-US" sz="1550" dirty="0">
                <a:solidFill>
                  <a:srgbClr val="454240"/>
                </a:solidFill>
                <a:latin typeface="DM Sans" pitchFamily="34" charset="0"/>
                <a:ea typeface="DM Sans" pitchFamily="34" charset="-122"/>
                <a:cs typeface="DM Sans" pitchFamily="34" charset="-120"/>
              </a:rPr>
              <a:t>Para los idealistas, el conocimiento no es un reflejo objetivo de la realidad, sino una interpretación subjetiva del mundo. Nuestras percepciones y experiencias son moldeadas por la estructura de nuestra mente.</a:t>
            </a:r>
            <a:endParaRPr lang="en-US" sz="1550" dirty="0"/>
          </a:p>
        </p:txBody>
      </p:sp>
      <p:pic>
        <p:nvPicPr>
          <p:cNvPr id="10" name="Image 3" descr="preencoded.png"/>
          <p:cNvPicPr>
            <a:picLocks noChangeAspect="1"/>
          </p:cNvPicPr>
          <p:nvPr/>
        </p:nvPicPr>
        <p:blipFill>
          <a:blip r:embed="rId6"/>
          <a:stretch>
            <a:fillRect/>
          </a:stretch>
        </p:blipFill>
        <p:spPr>
          <a:xfrm>
            <a:off x="6175534" y="5610939"/>
            <a:ext cx="984528" cy="2079427"/>
          </a:xfrm>
          <a:prstGeom prst="rect">
            <a:avLst/>
          </a:prstGeom>
        </p:spPr>
      </p:pic>
      <p:sp>
        <p:nvSpPr>
          <p:cNvPr id="11" name="Text 5"/>
          <p:cNvSpPr/>
          <p:nvPr/>
        </p:nvSpPr>
        <p:spPr>
          <a:xfrm>
            <a:off x="7455337" y="5807750"/>
            <a:ext cx="4384358" cy="307538"/>
          </a:xfrm>
          <a:prstGeom prst="rect">
            <a:avLst/>
          </a:prstGeom>
          <a:noFill/>
          <a:ln/>
        </p:spPr>
        <p:txBody>
          <a:bodyPr wrap="none" lIns="0" tIns="0" rIns="0" bIns="0" rtlCol="0" anchor="t"/>
          <a:lstStyle/>
          <a:p>
            <a:pPr marL="0" indent="0" algn="l">
              <a:lnSpc>
                <a:spcPts val="2400"/>
              </a:lnSpc>
              <a:buNone/>
            </a:pPr>
            <a:r>
              <a:rPr lang="en-US" sz="1900" dirty="0">
                <a:solidFill>
                  <a:srgbClr val="454240"/>
                </a:solidFill>
                <a:latin typeface="Libre Baskerville" pitchFamily="34" charset="0"/>
                <a:ea typeface="Libre Baskerville" pitchFamily="34" charset="-122"/>
                <a:cs typeface="Libre Baskerville" pitchFamily="34" charset="-120"/>
              </a:rPr>
              <a:t>Racionalismo y Trascendentalismo</a:t>
            </a:r>
            <a:endParaRPr lang="en-US" sz="1900" dirty="0"/>
          </a:p>
        </p:txBody>
      </p:sp>
      <p:sp>
        <p:nvSpPr>
          <p:cNvPr id="12" name="Text 6"/>
          <p:cNvSpPr/>
          <p:nvPr/>
        </p:nvSpPr>
        <p:spPr>
          <a:xfrm>
            <a:off x="7455337" y="6233398"/>
            <a:ext cx="6485930" cy="1260158"/>
          </a:xfrm>
          <a:prstGeom prst="rect">
            <a:avLst/>
          </a:prstGeom>
          <a:noFill/>
          <a:ln/>
        </p:spPr>
        <p:txBody>
          <a:bodyPr wrap="square" lIns="0" tIns="0" rIns="0" bIns="0" rtlCol="0" anchor="t"/>
          <a:lstStyle/>
          <a:p>
            <a:pPr marL="0" indent="0" algn="l">
              <a:lnSpc>
                <a:spcPts val="2450"/>
              </a:lnSpc>
              <a:buNone/>
            </a:pPr>
            <a:r>
              <a:rPr lang="en-US" sz="1550" dirty="0">
                <a:solidFill>
                  <a:srgbClr val="454240"/>
                </a:solidFill>
                <a:latin typeface="DM Sans" pitchFamily="34" charset="0"/>
                <a:ea typeface="DM Sans" pitchFamily="34" charset="-122"/>
                <a:cs typeface="DM Sans" pitchFamily="34" charset="-120"/>
              </a:rPr>
              <a:t>Algunos filósofos idealistas, como Hegel y Kant, combinaron el idealismo con enfoques racionalistas y trascendentalistas, enfatizando el papel de la razón y de los principios universales en la comprensión de la realidad.</a:t>
            </a:r>
            <a:endParaRPr lang="en-US" sz="1550" dirty="0"/>
          </a:p>
        </p:txBody>
      </p:sp>
      <p:sp>
        <p:nvSpPr>
          <p:cNvPr id="13" name="Rectángulo 12">
            <a:extLst>
              <a:ext uri="{FF2B5EF4-FFF2-40B4-BE49-F238E27FC236}">
                <a16:creationId xmlns:a16="http://schemas.microsoft.com/office/drawing/2014/main" id="{D770935D-C864-B06F-9362-7E6FCD4EC6DB}"/>
              </a:ext>
            </a:extLst>
          </p:cNvPr>
          <p:cNvSpPr/>
          <p:nvPr/>
        </p:nvSpPr>
        <p:spPr>
          <a:xfrm>
            <a:off x="12462933" y="7552267"/>
            <a:ext cx="2167467" cy="677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597</Words>
  <Application>Microsoft Office PowerPoint</Application>
  <PresentationFormat>Personalizado</PresentationFormat>
  <Paragraphs>40</Paragraphs>
  <Slides>5</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DM Sans</vt:lpstr>
      <vt:lpstr>Arial</vt:lpstr>
      <vt:lpstr>Libre Baskerville</vt:lpstr>
      <vt:lpstr>Office Theme</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isaura cargua</cp:lastModifiedBy>
  <cp:revision>2</cp:revision>
  <dcterms:created xsi:type="dcterms:W3CDTF">2024-10-04T15:38:58Z</dcterms:created>
  <dcterms:modified xsi:type="dcterms:W3CDTF">2024-10-04T15:40:23Z</dcterms:modified>
</cp:coreProperties>
</file>