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7067" y="2115403"/>
            <a:ext cx="7766936" cy="1935433"/>
          </a:xfrm>
        </p:spPr>
        <p:txBody>
          <a:bodyPr/>
          <a:lstStyle/>
          <a:p>
            <a:pPr algn="ctr"/>
            <a:r>
              <a:rPr lang="es-MX" sz="4000" dirty="0" smtClean="0"/>
              <a:t>UNIDAD IV: LA INTERCULTURALIDAD Y PLURALIDAD</a:t>
            </a:r>
            <a:endParaRPr lang="es-MX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/>
              <a:t>DR. GERARDO NIEVES 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4125483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7672" y="286603"/>
            <a:ext cx="9717206" cy="832513"/>
          </a:xfrm>
        </p:spPr>
        <p:txBody>
          <a:bodyPr/>
          <a:lstStyle/>
          <a:p>
            <a:pPr algn="l"/>
            <a:r>
              <a:rPr lang="es-MX" sz="2800" dirty="0" smtClean="0"/>
              <a:t>4.1. Culturas y migraciones, un desafío para la interculturalidad</a:t>
            </a:r>
            <a:endParaRPr lang="es-MX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27796" y="1119117"/>
            <a:ext cx="9198591" cy="5472752"/>
          </a:xfrm>
        </p:spPr>
        <p:txBody>
          <a:bodyPr>
            <a:noAutofit/>
          </a:bodyPr>
          <a:lstStyle/>
          <a:p>
            <a:pPr algn="just"/>
            <a:r>
              <a:rPr lang="es-ES" sz="2000" dirty="0"/>
              <a:t>La migración humana es un fenómeno de larga data que se remonta a los primeros períodos de la historia de la humanidad. En la era moderna, la emigración y la inmigración continúan ofreciendo numerosas oportunidades a los países, las sociedades y los migrantes. Al mismo tiempo, la migración ha surgido en los últimos años como un desafío político y normativo fundamental en cuestiones tales como la integración, los desplazamientos, la migración segura y la gestión de las fronteras. Se calcula que en 2015 había 244 millones de migrantes internacionales en todo el mundo (3,3% de la población mundial), lo que representa un incremento respecto de los 155 millones de migrantes estimados en el año 2000 (2,8% de la población mundial)</a:t>
            </a:r>
            <a:r>
              <a:rPr lang="es-ES" sz="2000" baseline="30000" dirty="0"/>
              <a:t>2</a:t>
            </a:r>
            <a:r>
              <a:rPr lang="es-ES" sz="2000" dirty="0"/>
              <a:t>. La migración interna es incluso más prevalente: las estimaciones mundiales más recientes indican que más de 740 millones de personas han migrado dentro de su propio país de </a:t>
            </a:r>
            <a:r>
              <a:rPr lang="es-ES" sz="2000" dirty="0" smtClean="0"/>
              <a:t>nacimiento. </a:t>
            </a:r>
            <a:r>
              <a:rPr lang="es-EC" dirty="0" smtClean="0"/>
              <a:t>Dentro </a:t>
            </a:r>
            <a:r>
              <a:rPr lang="es-EC" dirty="0"/>
              <a:t>de las categorías de Movilidad Humana se habla de </a:t>
            </a:r>
            <a:r>
              <a:rPr lang="es-EC" i="1" dirty="0"/>
              <a:t>emigrante</a:t>
            </a:r>
            <a:r>
              <a:rPr lang="es-EC" dirty="0"/>
              <a:t>, que se refiere al acto de salir desde un estado para establecerse en otro territorio. Luego el termino </a:t>
            </a:r>
            <a:r>
              <a:rPr lang="es-EC" i="1" dirty="0"/>
              <a:t>inmigrante</a:t>
            </a:r>
            <a:r>
              <a:rPr lang="es-EC" dirty="0"/>
              <a:t> hace alusión al proceso por el cual personas no nacionales ingresan a un país con la finalidad de establecerse en él. También existe la categoría de migrante interno que trata sobre las personas que se desplazan de una zona a otra, dentro de un mismo Estado (OIM, 2018).</a:t>
            </a:r>
            <a:endParaRPr lang="es-MX" dirty="0"/>
          </a:p>
          <a:p>
            <a:pPr algn="just"/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652105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04967" y="245660"/>
            <a:ext cx="9621672" cy="573206"/>
          </a:xfrm>
        </p:spPr>
        <p:txBody>
          <a:bodyPr/>
          <a:lstStyle/>
          <a:p>
            <a:pPr algn="l"/>
            <a:r>
              <a:rPr lang="es-MX" sz="2800" dirty="0" smtClean="0"/>
              <a:t>4.2. Interculturalidad como problema legal</a:t>
            </a:r>
            <a:endParaRPr lang="es-MX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27796" y="818867"/>
            <a:ext cx="9212239" cy="5732058"/>
          </a:xfrm>
        </p:spPr>
        <p:txBody>
          <a:bodyPr/>
          <a:lstStyle/>
          <a:p>
            <a:pPr algn="l"/>
            <a:r>
              <a:rPr lang="es-EC" dirty="0"/>
              <a:t>La mayor parte de países latinoamericanos ha incorporado el tema de la </a:t>
            </a:r>
            <a:r>
              <a:rPr lang="es-EC" i="1" dirty="0" err="1"/>
              <a:t>pluri</a:t>
            </a:r>
            <a:r>
              <a:rPr lang="es-EC" dirty="0"/>
              <a:t> o multiculturalidad en sus Constituciones; es el caso de Nicaragua, Guatemala, México, Venezuela, Colombia, Perú, Ecuador, Bolivia, Brasil, Paraguay y Argentina. Han sido, sobre todo, los países de Bolivia y Ecuador quienes se han asumido un compromiso mayor en relación con las Constituciones políticas del Estado; se trata de un esfuerzo por introducir la noción de interculturalidad en sus Constitución (</a:t>
            </a:r>
            <a:r>
              <a:rPr lang="es-EC" dirty="0" err="1"/>
              <a:t>Estermann</a:t>
            </a:r>
            <a:r>
              <a:rPr lang="es-EC" dirty="0"/>
              <a:t>, 2014, p. 7) </a:t>
            </a:r>
            <a:endParaRPr lang="es-MX" dirty="0"/>
          </a:p>
          <a:p>
            <a:pPr algn="just"/>
            <a:r>
              <a:rPr lang="es-EC" dirty="0"/>
              <a:t>El hecho de que un Estado sea declarado pluricultural significa que éste tiene la obligación de asegurar la defensa contra las agresiones de la modernidad económica y de la hegemonía cultural” (</a:t>
            </a:r>
            <a:r>
              <a:rPr lang="es-EC" dirty="0" err="1"/>
              <a:t>Houtart</a:t>
            </a:r>
            <a:r>
              <a:rPr lang="es-EC" dirty="0"/>
              <a:t>, 2013a, p. 66). Hay que “promover leyes ecológicas y sociales más estrictas” (p. 75). Que no exista contradicción entre un Estado pluricultural y la permisividad en las explotaciones petroleras y de otros recursos, sobre todo en regiones donde habitan campesinos e indígenas.</a:t>
            </a:r>
            <a:endParaRPr lang="es-MX" dirty="0"/>
          </a:p>
          <a:p>
            <a:pPr algn="just"/>
            <a:r>
              <a:rPr lang="es-EC" dirty="0"/>
              <a:t>Además de los derechos ambientales, es fundamental que la pluralidad tenga un marco jurídico Constitucional, donde los indígenas, en el caso de la Amazonia ecuatoriana, puedan defender y conservar sus territorios frente a multinacionales extranjeras e instituciones nacionales, de manera que no sean expulsados de sus tierras ancestrales. No hay instituciones que defienden frontalmente los derechos de quienes no siempre pueden ejercer sus derechos. </a:t>
            </a:r>
            <a:endParaRPr lang="es-MX" dirty="0"/>
          </a:p>
          <a:p>
            <a:pPr algn="l"/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873501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9809" y="464024"/>
            <a:ext cx="8414194" cy="477672"/>
          </a:xfrm>
        </p:spPr>
        <p:txBody>
          <a:bodyPr/>
          <a:lstStyle/>
          <a:p>
            <a:pPr algn="l"/>
            <a:r>
              <a:rPr lang="es-MX" sz="2800" dirty="0" smtClean="0"/>
              <a:t>Continuación</a:t>
            </a:r>
            <a:endParaRPr lang="es-MX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0626" y="941697"/>
            <a:ext cx="8952931" cy="4206036"/>
          </a:xfrm>
        </p:spPr>
        <p:txBody>
          <a:bodyPr/>
          <a:lstStyle/>
          <a:p>
            <a:pPr algn="just"/>
            <a:r>
              <a:rPr lang="es-EC" sz="2000" dirty="0"/>
              <a:t>Es necesaria una Constitución que no solamente declare la plurinacionalidad, sino la libertad de expresión. Además, las leyes no deben hacerse desde y con los especialistas, sino que nazcan de las necesidades de las comunidades indígenas. Son los pueblos originarios quienes deben dar la Constitución al gobierno y no al revés; es el mecanismo por el cual se protege de injusticias, y la meta debe ser la libertad. </a:t>
            </a:r>
            <a:endParaRPr lang="es-MX" sz="2000" dirty="0"/>
          </a:p>
          <a:p>
            <a:pPr algn="just"/>
            <a:r>
              <a:rPr lang="es-EC" sz="2000" dirty="0"/>
              <a:t>Como podemos ver, la interculturalidad toca el aspecto de la legalidad, debido a que por ejemplo en el caso de los indígenas, ellos “tienen el derecho a tener derechos” (</a:t>
            </a:r>
            <a:r>
              <a:rPr lang="es-EC" sz="2000" dirty="0" err="1"/>
              <a:t>Arendt</a:t>
            </a:r>
            <a:r>
              <a:rPr lang="es-EC" sz="2000" dirty="0"/>
              <a:t>, 2002, p. 68), ya que solo aquel que se encuentra protegido por la ley del Estado es un ciudadano de pleno derecho y, por ende, vivirá bien. </a:t>
            </a:r>
            <a:endParaRPr lang="es-MX" sz="2000" dirty="0"/>
          </a:p>
          <a:p>
            <a:pPr algn="l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22435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04966" y="300252"/>
            <a:ext cx="9526137" cy="436728"/>
          </a:xfrm>
        </p:spPr>
        <p:txBody>
          <a:bodyPr/>
          <a:lstStyle/>
          <a:p>
            <a:pPr algn="l"/>
            <a:r>
              <a:rPr lang="es-MX" sz="2800" dirty="0" smtClean="0"/>
              <a:t>4.3. Interculturalidad, capitalismo y neoliberalismo.</a:t>
            </a:r>
            <a:endParaRPr lang="es-MX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55092" y="846161"/>
            <a:ext cx="9062113" cy="5650173"/>
          </a:xfrm>
        </p:spPr>
        <p:txBody>
          <a:bodyPr/>
          <a:lstStyle/>
          <a:p>
            <a:pPr algn="l"/>
            <a:endParaRPr lang="es-MX" dirty="0" smtClean="0"/>
          </a:p>
          <a:p>
            <a:pPr algn="just"/>
            <a:r>
              <a:rPr lang="es-EC" sz="2000" dirty="0"/>
              <a:t>En los estudios del filósofo y teólogo suizo Josef </a:t>
            </a:r>
            <a:r>
              <a:rPr lang="es-EC" sz="2000" dirty="0" err="1"/>
              <a:t>Estermann</a:t>
            </a:r>
            <a:r>
              <a:rPr lang="es-EC" sz="2000" dirty="0"/>
              <a:t>, quien hizo notables investigaciones en Perú y Bolivia, insiste en los procesos de descolonización, las Constituciones no han construido una política de liberación  de las minorías culturales y de las clases dominadas (2014). </a:t>
            </a:r>
            <a:endParaRPr lang="es-MX" sz="2000" dirty="0"/>
          </a:p>
          <a:p>
            <a:pPr algn="just"/>
            <a:r>
              <a:rPr lang="es-EC" sz="2000" dirty="0"/>
              <a:t>Muchos países se han encaminado en el proyecto de la </a:t>
            </a:r>
            <a:r>
              <a:rPr lang="es-EC" sz="2000" i="1" dirty="0"/>
              <a:t>energía verde</a:t>
            </a:r>
            <a:r>
              <a:rPr lang="es-EC" sz="2000" dirty="0"/>
              <a:t> con la utilización de agro-combustibles, lo que conlleva la necesidad de adquirir millones de hectáreas de terreno por parte de las multinacionales para sus monocultivos, las comunidades nativas que se ven obligadas a abandonar sus tierras ancestrales  para trasladarse a las grandes periferias de las ciudades donde pierden su cultura y sus saberes ancestrales que son expulsados de sus tierras ancestrales (</a:t>
            </a:r>
            <a:r>
              <a:rPr lang="es-EC" sz="2000" dirty="0" err="1"/>
              <a:t>Houtart</a:t>
            </a:r>
            <a:r>
              <a:rPr lang="es-EC" sz="2000" dirty="0"/>
              <a:t>, 2013). </a:t>
            </a:r>
            <a:endParaRPr lang="es-MX" sz="2000" dirty="0"/>
          </a:p>
          <a:p>
            <a:pPr algn="just"/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993856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45910" y="300252"/>
            <a:ext cx="9212239" cy="545910"/>
          </a:xfrm>
        </p:spPr>
        <p:txBody>
          <a:bodyPr/>
          <a:lstStyle/>
          <a:p>
            <a:pPr algn="l"/>
            <a:r>
              <a:rPr lang="es-MX" sz="2800" dirty="0" smtClean="0"/>
              <a:t>4.4. Interculturalidad, educación y administración.</a:t>
            </a:r>
            <a:endParaRPr lang="es-MX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5910" y="955343"/>
            <a:ext cx="9335069" cy="5540991"/>
          </a:xfrm>
        </p:spPr>
        <p:txBody>
          <a:bodyPr>
            <a:normAutofit lnSpcReduction="10000"/>
          </a:bodyPr>
          <a:lstStyle/>
          <a:p>
            <a:pPr algn="just"/>
            <a:r>
              <a:rPr lang="es-EC" dirty="0"/>
              <a:t>El punto de partida para Paulo Freire (1921-1997) es la situación de pobreza y de exclusión de los pobres del Brasil. Hay que vincular el tema de la exclusión al de la educación, que libera y que no adormece ni aliena. </a:t>
            </a:r>
            <a:endParaRPr lang="es-MX" dirty="0"/>
          </a:p>
          <a:p>
            <a:pPr algn="just"/>
            <a:r>
              <a:rPr lang="es-EC" dirty="0"/>
              <a:t>Se trata de una invitación a construir conocimiento con los educandos a través de una alfabetización liberadora. En esta propuesta pedagógica liberadora los educandos parten de su cultura, su entorno, su idioma y su manera de ver el mundo, no son recipientes pasivos de la educación, la herramienta liberadora es el diálogo, y se rompe el distanciamiento entre educador y educando, los dos aprenden mutuamente. </a:t>
            </a:r>
            <a:endParaRPr lang="es-MX" dirty="0"/>
          </a:p>
          <a:p>
            <a:pPr algn="l"/>
            <a:r>
              <a:rPr lang="es-MX" b="1" dirty="0"/>
              <a:t>La administración intercultural debe ser parte importante del entrenamiento de los empresarios latinoamericanos,</a:t>
            </a:r>
            <a:r>
              <a:rPr lang="es-MX" dirty="0"/>
              <a:t> para poder estar en condiciones de participar de los beneficios de la movilidad laboral en el mundo global y también para hacer frente con éxito a otros empresarios del mundo</a:t>
            </a:r>
            <a:r>
              <a:rPr lang="es-MX" dirty="0" smtClean="0"/>
              <a:t>.</a:t>
            </a:r>
          </a:p>
          <a:p>
            <a:pPr algn="l"/>
            <a:r>
              <a:rPr lang="es-MX" dirty="0"/>
              <a:t>El antropólogo y consultor internacional holandés, </a:t>
            </a:r>
            <a:r>
              <a:rPr lang="es-MX" dirty="0" err="1"/>
              <a:t>Geert</a:t>
            </a:r>
            <a:r>
              <a:rPr lang="es-MX" dirty="0"/>
              <a:t> </a:t>
            </a:r>
            <a:r>
              <a:rPr lang="es-MX" dirty="0" err="1"/>
              <a:t>Hofstede</a:t>
            </a:r>
            <a:r>
              <a:rPr lang="es-MX" dirty="0"/>
              <a:t>, es considerado un precursor del estudio de culturas de diferentes países y su influencia en la forma de hacer negocios. </a:t>
            </a:r>
            <a:r>
              <a:rPr lang="es-MX" dirty="0" err="1"/>
              <a:t>Hofstede</a:t>
            </a:r>
            <a:r>
              <a:rPr lang="es-MX" dirty="0"/>
              <a:t> realizó una investigación para analizar cómo la cultura de cada país influía en la forma de hacer negocios y para su investigación realizó un estudio en la década de los años 70, donde analizó las subsidiarias de la empresa transnacional IBM en más de 40 países y utilizó más de 100.000 cuestionarios, demostrando que existían elementos propios de cada país que influían en la cultura de la organización y que tenían que ser tomados en </a:t>
            </a:r>
            <a:r>
              <a:rPr lang="es-MX" dirty="0" smtClean="0"/>
              <a:t>cuenta.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53190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</TotalTime>
  <Words>956</Words>
  <Application>Microsoft Office PowerPoint</Application>
  <PresentationFormat>Panorámica</PresentationFormat>
  <Paragraphs>20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Faceta</vt:lpstr>
      <vt:lpstr>UNIDAD IV: LA INTERCULTURALIDAD Y PLURALIDAD</vt:lpstr>
      <vt:lpstr>4.1. Culturas y migraciones, un desafío para la interculturalidad</vt:lpstr>
      <vt:lpstr>4.2. Interculturalidad como problema legal</vt:lpstr>
      <vt:lpstr>Continuación</vt:lpstr>
      <vt:lpstr>4.3. Interculturalidad, capitalismo y neoliberalismo.</vt:lpstr>
      <vt:lpstr>4.4. Interculturalidad, educación y administración.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IV: LA INTERCULTURALIDAD Y PLURALIDAD</dc:title>
  <dc:creator>GERARDO</dc:creator>
  <cp:lastModifiedBy>GERARDO</cp:lastModifiedBy>
  <cp:revision>7</cp:revision>
  <dcterms:created xsi:type="dcterms:W3CDTF">2020-04-23T13:11:55Z</dcterms:created>
  <dcterms:modified xsi:type="dcterms:W3CDTF">2020-04-23T19:13:24Z</dcterms:modified>
</cp:coreProperties>
</file>