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4/23/2020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07067" y="1992573"/>
            <a:ext cx="7766936" cy="1665027"/>
          </a:xfrm>
        </p:spPr>
        <p:txBody>
          <a:bodyPr/>
          <a:lstStyle/>
          <a:p>
            <a:pPr algn="ctr"/>
            <a:r>
              <a:rPr lang="es-MX" sz="4400" dirty="0" smtClean="0"/>
              <a:t>UNIDAD II: VALORES ANCESTRALES</a:t>
            </a:r>
            <a:endParaRPr lang="es-MX" sz="4400" dirty="0"/>
          </a:p>
        </p:txBody>
      </p:sp>
      <p:sp>
        <p:nvSpPr>
          <p:cNvPr id="3" name="Subtítulo 2"/>
          <p:cNvSpPr>
            <a:spLocks noGrp="1"/>
          </p:cNvSpPr>
          <p:nvPr>
            <p:ph type="subTitle" idx="1"/>
          </p:nvPr>
        </p:nvSpPr>
        <p:spPr/>
        <p:txBody>
          <a:bodyPr>
            <a:normAutofit/>
          </a:bodyPr>
          <a:lstStyle/>
          <a:p>
            <a:r>
              <a:rPr lang="es-MX" sz="2400" dirty="0" smtClean="0"/>
              <a:t>DR. GERARDO NIEVES </a:t>
            </a:r>
            <a:endParaRPr lang="es-MX" sz="2400" dirty="0"/>
          </a:p>
        </p:txBody>
      </p:sp>
    </p:spTree>
    <p:extLst>
      <p:ext uri="{BB962C8B-B14F-4D97-AF65-F5344CB8AC3E}">
        <p14:creationId xmlns:p14="http://schemas.microsoft.com/office/powerpoint/2010/main" val="2581535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91570" y="368490"/>
            <a:ext cx="8748215" cy="477671"/>
          </a:xfrm>
        </p:spPr>
        <p:txBody>
          <a:bodyPr/>
          <a:lstStyle/>
          <a:p>
            <a:pPr algn="l"/>
            <a:r>
              <a:rPr lang="es-MX" sz="2800" dirty="0" smtClean="0"/>
              <a:t>2.1. Las epistemologías del sur y valores ancestrales.</a:t>
            </a:r>
            <a:endParaRPr lang="es-MX" sz="2800" dirty="0"/>
          </a:p>
        </p:txBody>
      </p:sp>
      <p:sp>
        <p:nvSpPr>
          <p:cNvPr id="3" name="Subtítulo 2"/>
          <p:cNvSpPr>
            <a:spLocks noGrp="1"/>
          </p:cNvSpPr>
          <p:nvPr>
            <p:ph type="subTitle" idx="1"/>
          </p:nvPr>
        </p:nvSpPr>
        <p:spPr>
          <a:xfrm>
            <a:off x="682388" y="982639"/>
            <a:ext cx="8952931" cy="5500048"/>
          </a:xfrm>
        </p:spPr>
        <p:txBody>
          <a:bodyPr>
            <a:normAutofit lnSpcReduction="10000"/>
          </a:bodyPr>
          <a:lstStyle/>
          <a:p>
            <a:pPr marL="0" lvl="1" algn="just"/>
            <a:r>
              <a:rPr lang="es-MX" sz="2400" b="1" dirty="0"/>
              <a:t>Las epistemologías del mundo andino antiguo</a:t>
            </a:r>
            <a:r>
              <a:rPr lang="es-MX" sz="2400" dirty="0"/>
              <a:t> son: hermenéutica y simbolismo (representaciones, símbolos, cerámicas, tejidos), </a:t>
            </a:r>
            <a:r>
              <a:rPr lang="es-MX" sz="2400" dirty="0" err="1"/>
              <a:t>astrosofía</a:t>
            </a:r>
            <a:r>
              <a:rPr lang="es-MX" sz="2400" dirty="0"/>
              <a:t> (movimientos de los astros, predecir el porvenir), genética (especies, pisos climáticos, no hay manipulación genética en </a:t>
            </a:r>
            <a:r>
              <a:rPr lang="es-MX" sz="2400" dirty="0" err="1"/>
              <a:t>en</a:t>
            </a:r>
            <a:r>
              <a:rPr lang="es-MX" sz="2400" dirty="0"/>
              <a:t> animales), topografía y geodesia (ingeniería </a:t>
            </a:r>
            <a:r>
              <a:rPr lang="es-MX" sz="2400" dirty="0" err="1"/>
              <a:t>procolombina</a:t>
            </a:r>
            <a:r>
              <a:rPr lang="es-MX" sz="2400" dirty="0"/>
              <a:t>, construcción de ciudades), hidráulica( represas), </a:t>
            </a:r>
            <a:r>
              <a:rPr lang="es-MX" sz="2400" dirty="0" err="1"/>
              <a:t>textilería</a:t>
            </a:r>
            <a:r>
              <a:rPr lang="es-MX" sz="2400" dirty="0"/>
              <a:t>(fibras naturales, vegetales y animales), agronomía (cultivo en terrazas, compuestos orgánicos, fases de la luna, solsticios y equinoccios), metalurgia  e ingeniería (</a:t>
            </a:r>
            <a:r>
              <a:rPr lang="es-MX" sz="2400" dirty="0" err="1"/>
              <a:t>Rodriguez</a:t>
            </a:r>
            <a:r>
              <a:rPr lang="es-MX" sz="2400" dirty="0"/>
              <a:t>, 1999).</a:t>
            </a:r>
          </a:p>
          <a:p>
            <a:pPr algn="just"/>
            <a:r>
              <a:rPr lang="es-MX" sz="2400" dirty="0"/>
              <a:t>El mundo superior (</a:t>
            </a:r>
            <a:r>
              <a:rPr lang="es-MX" sz="2400" dirty="0" err="1"/>
              <a:t>hanan</a:t>
            </a:r>
            <a:r>
              <a:rPr lang="es-MX" sz="2400" dirty="0"/>
              <a:t> pacha) se caracterizaba por la utilización de las energías del sol, el fuero ceremonial (</a:t>
            </a:r>
            <a:r>
              <a:rPr lang="es-MX" sz="2400" dirty="0" err="1"/>
              <a:t>intiraymi</a:t>
            </a:r>
            <a:r>
              <a:rPr lang="es-MX" sz="2400" dirty="0"/>
              <a:t>), el oro para fertilizar los suelos, bebidas ceremoniales en vasos de oro (pureza), la música y los sonidos para el crecimiento de las plantas. En general la agricultura no es para la explotación (</a:t>
            </a:r>
            <a:r>
              <a:rPr lang="es-MX" sz="2400" dirty="0" err="1"/>
              <a:t>Rodriguez</a:t>
            </a:r>
            <a:r>
              <a:rPr lang="es-MX" sz="2400" dirty="0"/>
              <a:t>, 1999).</a:t>
            </a:r>
          </a:p>
          <a:p>
            <a:pPr algn="l"/>
            <a:endParaRPr lang="es-MX" dirty="0"/>
          </a:p>
        </p:txBody>
      </p:sp>
    </p:spTree>
    <p:extLst>
      <p:ext uri="{BB962C8B-B14F-4D97-AF65-F5344CB8AC3E}">
        <p14:creationId xmlns:p14="http://schemas.microsoft.com/office/powerpoint/2010/main" val="118810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91318" y="368490"/>
            <a:ext cx="9689911" cy="532262"/>
          </a:xfrm>
        </p:spPr>
        <p:txBody>
          <a:bodyPr/>
          <a:lstStyle/>
          <a:p>
            <a:pPr algn="l"/>
            <a:r>
              <a:rPr lang="es-MX" sz="2800" dirty="0" smtClean="0"/>
              <a:t>2.2. Valores ancestrales en la Riobamba antigua.</a:t>
            </a:r>
            <a:endParaRPr lang="es-MX" sz="2800" dirty="0"/>
          </a:p>
        </p:txBody>
      </p:sp>
      <p:sp>
        <p:nvSpPr>
          <p:cNvPr id="3" name="Subtítulo 2"/>
          <p:cNvSpPr>
            <a:spLocks noGrp="1"/>
          </p:cNvSpPr>
          <p:nvPr>
            <p:ph type="subTitle" idx="1"/>
          </p:nvPr>
        </p:nvSpPr>
        <p:spPr>
          <a:xfrm>
            <a:off x="655092" y="900752"/>
            <a:ext cx="9048465" cy="5622877"/>
          </a:xfrm>
        </p:spPr>
        <p:txBody>
          <a:bodyPr/>
          <a:lstStyle/>
          <a:p>
            <a:pPr algn="just"/>
            <a:r>
              <a:rPr lang="es-MX" sz="2400" dirty="0"/>
              <a:t>Las coplas del Carnaval de Licto y canciones populares como la </a:t>
            </a:r>
            <a:r>
              <a:rPr lang="es-MX" sz="2400" dirty="0" err="1"/>
              <a:t>Riobambeñita</a:t>
            </a:r>
            <a:r>
              <a:rPr lang="es-MX" sz="2400" dirty="0"/>
              <a:t>, son buenos ejemplos de la habilidad musical de los riobambeños.</a:t>
            </a:r>
          </a:p>
          <a:p>
            <a:pPr algn="just"/>
            <a:r>
              <a:rPr lang="es-MX" sz="2400" dirty="0"/>
              <a:t>La leyenda del Luterano, que explica el origen de la cabeza que descansa en el escudo de Riobamba, da cuenta de una profunda tradición oral que se transmiten las generaciones de riobambeños. </a:t>
            </a:r>
          </a:p>
          <a:p>
            <a:pPr algn="just"/>
            <a:r>
              <a:rPr lang="es-MX" sz="2400" dirty="0"/>
              <a:t>Una de sus festividades más </a:t>
            </a:r>
            <a:r>
              <a:rPr lang="es-MX" sz="2400" dirty="0" smtClean="0"/>
              <a:t>relevantes: </a:t>
            </a:r>
            <a:r>
              <a:rPr lang="es-MX" sz="2400" b="1" dirty="0" smtClean="0"/>
              <a:t>Pase del Niño, </a:t>
            </a:r>
            <a:r>
              <a:rPr lang="es-MX" sz="2400" dirty="0" smtClean="0"/>
              <a:t>La</a:t>
            </a:r>
            <a:r>
              <a:rPr lang="es-MX" sz="2400" dirty="0"/>
              <a:t> </a:t>
            </a:r>
            <a:r>
              <a:rPr lang="es-MX" sz="2400" b="1" dirty="0"/>
              <a:t>Procesión del Señor del Buen Suceso</a:t>
            </a:r>
            <a:r>
              <a:rPr lang="es-MX" sz="2400" dirty="0" smtClean="0"/>
              <a:t>,</a:t>
            </a:r>
            <a:r>
              <a:rPr lang="es-MX" sz="2400" dirty="0"/>
              <a:t> </a:t>
            </a:r>
            <a:r>
              <a:rPr lang="es-MX" sz="2400" dirty="0" smtClean="0"/>
              <a:t>El</a:t>
            </a:r>
            <a:r>
              <a:rPr lang="es-MX" sz="2400" dirty="0"/>
              <a:t> </a:t>
            </a:r>
            <a:r>
              <a:rPr lang="es-MX" sz="2400" b="1" dirty="0"/>
              <a:t>Santuario del Señor de la </a:t>
            </a:r>
            <a:r>
              <a:rPr lang="es-MX" sz="2400" b="1" dirty="0" err="1" smtClean="0"/>
              <a:t>Justicia</a:t>
            </a:r>
            <a:r>
              <a:rPr lang="es-MX" sz="2400" dirty="0" err="1" smtClean="0"/>
              <a:t>,Jugar</a:t>
            </a:r>
            <a:r>
              <a:rPr lang="es-MX" sz="2400" dirty="0" smtClean="0"/>
              <a:t> </a:t>
            </a:r>
            <a:r>
              <a:rPr lang="es-MX" sz="2400" dirty="0"/>
              <a:t>a </a:t>
            </a:r>
            <a:r>
              <a:rPr lang="es-MX" sz="2400" b="1" dirty="0"/>
              <a:t>saltar la chamiza</a:t>
            </a:r>
            <a:r>
              <a:rPr lang="es-MX" sz="2400" dirty="0"/>
              <a:t>, en las fiestas de San Pedro y San Pablo, es una tradición vigente tanto en la zona urbana como rural</a:t>
            </a:r>
            <a:r>
              <a:rPr lang="es-MX" sz="2400" dirty="0" smtClean="0"/>
              <a:t>.</a:t>
            </a:r>
          </a:p>
          <a:p>
            <a:pPr algn="l"/>
            <a:endParaRPr lang="es-MX" dirty="0"/>
          </a:p>
          <a:p>
            <a:pPr algn="l"/>
            <a:endParaRPr lang="es-MX" dirty="0"/>
          </a:p>
        </p:txBody>
      </p:sp>
    </p:spTree>
    <p:extLst>
      <p:ext uri="{BB962C8B-B14F-4D97-AF65-F5344CB8AC3E}">
        <p14:creationId xmlns:p14="http://schemas.microsoft.com/office/powerpoint/2010/main" val="1336591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64024" y="286604"/>
            <a:ext cx="9785445" cy="914400"/>
          </a:xfrm>
        </p:spPr>
        <p:txBody>
          <a:bodyPr/>
          <a:lstStyle/>
          <a:p>
            <a:pPr algn="l"/>
            <a:r>
              <a:rPr lang="es-MX" sz="2800" dirty="0" smtClean="0"/>
              <a:t>2.3. Valores ancestrales de los pueblos indígenas de Chimborazo</a:t>
            </a:r>
            <a:endParaRPr lang="es-MX" sz="2800" dirty="0"/>
          </a:p>
        </p:txBody>
      </p:sp>
      <p:sp>
        <p:nvSpPr>
          <p:cNvPr id="3" name="Subtítulo 2"/>
          <p:cNvSpPr>
            <a:spLocks noGrp="1"/>
          </p:cNvSpPr>
          <p:nvPr>
            <p:ph type="subTitle" idx="1"/>
          </p:nvPr>
        </p:nvSpPr>
        <p:spPr>
          <a:xfrm>
            <a:off x="559558" y="1201004"/>
            <a:ext cx="9225887" cy="5322625"/>
          </a:xfrm>
        </p:spPr>
        <p:txBody>
          <a:bodyPr/>
          <a:lstStyle/>
          <a:p>
            <a:pPr algn="just"/>
            <a:r>
              <a:rPr lang="es-MX" sz="2000" dirty="0"/>
              <a:t>La ética andina es </a:t>
            </a:r>
            <a:r>
              <a:rPr lang="es-MX" sz="2000" i="1" dirty="0"/>
              <a:t>estar en el mundo, dentro de la pacha</a:t>
            </a:r>
            <a:r>
              <a:rPr lang="es-MX" sz="2000" dirty="0"/>
              <a:t>, es la conservación del orden, donde el principio de reciprocidad es fundamental, es una ética del cosmos, dado que cada acto y comportamiento tiene consecuencias cósmicas, es una ética ecológica de connotaciones religiosas, es un vivir conforme a la naturaleza, la ética andina es colectiva, la naturaleza es pacha y el ser humano es parte del cosmos (pacha), esto le da su dignidad. El principio ético andino es, “actúa de tal manera que contribuyas a la conservación y perpetuación del orden cósmico de las relaciones vitales, evitando trastornos del mismo” (</a:t>
            </a:r>
            <a:r>
              <a:rPr lang="es-MX" sz="2000" dirty="0" err="1"/>
              <a:t>Estermann</a:t>
            </a:r>
            <a:r>
              <a:rPr lang="es-MX" sz="2000" dirty="0"/>
              <a:t>, 1999; 231). El verdadero sujeto ético es el “nosotros” colectivo comunitario, y no el yo soberano y autónomo (Rousseau /Kant), lo importante es mantener el equilibrio cósmico, incluso la justicia busca una autenticidad colectiva y cósmica. El intercambio económico es regido por el principio de reciprocidad. Los nexos importantes son los de consanguinidad, padrinazgo. El amor desinteresado no existe, incluso el matrimonio es una comunidad de intereses, la soltería y la esterilidad son deficiencias. El código para la convivencia y justicia en la comunidad son: ama </a:t>
            </a:r>
            <a:r>
              <a:rPr lang="es-MX" sz="2000" dirty="0" err="1"/>
              <a:t>shua</a:t>
            </a:r>
            <a:r>
              <a:rPr lang="es-MX" sz="2000" dirty="0"/>
              <a:t>, ama </a:t>
            </a:r>
            <a:r>
              <a:rPr lang="es-MX" sz="2000" dirty="0" err="1"/>
              <a:t>llulla</a:t>
            </a:r>
            <a:r>
              <a:rPr lang="es-MX" sz="2000" dirty="0"/>
              <a:t>, ama </a:t>
            </a:r>
            <a:r>
              <a:rPr lang="es-MX" sz="2000" dirty="0" err="1"/>
              <a:t>quella</a:t>
            </a:r>
            <a:r>
              <a:rPr lang="es-MX" sz="2000" dirty="0"/>
              <a:t> (robar, mentir, pereza) (</a:t>
            </a:r>
            <a:r>
              <a:rPr lang="es-MX" sz="2000" dirty="0" err="1"/>
              <a:t>Estermann</a:t>
            </a:r>
            <a:r>
              <a:rPr lang="es-MX" sz="2000" dirty="0"/>
              <a:t>, 199: 248)</a:t>
            </a:r>
          </a:p>
          <a:p>
            <a:pPr algn="l"/>
            <a:endParaRPr lang="es-MX" dirty="0"/>
          </a:p>
        </p:txBody>
      </p:sp>
    </p:spTree>
    <p:extLst>
      <p:ext uri="{BB962C8B-B14F-4D97-AF65-F5344CB8AC3E}">
        <p14:creationId xmlns:p14="http://schemas.microsoft.com/office/powerpoint/2010/main" val="3255760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64024" y="313900"/>
            <a:ext cx="9621672" cy="436728"/>
          </a:xfrm>
        </p:spPr>
        <p:txBody>
          <a:bodyPr/>
          <a:lstStyle/>
          <a:p>
            <a:pPr algn="l"/>
            <a:r>
              <a:rPr lang="es-MX" sz="2800" dirty="0" smtClean="0"/>
              <a:t>2.4. Valores ancestrales en el campo de la administración</a:t>
            </a:r>
            <a:endParaRPr lang="es-MX" sz="2800" dirty="0"/>
          </a:p>
        </p:txBody>
      </p:sp>
      <p:sp>
        <p:nvSpPr>
          <p:cNvPr id="3" name="Subtítulo 2"/>
          <p:cNvSpPr>
            <a:spLocks noGrp="1"/>
          </p:cNvSpPr>
          <p:nvPr>
            <p:ph type="subTitle" idx="1"/>
          </p:nvPr>
        </p:nvSpPr>
        <p:spPr>
          <a:xfrm>
            <a:off x="573206" y="750628"/>
            <a:ext cx="9171295" cy="5745705"/>
          </a:xfrm>
        </p:spPr>
        <p:txBody>
          <a:bodyPr/>
          <a:lstStyle/>
          <a:p>
            <a:pPr algn="l"/>
            <a:endParaRPr lang="es-MX" dirty="0" smtClean="0"/>
          </a:p>
          <a:p>
            <a:pPr algn="just"/>
            <a:r>
              <a:rPr lang="es-MX" sz="2000" dirty="0"/>
              <a:t>Hermenéutica y simbolismo.</a:t>
            </a:r>
          </a:p>
          <a:p>
            <a:pPr algn="just"/>
            <a:r>
              <a:rPr lang="es-MX" sz="2000" dirty="0" err="1"/>
              <a:t>Astrosofía</a:t>
            </a:r>
            <a:r>
              <a:rPr lang="es-MX" sz="2000" dirty="0"/>
              <a:t>: movimientos de los astros, energía solar </a:t>
            </a:r>
          </a:p>
          <a:p>
            <a:pPr algn="just"/>
            <a:r>
              <a:rPr lang="es-MX" sz="2000" dirty="0"/>
              <a:t>Genética: especies, pisos climáticos.</a:t>
            </a:r>
          </a:p>
          <a:p>
            <a:pPr algn="just"/>
            <a:r>
              <a:rPr lang="es-MX" sz="2000" dirty="0"/>
              <a:t>Topografía: represas, construcción de ciudades. </a:t>
            </a:r>
          </a:p>
          <a:p>
            <a:pPr algn="just"/>
            <a:r>
              <a:rPr lang="es-MX" sz="2000" dirty="0" err="1"/>
              <a:t>Textilería</a:t>
            </a:r>
            <a:r>
              <a:rPr lang="es-MX" sz="2000" dirty="0"/>
              <a:t>.</a:t>
            </a:r>
          </a:p>
          <a:p>
            <a:pPr algn="just"/>
            <a:r>
              <a:rPr lang="es-MX" sz="2000" dirty="0"/>
              <a:t>Agronomía: terrazas, fases de la luna), </a:t>
            </a:r>
          </a:p>
          <a:p>
            <a:pPr algn="just"/>
            <a:r>
              <a:rPr lang="es-MX" sz="2000" dirty="0"/>
              <a:t>Metalurgia  e ingeniería (Rodríguez, 2011).</a:t>
            </a:r>
          </a:p>
          <a:p>
            <a:pPr algn="l"/>
            <a:endParaRPr lang="es-MX" dirty="0"/>
          </a:p>
        </p:txBody>
      </p:sp>
    </p:spTree>
    <p:extLst>
      <p:ext uri="{BB962C8B-B14F-4D97-AF65-F5344CB8AC3E}">
        <p14:creationId xmlns:p14="http://schemas.microsoft.com/office/powerpoint/2010/main" val="714791409"/>
      </p:ext>
    </p:extLst>
  </p:cSld>
  <p:clrMapOvr>
    <a:masterClrMapping/>
  </p:clrMapOvr>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84</TotalTime>
  <Words>559</Words>
  <Application>Microsoft Office PowerPoint</Application>
  <PresentationFormat>Panorámica</PresentationFormat>
  <Paragraphs>20</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Trebuchet MS</vt:lpstr>
      <vt:lpstr>Wingdings 3</vt:lpstr>
      <vt:lpstr>Faceta</vt:lpstr>
      <vt:lpstr>UNIDAD II: VALORES ANCESTRALES</vt:lpstr>
      <vt:lpstr>2.1. Las epistemologías del sur y valores ancestrales.</vt:lpstr>
      <vt:lpstr>2.2. Valores ancestrales en la Riobamba antigua.</vt:lpstr>
      <vt:lpstr>2.3. Valores ancestrales de los pueblos indígenas de Chimborazo</vt:lpstr>
      <vt:lpstr>2.4. Valores ancestrales en el campo de la administración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UNIDAD II: VALORES ANCESTRALES</dc:title>
  <dc:creator>GERARDO</dc:creator>
  <cp:lastModifiedBy>GERARDO</cp:lastModifiedBy>
  <cp:revision>7</cp:revision>
  <dcterms:created xsi:type="dcterms:W3CDTF">2020-04-23T12:42:39Z</dcterms:created>
  <dcterms:modified xsi:type="dcterms:W3CDTF">2020-04-23T18:27:15Z</dcterms:modified>
</cp:coreProperties>
</file>