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1"/>
  </p:notesMasterIdLst>
  <p:sldIdLst>
    <p:sldId id="266" r:id="rId2"/>
    <p:sldId id="269" r:id="rId3"/>
    <p:sldId id="272" r:id="rId4"/>
    <p:sldId id="274" r:id="rId5"/>
    <p:sldId id="276" r:id="rId6"/>
    <p:sldId id="277" r:id="rId7"/>
    <p:sldId id="271" r:id="rId8"/>
    <p:sldId id="278" r:id="rId9"/>
    <p:sldId id="279" r:id="rId10"/>
    <p:sldId id="280" r:id="rId11"/>
    <p:sldId id="282" r:id="rId12"/>
    <p:sldId id="283" r:id="rId13"/>
    <p:sldId id="284" r:id="rId14"/>
    <p:sldId id="285" r:id="rId15"/>
    <p:sldId id="275" r:id="rId16"/>
    <p:sldId id="286" r:id="rId17"/>
    <p:sldId id="287" r:id="rId18"/>
    <p:sldId id="288" r:id="rId19"/>
    <p:sldId id="289" r:id="rId2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/>
    <p:restoredTop sz="84091"/>
  </p:normalViewPr>
  <p:slideViewPr>
    <p:cSldViewPr snapToGrid="0" snapToObjects="1">
      <p:cViewPr varScale="1">
        <p:scale>
          <a:sx n="90" d="100"/>
          <a:sy n="90" d="100"/>
        </p:scale>
        <p:origin x="128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17767-C51E-7048-B4E6-4DCE97734D5A}" type="datetimeFigureOut">
              <a:rPr lang="es-ES_tradnl" smtClean="0"/>
              <a:t>13/2/20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95B5A-ED91-9044-A597-0668ADEF4E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164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95B5A-ED91-9044-A597-0668ADEF4EAE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25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95B5A-ED91-9044-A597-0668ADEF4EAE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479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genotypes are frequently encountered in HIV-negative as well as in HIV-infected MSM. HPV-53 is considered as possibly carcinogenic by the IARC (group 2B) while HPV-51 is considered as carcinogenic for human (group 1). None of them has been shown to be involved in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etiology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anal cancer while HPV16, the third most prevalent genotype in our study, is clearly associated with progression to cancer. 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95B5A-ED91-9044-A597-0668ADEF4EAE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2239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95B5A-ED91-9044-A597-0668ADEF4EAE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9556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95B5A-ED91-9044-A597-0668ADEF4EAE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06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became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7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placebo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TDF/FTC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dirty="0"/>
          </a:p>
          <a:p>
            <a:r>
              <a:rPr lang="es-ES" dirty="0"/>
              <a:t>Variables continuas: expresadas en mediana (IQR)</a:t>
            </a:r>
          </a:p>
          <a:p>
            <a:r>
              <a:rPr lang="es-ES" dirty="0"/>
              <a:t>Variables categóricas: expresadas en porcentaje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Ecstasy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crack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cocaine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cocaine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γ-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hydroxybutyric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γ-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butyrolactone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mephedrone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" dirty="0"/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 Chlamydia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trachomatis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syphilis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gonorrhea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95B5A-ED91-9044-A597-0668ADEF4EAE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22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least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HPV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genotype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1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93%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HPV, HR-HPV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multi-genotypes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infections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oral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95B5A-ED91-9044-A597-0668ADEF4EAE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818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95B5A-ED91-9044-A597-0668ADEF4EAE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0461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95B5A-ED91-9044-A597-0668ADEF4EAE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49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95B5A-ED91-9044-A597-0668ADEF4EAE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086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95B5A-ED91-9044-A597-0668ADEF4EAE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3308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95B5A-ED91-9044-A597-0668ADEF4EAE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2030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(32%), 35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ASC-US (23%), 61 as LSIL (40%), 7 as HSIL (5%) and 1 as ASC-H (1%).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lesions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(ASC-US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LSIL)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62% of cases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-grade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lesions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(HSIL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ASC-H) in 5% of cases. No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squamous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carcinoma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baseline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105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cytological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-up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 and 24, 14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normal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cytology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(13%), 22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ASC-US (21%), 53 as LSIL (51%), 11 as HSIL (10%) and 5 as ASC-H (5%).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15%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-grade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lesions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-up. HPV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baseline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cytology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4. 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95B5A-ED91-9044-A597-0668ADEF4EAE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39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6015789" y="519763"/>
            <a:ext cx="5813659" cy="3291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C42450"/>
                </a:solidFill>
              </a:defRPr>
            </a:lvl1pPr>
          </a:lstStyle>
          <a:p>
            <a:pPr lvl="0"/>
            <a:r>
              <a:rPr lang="es-ES_tradnl" dirty="0"/>
              <a:t>TÍTULO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6015789" y="4275753"/>
            <a:ext cx="5813659" cy="5850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s-ES_tradnl" sz="1800" dirty="0"/>
              <a:t>Ponente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14" hasCustomPrompt="1"/>
          </p:nvPr>
        </p:nvSpPr>
        <p:spPr>
          <a:xfrm>
            <a:off x="6015789" y="4976261"/>
            <a:ext cx="5813660" cy="5582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Filiación</a:t>
            </a:r>
          </a:p>
        </p:txBody>
      </p:sp>
    </p:spTree>
    <p:extLst>
      <p:ext uri="{BB962C8B-B14F-4D97-AF65-F5344CB8AC3E}">
        <p14:creationId xmlns:p14="http://schemas.microsoft.com/office/powerpoint/2010/main" val="5417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719403" cy="6858000"/>
          </a:xfrm>
          <a:prstGeom prst="rect">
            <a:avLst/>
          </a:prstGeom>
          <a:solidFill>
            <a:srgbClr val="C808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8" name="Rombo 7"/>
          <p:cNvSpPr/>
          <p:nvPr userDrawn="1"/>
        </p:nvSpPr>
        <p:spPr>
          <a:xfrm>
            <a:off x="335360" y="292358"/>
            <a:ext cx="768085" cy="576064"/>
          </a:xfrm>
          <a:prstGeom prst="diamond">
            <a:avLst/>
          </a:prstGeom>
          <a:solidFill>
            <a:srgbClr val="C808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9" name="Rectángulo 8"/>
          <p:cNvSpPr/>
          <p:nvPr userDrawn="1"/>
        </p:nvSpPr>
        <p:spPr>
          <a:xfrm flipV="1">
            <a:off x="0" y="6813376"/>
            <a:ext cx="12192000" cy="72008"/>
          </a:xfrm>
          <a:prstGeom prst="rect">
            <a:avLst/>
          </a:prstGeom>
          <a:solidFill>
            <a:srgbClr val="C808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14451" y="52553"/>
            <a:ext cx="10515600" cy="10768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C42450"/>
                </a:solidFill>
              </a:defRPr>
            </a:lvl1pPr>
          </a:lstStyle>
          <a:p>
            <a:pPr lvl="0"/>
            <a:r>
              <a:rPr lang="es-ES_tradnl" dirty="0"/>
              <a:t>T</a:t>
            </a:r>
            <a:r>
              <a:rPr lang="es-ES" dirty="0" err="1"/>
              <a:t>ítulo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5309" y="1545020"/>
            <a:ext cx="5181600" cy="50239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9309" y="1545020"/>
            <a:ext cx="5181600" cy="50239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0" y="0"/>
            <a:ext cx="719403" cy="6858000"/>
          </a:xfrm>
          <a:prstGeom prst="rect">
            <a:avLst/>
          </a:prstGeom>
          <a:solidFill>
            <a:srgbClr val="C808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0" name="Rombo 9"/>
          <p:cNvSpPr/>
          <p:nvPr userDrawn="1"/>
        </p:nvSpPr>
        <p:spPr>
          <a:xfrm>
            <a:off x="335360" y="292358"/>
            <a:ext cx="768085" cy="576064"/>
          </a:xfrm>
          <a:prstGeom prst="diamond">
            <a:avLst/>
          </a:prstGeom>
          <a:solidFill>
            <a:srgbClr val="C808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1" name="Rectángulo 10"/>
          <p:cNvSpPr/>
          <p:nvPr userDrawn="1"/>
        </p:nvSpPr>
        <p:spPr>
          <a:xfrm flipV="1">
            <a:off x="0" y="6813376"/>
            <a:ext cx="12192000" cy="72008"/>
          </a:xfrm>
          <a:prstGeom prst="rect">
            <a:avLst/>
          </a:prstGeom>
          <a:solidFill>
            <a:srgbClr val="C808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09172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45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/>
              <a:t>Prevalence</a:t>
            </a:r>
            <a:r>
              <a:rPr lang="es-ES" dirty="0"/>
              <a:t> and </a:t>
            </a:r>
            <a:r>
              <a:rPr lang="es-ES" dirty="0" err="1"/>
              <a:t>incidence</a:t>
            </a:r>
            <a:r>
              <a:rPr lang="es-ES" dirty="0"/>
              <a:t> of HPV </a:t>
            </a:r>
            <a:r>
              <a:rPr lang="es-ES" dirty="0" err="1"/>
              <a:t>infection</a:t>
            </a:r>
            <a:r>
              <a:rPr lang="es-ES" dirty="0"/>
              <a:t> in </a:t>
            </a:r>
            <a:r>
              <a:rPr lang="es-ES" dirty="0" err="1"/>
              <a:t>men</a:t>
            </a:r>
            <a:r>
              <a:rPr lang="es-ES" dirty="0"/>
              <a:t> </a:t>
            </a:r>
            <a:r>
              <a:rPr lang="es-ES" dirty="0" err="1"/>
              <a:t>having</a:t>
            </a:r>
            <a:r>
              <a:rPr lang="es-ES" dirty="0"/>
              <a:t> sex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men</a:t>
            </a:r>
            <a:r>
              <a:rPr lang="es-ES" dirty="0"/>
              <a:t> </a:t>
            </a:r>
            <a:r>
              <a:rPr lang="es-ES" dirty="0" err="1"/>
              <a:t>enrolled</a:t>
            </a:r>
            <a:r>
              <a:rPr lang="es-ES" dirty="0"/>
              <a:t> in a </a:t>
            </a:r>
            <a:r>
              <a:rPr lang="es-ES" dirty="0" err="1"/>
              <a:t>PrEP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: A sub-</a:t>
            </a:r>
            <a:r>
              <a:rPr lang="es-ES" dirty="0" err="1"/>
              <a:t>study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ANRS IPERGAY trial </a:t>
            </a:r>
          </a:p>
          <a:p>
            <a:r>
              <a:rPr lang="es-ES" sz="1600" b="0" dirty="0"/>
              <a:t>Laurent </a:t>
            </a:r>
            <a:r>
              <a:rPr lang="es-ES" sz="1600" b="0" dirty="0" err="1"/>
              <a:t>Cotte</a:t>
            </a:r>
            <a:r>
              <a:rPr lang="es-ES" sz="1600" b="0" dirty="0"/>
              <a:t>, David </a:t>
            </a:r>
            <a:r>
              <a:rPr lang="es-ES" sz="1600" b="0" dirty="0" err="1"/>
              <a:t>Veyer</a:t>
            </a:r>
            <a:r>
              <a:rPr lang="es-ES" sz="1600" b="0" dirty="0"/>
              <a:t>, </a:t>
            </a:r>
            <a:r>
              <a:rPr lang="es-ES" sz="1600" b="0" dirty="0" err="1"/>
              <a:t>Isabelle</a:t>
            </a:r>
            <a:r>
              <a:rPr lang="es-ES" sz="1600" b="0" dirty="0"/>
              <a:t> </a:t>
            </a:r>
            <a:r>
              <a:rPr lang="es-ES" sz="1600" b="0" dirty="0" err="1"/>
              <a:t>Charreau</a:t>
            </a:r>
            <a:r>
              <a:rPr lang="es-ES" sz="1600" b="0" dirty="0"/>
              <a:t>, </a:t>
            </a:r>
            <a:r>
              <a:rPr lang="es-ES" sz="1600" b="0" dirty="0" err="1"/>
              <a:t>Hélène</a:t>
            </a:r>
            <a:r>
              <a:rPr lang="es-ES" sz="1600" b="0" dirty="0"/>
              <a:t> </a:t>
            </a:r>
            <a:r>
              <a:rPr lang="es-ES" sz="1600" b="0" dirty="0" err="1"/>
              <a:t>Pére</a:t>
            </a:r>
            <a:r>
              <a:rPr lang="es-ES" sz="1600" b="0" dirty="0"/>
              <a:t>́, Eric </a:t>
            </a:r>
            <a:r>
              <a:rPr lang="es-ES" sz="1600" b="0" dirty="0" err="1"/>
              <a:t>Cua</a:t>
            </a:r>
            <a:r>
              <a:rPr lang="es-ES" sz="1600" b="0" dirty="0"/>
              <a:t>, Diane </a:t>
            </a:r>
            <a:r>
              <a:rPr lang="es-ES" sz="1600" b="0" dirty="0" err="1"/>
              <a:t>Carette</a:t>
            </a:r>
            <a:r>
              <a:rPr lang="es-ES" sz="1600" b="0" dirty="0"/>
              <a:t>, </a:t>
            </a:r>
            <a:r>
              <a:rPr lang="es-ES" sz="1600" b="0" dirty="0" err="1"/>
              <a:t>Julie</a:t>
            </a:r>
            <a:r>
              <a:rPr lang="es-ES" sz="1600" b="0" dirty="0"/>
              <a:t> Chas, Catherine </a:t>
            </a:r>
            <a:r>
              <a:rPr lang="es-ES" sz="1600" b="0" dirty="0" err="1"/>
              <a:t>Capitant</a:t>
            </a:r>
            <a:r>
              <a:rPr lang="es-ES" sz="1600" b="0" dirty="0"/>
              <a:t>, Christian </a:t>
            </a:r>
            <a:r>
              <a:rPr lang="es-ES" sz="1600" b="0" dirty="0" err="1"/>
              <a:t>Chidiac</a:t>
            </a:r>
            <a:r>
              <a:rPr lang="es-ES" sz="1600" b="0" dirty="0"/>
              <a:t>, </a:t>
            </a:r>
            <a:r>
              <a:rPr lang="es-ES" sz="1600" b="0" dirty="0" err="1"/>
              <a:t>Jean-François</a:t>
            </a:r>
            <a:r>
              <a:rPr lang="es-ES" sz="1600" b="0" dirty="0"/>
              <a:t> </a:t>
            </a:r>
            <a:r>
              <a:rPr lang="es-ES" sz="1600" b="0" dirty="0" err="1"/>
              <a:t>Fléjou</a:t>
            </a:r>
            <a:r>
              <a:rPr lang="es-ES" sz="1600" b="0" dirty="0"/>
              <a:t>, </a:t>
            </a:r>
            <a:r>
              <a:rPr lang="es-ES" sz="1600" b="0" dirty="0" err="1"/>
              <a:t>Sébastien</a:t>
            </a:r>
            <a:r>
              <a:rPr lang="es-ES" sz="1600" b="0" dirty="0"/>
              <a:t> </a:t>
            </a:r>
            <a:r>
              <a:rPr lang="es-ES" sz="1600" b="0" dirty="0" err="1"/>
              <a:t>Fouére</a:t>
            </a:r>
            <a:r>
              <a:rPr lang="es-ES" sz="1600" b="0" dirty="0"/>
              <a:t>́, </a:t>
            </a:r>
            <a:r>
              <a:rPr lang="es-ES" sz="1600" b="0" dirty="0" err="1"/>
              <a:t>Isabelle</a:t>
            </a:r>
            <a:r>
              <a:rPr lang="es-ES" sz="1600" b="0" dirty="0"/>
              <a:t> Heard, Laurence Meyer, </a:t>
            </a:r>
            <a:r>
              <a:rPr lang="es-ES" sz="1600" b="0" dirty="0" err="1"/>
              <a:t>Julien</a:t>
            </a:r>
            <a:r>
              <a:rPr lang="es-ES" sz="1600" b="0" dirty="0"/>
              <a:t> </a:t>
            </a:r>
            <a:r>
              <a:rPr lang="es-ES" sz="1600" b="0" dirty="0" err="1"/>
              <a:t>Puech</a:t>
            </a:r>
            <a:r>
              <a:rPr lang="es-ES" sz="1600" b="0" dirty="0"/>
              <a:t>, </a:t>
            </a:r>
            <a:r>
              <a:rPr lang="es-ES" sz="1600" b="0" dirty="0" err="1"/>
              <a:t>Cécile</a:t>
            </a:r>
            <a:r>
              <a:rPr lang="es-ES" sz="1600" b="0" dirty="0"/>
              <a:t> </a:t>
            </a:r>
            <a:r>
              <a:rPr lang="es-ES" sz="1600" b="0" dirty="0" err="1"/>
              <a:t>Tremblay</a:t>
            </a:r>
            <a:r>
              <a:rPr lang="es-ES" sz="1600" b="0" dirty="0"/>
              <a:t>, </a:t>
            </a:r>
            <a:r>
              <a:rPr lang="es-ES" sz="1600" b="0" dirty="0" err="1"/>
              <a:t>Constance</a:t>
            </a:r>
            <a:r>
              <a:rPr lang="es-ES" sz="1600" b="0" dirty="0"/>
              <a:t> </a:t>
            </a:r>
            <a:r>
              <a:rPr lang="es-ES" sz="1600" b="0" dirty="0" err="1"/>
              <a:t>Delaugerre</a:t>
            </a:r>
            <a:r>
              <a:rPr lang="es-ES" sz="1600" b="0" dirty="0"/>
              <a:t> , Jean-Michel Molina </a:t>
            </a:r>
          </a:p>
          <a:p>
            <a:pPr algn="r"/>
            <a:r>
              <a:rPr lang="es-ES" sz="1800" dirty="0"/>
              <a:t>Clin Infect Dis. 2020 </a:t>
            </a:r>
            <a:r>
              <a:rPr lang="es-ES" sz="1800" dirty="0" err="1"/>
              <a:t>Jan</a:t>
            </a:r>
            <a:r>
              <a:rPr lang="es-ES" sz="1800" dirty="0"/>
              <a:t> 7 [</a:t>
            </a:r>
            <a:r>
              <a:rPr lang="es-ES" sz="1800" dirty="0" err="1"/>
              <a:t>Epub</a:t>
            </a:r>
            <a:r>
              <a:rPr lang="es-ES" sz="1800" dirty="0"/>
              <a:t> </a:t>
            </a:r>
            <a:r>
              <a:rPr lang="es-ES" sz="1800" dirty="0" err="1"/>
              <a:t>ahead</a:t>
            </a:r>
            <a:r>
              <a:rPr lang="es-ES" sz="1800" dirty="0"/>
              <a:t> of </a:t>
            </a:r>
            <a:r>
              <a:rPr lang="es-ES" sz="1800" dirty="0" err="1"/>
              <a:t>print</a:t>
            </a:r>
            <a:r>
              <a:rPr lang="es-ES" sz="1800" dirty="0"/>
              <a:t>]</a:t>
            </a:r>
          </a:p>
          <a:p>
            <a:pPr algn="r"/>
            <a:r>
              <a:rPr lang="es-ES" sz="1800" dirty="0" err="1"/>
              <a:t>doi</a:t>
            </a:r>
            <a:r>
              <a:rPr lang="es-ES" sz="1800" dirty="0"/>
              <a:t>: 10.1093/cid/ciaa002.</a:t>
            </a:r>
            <a:endParaRPr lang="es-ES_tradnl" sz="1800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70C92B4A-4288-9E42-B4B2-8FC0F8AF3F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5790" y="4545573"/>
            <a:ext cx="5813659" cy="585003"/>
          </a:xfrm>
        </p:spPr>
        <p:txBody>
          <a:bodyPr/>
          <a:lstStyle/>
          <a:p>
            <a:r>
              <a:rPr lang="es-ES_tradnl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 González-Cordón 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C1D27D5F-2F59-4F4A-95E0-1414748B4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5789" y="5216101"/>
            <a:ext cx="5813660" cy="55826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Servicio de Enfermedades Infecciosas</a:t>
            </a:r>
          </a:p>
          <a:p>
            <a:pPr>
              <a:spcBef>
                <a:spcPts val="600"/>
              </a:spcBef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 </a:t>
            </a:r>
            <a:r>
              <a:rPr lang="es-ES_tradnl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Clínic</a:t>
            </a: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Barcelona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FA543A-8403-A04D-9F37-87D87B982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02"/>
    </mc:Choice>
    <mc:Fallback xmlns="">
      <p:transition spd="slow" advTm="323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35BA98-1C90-FC4C-AB57-5FA7596D3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2" y="1563231"/>
            <a:ext cx="8770325" cy="4868497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Autofit/>
          </a:bodyPr>
          <a:lstStyle/>
          <a:p>
            <a:r>
              <a:rPr lang="es-ES_tradnl" sz="2800" dirty="0"/>
              <a:t>Resultados. </a:t>
            </a:r>
          </a:p>
          <a:p>
            <a:r>
              <a:rPr lang="es-ES_tradnl" sz="2800" dirty="0"/>
              <a:t>Prevalencia de los diferentes genotipos de VPH por localización anatómica en el momento basal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63FAFD-0660-1D4E-A7DF-9A5B2E0C1616}"/>
              </a:ext>
            </a:extLst>
          </p:cNvPr>
          <p:cNvSpPr/>
          <p:nvPr/>
        </p:nvSpPr>
        <p:spPr>
          <a:xfrm>
            <a:off x="9477376" y="1631641"/>
            <a:ext cx="2714624" cy="4278094"/>
          </a:xfrm>
          <a:prstGeom prst="rect">
            <a:avLst/>
          </a:prstGeom>
        </p:spPr>
        <p:txBody>
          <a:bodyPr wrap="square" lIns="0" rIns="36000">
            <a:spAutoFit/>
          </a:bodyPr>
          <a:lstStyle/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VPH-Alto riesgo (HR-HPV): 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Anal: 53, 51 y 16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Pene: 33, 39, 73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Oral: 66</a:t>
            </a:r>
          </a:p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VPH-Bajo riesgo (LR-HPV):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Anal: 42, 6 y 11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Pene: 42 y 53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Oral: poco frecuente</a:t>
            </a:r>
          </a:p>
          <a:p>
            <a:pPr marL="285750" indent="-285750">
              <a:buClr>
                <a:srgbClr val="C42450"/>
              </a:buClr>
              <a:buFont typeface="Wingdings" pitchFamily="2" charset="2"/>
              <a:buChar char="Ø"/>
            </a:pP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92007A-9690-EB47-9917-2CA4F3DEFEBE}"/>
              </a:ext>
            </a:extLst>
          </p:cNvPr>
          <p:cNvSpPr/>
          <p:nvPr/>
        </p:nvSpPr>
        <p:spPr>
          <a:xfrm>
            <a:off x="8624357" y="6300083"/>
            <a:ext cx="3567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Gardasil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® 9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vaccine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genotypes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endParaRPr lang="es-ES" sz="20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670D1A-AAC6-6840-B226-AF450EAA3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88"/>
    </mc:Choice>
    <mc:Fallback xmlns="">
      <p:transition spd="slow" advTm="4838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314451" y="62601"/>
            <a:ext cx="10515600" cy="1076869"/>
          </a:xfrm>
        </p:spPr>
        <p:txBody>
          <a:bodyPr anchor="t">
            <a:noAutofit/>
          </a:bodyPr>
          <a:lstStyle/>
          <a:p>
            <a:r>
              <a:rPr lang="es-ES_tradnl" sz="2800" dirty="0"/>
              <a:t>Resultados. </a:t>
            </a:r>
          </a:p>
          <a:p>
            <a:r>
              <a:rPr lang="es-ES_tradnl" sz="2800" dirty="0"/>
              <a:t>Distribución de infección por VPH anal persistente, intermitente, incidente y aclarada según genotipo (n 142)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63FAFD-0660-1D4E-A7DF-9A5B2E0C1616}"/>
              </a:ext>
            </a:extLst>
          </p:cNvPr>
          <p:cNvSpPr/>
          <p:nvPr/>
        </p:nvSpPr>
        <p:spPr>
          <a:xfrm>
            <a:off x="7972424" y="1589047"/>
            <a:ext cx="3971925" cy="4801314"/>
          </a:xfrm>
          <a:prstGeom prst="rect">
            <a:avLst/>
          </a:prstGeom>
        </p:spPr>
        <p:txBody>
          <a:bodyPr wrap="square" lIns="0" rIns="36000">
            <a:spAutoFit/>
          </a:bodyPr>
          <a:lstStyle/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120/142 participantes (85%) adquirieron al menos 1 VPH nuevo: 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107/139 (77%) al menos 1 HR-HPV nuevo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82/141 (58%) al menos 1 LR-HPV nuevo</a:t>
            </a:r>
          </a:p>
          <a:p>
            <a:pPr lvl="1">
              <a:buClr>
                <a:srgbClr val="C42450"/>
              </a:buClr>
            </a:pP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Incidencia de nuevas infecciones fue: 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86.2/1000PM</a:t>
            </a:r>
            <a:r>
              <a:rPr lang="es-ES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(cualquier VPH)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72.3/1000PM (HR-HPV)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44.3/1000PM (LR-HPV)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112/129 (87%) participantes aclararon al menos 1 VPH: ratio de aclaramiento global de 83.5 por 1000PM. </a:t>
            </a:r>
          </a:p>
          <a:p>
            <a:pPr>
              <a:buClr>
                <a:srgbClr val="C42450"/>
              </a:buClr>
            </a:pP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C42450"/>
              </a:buClr>
            </a:pPr>
            <a:r>
              <a:rPr lang="es-ES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PM: personas/mes</a:t>
            </a:r>
            <a:endParaRPr lang="es-ES" baseline="30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7FB14-66E7-F44D-9811-BAB7071E1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31" y="1356527"/>
            <a:ext cx="6639058" cy="53664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8C30AC9-9947-9A48-AAC4-6E2457E5F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76"/>
    </mc:Choice>
    <mc:Fallback xmlns="">
      <p:transition spd="slow" advTm="8457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314451" y="132937"/>
            <a:ext cx="10515600" cy="1076869"/>
          </a:xfrm>
        </p:spPr>
        <p:txBody>
          <a:bodyPr>
            <a:noAutofit/>
          </a:bodyPr>
          <a:lstStyle/>
          <a:p>
            <a:r>
              <a:rPr lang="es-ES_tradnl" sz="2800" dirty="0"/>
              <a:t>Resultados. </a:t>
            </a:r>
          </a:p>
          <a:p>
            <a:r>
              <a:rPr lang="es-ES_tradnl" sz="2800" dirty="0"/>
              <a:t>Distribución de infección por VPH oral/ </a:t>
            </a:r>
            <a:r>
              <a:rPr lang="es-ES_tradnl" sz="2800" dirty="0" err="1"/>
              <a:t>peneana</a:t>
            </a:r>
            <a:r>
              <a:rPr lang="es-ES_tradnl" sz="2800" dirty="0"/>
              <a:t> persistente, intermitente, incidente y aclarada (n 142)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63FAFD-0660-1D4E-A7DF-9A5B2E0C1616}"/>
              </a:ext>
            </a:extLst>
          </p:cNvPr>
          <p:cNvSpPr/>
          <p:nvPr/>
        </p:nvSpPr>
        <p:spPr>
          <a:xfrm>
            <a:off x="1185868" y="1543768"/>
            <a:ext cx="4933578" cy="4678204"/>
          </a:xfrm>
          <a:prstGeom prst="rect">
            <a:avLst/>
          </a:prstGeom>
        </p:spPr>
        <p:txBody>
          <a:bodyPr wrap="square" lIns="0" rIns="36000">
            <a:spAutoFit/>
          </a:bodyPr>
          <a:lstStyle/>
          <a:p>
            <a:pPr>
              <a:buClr>
                <a:srgbClr val="C42450"/>
              </a:buClr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ORAL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34/144 participantes (24%) adquirieron al menos 1 VPH nuevo: 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20% al menos 1 HR-HPV nuevo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8% al menos 1 LR-HPV nuevo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Incidencia de nuevas infecciones fue: 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13.7/1000PM</a:t>
            </a:r>
            <a:r>
              <a:rPr lang="es-ES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(cualquier VPH)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11.5/1000PM (HR-HPV)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4.1/1000PM (LR-HPV)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12738" indent="-300038">
              <a:buClr>
                <a:srgbClr val="C42450"/>
              </a:buClr>
              <a:buFont typeface="Arial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9/15 (37%) participantes aclararon al menos 1 VPH: ratio de aclaramiento global de 42.5/1000PM. </a:t>
            </a:r>
          </a:p>
          <a:p>
            <a:pPr marL="184150" indent="-184150">
              <a:buClr>
                <a:srgbClr val="C42450"/>
              </a:buClr>
              <a:buFont typeface="Wingdings" pitchFamily="2" charset="2"/>
              <a:buChar char="Ø"/>
            </a:pP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C42450"/>
              </a:buClr>
            </a:pPr>
            <a:r>
              <a:rPr lang="es-ES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PM: personas/mes</a:t>
            </a:r>
            <a:endParaRPr lang="es-ES" baseline="30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5A41C2-731E-F344-8D8C-A0089432E1B2}"/>
              </a:ext>
            </a:extLst>
          </p:cNvPr>
          <p:cNvSpPr/>
          <p:nvPr/>
        </p:nvSpPr>
        <p:spPr>
          <a:xfrm>
            <a:off x="6692202" y="1543768"/>
            <a:ext cx="4952111" cy="4678204"/>
          </a:xfrm>
          <a:prstGeom prst="rect">
            <a:avLst/>
          </a:prstGeom>
        </p:spPr>
        <p:txBody>
          <a:bodyPr wrap="square" lIns="0" rIns="36000">
            <a:spAutoFit/>
          </a:bodyPr>
          <a:lstStyle/>
          <a:p>
            <a:pPr>
              <a:buClr>
                <a:srgbClr val="C42450"/>
              </a:buClr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PENEANA:</a:t>
            </a:r>
          </a:p>
          <a:p>
            <a:pPr marL="312738" indent="-312738">
              <a:buClr>
                <a:srgbClr val="C42450"/>
              </a:buClr>
              <a:buFont typeface="Arial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42/115 participantes (37%) adquirieron al menos 1 VPH nuevo: 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27% al menos 1 HR-HPV nuevo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25% al menos 1 LR-HPV nuevo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Incidencia de nuevas infecciones fue: 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22/1000PM</a:t>
            </a:r>
            <a:r>
              <a:rPr lang="es-ES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(cualquier VPH)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15.4/1000PM (HR-HPV)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13.8/1000PM (LR-HPV)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12738" indent="-312738">
              <a:buClr>
                <a:srgbClr val="C42450"/>
              </a:buClr>
              <a:buFont typeface="Arial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31/39 (79%) participantes aclararon al menos 1 VPH: ratio de aclaramiento global de 10/1000PM. </a:t>
            </a:r>
          </a:p>
          <a:p>
            <a:pPr>
              <a:buClr>
                <a:srgbClr val="C42450"/>
              </a:buClr>
            </a:pP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C42450"/>
              </a:buClr>
            </a:pPr>
            <a:r>
              <a:rPr lang="es-ES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PM: personas/mes</a:t>
            </a:r>
            <a:endParaRPr lang="es-ES" baseline="30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2AD95B-7CD6-9C4C-A83D-DA56E7FB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14"/>
    </mc:Choice>
    <mc:Fallback xmlns="">
      <p:transition spd="slow" advTm="9891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/>
              <a:t>Resultados. </a:t>
            </a:r>
          </a:p>
          <a:p>
            <a:r>
              <a:rPr lang="es-ES_tradnl" dirty="0"/>
              <a:t>Potencial impacto vacuna G9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3DEBCB-4130-FA44-BD5C-F578E5A5AFEF}"/>
              </a:ext>
            </a:extLst>
          </p:cNvPr>
          <p:cNvSpPr/>
          <p:nvPr/>
        </p:nvSpPr>
        <p:spPr>
          <a:xfrm>
            <a:off x="7043736" y="3200400"/>
            <a:ext cx="1100137" cy="414337"/>
          </a:xfrm>
          <a:prstGeom prst="ellipse">
            <a:avLst/>
          </a:prstGeom>
          <a:noFill/>
          <a:ln w="38100">
            <a:solidFill>
              <a:srgbClr val="C424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680BAD-260E-5845-8BFA-FE3F15E2E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20995"/>
              </p:ext>
            </p:extLst>
          </p:nvPr>
        </p:nvGraphicFramePr>
        <p:xfrm>
          <a:off x="2457446" y="1014411"/>
          <a:ext cx="8320084" cy="57079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00669">
                  <a:extLst>
                    <a:ext uri="{9D8B030D-6E8A-4147-A177-3AD203B41FA5}">
                      <a16:colId xmlns:a16="http://schemas.microsoft.com/office/drawing/2014/main" val="11941467"/>
                    </a:ext>
                  </a:extLst>
                </a:gridCol>
                <a:gridCol w="1892319">
                  <a:extLst>
                    <a:ext uri="{9D8B030D-6E8A-4147-A177-3AD203B41FA5}">
                      <a16:colId xmlns:a16="http://schemas.microsoft.com/office/drawing/2014/main" val="3047989849"/>
                    </a:ext>
                  </a:extLst>
                </a:gridCol>
                <a:gridCol w="1892319">
                  <a:extLst>
                    <a:ext uri="{9D8B030D-6E8A-4147-A177-3AD203B41FA5}">
                      <a16:colId xmlns:a16="http://schemas.microsoft.com/office/drawing/2014/main" val="1693723064"/>
                    </a:ext>
                  </a:extLst>
                </a:gridCol>
                <a:gridCol w="1734777">
                  <a:extLst>
                    <a:ext uri="{9D8B030D-6E8A-4147-A177-3AD203B41FA5}">
                      <a16:colId xmlns:a16="http://schemas.microsoft.com/office/drawing/2014/main" val="3718343714"/>
                    </a:ext>
                  </a:extLst>
                </a:gridCol>
              </a:tblGrid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875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PENILE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095" marR="24765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ORAL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3670736"/>
                  </a:ext>
                </a:extLst>
              </a:tr>
              <a:tr h="271806">
                <a:tc gridSpan="4">
                  <a:txBody>
                    <a:bodyPr/>
                    <a:lstStyle/>
                    <a:p>
                      <a:pPr marL="106680" marR="24765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High-risk HPV genotypes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137863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Any HR-HPV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84% (77-90)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25% (17-34)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765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10% (6-16)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63564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More than 1 HR-HPV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62% (53-70)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162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13% (8-22)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3% (1-6)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285410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Number of HR-HPV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225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3 (1-4)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0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 (1-3)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 (1-2)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05560"/>
                  </a:ext>
                </a:extLst>
              </a:tr>
              <a:tr h="271806">
                <a:tc gridSpan="4"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Low-risk HPV genotypes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58321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Any LR-HPV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68% (60-75)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162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11% (6-19)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3% (1-7)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18270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More than 1 LR-HPV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34% (27-42)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162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4% (1-10)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1% (0-5)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19111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Number of LR-HPV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225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2 (1-2)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0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 (1-2)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 (1-2)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1876"/>
                  </a:ext>
                </a:extLst>
              </a:tr>
              <a:tr h="271806">
                <a:tc gridSpan="4"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G9 HPV genotypes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79649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Any G9-HPV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77% (70-84)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289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22% (15-31)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765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6% (3-11)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846120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More than 1 G9 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33% (25-41)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3% (1-8)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701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1% (0-5)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27114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Number of G9 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225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 (1-2)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0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 (1-1)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 (1-1)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664540"/>
                  </a:ext>
                </a:extLst>
              </a:tr>
              <a:tr h="271806">
                <a:tc gridSpan="4"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G9 high-risk HPV genotypes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839815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Any G9 HR-HPV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64% (56-72)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225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17% (11-25)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765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5% (2-10)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18187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More than 1 G9 HR-HPV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24% (17-31)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2% (0-7)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701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1% (0-4)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158905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Number of G9 HR-HPV)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225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 (1-2)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0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 (1-1)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 (1-1)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163676"/>
                  </a:ext>
                </a:extLst>
              </a:tr>
              <a:tr h="271806">
                <a:tc gridSpan="4">
                  <a:txBody>
                    <a:bodyPr/>
                    <a:lstStyle/>
                    <a:p>
                      <a:pPr marL="6794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G9 low-risk HPV genotypes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692411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Any G9 LR-HPV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31% (24-39)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3% (1-9)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2% (0-5)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217747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More than 1 G9 LR-HPV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797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1% (0-5)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0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701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631231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Number of G9 LR-HPV 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797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 (1-1)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0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 (1-1) 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701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 (1-1)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0096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47A591-B7CF-2E40-B5C5-E0BD5037850B}"/>
              </a:ext>
            </a:extLst>
          </p:cNvPr>
          <p:cNvSpPr txBox="1"/>
          <p:nvPr/>
        </p:nvSpPr>
        <p:spPr>
          <a:xfrm>
            <a:off x="2045488" y="2000071"/>
            <a:ext cx="9144000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34/159 participantes (21%) no tenían ningún VPH-G9 al inicio (&lt;27 años: 22%; ≥27 años: 21%). </a:t>
            </a:r>
          </a:p>
          <a:p>
            <a:r>
              <a:rPr lang="es-ES" dirty="0"/>
              <a:t>El genotipo </a:t>
            </a:r>
            <a:r>
              <a:rPr lang="es-ES" dirty="0" err="1"/>
              <a:t>vacunal</a:t>
            </a:r>
            <a:r>
              <a:rPr lang="es-ES" dirty="0"/>
              <a:t> (G9) más prevalente a nivel anal fue HPV16 (22%). </a:t>
            </a:r>
          </a:p>
          <a:p>
            <a:r>
              <a:rPr lang="es-ES" dirty="0"/>
              <a:t>4 de los 7 genotipos </a:t>
            </a:r>
            <a:r>
              <a:rPr lang="es-ES" dirty="0" err="1"/>
              <a:t>vacunales</a:t>
            </a:r>
            <a:r>
              <a:rPr lang="es-ES" dirty="0"/>
              <a:t> de alto riesgo (G9 HR-HPV) (HPV16, 18, 31 y 52) tuvieron una incidencia mayor a 10/1000PM a nivel anal.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93051D7-CEFB-DB42-A380-E4219659D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24"/>
    </mc:Choice>
    <mc:Fallback xmlns="">
      <p:transition spd="slow" advTm="9502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/>
              <a:t>Resultados. </a:t>
            </a:r>
          </a:p>
          <a:p>
            <a:r>
              <a:rPr lang="es-ES_tradnl" dirty="0"/>
              <a:t>Citología anal (n 154)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41D95A-2964-A944-A417-61961C137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44180"/>
              </p:ext>
            </p:extLst>
          </p:nvPr>
        </p:nvGraphicFramePr>
        <p:xfrm>
          <a:off x="4621994" y="1358471"/>
          <a:ext cx="7450935" cy="51458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036301">
                  <a:extLst>
                    <a:ext uri="{9D8B030D-6E8A-4147-A177-3AD203B41FA5}">
                      <a16:colId xmlns:a16="http://schemas.microsoft.com/office/drawing/2014/main" val="1489271439"/>
                    </a:ext>
                  </a:extLst>
                </a:gridCol>
                <a:gridCol w="1374903">
                  <a:extLst>
                    <a:ext uri="{9D8B030D-6E8A-4147-A177-3AD203B41FA5}">
                      <a16:colId xmlns:a16="http://schemas.microsoft.com/office/drawing/2014/main" val="1993825988"/>
                    </a:ext>
                  </a:extLst>
                </a:gridCol>
                <a:gridCol w="1490347">
                  <a:extLst>
                    <a:ext uri="{9D8B030D-6E8A-4147-A177-3AD203B41FA5}">
                      <a16:colId xmlns:a16="http://schemas.microsoft.com/office/drawing/2014/main" val="739892882"/>
                    </a:ext>
                  </a:extLst>
                </a:gridCol>
                <a:gridCol w="1463769">
                  <a:extLst>
                    <a:ext uri="{9D8B030D-6E8A-4147-A177-3AD203B41FA5}">
                      <a16:colId xmlns:a16="http://schemas.microsoft.com/office/drawing/2014/main" val="4164548826"/>
                    </a:ext>
                  </a:extLst>
                </a:gridCol>
                <a:gridCol w="1085615">
                  <a:extLst>
                    <a:ext uri="{9D8B030D-6E8A-4147-A177-3AD203B41FA5}">
                      <a16:colId xmlns:a16="http://schemas.microsoft.com/office/drawing/2014/main" val="206881518"/>
                    </a:ext>
                  </a:extLst>
                </a:gridCol>
              </a:tblGrid>
              <a:tr h="441754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 HPV infection according to anal cytology at baseline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29845" marR="22225"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42545" marR="36195"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43180" marR="37465"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25730" marR="12319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9410395"/>
                  </a:ext>
                </a:extLst>
              </a:tr>
              <a:tr h="622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marR="2540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Normal cytology</a:t>
                      </a:r>
                      <a:endParaRPr lang="es-E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 </a:t>
                      </a:r>
                      <a:endParaRPr lang="es-ES" sz="1600" dirty="0">
                        <a:effectLst/>
                      </a:endParaRPr>
                    </a:p>
                    <a:p>
                      <a:pPr marL="29845" marR="2222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n=50 (32%)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marR="3619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 grade lesions</a:t>
                      </a:r>
                      <a:endParaRPr lang="es-E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L="42545" marR="3619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n=90 (62%)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marR="3746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grade lesions</a:t>
                      </a:r>
                      <a:endParaRPr lang="es-E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L="43180" marR="3746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n=8 (5%)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5730" marR="12319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 value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7946114"/>
                  </a:ext>
                </a:extLst>
              </a:tr>
              <a:tr h="310478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Any HPV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marR="2413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36/44 (82%)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marR="355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84/88 (95%)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" marR="3746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8/8 (100%)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3190" marR="1231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0.04</a:t>
                      </a:r>
                      <a:endParaRPr lang="es-E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06484"/>
                  </a:ext>
                </a:extLst>
              </a:tr>
              <a:tr h="310478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HPV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marR="228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(1-4)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marR="342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(2-6)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1275" marR="3746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 (2.5-9)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3825" marR="1231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0.004</a:t>
                      </a:r>
                      <a:endParaRPr lang="es-E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5305824"/>
                  </a:ext>
                </a:extLst>
              </a:tr>
              <a:tr h="311322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Any HR-HPV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marR="2413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32/44 (73%)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marR="3556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77/88 (88%)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" marR="3746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8/8 (100%)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3190" marR="12319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0.04</a:t>
                      </a:r>
                      <a:endParaRPr lang="es-E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9998727"/>
                  </a:ext>
                </a:extLst>
              </a:tr>
              <a:tr h="310478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HR-HPV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marR="2222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 (0-3.5)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marR="342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(1-4)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1275" marR="3746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(1.5-7)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3190" marR="1231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0.02</a:t>
                      </a:r>
                      <a:endParaRPr lang="es-E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6815483"/>
                  </a:ext>
                </a:extLst>
              </a:tr>
              <a:tr h="310478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Any LR-HPV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marR="2413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22/44 (50%)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marR="355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67/88 (76%)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1910" marR="3746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7/8 (88%)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3825" marR="1231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0.005</a:t>
                      </a:r>
                      <a:endParaRPr lang="es-E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6357456"/>
                  </a:ext>
                </a:extLst>
              </a:tr>
              <a:tr h="311322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LR-HPV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marR="228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 (0-1)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marR="342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(1-2)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1275" marR="3746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 (1-2)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3825" marR="1231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0.0007</a:t>
                      </a:r>
                      <a:endParaRPr lang="es-E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7085711"/>
                  </a:ext>
                </a:extLst>
              </a:tr>
              <a:tr h="310478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Any G9-HPV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marR="2413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26/44 (59%)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marR="355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73/88 (83%)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" marR="3746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8/8 (100%)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3825" marR="1231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0.002</a:t>
                      </a:r>
                      <a:endParaRPr lang="es-E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3700456"/>
                  </a:ext>
                </a:extLst>
              </a:tr>
              <a:tr h="310478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G9-HPV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marR="228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(0-1)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marR="342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(1-2)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marR="3746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(1-2)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3825" marR="1231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0.002</a:t>
                      </a:r>
                      <a:endParaRPr lang="es-E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4274440"/>
                  </a:ext>
                </a:extLst>
              </a:tr>
              <a:tr h="310478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HR-HPV 16*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marR="2413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6/46 (13%)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marR="355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22/90 (24%)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1910" marR="3746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4/8 (50%)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3190" marR="1231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0.05</a:t>
                      </a:r>
                      <a:endParaRPr lang="es-E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4011803"/>
                  </a:ext>
                </a:extLst>
              </a:tr>
              <a:tr h="311744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HR-HPV 53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marR="2413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11/45 (24%)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marR="3556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17/90 (19%)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1910" marR="3746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6/8 (75%)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3825" marR="12319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0.002</a:t>
                      </a:r>
                      <a:endParaRPr lang="es-E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3782434"/>
                  </a:ext>
                </a:extLst>
              </a:tr>
              <a:tr h="310478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LR-HPV 44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marR="228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3/45 (7%)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marR="355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13/90 (14%)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1910" marR="3746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3/8 (38%)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3190" marR="1231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0.05</a:t>
                      </a:r>
                      <a:endParaRPr lang="es-E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7256299"/>
                  </a:ext>
                </a:extLst>
              </a:tr>
              <a:tr h="310478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LR-HPV 61 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marR="228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1/45 (2%) </a:t>
                      </a:r>
                      <a:endParaRPr lang="es-E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marR="355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14/89 (16%) </a:t>
                      </a:r>
                      <a:endParaRPr lang="es-E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1910" marR="3746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3/8 (38%) </a:t>
                      </a:r>
                      <a:endParaRPr lang="es-E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3190" marR="1231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0.01 </a:t>
                      </a:r>
                      <a:endParaRPr lang="es-E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211347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8DF6CB9-6B91-9A47-A40A-D2AE52B358CE}"/>
              </a:ext>
            </a:extLst>
          </p:cNvPr>
          <p:cNvSpPr/>
          <p:nvPr/>
        </p:nvSpPr>
        <p:spPr>
          <a:xfrm>
            <a:off x="834011" y="1398663"/>
            <a:ext cx="3733188" cy="506292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rIns="36000">
            <a:spAutoFit/>
          </a:bodyPr>
          <a:lstStyle/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Citologías basales: 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50 (32%) normal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35 (23%) ASC-US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61 (40%) LSIL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7 (5%) HSIL </a:t>
            </a:r>
          </a:p>
          <a:p>
            <a:pPr marL="742950" lvl="1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1 (1%) ASC-H. </a:t>
            </a:r>
          </a:p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62% lesiones de bajo grado (ASC-US o LSIL)</a:t>
            </a:r>
          </a:p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5% lesiones de alto grado (HSIL o ASC-H)</a:t>
            </a:r>
          </a:p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Ningún carcinoma escamoso al inicio.</a:t>
            </a:r>
          </a:p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105 citologías de seguimiento (M18-24): </a:t>
            </a:r>
          </a:p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14 (13%) normal, 22 (21%) ASC-US, 53 (51%) LSIL, 11 (10%) HSIL y 5 (5%) ASC-H</a:t>
            </a:r>
          </a:p>
          <a:p>
            <a:pPr marL="285750" indent="-285750">
              <a:buClr>
                <a:srgbClr val="C42450"/>
              </a:buClr>
              <a:buFont typeface="Arial" charset="0"/>
              <a:buChar char="•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En conjunto, 15% de los participantes presentaron lesiones de alto grado al final del seguimiento.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77454C-4644-644B-8AED-B89E65A19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0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90"/>
    </mc:Choice>
    <mc:Fallback xmlns="">
      <p:transition spd="slow" advTm="4639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Discusión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8364" y="1016000"/>
            <a:ext cx="10967522" cy="5552966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Infección por VPH en usuarios de </a:t>
            </a:r>
            <a:r>
              <a:rPr lang="es-ES_tradnl" sz="2400" dirty="0" err="1"/>
              <a:t>PrEP</a:t>
            </a:r>
            <a:r>
              <a:rPr lang="es-ES_tradnl" sz="2400" dirty="0"/>
              <a:t> es más cercana a HSH VIH+ que a HSH VIH-: Prevalencia (VPH-anal): </a:t>
            </a:r>
          </a:p>
          <a:p>
            <a:pPr lvl="1">
              <a:lnSpc>
                <a:spcPct val="80000"/>
              </a:lnSpc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92% </a:t>
            </a:r>
          </a:p>
          <a:p>
            <a:pPr lvl="1">
              <a:lnSpc>
                <a:spcPct val="80000"/>
              </a:lnSpc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74-95% (VIH+)</a:t>
            </a:r>
          </a:p>
          <a:p>
            <a:pPr lvl="1">
              <a:lnSpc>
                <a:spcPct val="80000"/>
              </a:lnSpc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57.5-71.5% (HSH VIH-)</a:t>
            </a:r>
          </a:p>
          <a:p>
            <a:pPr>
              <a:lnSpc>
                <a:spcPct val="80000"/>
              </a:lnSpc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Infección múltiple frecuente (76%) superior a la reportada en HSH VIH- (17.6-47%)</a:t>
            </a:r>
          </a:p>
          <a:p>
            <a:pPr>
              <a:lnSpc>
                <a:spcPct val="80000"/>
              </a:lnSpc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84% HR-HPV al inicio. Displasia anal 67.5% al inicio</a:t>
            </a:r>
          </a:p>
          <a:p>
            <a:pPr>
              <a:lnSpc>
                <a:spcPct val="80000"/>
              </a:lnSpc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Displasia de alto grado (HSIL o ASC-H) sólo 5% (al inicio) pero aumento a 15% (durante seguimiento)</a:t>
            </a:r>
          </a:p>
          <a:p>
            <a:pPr>
              <a:lnSpc>
                <a:spcPct val="80000"/>
              </a:lnSpc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Aunque el riesgo de carcinoma anal puede no ser igual que en PVVIH, HSH en </a:t>
            </a:r>
            <a:r>
              <a:rPr lang="es-ES_tradnl" sz="2400" dirty="0" err="1"/>
              <a:t>PrEP</a:t>
            </a:r>
            <a:r>
              <a:rPr lang="es-ES_tradnl" sz="2400" dirty="0"/>
              <a:t> deberían considerarse población de alto riesgo en relación a la infección anal por VPH y sus complicaciones. </a:t>
            </a:r>
          </a:p>
          <a:p>
            <a:pPr>
              <a:lnSpc>
                <a:spcPct val="80000"/>
              </a:lnSpc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Infección por VPH en pene: también prevalencias más cercanas a HSH VIH+ que a HSH VIH-</a:t>
            </a:r>
          </a:p>
          <a:p>
            <a:pPr>
              <a:lnSpc>
                <a:spcPct val="80000"/>
              </a:lnSpc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Infección por VPH oral: relativamente baja (a pesar de buenos resultados del procesamiento de muestras) más cercana a HSH VIH- que a HSH VIH+.</a:t>
            </a:r>
          </a:p>
          <a:p>
            <a:pPr>
              <a:lnSpc>
                <a:spcPct val="80000"/>
              </a:lnSpc>
              <a:buClr>
                <a:srgbClr val="C42450"/>
              </a:buClr>
              <a:buFont typeface="Wingdings" pitchFamily="2" charset="2"/>
              <a:buChar char="Ø"/>
            </a:pPr>
            <a:endParaRPr lang="es-ES_tradnl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F6C325-21F1-AA4B-989F-60008824F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29"/>
    </mc:Choice>
    <mc:Fallback xmlns="">
      <p:transition spd="slow" advTm="1238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Discusión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8364" y="1545020"/>
            <a:ext cx="10721687" cy="5023946"/>
          </a:xfrm>
        </p:spPr>
        <p:txBody>
          <a:bodyPr/>
          <a:lstStyle/>
          <a:p>
            <a:pPr marL="0" indent="0">
              <a:buClr>
                <a:srgbClr val="C42450"/>
              </a:buClr>
              <a:buNone/>
            </a:pPr>
            <a:r>
              <a:rPr lang="es-ES_tradnl" sz="2400" dirty="0"/>
              <a:t>Distribución de genotipos: 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Infección en varias localizaciones por el mismo genotipo no fue excepcional (16%)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Genotipos más frecuentes: 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ANAL: VPH 53, 51 y 16 (también frecuentes en HSH VIH+ y VIH-)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PENE: VPH 33 y 39 (también frecuentes en VIH+) Pero el VPH 16 que es el más frecuentemente reportado en VIH+ y VIH- no fue frecuente.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ORAL: difícil análisis por número limitado de muestras positivas. LR-VPH 42 fue el más frecuente (siendo un genotipo poco reportado en la literatura)</a:t>
            </a:r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sz="2400" dirty="0"/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sz="2400" dirty="0"/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sz="2400" dirty="0"/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sz="2400" dirty="0"/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sz="2400" dirty="0"/>
          </a:p>
          <a:p>
            <a:endParaRPr lang="es-ES_tradnl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53A5C1-F440-0240-8A9B-4B2F8FCF9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25"/>
    </mc:Choice>
    <mc:Fallback xmlns="">
      <p:transition spd="slow" advTm="6372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Discusión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8364" y="1545020"/>
            <a:ext cx="10721687" cy="5023946"/>
          </a:xfrm>
        </p:spPr>
        <p:txBody>
          <a:bodyPr/>
          <a:lstStyle/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Ningún participante estaba vacunado frente a VPH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21% no estaban infectados por ninguno de los genotipos </a:t>
            </a:r>
            <a:r>
              <a:rPr lang="es-ES_tradnl" sz="2400" dirty="0" err="1"/>
              <a:t>vacunales</a:t>
            </a:r>
            <a:r>
              <a:rPr lang="es-ES_tradnl" sz="2400" dirty="0"/>
              <a:t> (VPH-G9) al inicio, sin efecto de la edad.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4/ 7 genotipos </a:t>
            </a:r>
            <a:r>
              <a:rPr lang="es-ES_tradnl" sz="2400" dirty="0" err="1"/>
              <a:t>vacunales</a:t>
            </a:r>
            <a:r>
              <a:rPr lang="es-ES_tradnl" sz="2400" dirty="0"/>
              <a:t> de alto riesgo (G9 HR-HPV) tuvieron una alta incidencia a nivel anal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Potencial beneficio preventivo teórico de la vacuna en esta población altamente expuesta al VPH.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Los 2 genotipos de alto riesgo más frecuentes (VPH 53 y 51) no están incluidos en la vacuna </a:t>
            </a:r>
            <a:r>
              <a:rPr lang="es-ES_tradnl" sz="2400" dirty="0" err="1"/>
              <a:t>nonavalente</a:t>
            </a:r>
            <a:r>
              <a:rPr lang="es-ES_tradnl" sz="2400" dirty="0"/>
              <a:t>. Sin embargo, VPH 16 (el 3º más frecuente) y claramente involucrado en la etiología del cáncer anal sí está incluido en la vacuna.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No se observó patrón según la edad (mayor o menor de 27 años)</a:t>
            </a:r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1C3A80-AB97-FD4D-A63E-173D84FA7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5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62"/>
    </mc:Choice>
    <mc:Fallback xmlns="">
      <p:transition spd="slow" advTm="7066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Discusión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8364" y="1545020"/>
            <a:ext cx="10721687" cy="5023946"/>
          </a:xfrm>
        </p:spPr>
        <p:txBody>
          <a:bodyPr/>
          <a:lstStyle/>
          <a:p>
            <a:pPr marL="0" indent="0">
              <a:buClr>
                <a:srgbClr val="C42450"/>
              </a:buClr>
              <a:buNone/>
            </a:pPr>
            <a:r>
              <a:rPr lang="es-ES_tradnl" dirty="0"/>
              <a:t>FORTALEZAS DEL ESTUDIO: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Prospectivo, planeado, dentro de un estudio </a:t>
            </a:r>
            <a:r>
              <a:rPr lang="es-ES_tradnl" sz="2400" dirty="0" err="1"/>
              <a:t>randomizado</a:t>
            </a:r>
            <a:endParaRPr lang="es-ES_tradnl" sz="2400" dirty="0"/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Posibilidad de análisis según la localización de la infección</a:t>
            </a:r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sz="2400" dirty="0"/>
          </a:p>
          <a:p>
            <a:pPr marL="0" indent="0">
              <a:buClr>
                <a:srgbClr val="C42450"/>
              </a:buClr>
              <a:buNone/>
            </a:pPr>
            <a:r>
              <a:rPr lang="es-ES_tradnl" dirty="0"/>
              <a:t>LIMITACIONES DEL ESTUDIO: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Número de participantes limitado (comparado con estudio principal)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Seguimiento de duración limitada. Limita las conclusiones sobre la evolución de las lesiones citológicas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El rendimiento de las muestras de pene fueron menos satisfactorias (70%) que las anales (97%) u orales (98%)</a:t>
            </a:r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sz="2400" dirty="0"/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3DFB15-F317-D642-9FC6-4ED156419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01"/>
    </mc:Choice>
    <mc:Fallback xmlns="">
      <p:transition spd="slow" advTm="3580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Conclusión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90171" y="1545020"/>
            <a:ext cx="10639880" cy="5023946"/>
          </a:xfrm>
        </p:spPr>
        <p:txBody>
          <a:bodyPr/>
          <a:lstStyle/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Los usuarios de </a:t>
            </a:r>
            <a:r>
              <a:rPr lang="es-ES_tradnl" sz="2400" dirty="0" err="1"/>
              <a:t>PrEP</a:t>
            </a:r>
            <a:r>
              <a:rPr lang="es-ES_tradnl" sz="2400" dirty="0"/>
              <a:t> tienen un riesgo de infección por VPH similar a HSH con infección por VIH.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endParaRPr lang="es-ES_tradnl" sz="2400" dirty="0"/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Estos datos sugieren que las recomendaciones respecto al cribado de cáncer y vacuna de VPH debería ser similar en ambas poblaciones. </a:t>
            </a:r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dirty="0"/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92A2A6-962B-8546-BA0D-A3EDAA1DD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39"/>
    </mc:Choice>
    <mc:Fallback xmlns="">
      <p:transition spd="slow" advTm="358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Antecedentes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15309" y="1545020"/>
            <a:ext cx="5181600" cy="5023946"/>
          </a:xfrm>
        </p:spPr>
        <p:txBody>
          <a:bodyPr/>
          <a:lstStyle/>
          <a:p>
            <a:pPr marL="0" indent="0">
              <a:buClr>
                <a:srgbClr val="C42450"/>
              </a:buClr>
              <a:buNone/>
            </a:pPr>
            <a:r>
              <a:rPr lang="es-ES_tradnl" dirty="0"/>
              <a:t>Cánceres relacionados con el virus del papiloma humano (VPH): 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630.000 cánceres anuales (mundial)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60.000 en hombres:</a:t>
            </a:r>
          </a:p>
          <a:p>
            <a:pPr lvl="1"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30.200 cabeza y cuello</a:t>
            </a:r>
          </a:p>
          <a:p>
            <a:pPr lvl="1"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17.000 anales</a:t>
            </a:r>
          </a:p>
          <a:p>
            <a:pPr lvl="1"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13.000 pene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Mayor en personas con VIH (PVVIH)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Mayor en hombres que tiene sexo con hombres (HSH):</a:t>
            </a:r>
          </a:p>
          <a:p>
            <a:pPr lvl="1"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Mayor en HSH VIH+ </a:t>
            </a:r>
          </a:p>
          <a:p>
            <a:endParaRPr lang="es-ES_tradnl" sz="24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VPH-16: el más carcinogénico (anal y cérvix)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Fracción de cáncer atribuible a VPH-16 en HSH VIH+ parece menor que en HSH VIH- (infecciones múltiples frecuentes?)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 err="1"/>
              <a:t>Gardasil</a:t>
            </a:r>
            <a:r>
              <a:rPr lang="es-ES_tradnl" sz="2400" dirty="0"/>
              <a:t>® 4 (LR</a:t>
            </a:r>
            <a:r>
              <a:rPr lang="es-ES_tradnl" sz="2400" baseline="30000" dirty="0"/>
              <a:t>1</a:t>
            </a:r>
            <a:r>
              <a:rPr lang="es-ES_tradnl" sz="2400" dirty="0"/>
              <a:t> VPH-6 y 11 y HR</a:t>
            </a:r>
            <a:r>
              <a:rPr lang="es-ES_tradnl" sz="2400" baseline="30000" dirty="0"/>
              <a:t>1</a:t>
            </a:r>
            <a:r>
              <a:rPr lang="es-ES_tradnl" sz="2400" dirty="0"/>
              <a:t> VPH 16 y 18): disminuye AIN</a:t>
            </a:r>
            <a:r>
              <a:rPr lang="es-ES_tradnl" sz="2400" baseline="30000" dirty="0"/>
              <a:t>2</a:t>
            </a:r>
            <a:r>
              <a:rPr lang="es-ES_tradnl" sz="2400" dirty="0"/>
              <a:t> en hombres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 err="1"/>
              <a:t>Gardasil</a:t>
            </a:r>
            <a:r>
              <a:rPr lang="es-ES_tradnl" sz="2400" dirty="0"/>
              <a:t>® 9 (LR VPH-6 y 11 y HR VPH 16, 18, 31, 33, 45, 52 y 58) Menos estudiada en hombres</a:t>
            </a:r>
          </a:p>
          <a:p>
            <a:pPr marL="0" indent="0">
              <a:buNone/>
            </a:pPr>
            <a:r>
              <a:rPr lang="es-ES_tradnl" sz="2000" baseline="30000" dirty="0"/>
              <a:t>1</a:t>
            </a:r>
            <a:r>
              <a:rPr lang="es-ES_tradnl" sz="2000" dirty="0"/>
              <a:t>LR: </a:t>
            </a:r>
            <a:r>
              <a:rPr lang="es-ES_tradnl" sz="2000" dirty="0" err="1"/>
              <a:t>Low</a:t>
            </a:r>
            <a:r>
              <a:rPr lang="es-ES_tradnl" sz="2000" dirty="0"/>
              <a:t> </a:t>
            </a:r>
            <a:r>
              <a:rPr lang="es-ES_tradnl" sz="2000" dirty="0" err="1"/>
              <a:t>risk</a:t>
            </a:r>
            <a:r>
              <a:rPr lang="es-ES_tradnl" sz="2000" dirty="0"/>
              <a:t>; HR: </a:t>
            </a:r>
            <a:r>
              <a:rPr lang="es-ES_tradnl" sz="2000" dirty="0" err="1"/>
              <a:t>high</a:t>
            </a:r>
            <a:r>
              <a:rPr lang="es-ES_tradnl" sz="2000" dirty="0"/>
              <a:t> </a:t>
            </a:r>
            <a:r>
              <a:rPr lang="es-ES_tradnl" sz="2000" dirty="0" err="1"/>
              <a:t>risk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baseline="30000" dirty="0"/>
              <a:t>2</a:t>
            </a:r>
            <a:r>
              <a:rPr lang="es-ES_tradnl" sz="2000" dirty="0"/>
              <a:t>AIN: anal </a:t>
            </a:r>
            <a:r>
              <a:rPr lang="es-ES_tradnl" sz="2000" dirty="0" err="1"/>
              <a:t>intraepitelial</a:t>
            </a:r>
            <a:r>
              <a:rPr lang="es-ES_tradnl" sz="2000" dirty="0"/>
              <a:t> neoplasia</a:t>
            </a:r>
            <a:endParaRPr lang="es-ES_tradnl" sz="2000" baseline="30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8C64D5-85FB-3F4C-84BB-C2AFCCFD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07"/>
    </mc:Choice>
    <mc:Fallback xmlns="">
      <p:transition spd="slow" advTm="1207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8364" y="1545020"/>
            <a:ext cx="10721687" cy="5023946"/>
          </a:xfrm>
        </p:spPr>
        <p:txBody>
          <a:bodyPr/>
          <a:lstStyle/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Describir la epidemiología molecular de la infección por VPH (anal, oral y </a:t>
            </a:r>
            <a:r>
              <a:rPr lang="es-ES_tradnl" sz="2400" dirty="0" err="1"/>
              <a:t>peneana</a:t>
            </a:r>
            <a:r>
              <a:rPr lang="es-ES_tradnl" sz="2400" dirty="0"/>
              <a:t>) en HSH incluidos en el estudio ANRS IPERGAY de profilaxis </a:t>
            </a:r>
            <a:r>
              <a:rPr lang="es-ES_tradnl" sz="2400" dirty="0" err="1"/>
              <a:t>preexposición</a:t>
            </a:r>
            <a:r>
              <a:rPr lang="es-ES_tradnl" sz="2400" dirty="0"/>
              <a:t> (</a:t>
            </a:r>
            <a:r>
              <a:rPr lang="es-ES_tradnl" sz="2400" dirty="0" err="1"/>
              <a:t>PrEP</a:t>
            </a:r>
            <a:r>
              <a:rPr lang="es-ES_tradnl" sz="2400" dirty="0"/>
              <a:t>)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endParaRPr lang="es-ES_tradnl" sz="2400" dirty="0"/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Describir el impacto potencial de la vacuna </a:t>
            </a:r>
            <a:r>
              <a:rPr lang="es-ES_tradnl" sz="2400" dirty="0" err="1"/>
              <a:t>nonavalente</a:t>
            </a:r>
            <a:r>
              <a:rPr lang="es-ES_tradnl" sz="2400" dirty="0"/>
              <a:t> frente a VPH en usuarios de </a:t>
            </a:r>
            <a:r>
              <a:rPr lang="es-ES_tradnl" sz="2400" dirty="0" err="1"/>
              <a:t>PrEP</a:t>
            </a:r>
            <a:endParaRPr lang="es-ES_tradnl" sz="2400" dirty="0"/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dirty="0"/>
          </a:p>
          <a:p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362FE9-4A9C-A841-B82B-D60B620BB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09"/>
    </mc:Choice>
    <mc:Fallback xmlns="">
      <p:transition spd="slow" advTm="3160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Métodos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8364" y="1545020"/>
            <a:ext cx="10721687" cy="5023946"/>
          </a:xfrm>
        </p:spPr>
        <p:txBody>
          <a:bodyPr/>
          <a:lstStyle/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ANRS IPERGAY: eficacia de </a:t>
            </a:r>
            <a:r>
              <a:rPr lang="es-ES_tradnl" sz="2400" dirty="0" err="1"/>
              <a:t>PrEP</a:t>
            </a:r>
            <a:r>
              <a:rPr lang="es-ES_tradnl" sz="2400" dirty="0"/>
              <a:t> a demanda con TDF/FTC en HSH, VIH-, que refieren sexo anal sin preservativo con al menos 2 parejas en los 6 meses anteriores.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Comité de ética Paris-</a:t>
            </a:r>
            <a:r>
              <a:rPr lang="es-ES_tradnl" sz="2400" dirty="0" err="1"/>
              <a:t>Ile</a:t>
            </a:r>
            <a:r>
              <a:rPr lang="es-ES_tradnl" sz="2400" dirty="0"/>
              <a:t>-de-France IV. Consentimiento informado.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HSH VIH- de los 3 primeros centros del estudio 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Prácticas sexuales, nº de parejas y nº de relaciones no protegidas (Basal y seguimiento)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Detección de VPH y genotipo: Basal, c/6 meses hasta M24 o fin estudio</a:t>
            </a:r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dirty="0"/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dirty="0"/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dirty="0"/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dirty="0"/>
          </a:p>
          <a:p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D63F99-D66F-BD4C-A4F7-68173B980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58"/>
    </mc:Choice>
    <mc:Fallback xmlns="">
      <p:transition spd="slow" advTm="5465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Métodos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Clr>
                <a:srgbClr val="C42450"/>
              </a:buClr>
              <a:buNone/>
            </a:pPr>
            <a:r>
              <a:rPr lang="es-ES_tradnl" dirty="0"/>
              <a:t>Muestras: 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Anal: escobillón de </a:t>
            </a:r>
            <a:r>
              <a:rPr lang="es-ES_tradnl" sz="2400" dirty="0" err="1"/>
              <a:t>Dacron</a:t>
            </a:r>
            <a:r>
              <a:rPr lang="es-ES_tradnl" sz="2400" dirty="0"/>
              <a:t>®, 2.5-3cm desde margen anal, movimientos circulares 15-30 </a:t>
            </a:r>
            <a:r>
              <a:rPr lang="es-ES_tradnl" sz="2400" dirty="0" err="1"/>
              <a:t>seg</a:t>
            </a:r>
            <a:r>
              <a:rPr lang="es-ES_tradnl" sz="2400" dirty="0"/>
              <a:t>. Transferido a solución </a:t>
            </a:r>
            <a:r>
              <a:rPr lang="es-ES_tradnl" sz="2400" dirty="0" err="1"/>
              <a:t>ThinPrep</a:t>
            </a:r>
            <a:r>
              <a:rPr lang="es-ES_tradnl" sz="2400" dirty="0"/>
              <a:t>® agitando para liberar células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Pene: escobillón de </a:t>
            </a:r>
            <a:r>
              <a:rPr lang="es-ES_tradnl" sz="2400" dirty="0" err="1"/>
              <a:t>Dacron</a:t>
            </a:r>
            <a:r>
              <a:rPr lang="es-ES_tradnl" sz="2400" dirty="0"/>
              <a:t>®, frotando frenillo, glande y meato uretral. Transferencia a solución </a:t>
            </a:r>
            <a:r>
              <a:rPr lang="es-ES_tradnl" sz="2400" dirty="0" err="1"/>
              <a:t>ThinPrep</a:t>
            </a:r>
            <a:r>
              <a:rPr lang="es-ES_tradnl" sz="2400" dirty="0"/>
              <a:t>®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Oral: gárgaras de </a:t>
            </a:r>
            <a:r>
              <a:rPr lang="es-ES_tradnl" sz="2400" dirty="0" err="1"/>
              <a:t>Listerine</a:t>
            </a:r>
            <a:r>
              <a:rPr lang="es-ES_tradnl" sz="2400" dirty="0"/>
              <a:t>® 2x20mL </a:t>
            </a:r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sz="2400" dirty="0"/>
          </a:p>
          <a:p>
            <a:endParaRPr lang="es-ES_tradnl" sz="24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Detección de VPH y </a:t>
            </a:r>
            <a:r>
              <a:rPr lang="es-ES_tradnl" dirty="0" err="1"/>
              <a:t>genotipado</a:t>
            </a:r>
            <a:r>
              <a:rPr lang="es-ES_tradnl" dirty="0"/>
              <a:t>: </a:t>
            </a:r>
          </a:p>
          <a:p>
            <a:pPr>
              <a:buClr>
                <a:srgbClr val="C42450"/>
              </a:buClr>
            </a:pPr>
            <a:r>
              <a:rPr lang="es-ES_tradnl" sz="2400" dirty="0"/>
              <a:t>Laboratorio de virología del Georges </a:t>
            </a:r>
            <a:r>
              <a:rPr lang="es-ES_tradnl" sz="2400" dirty="0" err="1"/>
              <a:t>Pompidou</a:t>
            </a:r>
            <a:r>
              <a:rPr lang="es-ES_tradnl" sz="2400" dirty="0"/>
              <a:t> </a:t>
            </a:r>
            <a:r>
              <a:rPr lang="es-ES_tradnl" sz="2400" dirty="0" err="1"/>
              <a:t>European</a:t>
            </a:r>
            <a:r>
              <a:rPr lang="es-ES_tradnl" sz="2400" dirty="0"/>
              <a:t> Hospital</a:t>
            </a:r>
          </a:p>
          <a:p>
            <a:pPr>
              <a:buClr>
                <a:srgbClr val="C42450"/>
              </a:buClr>
            </a:pPr>
            <a:r>
              <a:rPr lang="es-ES_tradnl" sz="2400" dirty="0"/>
              <a:t>Extracción de DNA: Kit extracción para detección de VPH </a:t>
            </a:r>
            <a:r>
              <a:rPr lang="es-ES_tradnl" sz="2400" dirty="0" err="1"/>
              <a:t>Abbot</a:t>
            </a:r>
            <a:r>
              <a:rPr lang="es-ES_tradnl" sz="2400" dirty="0"/>
              <a:t>®</a:t>
            </a:r>
          </a:p>
          <a:p>
            <a:pPr>
              <a:buClr>
                <a:srgbClr val="C42450"/>
              </a:buClr>
            </a:pPr>
            <a:r>
              <a:rPr lang="es-ES_tradnl" sz="2400" dirty="0" err="1"/>
              <a:t>Angyplex</a:t>
            </a:r>
            <a:r>
              <a:rPr lang="es-ES_tradnl" sz="2400" dirty="0"/>
              <a:t> TM II HPV28 multiplex PCR </a:t>
            </a:r>
            <a:r>
              <a:rPr lang="es-ES_tradnl" sz="2400" dirty="0" err="1"/>
              <a:t>assay</a:t>
            </a:r>
            <a:r>
              <a:rPr lang="es-ES_tradnl" sz="2400" dirty="0"/>
              <a:t>: 28 genotipos: </a:t>
            </a:r>
          </a:p>
          <a:p>
            <a:pPr lvl="1"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LR: 6, 11, 40, 42, 43, 44, 54, 61 y 70</a:t>
            </a:r>
          </a:p>
          <a:p>
            <a:pPr lvl="1"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HR: 16, 18, 26, 31, 33, 35, 39, 45, 51, 52, 53, 56, 58, 59, 66, 68, 69, 73 y 82</a:t>
            </a:r>
          </a:p>
          <a:p>
            <a:pPr>
              <a:buClr>
                <a:srgbClr val="C42450"/>
              </a:buClr>
            </a:pPr>
            <a:endParaRPr lang="es-ES_tradnl" sz="2400" dirty="0"/>
          </a:p>
          <a:p>
            <a:endParaRPr lang="es-ES_tradnl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210214-3855-4044-BC12-2F0F673F4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37"/>
    </mc:Choice>
    <mc:Fallback xmlns="">
      <p:transition spd="slow" advTm="704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Métodos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15309" y="1233055"/>
            <a:ext cx="5181600" cy="5335911"/>
          </a:xfrm>
        </p:spPr>
        <p:txBody>
          <a:bodyPr/>
          <a:lstStyle/>
          <a:p>
            <a:pPr marL="0" indent="0">
              <a:buClr>
                <a:srgbClr val="C42450"/>
              </a:buClr>
              <a:buNone/>
            </a:pPr>
            <a:r>
              <a:rPr lang="es-ES_tradnl" dirty="0"/>
              <a:t>Examen proctológico: Basal y M24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Citología anal: escobillón de </a:t>
            </a:r>
            <a:r>
              <a:rPr lang="es-ES_tradnl" sz="2400" dirty="0" err="1"/>
              <a:t>Dacron</a:t>
            </a:r>
            <a:r>
              <a:rPr lang="es-ES_tradnl" sz="2400" dirty="0"/>
              <a:t>®. </a:t>
            </a:r>
            <a:r>
              <a:rPr lang="es-ES_tradnl" sz="2400" dirty="0" err="1"/>
              <a:t>ThinPrep</a:t>
            </a:r>
            <a:r>
              <a:rPr lang="es-ES_tradnl" sz="2400" dirty="0"/>
              <a:t>®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Citología anal (basada en líquido): </a:t>
            </a:r>
            <a:r>
              <a:rPr lang="es-ES_tradnl" sz="2400" dirty="0" err="1"/>
              <a:t>citólogo</a:t>
            </a:r>
            <a:r>
              <a:rPr lang="es-ES_tradnl" sz="2400" dirty="0"/>
              <a:t> (ciego a resultados VPH)</a:t>
            </a:r>
          </a:p>
          <a:p>
            <a:pPr>
              <a:buClr>
                <a:srgbClr val="C42450"/>
              </a:buClr>
              <a:buFont typeface="Arial" charset="0"/>
              <a:buChar char="•"/>
            </a:pPr>
            <a:r>
              <a:rPr lang="es-ES_tradnl" sz="2400" dirty="0"/>
              <a:t>Terminología Sistema Bethesda 2001: </a:t>
            </a:r>
          </a:p>
          <a:p>
            <a:pPr lvl="1"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No contributivo (no células suficientes)</a:t>
            </a:r>
          </a:p>
          <a:p>
            <a:pPr lvl="1"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Normal</a:t>
            </a:r>
          </a:p>
          <a:p>
            <a:pPr lvl="1"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LSIL (Lesión </a:t>
            </a:r>
            <a:r>
              <a:rPr lang="es-ES_tradnl" sz="2000" dirty="0" err="1"/>
              <a:t>intraepitelial</a:t>
            </a:r>
            <a:r>
              <a:rPr lang="es-ES_tradnl" sz="2000" dirty="0"/>
              <a:t> de bajo grado)</a:t>
            </a:r>
          </a:p>
          <a:p>
            <a:pPr lvl="1"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HSIL (Lesión </a:t>
            </a:r>
            <a:r>
              <a:rPr lang="es-ES_tradnl" sz="2000" dirty="0" err="1"/>
              <a:t>intraepitelial</a:t>
            </a:r>
            <a:r>
              <a:rPr lang="es-ES_tradnl" sz="2000" dirty="0"/>
              <a:t> escamosa de alto grado)</a:t>
            </a:r>
          </a:p>
          <a:p>
            <a:pPr lvl="1"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ASC-US (Células escamosas atípicas de significado incierto)</a:t>
            </a:r>
          </a:p>
          <a:p>
            <a:pPr lvl="1">
              <a:buClr>
                <a:srgbClr val="C42450"/>
              </a:buClr>
              <a:buFont typeface="Arial" charset="0"/>
              <a:buChar char="•"/>
            </a:pPr>
            <a:r>
              <a:rPr lang="es-ES_tradnl" sz="2000" dirty="0"/>
              <a:t>ASC-H (Células escamosas atípicas – no se puede excluir HSIL)</a:t>
            </a:r>
          </a:p>
          <a:p>
            <a:pPr>
              <a:buClr>
                <a:srgbClr val="C42450"/>
              </a:buClr>
              <a:buFont typeface="Wingdings" pitchFamily="2" charset="2"/>
              <a:buChar char="Ø"/>
            </a:pPr>
            <a:endParaRPr lang="es-ES_tradnl" sz="2400" dirty="0"/>
          </a:p>
          <a:p>
            <a:endParaRPr lang="es-ES_tradnl" sz="24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49309" y="1251342"/>
            <a:ext cx="5181600" cy="5439544"/>
          </a:xfrm>
        </p:spPr>
        <p:txBody>
          <a:bodyPr/>
          <a:lstStyle/>
          <a:p>
            <a:pPr marL="0" indent="0">
              <a:buNone/>
            </a:pPr>
            <a:r>
              <a:rPr lang="es-ES_tradnl" sz="2400" dirty="0"/>
              <a:t>Estadística: </a:t>
            </a:r>
          </a:p>
          <a:p>
            <a:pPr>
              <a:buClr>
                <a:srgbClr val="C42450"/>
              </a:buClr>
            </a:pPr>
            <a:r>
              <a:rPr lang="es-ES_tradnl" sz="2000" dirty="0"/>
              <a:t>Características basales </a:t>
            </a:r>
            <a:r>
              <a:rPr lang="es-ES_tradnl" sz="2000" dirty="0" err="1"/>
              <a:t>subestudio</a:t>
            </a:r>
            <a:r>
              <a:rPr lang="es-ES_tradnl" sz="2000" dirty="0"/>
              <a:t> – estudio general (</a:t>
            </a:r>
            <a:r>
              <a:rPr lang="es-ES_tradnl" sz="2000" dirty="0" err="1"/>
              <a:t>Wilcoxon</a:t>
            </a:r>
            <a:r>
              <a:rPr lang="es-ES_tradnl" sz="2000" dirty="0"/>
              <a:t>, Chi-cuadrado o </a:t>
            </a:r>
            <a:r>
              <a:rPr lang="es-ES_tradnl" sz="2000" dirty="0" err="1"/>
              <a:t>Fisher’s</a:t>
            </a:r>
            <a:r>
              <a:rPr lang="es-ES_tradnl" sz="2000" dirty="0"/>
              <a:t> </a:t>
            </a:r>
            <a:r>
              <a:rPr lang="es-ES_tradnl" sz="2000" dirty="0" err="1"/>
              <a:t>exact</a:t>
            </a:r>
            <a:r>
              <a:rPr lang="es-ES_tradnl" sz="2000" dirty="0"/>
              <a:t> test)</a:t>
            </a:r>
          </a:p>
          <a:p>
            <a:pPr>
              <a:buClr>
                <a:srgbClr val="C42450"/>
              </a:buClr>
            </a:pPr>
            <a:r>
              <a:rPr lang="es-ES_tradnl" sz="2000" dirty="0"/>
              <a:t>Prevalencia de cada genotipo VPH basal </a:t>
            </a:r>
          </a:p>
          <a:p>
            <a:pPr marL="0" indent="0">
              <a:buClr>
                <a:srgbClr val="C42450"/>
              </a:buClr>
              <a:buNone/>
            </a:pPr>
            <a:r>
              <a:rPr lang="es-ES_tradnl" sz="2400" dirty="0"/>
              <a:t>Definiciones: </a:t>
            </a:r>
          </a:p>
          <a:p>
            <a:pPr lvl="1">
              <a:buClr>
                <a:srgbClr val="C42450"/>
              </a:buClr>
            </a:pPr>
            <a:r>
              <a:rPr lang="es-ES_tradnl" sz="2000" dirty="0"/>
              <a:t>Prevalente: presente basalmente</a:t>
            </a:r>
          </a:p>
          <a:p>
            <a:pPr lvl="1">
              <a:buClr>
                <a:srgbClr val="C42450"/>
              </a:buClr>
            </a:pPr>
            <a:r>
              <a:rPr lang="es-ES_tradnl" sz="2000" dirty="0"/>
              <a:t>Incidente: negativo en basal y detectado posteriormente</a:t>
            </a:r>
          </a:p>
          <a:p>
            <a:pPr lvl="1">
              <a:buClr>
                <a:srgbClr val="C42450"/>
              </a:buClr>
            </a:pPr>
            <a:r>
              <a:rPr lang="es-ES_tradnl" sz="2000" dirty="0"/>
              <a:t>Persistente: detectado en todas las ocasiones</a:t>
            </a:r>
          </a:p>
          <a:p>
            <a:pPr lvl="1">
              <a:buClr>
                <a:srgbClr val="C42450"/>
              </a:buClr>
            </a:pPr>
            <a:r>
              <a:rPr lang="es-ES_tradnl" sz="2000" dirty="0"/>
              <a:t>Aclarado: presente basalmente pero no en la última determinación</a:t>
            </a:r>
          </a:p>
          <a:p>
            <a:pPr lvl="1">
              <a:buClr>
                <a:srgbClr val="C42450"/>
              </a:buClr>
            </a:pPr>
            <a:r>
              <a:rPr lang="es-ES_tradnl" sz="2000" dirty="0"/>
              <a:t>Resto de casos: positivos intermitentes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24083-5E85-2C4C-8AB1-966FEFE08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08"/>
    </mc:Choice>
    <mc:Fallback xmlns="">
      <p:transition spd="slow" advTm="1049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s-ES_tradnl" dirty="0"/>
              <a:t>Resultados. </a:t>
            </a:r>
          </a:p>
          <a:p>
            <a:pPr algn="l"/>
            <a:r>
              <a:rPr lang="es-ES_tradnl" dirty="0"/>
              <a:t>Características participantes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A0A099-1D50-C242-A35E-7DA08CA57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531" y="1028494"/>
            <a:ext cx="5257801" cy="57769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A30FEC-5F32-4D40-826E-2976368B7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072" y="24843"/>
            <a:ext cx="4753269" cy="67806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33DEBCB-4130-FA44-BD5C-F578E5A5AFEF}"/>
              </a:ext>
            </a:extLst>
          </p:cNvPr>
          <p:cNvSpPr/>
          <p:nvPr/>
        </p:nvSpPr>
        <p:spPr>
          <a:xfrm>
            <a:off x="5850311" y="4572000"/>
            <a:ext cx="781049" cy="498763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4765A2-4EF4-B842-94F8-4F38EFD53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32"/>
    </mc:Choice>
    <mc:Fallback xmlns="">
      <p:transition spd="slow" advTm="1341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/>
              <a:t>Resultados. </a:t>
            </a:r>
          </a:p>
          <a:p>
            <a:r>
              <a:rPr lang="es-ES_tradnl" dirty="0"/>
              <a:t>Prevalencia VPH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995BE-555E-AF42-9286-D32B1D805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70" y="1285349"/>
            <a:ext cx="7973683" cy="514124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33DEBCB-4130-FA44-BD5C-F578E5A5AFEF}"/>
              </a:ext>
            </a:extLst>
          </p:cNvPr>
          <p:cNvSpPr/>
          <p:nvPr/>
        </p:nvSpPr>
        <p:spPr>
          <a:xfrm>
            <a:off x="7425571" y="3160208"/>
            <a:ext cx="1100137" cy="414337"/>
          </a:xfrm>
          <a:prstGeom prst="ellipse">
            <a:avLst/>
          </a:prstGeom>
          <a:noFill/>
          <a:ln w="38100">
            <a:solidFill>
              <a:srgbClr val="C424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839CE1-EB63-414A-912E-1B815AEF1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46"/>
    </mc:Choice>
    <mc:Fallback xmlns="">
      <p:transition spd="slow" advTm="708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/>
              <a:t>Resultados. </a:t>
            </a:r>
          </a:p>
          <a:p>
            <a:r>
              <a:rPr lang="es-ES_tradnl" dirty="0"/>
              <a:t>Prevalencia VPH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3DEBCB-4130-FA44-BD5C-F578E5A5AFEF}"/>
              </a:ext>
            </a:extLst>
          </p:cNvPr>
          <p:cNvSpPr/>
          <p:nvPr/>
        </p:nvSpPr>
        <p:spPr>
          <a:xfrm>
            <a:off x="7043736" y="3200400"/>
            <a:ext cx="1100137" cy="414337"/>
          </a:xfrm>
          <a:prstGeom prst="ellipse">
            <a:avLst/>
          </a:prstGeom>
          <a:noFill/>
          <a:ln w="38100">
            <a:solidFill>
              <a:srgbClr val="C424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680BAD-260E-5845-8BFA-FE3F15E2E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69542"/>
              </p:ext>
            </p:extLst>
          </p:nvPr>
        </p:nvGraphicFramePr>
        <p:xfrm>
          <a:off x="2457446" y="1084747"/>
          <a:ext cx="8085384" cy="56276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21665">
                  <a:extLst>
                    <a:ext uri="{9D8B030D-6E8A-4147-A177-3AD203B41FA5}">
                      <a16:colId xmlns:a16="http://schemas.microsoft.com/office/drawing/2014/main" val="11941467"/>
                    </a:ext>
                  </a:extLst>
                </a:gridCol>
                <a:gridCol w="1838939">
                  <a:extLst>
                    <a:ext uri="{9D8B030D-6E8A-4147-A177-3AD203B41FA5}">
                      <a16:colId xmlns:a16="http://schemas.microsoft.com/office/drawing/2014/main" val="3047989849"/>
                    </a:ext>
                  </a:extLst>
                </a:gridCol>
                <a:gridCol w="1838939">
                  <a:extLst>
                    <a:ext uri="{9D8B030D-6E8A-4147-A177-3AD203B41FA5}">
                      <a16:colId xmlns:a16="http://schemas.microsoft.com/office/drawing/2014/main" val="1693723064"/>
                    </a:ext>
                  </a:extLst>
                </a:gridCol>
                <a:gridCol w="1685841">
                  <a:extLst>
                    <a:ext uri="{9D8B030D-6E8A-4147-A177-3AD203B41FA5}">
                      <a16:colId xmlns:a16="http://schemas.microsoft.com/office/drawing/2014/main" val="3718343714"/>
                    </a:ext>
                  </a:extLst>
                </a:gridCol>
              </a:tblGrid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875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PENILE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095" marR="24765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ORAL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3670736"/>
                  </a:ext>
                </a:extLst>
              </a:tr>
              <a:tr h="267985">
                <a:tc gridSpan="4">
                  <a:txBody>
                    <a:bodyPr/>
                    <a:lstStyle/>
                    <a:p>
                      <a:pPr marL="106680" marR="24765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High-risk HPV genotypes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137863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Any HR-HPV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84% (77-90)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25% (17-34)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765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10% (6-16)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63564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More than 1 HR-HPV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62% (53-70)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162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13% (8-22)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3% (1-6)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285410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Number of HR-HPV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225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3 (1-4)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0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 (1-3)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 (1-2)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05560"/>
                  </a:ext>
                </a:extLst>
              </a:tr>
              <a:tr h="267985">
                <a:tc gridSpan="4"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Low-risk HPV genotypes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58321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Any LR-HPV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68% (60-75)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162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11% (6-19)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3% (1-7)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18270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More than 1 LR-HPV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34% (27-42)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162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4% (1-10)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1% (0-5)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19111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Number of LR-HPV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225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2 (1-2)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0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 (1-2)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 (1-2)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1876"/>
                  </a:ext>
                </a:extLst>
              </a:tr>
              <a:tr h="267985">
                <a:tc gridSpan="4"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G9 HPV genotypes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79649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Any G9-HPV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77% (70-84)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289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22% (15-31)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765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6% (3-11)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846120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More than 1 G9 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33% (25-41)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3% (1-8)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701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1% (0-5)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27114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Number of G9 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225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 (1-2)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0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 (1-1)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 (1-1)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664540"/>
                  </a:ext>
                </a:extLst>
              </a:tr>
              <a:tr h="267985">
                <a:tc gridSpan="4"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G9 high-risk HPV genotypes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839815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Any G9 HR-HPV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64% (56-72)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225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17% (11-25)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765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5% (2-10)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18187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More than 1 G9 HR-HPV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24% (17-31)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2% (0-7)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701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1% (0-4)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158905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Number of G9 HR-HPV)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225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 (1-2)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0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 (1-1)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 (1-1)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163676"/>
                  </a:ext>
                </a:extLst>
              </a:tr>
              <a:tr h="267985">
                <a:tc gridSpan="4">
                  <a:txBody>
                    <a:bodyPr/>
                    <a:lstStyle/>
                    <a:p>
                      <a:pPr marL="6794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G9 low-risk HPV genotypes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692411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Any G9 LR-HPV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31% (24-39)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3% (1-9)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638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2% (0-5)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217747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More than 1 G9 LR-HPV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797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1% (0-5)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0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701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631231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Number of G9 LR-HPV 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7970" marR="26289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 (1-1) 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60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 (1-1) 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701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 (1-1)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00962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188BD41-0236-5349-80B1-48248F566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80"/>
    </mc:Choice>
    <mc:Fallback xmlns="">
      <p:transition spd="slow" advTm="32880"/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</TotalTime>
  <Words>2853</Words>
  <Application>Microsoft Macintosh PowerPoint</Application>
  <PresentationFormat>Panorámica</PresentationFormat>
  <Paragraphs>414</Paragraphs>
  <Slides>19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Virginia Alarcos</cp:lastModifiedBy>
  <cp:revision>57</cp:revision>
  <dcterms:created xsi:type="dcterms:W3CDTF">2018-09-04T08:55:35Z</dcterms:created>
  <dcterms:modified xsi:type="dcterms:W3CDTF">2020-02-13T12:49:13Z</dcterms:modified>
</cp:coreProperties>
</file>