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42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7761365F-1449-44C0-9ACA-3FAA076A49F7}" type="datetimeFigureOut">
              <a:rPr lang="es-ES" smtClean="0"/>
              <a:t>13/09/2023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2985806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761365F-1449-44C0-9ACA-3FAA076A49F7}" type="datetimeFigureOut">
              <a:rPr lang="es-ES" smtClean="0"/>
              <a:t>13/09/2023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33687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761365F-1449-44C0-9ACA-3FAA076A49F7}" type="datetimeFigureOut">
              <a:rPr lang="es-ES" smtClean="0"/>
              <a:t>13/09/2023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38249091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761365F-1449-44C0-9ACA-3FAA076A49F7}" type="datetimeFigureOut">
              <a:rPr lang="es-ES" smtClean="0"/>
              <a:t>13/09/2023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6B9A24C-AD5F-44B7-A16A-E67E3D7C29BB}" type="slidenum">
              <a:rPr lang="es-ES" smtClean="0"/>
              <a:t>‹Nº›</a:t>
            </a:fld>
            <a:endParaRPr lang="es-E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93907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761365F-1449-44C0-9ACA-3FAA076A49F7}" type="datetimeFigureOut">
              <a:rPr lang="es-ES" smtClean="0"/>
              <a:t>13/09/2023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1936968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7761365F-1449-44C0-9ACA-3FAA076A49F7}" type="datetimeFigureOut">
              <a:rPr lang="es-ES" smtClean="0"/>
              <a:t>13/09/2023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21393888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7761365F-1449-44C0-9ACA-3FAA076A49F7}" type="datetimeFigureOut">
              <a:rPr lang="es-ES" smtClean="0"/>
              <a:t>13/09/2023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1418723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61365F-1449-44C0-9ACA-3FAA076A49F7}" type="datetimeFigureOut">
              <a:rPr lang="es-ES" smtClean="0"/>
              <a:t>13/09/2023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3919112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s-ES"/>
              <a:t>Haga clic para modificar el estilo de título del patrón</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61365F-1449-44C0-9ACA-3FAA076A49F7}" type="datetimeFigureOut">
              <a:rPr lang="es-ES" smtClean="0"/>
              <a:t>13/09/2023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5555982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61365F-1449-44C0-9ACA-3FAA076A49F7}" type="datetimeFigureOut">
              <a:rPr lang="es-ES" smtClean="0"/>
              <a:t>13/09/2023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349220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761365F-1449-44C0-9ACA-3FAA076A49F7}" type="datetimeFigureOut">
              <a:rPr lang="es-ES" smtClean="0"/>
              <a:t>13/09/2023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1758078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761365F-1449-44C0-9ACA-3FAA076A49F7}" type="datetimeFigureOut">
              <a:rPr lang="es-ES" smtClean="0"/>
              <a:t>13/09/2023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2300867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761365F-1449-44C0-9ACA-3FAA076A49F7}" type="datetimeFigureOut">
              <a:rPr lang="es-ES" smtClean="0"/>
              <a:t>13/09/2023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2347040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Content Placeholder 3"/>
          <p:cNvSpPr>
            <a:spLocks noGrp="1"/>
          </p:cNvSpPr>
          <p:nvPr>
            <p:ph sz="quarter" idx="13"/>
          </p:nvPr>
        </p:nvSpPr>
        <p:spPr>
          <a:xfrm>
            <a:off x="685331" y="3051013"/>
            <a:ext cx="3829520"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3" name="Content Placeholder 5"/>
          <p:cNvSpPr>
            <a:spLocks noGrp="1"/>
          </p:cNvSpPr>
          <p:nvPr>
            <p:ph sz="quarter" idx="14"/>
          </p:nvPr>
        </p:nvSpPr>
        <p:spPr>
          <a:xfrm>
            <a:off x="4629150" y="3051013"/>
            <a:ext cx="3829051"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761365F-1449-44C0-9ACA-3FAA076A49F7}" type="datetimeFigureOut">
              <a:rPr lang="es-ES" smtClean="0"/>
              <a:t>13/09/2023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3327634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761365F-1449-44C0-9ACA-3FAA076A49F7}" type="datetimeFigureOut">
              <a:rPr lang="es-ES" smtClean="0"/>
              <a:t>13/09/2023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1492012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7761365F-1449-44C0-9ACA-3FAA076A49F7}" type="datetimeFigureOut">
              <a:rPr lang="es-ES" smtClean="0"/>
              <a:t>13/09/2023</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6495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s-ES"/>
              <a:t>Haga clic para modificar el estilo de título del patrón</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761365F-1449-44C0-9ACA-3FAA076A49F7}" type="datetimeFigureOut">
              <a:rPr lang="es-ES" smtClean="0"/>
              <a:t>13/09/2023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60358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761365F-1449-44C0-9ACA-3FAA076A49F7}" type="datetimeFigureOut">
              <a:rPr lang="es-ES" smtClean="0"/>
              <a:t>13/09/2023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6B9A24C-AD5F-44B7-A16A-E67E3D7C29BB}" type="slidenum">
              <a:rPr lang="es-ES" smtClean="0"/>
              <a:t>‹Nº›</a:t>
            </a:fld>
            <a:endParaRPr lang="es-ES"/>
          </a:p>
        </p:txBody>
      </p:sp>
    </p:spTree>
    <p:extLst>
      <p:ext uri="{BB962C8B-B14F-4D97-AF65-F5344CB8AC3E}">
        <p14:creationId xmlns:p14="http://schemas.microsoft.com/office/powerpoint/2010/main" val="2608907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7761365F-1449-44C0-9ACA-3FAA076A49F7}" type="datetimeFigureOut">
              <a:rPr lang="es-ES" smtClean="0"/>
              <a:t>13/09/2023</a:t>
            </a:fld>
            <a:endParaRPr lang="es-E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s-E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96B9A24C-AD5F-44B7-A16A-E67E3D7C29BB}" type="slidenum">
              <a:rPr lang="es-ES" smtClean="0"/>
              <a:t>‹Nº›</a:t>
            </a:fld>
            <a:endParaRPr lang="es-ES"/>
          </a:p>
        </p:txBody>
      </p:sp>
    </p:spTree>
    <p:extLst>
      <p:ext uri="{BB962C8B-B14F-4D97-AF65-F5344CB8AC3E}">
        <p14:creationId xmlns:p14="http://schemas.microsoft.com/office/powerpoint/2010/main" val="199316451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 id="2147483707"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hyperlink" Target="http://datateca.unad.edu.co/contenidos/203027/MODULO_Y_PROTOCOLO_EXE/leccin__12_la_tcnica_de_northern_blot.html" TargetMode="Externa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hyperlink" Target="http://es.scribd.com/doc/7176351/Southern-Northern-Western-Blot" TargetMode="Externa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547664" y="2132856"/>
            <a:ext cx="5648623" cy="1441885"/>
          </a:xfrm>
        </p:spPr>
        <p:txBody>
          <a:bodyPr/>
          <a:lstStyle/>
          <a:p>
            <a:r>
              <a:rPr lang="es-MX" dirty="0" err="1"/>
              <a:t>northern</a:t>
            </a:r>
            <a:r>
              <a:rPr lang="es-MX" dirty="0"/>
              <a:t> </a:t>
            </a:r>
            <a:r>
              <a:rPr lang="es-MX" dirty="0" err="1"/>
              <a:t>Blot</a:t>
            </a:r>
            <a:endParaRPr lang="es-ES" dirty="0"/>
          </a:p>
        </p:txBody>
      </p:sp>
      <p:sp>
        <p:nvSpPr>
          <p:cNvPr id="5" name="Subtítulo 4">
            <a:extLst>
              <a:ext uri="{FF2B5EF4-FFF2-40B4-BE49-F238E27FC236}">
                <a16:creationId xmlns:a16="http://schemas.microsoft.com/office/drawing/2014/main" id="{99C1A89A-8376-44E9-8F75-E5C67F3993BC}"/>
              </a:ext>
            </a:extLst>
          </p:cNvPr>
          <p:cNvSpPr>
            <a:spLocks noGrp="1"/>
          </p:cNvSpPr>
          <p:nvPr>
            <p:ph type="subTitle" idx="1"/>
          </p:nvPr>
        </p:nvSpPr>
        <p:spPr/>
        <p:txBody>
          <a:bodyPr/>
          <a:lstStyle/>
          <a:p>
            <a:endParaRPr lang="es-ES"/>
          </a:p>
        </p:txBody>
      </p:sp>
    </p:spTree>
    <p:extLst>
      <p:ext uri="{BB962C8B-B14F-4D97-AF65-F5344CB8AC3E}">
        <p14:creationId xmlns:p14="http://schemas.microsoft.com/office/powerpoint/2010/main" val="2643161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419944"/>
            <a:ext cx="7848872" cy="776808"/>
          </a:xfrm>
        </p:spPr>
        <p:txBody>
          <a:bodyPr/>
          <a:lstStyle/>
          <a:p>
            <a:endParaRPr lang="es-ES" dirty="0"/>
          </a:p>
        </p:txBody>
      </p:sp>
      <p:sp>
        <p:nvSpPr>
          <p:cNvPr id="3" name="2 Marcador de contenido"/>
          <p:cNvSpPr>
            <a:spLocks noGrp="1"/>
          </p:cNvSpPr>
          <p:nvPr>
            <p:ph idx="1"/>
          </p:nvPr>
        </p:nvSpPr>
        <p:spPr>
          <a:xfrm>
            <a:off x="609601" y="1628800"/>
            <a:ext cx="7924800" cy="4752528"/>
          </a:xfrm>
        </p:spPr>
        <p:txBody>
          <a:bodyPr>
            <a:normAutofit fontScale="77500" lnSpcReduction="20000"/>
          </a:bodyPr>
          <a:lstStyle/>
          <a:p>
            <a:pPr algn="just"/>
            <a:r>
              <a:rPr lang="es-ES" dirty="0"/>
              <a:t>Es una técnica de detección de  moléculas  de acido ribonucleico  ARN</a:t>
            </a:r>
          </a:p>
          <a:p>
            <a:pPr algn="just"/>
            <a:r>
              <a:rPr lang="es-MX" b="0" dirty="0"/>
              <a:t>PROCEDIMIENTO</a:t>
            </a:r>
          </a:p>
          <a:p>
            <a:pPr algn="just"/>
            <a:r>
              <a:rPr lang="es-MX" b="0" dirty="0"/>
              <a:t> El procedimiento general comienza EN sistemas de capilaridad iónica</a:t>
            </a:r>
          </a:p>
          <a:p>
            <a:pPr algn="just"/>
            <a:r>
              <a:rPr lang="es-MX" b="0" dirty="0"/>
              <a:t>la extracción del RNA total Se utilizan para transferir el ARN desde una muestra de tejido DESDE UN gel de electroforesis a una homogenizado. membrana de </a:t>
            </a:r>
            <a:r>
              <a:rPr lang="es-MX" b="0" dirty="0" err="1"/>
              <a:t>Northern</a:t>
            </a:r>
            <a:r>
              <a:rPr lang="es-MX" b="0" dirty="0"/>
              <a:t> </a:t>
            </a:r>
            <a:r>
              <a:rPr lang="es-MX" b="0" dirty="0" err="1"/>
              <a:t>blot</a:t>
            </a:r>
            <a:r>
              <a:rPr lang="es-MX" b="0" dirty="0"/>
              <a:t>. </a:t>
            </a:r>
          </a:p>
          <a:p>
            <a:pPr algn="just"/>
            <a:r>
              <a:rPr lang="es-MX" b="0" dirty="0"/>
              <a:t> Después del marcaje de la sonda, Las muestras de ARN se hibrida con UNA SONDA, Y separadas por electroforesis en gel. Dada la fragilidad de los geles SE TRANSFIERE A UNA membrana</a:t>
            </a:r>
          </a:p>
          <a:p>
            <a:pPr algn="just"/>
            <a:r>
              <a:rPr lang="es-MX" b="0" dirty="0"/>
              <a:t>la membrana debe ADHERIR las sondas Y AL lavarse DEBE asegurar que la sonda se penetrar en la matriz, las muestras Se ha unido de forma específica para RNA,</a:t>
            </a:r>
          </a:p>
          <a:p>
            <a:pPr algn="just"/>
            <a:r>
              <a:rPr lang="es-MX" b="0" dirty="0"/>
              <a:t> separar por tamaño tras la evitar ruido de fondo en las señales DE electroforesis, serán transferidas a emitidas por la misma. una membrana de Nailon por medio de capilaridad o un sistema de transferencia al vacío.</a:t>
            </a:r>
            <a:endParaRPr lang="es-ES" dirty="0"/>
          </a:p>
        </p:txBody>
      </p:sp>
    </p:spTree>
    <p:extLst>
      <p:ext uri="{BB962C8B-B14F-4D97-AF65-F5344CB8AC3E}">
        <p14:creationId xmlns:p14="http://schemas.microsoft.com/office/powerpoint/2010/main" val="849457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487760"/>
            <a:ext cx="6589199" cy="1280890"/>
          </a:xfrm>
        </p:spPr>
        <p:txBody>
          <a:bodyPr/>
          <a:lstStyle/>
          <a:p>
            <a:r>
              <a:rPr lang="es-MX" dirty="0"/>
              <a:t>APLICACIONES</a:t>
            </a:r>
            <a:endParaRPr lang="es-ES" dirty="0"/>
          </a:p>
        </p:txBody>
      </p:sp>
      <p:sp>
        <p:nvSpPr>
          <p:cNvPr id="3" name="2 Marcador de contenido"/>
          <p:cNvSpPr>
            <a:spLocks noGrp="1"/>
          </p:cNvSpPr>
          <p:nvPr>
            <p:ph idx="1"/>
          </p:nvPr>
        </p:nvSpPr>
        <p:spPr>
          <a:xfrm>
            <a:off x="467545" y="1772816"/>
            <a:ext cx="8066856" cy="4536504"/>
          </a:xfrm>
        </p:spPr>
        <p:txBody>
          <a:bodyPr>
            <a:normAutofit fontScale="85000" lnSpcReduction="20000"/>
          </a:bodyPr>
          <a:lstStyle/>
          <a:p>
            <a:pPr algn="just"/>
            <a:r>
              <a:rPr lang="es-MX" dirty="0"/>
              <a:t>El </a:t>
            </a:r>
            <a:r>
              <a:rPr lang="es-MX" dirty="0" err="1"/>
              <a:t>northern</a:t>
            </a:r>
            <a:r>
              <a:rPr lang="es-MX" dirty="0"/>
              <a:t> </a:t>
            </a:r>
            <a:r>
              <a:rPr lang="es-MX" dirty="0" err="1"/>
              <a:t>Blot</a:t>
            </a:r>
            <a:r>
              <a:rPr lang="es-MX" dirty="0"/>
              <a:t> permite observar un patrón particular de expresión </a:t>
            </a:r>
          </a:p>
          <a:p>
            <a:pPr algn="just"/>
            <a:r>
              <a:rPr lang="es-MX" dirty="0"/>
              <a:t>Los patrones de expresión obtenidos genética entre tejidos, órganos, nos ayudan a conocer las funciones estadios del desarrollo, niveles de los genes. Desde que el RNA se estrés ambiental, infecciones separó por su tamaño, las sondas causadas por patógenos y durante el contra el mismo pueden darnos una curso del tratamiento de las mismas. idea de su tamaño, sugerir ayuste alternativo, o motivos repetidos en la secuencia. </a:t>
            </a:r>
          </a:p>
          <a:p>
            <a:pPr algn="just"/>
            <a:r>
              <a:rPr lang="es-MX" dirty="0"/>
              <a:t>La variación en el tamaño </a:t>
            </a:r>
            <a:r>
              <a:rPr lang="es-MX" dirty="0" err="1"/>
              <a:t>delEsta</a:t>
            </a:r>
            <a:r>
              <a:rPr lang="es-MX" dirty="0"/>
              <a:t> técnica se ha utilizado para producto de un gen puede además mostrar la sobreexpresión de indicarnos </a:t>
            </a:r>
            <a:r>
              <a:rPr lang="es-MX" dirty="0" err="1"/>
              <a:t>delecciones</a:t>
            </a:r>
            <a:r>
              <a:rPr lang="es-MX" dirty="0"/>
              <a:t> o errores en el oncogenes y la desregulación de proceso de transcripción. genes supresores tumorales en células cancerosas cuando son  Alterando la sonda podemos conocer comparadas con tejidos normales. la secuencia e incluso determinar que región del RNA ha sido </a:t>
            </a:r>
            <a:r>
              <a:rPr lang="es-MX" dirty="0" err="1"/>
              <a:t>deleccionada</a:t>
            </a:r>
            <a:r>
              <a:rPr lang="es-MX" dirty="0"/>
              <a:t>.</a:t>
            </a:r>
            <a:endParaRPr lang="es-ES" dirty="0"/>
          </a:p>
        </p:txBody>
      </p:sp>
    </p:spTree>
    <p:extLst>
      <p:ext uri="{BB962C8B-B14F-4D97-AF65-F5344CB8AC3E}">
        <p14:creationId xmlns:p14="http://schemas.microsoft.com/office/powerpoint/2010/main" val="1102861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323529" y="1772816"/>
            <a:ext cx="8210872" cy="4138406"/>
          </a:xfrm>
        </p:spPr>
        <p:txBody>
          <a:bodyPr>
            <a:normAutofit fontScale="85000" lnSpcReduction="10000"/>
          </a:bodyPr>
          <a:lstStyle/>
          <a:p>
            <a:pPr algn="just"/>
            <a:r>
              <a:rPr lang="es-MX" b="0" dirty="0"/>
              <a:t>La técnica de </a:t>
            </a:r>
            <a:r>
              <a:rPr lang="es-MX" b="0" dirty="0" err="1"/>
              <a:t>Northern</a:t>
            </a:r>
            <a:r>
              <a:rPr lang="es-MX" b="0" dirty="0"/>
              <a:t> </a:t>
            </a:r>
            <a:r>
              <a:rPr lang="es-MX" b="0" dirty="0" err="1"/>
              <a:t>Blot</a:t>
            </a:r>
            <a:r>
              <a:rPr lang="es-MX" b="0" dirty="0"/>
              <a:t> fue desarrollada por </a:t>
            </a:r>
            <a:r>
              <a:rPr lang="es-MX" b="0" dirty="0" err="1"/>
              <a:t>Alwine</a:t>
            </a:r>
            <a:r>
              <a:rPr lang="es-MX" b="0" dirty="0"/>
              <a:t> y colaboradores, en 1977, y es análoga al </a:t>
            </a:r>
            <a:r>
              <a:rPr lang="es-MX" b="0" dirty="0" err="1"/>
              <a:t>Southern</a:t>
            </a:r>
            <a:r>
              <a:rPr lang="es-MX" b="0" dirty="0"/>
              <a:t> </a:t>
            </a:r>
            <a:r>
              <a:rPr lang="es-MX" b="0" dirty="0" err="1"/>
              <a:t>Blot</a:t>
            </a:r>
            <a:r>
              <a:rPr lang="es-MX" b="0" dirty="0"/>
              <a:t>. Permite determinar la cantidad y tamaño de </a:t>
            </a:r>
            <a:r>
              <a:rPr lang="es-MX" b="0" dirty="0" err="1"/>
              <a:t>ARNs</a:t>
            </a:r>
            <a:r>
              <a:rPr lang="es-MX" b="0" dirty="0"/>
              <a:t> específicos presentes en preparaciones de ARN total, mensajero, o ribosómico.</a:t>
            </a:r>
          </a:p>
          <a:p>
            <a:pPr algn="just">
              <a:buFont typeface="Arial" panose="020B0604020202020204" pitchFamily="34" charset="0"/>
              <a:buChar char="•"/>
            </a:pPr>
            <a:r>
              <a:rPr lang="es-MX" b="0" dirty="0"/>
              <a:t> El método se basa en la hibridación de secuencias complementarias de ácidos nucleicos de cadena simple. Permite estudiar la expresión de secuencias específicas de ADN, y posteriormente correlacionarla con las características morfológicas y fisiológicas de la planta. De este modo, se emplea frecuentemente en estudios de expresión génica, en los cuales se pueden detectar los genes transcriptos en los diferentes tejidos (expresión espacial) y/o en las diferentes etapas del desarrollo (expresión temporal). También es empleada para monitorear la expresión génica del ADN exógeno en plantas transgénicas. </a:t>
            </a:r>
            <a:endParaRPr lang="es-ES" dirty="0"/>
          </a:p>
        </p:txBody>
      </p:sp>
    </p:spTree>
    <p:extLst>
      <p:ext uri="{BB962C8B-B14F-4D97-AF65-F5344CB8AC3E}">
        <p14:creationId xmlns:p14="http://schemas.microsoft.com/office/powerpoint/2010/main" val="324057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323529" y="1700808"/>
            <a:ext cx="8210872" cy="4210414"/>
          </a:xfrm>
        </p:spPr>
        <p:txBody>
          <a:bodyPr>
            <a:normAutofit fontScale="92500" lnSpcReduction="20000"/>
          </a:bodyPr>
          <a:lstStyle/>
          <a:p>
            <a:pPr algn="just"/>
            <a:r>
              <a:rPr lang="es-MX" b="0" dirty="0"/>
              <a:t>En esta técnica se aísla el ARN total, luego se separan los diferentes tipos de ARN por medio de una electroforesis en gel, el ARN separado es transferido desde el gel, hacia un soporte sólido (membrana), y luego hibridado con una sonda específica de ADN </a:t>
            </a:r>
            <a:r>
              <a:rPr lang="es-MX" b="0" dirty="0" err="1"/>
              <a:t>ó</a:t>
            </a:r>
            <a:r>
              <a:rPr lang="es-MX" b="0" dirty="0"/>
              <a:t> ARN, marcada mediante radiactividad </a:t>
            </a:r>
            <a:r>
              <a:rPr lang="es-MX" b="0" dirty="0" err="1"/>
              <a:t>ó</a:t>
            </a:r>
            <a:r>
              <a:rPr lang="es-MX" b="0" dirty="0"/>
              <a:t> por métodos no radiactivos. Se produce un híbrido ADN:ARN, dado que son moléculas complementarias y allí donde esta el </a:t>
            </a:r>
            <a:r>
              <a:rPr lang="es-MX" b="0" dirty="0" err="1"/>
              <a:t>RNAm</a:t>
            </a:r>
            <a:r>
              <a:rPr lang="es-MX" b="0" dirty="0"/>
              <a:t> complementario a la secuencia del gen foráneo, se detectará la señal en el papel fotográfico sensible a la radiación. En las muestras derivadas de la planta control no debe presentarse la señal de hibridación.</a:t>
            </a:r>
          </a:p>
          <a:p>
            <a:pPr algn="just"/>
            <a:r>
              <a:rPr lang="es-ES" dirty="0">
                <a:hlinkClick r:id="rId2"/>
              </a:rPr>
              <a:t>http://datateca.unad.edu.co/contenidos/203027/MODULO_Y_PROTOCOLO_EXE/leccin__12_la_tcnica_de_northern_blot.html</a:t>
            </a:r>
            <a:r>
              <a:rPr lang="es-ES" dirty="0"/>
              <a:t> </a:t>
            </a:r>
          </a:p>
        </p:txBody>
      </p:sp>
    </p:spTree>
    <p:extLst>
      <p:ext uri="{BB962C8B-B14F-4D97-AF65-F5344CB8AC3E}">
        <p14:creationId xmlns:p14="http://schemas.microsoft.com/office/powerpoint/2010/main" val="4266132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a:t>Northern</a:t>
            </a:r>
            <a:r>
              <a:rPr lang="es-ES" dirty="0"/>
              <a:t> </a:t>
            </a:r>
            <a:r>
              <a:rPr lang="es-ES" dirty="0" err="1"/>
              <a:t>blot</a:t>
            </a:r>
            <a:br>
              <a:rPr lang="es-ES" dirty="0"/>
            </a:br>
            <a:endParaRPr lang="es-ES" dirty="0"/>
          </a:p>
        </p:txBody>
      </p:sp>
      <p:sp>
        <p:nvSpPr>
          <p:cNvPr id="3" name="2 Marcador de contenido"/>
          <p:cNvSpPr>
            <a:spLocks noGrp="1"/>
          </p:cNvSpPr>
          <p:nvPr>
            <p:ph idx="1"/>
          </p:nvPr>
        </p:nvSpPr>
        <p:spPr>
          <a:xfrm>
            <a:off x="107505" y="1484784"/>
            <a:ext cx="8426896" cy="4426438"/>
          </a:xfrm>
        </p:spPr>
        <p:txBody>
          <a:bodyPr>
            <a:normAutofit lnSpcReduction="10000"/>
          </a:bodyPr>
          <a:lstStyle/>
          <a:p>
            <a:pPr algn="just"/>
            <a:r>
              <a:rPr lang="es-MX" dirty="0"/>
              <a:t>     una técnica de laboratorio que se utiliza para identificar y localizar las secuencias de </a:t>
            </a:r>
            <a:r>
              <a:rPr lang="es-MX" dirty="0" err="1"/>
              <a:t>ARNm</a:t>
            </a:r>
            <a:r>
              <a:rPr lang="es-MX" dirty="0"/>
              <a:t> que son complementarias a un fragmento de ADN o ARN llamado </a:t>
            </a:r>
            <a:r>
              <a:rPr lang="es-MX" dirty="0" err="1"/>
              <a:t>sonda.Northern</a:t>
            </a:r>
            <a:r>
              <a:rPr lang="es-MX" dirty="0"/>
              <a:t> </a:t>
            </a:r>
            <a:r>
              <a:rPr lang="es-MX" dirty="0" err="1"/>
              <a:t>blot</a:t>
            </a:r>
            <a:r>
              <a:rPr lang="es-MX" dirty="0"/>
              <a:t> o análisis </a:t>
            </a:r>
            <a:r>
              <a:rPr lang="es-MX" dirty="0" err="1"/>
              <a:t>Northern</a:t>
            </a:r>
            <a:r>
              <a:rPr lang="es-MX" dirty="0"/>
              <a:t> es básicamente una prueba para detectar la presencia del </a:t>
            </a:r>
            <a:r>
              <a:rPr lang="es-MX" dirty="0" err="1"/>
              <a:t>ARNmensajero</a:t>
            </a:r>
            <a:r>
              <a:rPr lang="es-MX" dirty="0"/>
              <a:t> en un tejido en particular y la cual permite también determinar el tamaño de la </a:t>
            </a:r>
            <a:r>
              <a:rPr lang="es-MX" dirty="0" err="1"/>
              <a:t>trascripciónde</a:t>
            </a:r>
            <a:r>
              <a:rPr lang="es-MX" dirty="0"/>
              <a:t> ese ARN mensajero. El procedimiento se hace transfiriendo todo el ARN mensajero de un tipo determinado de tejido desde un gel a una membrana de nylon o nitrocelulosa. La presencia de un ARN en particular se detecta </a:t>
            </a:r>
            <a:r>
              <a:rPr lang="es-MX" dirty="0" err="1"/>
              <a:t>hibridizando</a:t>
            </a:r>
            <a:r>
              <a:rPr lang="es-MX" dirty="0"/>
              <a:t> esta membrana con una sonda de ácido nucleico, generalmente  de </a:t>
            </a:r>
            <a:r>
              <a:rPr lang="es-MX" dirty="0" err="1"/>
              <a:t>cADN</a:t>
            </a:r>
            <a:r>
              <a:rPr lang="es-MX" dirty="0"/>
              <a:t> o </a:t>
            </a:r>
            <a:r>
              <a:rPr lang="es-MX" dirty="0" err="1"/>
              <a:t>rARN</a:t>
            </a:r>
            <a:r>
              <a:rPr lang="es-MX" dirty="0"/>
              <a:t> del gen de interés</a:t>
            </a:r>
            <a:endParaRPr lang="es-ES" dirty="0"/>
          </a:p>
        </p:txBody>
      </p:sp>
    </p:spTree>
    <p:extLst>
      <p:ext uri="{BB962C8B-B14F-4D97-AF65-F5344CB8AC3E}">
        <p14:creationId xmlns:p14="http://schemas.microsoft.com/office/powerpoint/2010/main" val="600853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323529" y="1700808"/>
            <a:ext cx="8210872" cy="4210414"/>
          </a:xfrm>
        </p:spPr>
        <p:txBody>
          <a:bodyPr>
            <a:normAutofit fontScale="70000" lnSpcReduction="20000"/>
          </a:bodyPr>
          <a:lstStyle/>
          <a:p>
            <a:pPr algn="just"/>
            <a:r>
              <a:rPr lang="es-MX" dirty="0" err="1"/>
              <a:t>Northertn</a:t>
            </a:r>
            <a:r>
              <a:rPr lang="es-MX" dirty="0"/>
              <a:t> </a:t>
            </a:r>
            <a:r>
              <a:rPr lang="es-MX" dirty="0" err="1"/>
              <a:t>Blot</a:t>
            </a:r>
            <a:r>
              <a:rPr lang="es-MX" dirty="0"/>
              <a:t>:</a:t>
            </a:r>
          </a:p>
          <a:p>
            <a:pPr algn="just"/>
            <a:r>
              <a:rPr lang="es-MX" dirty="0"/>
              <a:t>Es similar a la técnica anterior, pero permite detectar RNA en vez de DNA (</a:t>
            </a:r>
            <a:r>
              <a:rPr lang="es-MX" dirty="0" err="1"/>
              <a:t>Innis</a:t>
            </a:r>
            <a:r>
              <a:rPr lang="es-MX" dirty="0"/>
              <a:t> </a:t>
            </a:r>
            <a:r>
              <a:rPr lang="es-MX" dirty="0" err="1"/>
              <a:t>yGelfand</a:t>
            </a:r>
            <a:r>
              <a:rPr lang="es-MX" dirty="0"/>
              <a:t>, 1990). En síntesis la técnica consiste en extraer el RNA de las células pertinentes y </a:t>
            </a:r>
            <a:r>
              <a:rPr lang="es-MX" dirty="0" err="1"/>
              <a:t>suposterior</a:t>
            </a:r>
            <a:r>
              <a:rPr lang="es-MX" dirty="0"/>
              <a:t> separación por tamaño mediante electroforesis en gel. Las moléculas de RNA </a:t>
            </a:r>
            <a:r>
              <a:rPr lang="es-MX" dirty="0" err="1"/>
              <a:t>sontransferidas</a:t>
            </a:r>
            <a:r>
              <a:rPr lang="es-MX" dirty="0"/>
              <a:t> y unidas al filtro, al igual que en el </a:t>
            </a:r>
            <a:r>
              <a:rPr lang="es-MX" dirty="0" err="1"/>
              <a:t>Southern</a:t>
            </a:r>
            <a:r>
              <a:rPr lang="es-MX" dirty="0"/>
              <a:t> </a:t>
            </a:r>
            <a:r>
              <a:rPr lang="es-MX" dirty="0" err="1"/>
              <a:t>blot</a:t>
            </a:r>
            <a:r>
              <a:rPr lang="es-MX" dirty="0"/>
              <a:t>. Después de la hibridación con </a:t>
            </a:r>
            <a:r>
              <a:rPr lang="es-MX" dirty="0" err="1"/>
              <a:t>unasonda</a:t>
            </a:r>
            <a:r>
              <a:rPr lang="es-MX" dirty="0"/>
              <a:t> marcada (y posterior a la detección según el método de marcaje utilizado), las bandas en </a:t>
            </a:r>
            <a:r>
              <a:rPr lang="es-MX" dirty="0" err="1"/>
              <a:t>elgel</a:t>
            </a:r>
            <a:r>
              <a:rPr lang="es-MX" dirty="0"/>
              <a:t> indican la ubicación de los tipos de RNA que sean complementarios a la sonda. </a:t>
            </a:r>
            <a:r>
              <a:rPr lang="es-MX" dirty="0" err="1"/>
              <a:t>Teniendomarcadores</a:t>
            </a:r>
            <a:r>
              <a:rPr lang="es-MX" dirty="0"/>
              <a:t> de RNA de tamaño adecuado, se puede conocer el tamaño de los RNA que se </a:t>
            </a:r>
            <a:r>
              <a:rPr lang="es-MX" dirty="0" err="1"/>
              <a:t>hanidentificado</a:t>
            </a:r>
            <a:r>
              <a:rPr lang="es-MX" dirty="0"/>
              <a:t>. Así, la técnica permite conocer el tamaño preciso de un </a:t>
            </a:r>
            <a:r>
              <a:rPr lang="es-MX" dirty="0" err="1"/>
              <a:t>mRNA</a:t>
            </a:r>
            <a:r>
              <a:rPr lang="es-MX" dirty="0"/>
              <a:t>, luego del </a:t>
            </a:r>
            <a:r>
              <a:rPr lang="es-MX" dirty="0" err="1"/>
              <a:t>empalmetranscripcional</a:t>
            </a:r>
            <a:r>
              <a:rPr lang="es-MX" dirty="0"/>
              <a:t>. Además, sirve para identificar diferentes tipos de </a:t>
            </a:r>
            <a:r>
              <a:rPr lang="es-MX" dirty="0" err="1"/>
              <a:t>mRNA</a:t>
            </a:r>
            <a:r>
              <a:rPr lang="es-MX" dirty="0"/>
              <a:t> codificados por un </a:t>
            </a:r>
            <a:r>
              <a:rPr lang="es-MX" dirty="0" err="1"/>
              <a:t>mismogen</a:t>
            </a:r>
            <a:r>
              <a:rPr lang="es-MX" dirty="0"/>
              <a:t> y para determinar la cantidad y el tejido específico (o tipo de células) en que se encuentra </a:t>
            </a:r>
            <a:r>
              <a:rPr lang="es-MX" dirty="0" err="1"/>
              <a:t>unmRNA</a:t>
            </a:r>
            <a:r>
              <a:rPr lang="es-MX" dirty="0"/>
              <a:t> específico. Así, será posible determinar los niveles de actividad génica, por </a:t>
            </a:r>
            <a:r>
              <a:rPr lang="es-MX" dirty="0" err="1"/>
              <a:t>ejemplodurante</a:t>
            </a:r>
            <a:r>
              <a:rPr lang="es-MX" dirty="0"/>
              <a:t> el desarrollo, o bien en distintos tejidos (o tipos celulares) durante un período definido dela vida, o después de haber sido sometido a los organismos a diferentes estímulos fisiológicos(Russel, 1998).</a:t>
            </a:r>
            <a:endParaRPr lang="es-ES" dirty="0"/>
          </a:p>
        </p:txBody>
      </p:sp>
    </p:spTree>
    <p:extLst>
      <p:ext uri="{BB962C8B-B14F-4D97-AF65-F5344CB8AC3E}">
        <p14:creationId xmlns:p14="http://schemas.microsoft.com/office/powerpoint/2010/main" val="1378383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179513" y="1700808"/>
            <a:ext cx="8354888" cy="4752528"/>
          </a:xfrm>
        </p:spPr>
        <p:txBody>
          <a:bodyPr>
            <a:normAutofit fontScale="92500" lnSpcReduction="20000"/>
          </a:bodyPr>
          <a:lstStyle/>
          <a:p>
            <a:pPr algn="just"/>
            <a:r>
              <a:rPr lang="es-MX" dirty="0"/>
              <a:t>El </a:t>
            </a:r>
            <a:r>
              <a:rPr lang="es-MX" dirty="0" err="1"/>
              <a:t>Northern</a:t>
            </a:r>
            <a:r>
              <a:rPr lang="es-MX" dirty="0"/>
              <a:t> </a:t>
            </a:r>
            <a:r>
              <a:rPr lang="es-MX" dirty="0" err="1"/>
              <a:t>Blot</a:t>
            </a:r>
            <a:endParaRPr lang="es-MX" dirty="0"/>
          </a:p>
          <a:p>
            <a:pPr algn="just"/>
            <a:r>
              <a:rPr lang="es-MX" dirty="0"/>
              <a:t>es una técnica muy similar al </a:t>
            </a:r>
            <a:r>
              <a:rPr lang="es-MX" dirty="0" err="1">
                <a:highlight>
                  <a:srgbClr val="FFFF00"/>
                </a:highlight>
              </a:rPr>
              <a:t>Southern</a:t>
            </a:r>
            <a:r>
              <a:rPr lang="es-MX" dirty="0">
                <a:highlight>
                  <a:srgbClr val="FFFF00"/>
                </a:highlight>
              </a:rPr>
              <a:t> </a:t>
            </a:r>
            <a:r>
              <a:rPr lang="es-MX" dirty="0" err="1">
                <a:highlight>
                  <a:srgbClr val="FFFF00"/>
                </a:highlight>
              </a:rPr>
              <a:t>Blot</a:t>
            </a:r>
            <a:r>
              <a:rPr lang="es-MX" dirty="0">
                <a:highlight>
                  <a:srgbClr val="FFFF00"/>
                </a:highlight>
              </a:rPr>
              <a:t> </a:t>
            </a:r>
            <a:r>
              <a:rPr lang="es-MX" dirty="0"/>
              <a:t>que permite la identificación </a:t>
            </a:r>
            <a:r>
              <a:rPr lang="es-MX" dirty="0" err="1"/>
              <a:t>desecuencias</a:t>
            </a:r>
            <a:r>
              <a:rPr lang="es-MX" dirty="0"/>
              <a:t> específicas de RNA. La muestra de RNA a analizar no requiere fragmentación y se somete a electroforesis en geles </a:t>
            </a:r>
            <a:r>
              <a:rPr lang="es-MX" dirty="0" err="1"/>
              <a:t>deagarosa</a:t>
            </a:r>
            <a:r>
              <a:rPr lang="es-MX" dirty="0"/>
              <a:t>, donde las moléculas de RNA se separan desde mayor a menor </a:t>
            </a:r>
            <a:r>
              <a:rPr lang="es-MX" dirty="0" err="1"/>
              <a:t>tamaño.Una</a:t>
            </a:r>
            <a:r>
              <a:rPr lang="es-MX" dirty="0"/>
              <a:t> vez terminada la electroforesis, y sin teñir el gel, los fragmentos se traspasan a un filtro </a:t>
            </a:r>
            <a:r>
              <a:rPr lang="es-MX" dirty="0" err="1"/>
              <a:t>denitrocelulosa</a:t>
            </a:r>
            <a:r>
              <a:rPr lang="es-MX" dirty="0"/>
              <a:t> ó a una membrana nylon, luego el filtro se incuba con una sonda marcada, </a:t>
            </a:r>
            <a:r>
              <a:rPr lang="es-MX" dirty="0" err="1"/>
              <a:t>específicapara</a:t>
            </a:r>
            <a:r>
              <a:rPr lang="es-MX" dirty="0"/>
              <a:t> la secuencia que se desea </a:t>
            </a:r>
            <a:r>
              <a:rPr lang="es-MX" dirty="0" err="1"/>
              <a:t>identificar.Esta</a:t>
            </a:r>
            <a:r>
              <a:rPr lang="es-MX" dirty="0"/>
              <a:t> sonda es una secuencia de ácido nucleico, por ejemplo </a:t>
            </a:r>
            <a:r>
              <a:rPr lang="es-MX" dirty="0" err="1"/>
              <a:t>cDNA</a:t>
            </a:r>
            <a:r>
              <a:rPr lang="es-MX" dirty="0"/>
              <a:t>, que reconocerá a la secuencia </a:t>
            </a:r>
            <a:r>
              <a:rPr lang="es-MX" dirty="0" err="1"/>
              <a:t>deRNA</a:t>
            </a:r>
            <a:r>
              <a:rPr lang="es-MX" dirty="0"/>
              <a:t> inmovilizada en el filtro, a través del reconocimiento de secuencias complementarias de </a:t>
            </a:r>
            <a:r>
              <a:rPr lang="es-MX" dirty="0" err="1"/>
              <a:t>ácidosnucleicos</a:t>
            </a:r>
            <a:r>
              <a:rPr lang="es-MX" dirty="0"/>
              <a:t>.</a:t>
            </a:r>
          </a:p>
          <a:p>
            <a:pPr algn="just"/>
            <a:r>
              <a:rPr lang="es-ES" dirty="0">
                <a:hlinkClick r:id="rId2"/>
              </a:rPr>
              <a:t>http://es.scribd.com/doc/7176351/Southern-Northern-Western-Blot</a:t>
            </a:r>
            <a:r>
              <a:rPr lang="es-ES" dirty="0"/>
              <a:t> </a:t>
            </a:r>
          </a:p>
        </p:txBody>
      </p:sp>
    </p:spTree>
    <p:extLst>
      <p:ext uri="{BB962C8B-B14F-4D97-AF65-F5344CB8AC3E}">
        <p14:creationId xmlns:p14="http://schemas.microsoft.com/office/powerpoint/2010/main" val="965341908"/>
      </p:ext>
    </p:extLst>
  </p:cSld>
  <p:clrMapOvr>
    <a:masterClrMapping/>
  </p:clrMapOvr>
</p:sld>
</file>

<file path=ppt/theme/theme1.xml><?xml version="1.0" encoding="utf-8"?>
<a:theme xmlns:a="http://schemas.openxmlformats.org/drawingml/2006/main" name="Gota">
  <a:themeElements>
    <a:clrScheme name="Got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TM04033925[[fn=Gota]]</Template>
  <TotalTime>99</TotalTime>
  <Words>1103</Words>
  <Application>Microsoft Office PowerPoint</Application>
  <PresentationFormat>Presentación en pantalla (4:3)</PresentationFormat>
  <Paragraphs>23</Paragraphs>
  <Slides>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8</vt:i4>
      </vt:variant>
    </vt:vector>
  </HeadingPairs>
  <TitlesOfParts>
    <vt:vector size="11" baseType="lpstr">
      <vt:lpstr>Arial</vt:lpstr>
      <vt:lpstr>Tw Cen MT</vt:lpstr>
      <vt:lpstr>Gota</vt:lpstr>
      <vt:lpstr>northern Blot</vt:lpstr>
      <vt:lpstr>Presentación de PowerPoint</vt:lpstr>
      <vt:lpstr>APLICACIONES</vt:lpstr>
      <vt:lpstr>Presentación de PowerPoint</vt:lpstr>
      <vt:lpstr>Presentación de PowerPoint</vt:lpstr>
      <vt:lpstr>Northern blot </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Jannin Rivera</dc:creator>
  <cp:lastModifiedBy>Felix Falconi</cp:lastModifiedBy>
  <cp:revision>11</cp:revision>
  <dcterms:created xsi:type="dcterms:W3CDTF">2015-10-18T23:43:46Z</dcterms:created>
  <dcterms:modified xsi:type="dcterms:W3CDTF">2023-09-13T09:46:38Z</dcterms:modified>
</cp:coreProperties>
</file>