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4" r:id="rId2"/>
    <p:sldId id="266" r:id="rId3"/>
    <p:sldId id="290" r:id="rId4"/>
    <p:sldId id="270" r:id="rId5"/>
    <p:sldId id="288" r:id="rId6"/>
    <p:sldId id="289" r:id="rId7"/>
    <p:sldId id="295" r:id="rId8"/>
    <p:sldId id="292" r:id="rId9"/>
    <p:sldId id="291" r:id="rId10"/>
    <p:sldId id="307" r:id="rId11"/>
    <p:sldId id="265" r:id="rId12"/>
    <p:sldId id="276" r:id="rId13"/>
    <p:sldId id="269" r:id="rId14"/>
    <p:sldId id="293" r:id="rId15"/>
    <p:sldId id="279" r:id="rId16"/>
    <p:sldId id="281" r:id="rId17"/>
    <p:sldId id="278" r:id="rId18"/>
    <p:sldId id="282" r:id="rId19"/>
    <p:sldId id="284" r:id="rId20"/>
    <p:sldId id="285" r:id="rId21"/>
    <p:sldId id="298" r:id="rId22"/>
    <p:sldId id="303" r:id="rId23"/>
    <p:sldId id="304" r:id="rId24"/>
    <p:sldId id="299" r:id="rId25"/>
    <p:sldId id="300" r:id="rId26"/>
    <p:sldId id="296" r:id="rId27"/>
    <p:sldId id="297" r:id="rId28"/>
    <p:sldId id="302" r:id="rId29"/>
    <p:sldId id="301" r:id="rId30"/>
    <p:sldId id="305" r:id="rId31"/>
    <p:sldId id="306" r:id="rId32"/>
    <p:sldId id="294" r:id="rId33"/>
    <p:sldId id="287" r:id="rId34"/>
    <p:sldId id="256" r:id="rId35"/>
    <p:sldId id="259" r:id="rId36"/>
    <p:sldId id="261" r:id="rId3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7" autoAdjust="0"/>
    <p:restoredTop sz="86355" autoAdjust="0"/>
  </p:normalViewPr>
  <p:slideViewPr>
    <p:cSldViewPr snapToGrid="0">
      <p:cViewPr varScale="1">
        <p:scale>
          <a:sx n="54" d="100"/>
          <a:sy n="54" d="100"/>
        </p:scale>
        <p:origin x="181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70BE-5218-4B39-A605-3B19242EA5B9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1481D-08E1-4477-9671-A5515570A3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1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ensoactiv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Sal_(qu%C3%ADmica)" TargetMode="External"/><Relationship Id="rId3" Type="http://schemas.openxmlformats.org/officeDocument/2006/relationships/hyperlink" Target="https://es.wikipedia.org/wiki/Cati%C3%B3n" TargetMode="External"/><Relationship Id="rId7" Type="http://schemas.openxmlformats.org/officeDocument/2006/relationships/hyperlink" Target="https://es.wikipedia.org/wiki/PH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Ion_amonio" TargetMode="External"/><Relationship Id="rId5" Type="http://schemas.openxmlformats.org/officeDocument/2006/relationships/hyperlink" Target="https://es.wikipedia.org/wiki/Cati%C3%B3n_de_amonio_cuaternario#cite_note-1" TargetMode="External"/><Relationship Id="rId10" Type="http://schemas.openxmlformats.org/officeDocument/2006/relationships/hyperlink" Target="https://es.wikipedia.org/wiki/Tensoactivo#cite_note-Handbook-2" TargetMode="External"/><Relationship Id="rId4" Type="http://schemas.openxmlformats.org/officeDocument/2006/relationships/hyperlink" Target="https://es.wikipedia.org/wiki/Grupo_alquilo" TargetMode="External"/><Relationship Id="rId9" Type="http://schemas.openxmlformats.org/officeDocument/2006/relationships/hyperlink" Target="https://es.wikipedia.org/wiki/Ani%C3%B3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H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s.wikipedia.org/wiki/Disoluci%C3%B3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s-CO" sz="1600" dirty="0"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Dodecilsulfato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sódico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s-E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sds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/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 </a:t>
            </a:r>
            <a:r>
              <a:rPr lang="es-C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ensoactivo"/>
              </a:rPr>
              <a:t>tensoactivo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 iónico 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Tritón-X 100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481D-08E1-4477-9671-A5515570A3DD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106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Proteinasa K: Elimina </a:t>
            </a:r>
            <a:r>
              <a:rPr lang="es-CO" dirty="0" err="1"/>
              <a:t>proteinas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481D-08E1-4477-9671-A5515570A3DD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538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 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catión de amonio cuaternario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un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tión"/>
              </a:rPr>
              <a:t>catión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estructura NR</a:t>
            </a:r>
            <a:r>
              <a:rPr lang="es-CO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s-CO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donde R representa un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rupo alquilo"/>
              </a:rPr>
              <a:t>grupo alquilo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 uno arilo.</a:t>
            </a:r>
            <a:r>
              <a:rPr lang="es-CO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diferencia del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Ion amonio"/>
              </a:rPr>
              <a:t>ion amonio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(NH</a:t>
            </a:r>
            <a:r>
              <a:rPr lang="es-CO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s-CO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los cationes de amonio primario, secundario o ternario, los cationes de amonio cuaternario están cargados permanentemente, independientemente del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H"/>
              </a:rPr>
              <a:t>pH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su solución. Las sales de amonio cuaternario o compuestos de amonio cuaternario (comúnmente llamadas aminas cuaternarias) son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al (química)"/>
              </a:rPr>
              <a:t>sales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cationes de amonio cuaternario enlazadas a un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Anión"/>
              </a:rPr>
              <a:t>anión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O" dirty="0">
              <a:solidFill>
                <a:srgbClr val="54525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>
              <a:solidFill>
                <a:srgbClr val="54525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545252"/>
                </a:solidFill>
                <a:latin typeface="Arial" panose="020B0604020202020204" pitchFamily="34" charset="0"/>
              </a:rPr>
              <a:t>surfactante catiónico</a:t>
            </a:r>
            <a:r>
              <a:rPr lang="es-CO" dirty="0">
                <a:solidFill>
                  <a:schemeClr val="tx1"/>
                </a:solidFill>
                <a:latin typeface="+mn-lt"/>
              </a:rPr>
              <a:t>:</a:t>
            </a:r>
            <a:r>
              <a:rPr lang="es-CO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parte </a:t>
            </a:r>
            <a:r>
              <a:rPr lang="es-C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hidrofílica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estos </a:t>
            </a:r>
            <a:r>
              <a:rPr lang="es-C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tensioactivos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posee una carga positiva. Estos </a:t>
            </a:r>
            <a:r>
              <a:rPr lang="es-C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tensoactivos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suelen tener una alta adherencia en diferentes sustratos y una alta "persistencia" en esa adhesión. Un hecho experimental que caracteriza a estos compuestos es que cambia las propiedades superficiales y convierte una superficie </a:t>
            </a:r>
            <a:r>
              <a:rPr lang="es-C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hidrofílica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hidrofóbica y viceversa.</a:t>
            </a:r>
            <a:r>
              <a:rPr lang="es-CO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2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481D-08E1-4477-9671-A5515570A3DD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05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>
                <a:solidFill>
                  <a:srgbClr val="0070C0"/>
                </a:solidFill>
                <a:latin typeface="PT Sans"/>
              </a:rPr>
              <a:t>Tampón: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 la propiedad de mantener estable el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H"/>
              </a:rPr>
              <a:t>pH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una </a:t>
            </a:r>
            <a:r>
              <a:rPr lang="es-C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solución"/>
              </a:rPr>
              <a:t>disolución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481D-08E1-4477-9671-A5515570A3DD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56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cloroformo elimina</a:t>
            </a:r>
            <a:r>
              <a:rPr lang="es-CO" baseline="0" dirty="0"/>
              <a:t> el fenol</a:t>
            </a:r>
          </a:p>
          <a:p>
            <a:r>
              <a:rPr lang="es-CO" baseline="0" dirty="0"/>
              <a:t>Etanol limpia el precipitado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481D-08E1-4477-9671-A5515570A3DD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189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481D-08E1-4477-9671-A5515570A3DD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331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481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33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51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810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871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054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51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7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79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24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564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6776-3DC7-49F6-8F51-29663F2C368F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265B-7E22-4382-8E22-BC4FD9644B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64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xtraction ad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3777"/>
          <a:stretch/>
        </p:blipFill>
        <p:spPr bwMode="auto">
          <a:xfrm rot="5400000">
            <a:off x="-1950715" y="2526821"/>
            <a:ext cx="5639913" cy="17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EXTRACCIÓN DE ADN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6202907"/>
            <a:ext cx="9144000" cy="6550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BEA5B7-6FFF-4B38-B119-9E4C51938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09" y="655093"/>
            <a:ext cx="7827078" cy="5572434"/>
          </a:xfrm>
          <a:prstGeom prst="rect">
            <a:avLst/>
          </a:prstGeom>
        </p:spPr>
      </p:pic>
      <p:pic>
        <p:nvPicPr>
          <p:cNvPr id="2" name="Picture 2" descr="Ciudad Universitaria Virtual de San Isidoro: Extracción de ADN. Práctica  virtual">
            <a:extLst>
              <a:ext uri="{FF2B5EF4-FFF2-40B4-BE49-F238E27FC236}">
                <a16:creationId xmlns:a16="http://schemas.microsoft.com/office/drawing/2014/main" id="{808AA14A-BA83-488C-8CC6-BAB5CEAF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88" y="2164955"/>
            <a:ext cx="2415206" cy="40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t de Extracción de ADN Manual para Muestras de Sangre, Cultivo Celular y  Fluidos - Bionova">
            <a:extLst>
              <a:ext uri="{FF2B5EF4-FFF2-40B4-BE49-F238E27FC236}">
                <a16:creationId xmlns:a16="http://schemas.microsoft.com/office/drawing/2014/main" id="{5475BAA7-E113-4B5A-B744-BA284354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6" y="4239476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8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islamiento del ADN - Labster Theory">
            <a:extLst>
              <a:ext uri="{FF2B5EF4-FFF2-40B4-BE49-F238E27FC236}">
                <a16:creationId xmlns:a16="http://schemas.microsoft.com/office/drawing/2014/main" id="{D76A1863-8E28-473D-9287-0B1BDC53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446"/>
            <a:ext cx="8740240" cy="5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étodos Para la Extracción de ADN en Laboratorio">
            <a:extLst>
              <a:ext uri="{FF2B5EF4-FFF2-40B4-BE49-F238E27FC236}">
                <a16:creationId xmlns:a16="http://schemas.microsoft.com/office/drawing/2014/main" id="{B635C897-1C3A-4971-8DBC-D4CE9ACC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51" y="20894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4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1428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2400" b="1" dirty="0">
                <a:solidFill>
                  <a:schemeClr val="bg1"/>
                </a:solidFill>
                <a:latin typeface="PT Sans Narrow"/>
              </a:rPr>
              <a:t> EXTRACCIÓN DE ADN CON DISOLVENTES ORGÁNICOS</a:t>
            </a:r>
            <a:endParaRPr lang="es-CO" sz="2400" b="1" i="0" dirty="0">
              <a:solidFill>
                <a:schemeClr val="bg1"/>
              </a:solidFill>
              <a:effectLst/>
              <a:latin typeface="PT Sans Narrow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5575" y="3555964"/>
            <a:ext cx="8939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>
              <a:solidFill>
                <a:srgbClr val="737A84"/>
              </a:solidFill>
              <a:latin typeface="PT Sans"/>
            </a:endParaRPr>
          </a:p>
          <a:p>
            <a:endParaRPr lang="es-CO" dirty="0">
              <a:solidFill>
                <a:srgbClr val="737A84"/>
              </a:solidFill>
              <a:latin typeface="PT Sans"/>
            </a:endParaRPr>
          </a:p>
          <a:p>
            <a:pPr algn="just"/>
            <a:r>
              <a:rPr lang="es-CO" dirty="0">
                <a:solidFill>
                  <a:srgbClr val="737A84"/>
                </a:solidFill>
                <a:latin typeface="PT Sans"/>
              </a:rPr>
              <a:t>. </a:t>
            </a:r>
          </a:p>
          <a:p>
            <a:pPr algn="just"/>
            <a:endParaRPr lang="es-CO" dirty="0">
              <a:solidFill>
                <a:srgbClr val="737A84"/>
              </a:solidFill>
              <a:latin typeface="PT Sans"/>
            </a:endParaRPr>
          </a:p>
          <a:p>
            <a:endParaRPr lang="es-CO" dirty="0">
              <a:solidFill>
                <a:srgbClr val="737A84"/>
              </a:solidFill>
              <a:latin typeface="PT Sans"/>
            </a:endParaRPr>
          </a:p>
          <a:p>
            <a:endParaRPr lang="es-CO" b="1" dirty="0">
              <a:solidFill>
                <a:srgbClr val="737A84"/>
              </a:solidFill>
              <a:latin typeface="PT Sans"/>
            </a:endParaRPr>
          </a:p>
        </p:txBody>
      </p:sp>
      <p:sp>
        <p:nvSpPr>
          <p:cNvPr id="7" name="AutoShape 2" descr="Resultado de imagen para fen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AutoShape 4" descr="Resultado de imagen para fenol"/>
          <p:cNvSpPr>
            <a:spLocks noChangeAspect="1" noChangeArrowheads="1"/>
          </p:cNvSpPr>
          <p:nvPr/>
        </p:nvSpPr>
        <p:spPr bwMode="auto">
          <a:xfrm>
            <a:off x="949419" y="56853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460375" y="1201870"/>
            <a:ext cx="8196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70C0"/>
                </a:solidFill>
                <a:latin typeface="PT Sans"/>
              </a:rPr>
              <a:t>El lisado de células se puede extraer con cloroformo, alcohol isoamílico o fenol, siendo las proteínas y otros componentes de la célula solubles en el disolvente orgánico, por lo que de esta forma se logra la separación de los ácidos nucleicos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84820" y="29299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b="1" dirty="0">
                <a:solidFill>
                  <a:srgbClr val="002060"/>
                </a:solidFill>
                <a:latin typeface="PT Sans"/>
              </a:rPr>
              <a:t>FACTORES QUE ASEGURAN UNA BUENA SEPARACIÓN </a:t>
            </a:r>
            <a:r>
              <a:rPr lang="es-CO" dirty="0">
                <a:solidFill>
                  <a:srgbClr val="002060"/>
                </a:solidFill>
                <a:latin typeface="PT Sans"/>
              </a:rPr>
              <a:t>: Control de pH de la fase acuosa y concentración de sales.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7975" y="429462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PT Sans"/>
              </a:rPr>
              <a:t>DESVENTAJAS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C00000"/>
                </a:solidFill>
                <a:latin typeface="PT Sans"/>
              </a:rPr>
              <a:t>Posible ruptura de las moléculas de ADN que se intentan separar.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C00000"/>
                </a:solidFill>
                <a:latin typeface="PT Sans"/>
              </a:rPr>
              <a:t>Altamente tóxico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C00000"/>
                </a:solidFill>
                <a:latin typeface="PT Sans"/>
              </a:rPr>
              <a:t>El Fenol cloroformo puede quedar como trazas en la muestra de ADN y luego actuar como interferentes PCR</a:t>
            </a:r>
            <a:r>
              <a:rPr lang="es-CO" dirty="0">
                <a:solidFill>
                  <a:srgbClr val="737A84"/>
                </a:solidFill>
                <a:latin typeface="PT Sans"/>
              </a:rPr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533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9203" t="31483" r="36777" b="48414"/>
          <a:stretch/>
        </p:blipFill>
        <p:spPr>
          <a:xfrm>
            <a:off x="116005" y="6296109"/>
            <a:ext cx="1194180" cy="56189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959708"/>
            <a:ext cx="9027995" cy="5336401"/>
            <a:chOff x="0" y="959708"/>
            <a:chExt cx="9027995" cy="446582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16540" t="27565" r="21048" b="16045"/>
            <a:stretch/>
          </p:blipFill>
          <p:spPr>
            <a:xfrm>
              <a:off x="0" y="1339509"/>
              <a:ext cx="8043620" cy="4086024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28557" y="959708"/>
              <a:ext cx="88792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dirty="0">
                  <a:solidFill>
                    <a:srgbClr val="33333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las muestras son digeridas con </a:t>
              </a:r>
              <a:r>
                <a:rPr lang="es-CO" u="sng" dirty="0">
                  <a:solidFill>
                    <a:srgbClr val="33333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proteinasa K </a:t>
              </a:r>
              <a:r>
                <a:rPr lang="es-CO" dirty="0">
                  <a:solidFill>
                    <a:srgbClr val="33333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y un detergente como </a:t>
              </a:r>
              <a:r>
                <a:rPr lang="es-CO" dirty="0" err="1">
                  <a:solidFill>
                    <a:srgbClr val="33333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Triton</a:t>
              </a:r>
              <a:r>
                <a:rPr lang="es-CO" dirty="0">
                  <a:solidFill>
                    <a:srgbClr val="33333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</a:rPr>
                <a:t> X-100 o SDS, que rompe las membranas celulares.</a:t>
              </a:r>
              <a:endParaRPr lang="es-CO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6681925" y="1681351"/>
              <a:ext cx="15648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000" b="1" dirty="0">
                  <a:solidFill>
                    <a:srgbClr val="333333"/>
                  </a:solidFill>
                  <a:latin typeface="HelveticaNeue-Light"/>
                </a:rPr>
                <a:t>25:24:1, v/v</a:t>
              </a:r>
              <a:endParaRPr lang="es-CO" sz="2000" b="1" i="0" dirty="0">
                <a:solidFill>
                  <a:srgbClr val="333333"/>
                </a:solidFill>
                <a:effectLst/>
                <a:latin typeface="HelveticaNeue-Light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326148" y="1985840"/>
              <a:ext cx="3701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</a:rPr>
                <a:t>Fenol-cloroformo – alcohol isoamilico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464351" y="3800693"/>
              <a:ext cx="788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/>
                <a:t>Proteínas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67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2" y="994608"/>
            <a:ext cx="8638861" cy="50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0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28" t="3740" r="16128" b="9374"/>
          <a:stretch/>
        </p:blipFill>
        <p:spPr>
          <a:xfrm>
            <a:off x="329784" y="502171"/>
            <a:ext cx="8814216" cy="63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6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976251"/>
            <a:ext cx="1141466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CTAB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6383" y="1851364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545252"/>
                </a:solidFill>
                <a:latin typeface="Arial" panose="020B0604020202020204" pitchFamily="34" charset="0"/>
              </a:rPr>
              <a:t>C</a:t>
            </a:r>
            <a:r>
              <a:rPr lang="es-CO" dirty="0">
                <a:solidFill>
                  <a:srgbClr val="545252"/>
                </a:solidFill>
                <a:latin typeface="Arial" panose="020B0604020202020204" pitchFamily="34" charset="0"/>
              </a:rPr>
              <a:t>etyl </a:t>
            </a:r>
            <a:r>
              <a:rPr lang="es-CO" b="1" dirty="0">
                <a:solidFill>
                  <a:srgbClr val="545252"/>
                </a:solidFill>
                <a:latin typeface="Arial" panose="020B0604020202020204" pitchFamily="34" charset="0"/>
              </a:rPr>
              <a:t>T</a:t>
            </a:r>
            <a:r>
              <a:rPr lang="es-CO" dirty="0">
                <a:solidFill>
                  <a:srgbClr val="545252"/>
                </a:solidFill>
                <a:latin typeface="Arial" panose="020B0604020202020204" pitchFamily="34" charset="0"/>
              </a:rPr>
              <a:t>rimethyl </a:t>
            </a:r>
            <a:r>
              <a:rPr lang="es-CO" b="1" dirty="0">
                <a:solidFill>
                  <a:srgbClr val="545252"/>
                </a:solidFill>
                <a:latin typeface="Arial" panose="020B0604020202020204" pitchFamily="34" charset="0"/>
              </a:rPr>
              <a:t>A</a:t>
            </a:r>
            <a:r>
              <a:rPr lang="es-CO" dirty="0">
                <a:solidFill>
                  <a:srgbClr val="545252"/>
                </a:solidFill>
                <a:latin typeface="Arial" panose="020B0604020202020204" pitchFamily="34" charset="0"/>
              </a:rPr>
              <a:t>mmonium </a:t>
            </a:r>
            <a:r>
              <a:rPr lang="es-CO" b="1" dirty="0">
                <a:solidFill>
                  <a:srgbClr val="545252"/>
                </a:solidFill>
                <a:latin typeface="Arial" panose="020B0604020202020204" pitchFamily="34" charset="0"/>
              </a:rPr>
              <a:t>B</a:t>
            </a:r>
            <a:r>
              <a:rPr lang="es-CO" dirty="0">
                <a:solidFill>
                  <a:srgbClr val="545252"/>
                </a:solidFill>
                <a:latin typeface="Arial" panose="020B0604020202020204" pitchFamily="34" charset="0"/>
              </a:rPr>
              <a:t>romide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-6383" y="2165122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545252"/>
                </a:solidFill>
                <a:latin typeface="Arial" panose="020B0604020202020204" pitchFamily="34" charset="0"/>
              </a:rPr>
              <a:t>Bromuro de cetiltrimetilamonio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141466" y="1140487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545252"/>
                </a:solidFill>
                <a:latin typeface="Arial" panose="020B0604020202020204" pitchFamily="34" charset="0"/>
              </a:rPr>
              <a:t>C19H42BrN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0590" y="2992321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</a:rPr>
              <a:t>Es una sal de amonio cuaternario</a:t>
            </a:r>
          </a:p>
        </p:txBody>
      </p:sp>
      <p:pic>
        <p:nvPicPr>
          <p:cNvPr id="1028" name="Picture 4" descr="Resultado de imagen para la parte hidrofílica de estos tensioactivos posee una carga positiv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50" y="3621663"/>
            <a:ext cx="52197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9/92/Quaternary_ammonium_cation.svg/220px-Quaternary_ammonium_cat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4" y="3435926"/>
            <a:ext cx="2095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985003" y="2992321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</a:rPr>
              <a:t>surfactante catiónico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-27050" y="27995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15" name="Rectángulo 14"/>
          <p:cNvSpPr/>
          <p:nvPr/>
        </p:nvSpPr>
        <p:spPr>
          <a:xfrm>
            <a:off x="-223746" y="23345"/>
            <a:ext cx="9428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2000" b="1" dirty="0">
                <a:solidFill>
                  <a:schemeClr val="bg1"/>
                </a:solidFill>
                <a:latin typeface="PT Sans Narrow"/>
              </a:rPr>
              <a:t>LISADO Y PURIFICACIÓN CON UN DETERGENTE IÓNICO. MÉTODO DEL CTAB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0590" y="5833386"/>
            <a:ext cx="8973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b="1" dirty="0">
                <a:solidFill>
                  <a:srgbClr val="737A84"/>
                </a:solidFill>
                <a:latin typeface="PT Sans"/>
              </a:rPr>
              <a:t>FUNDAMENTO</a:t>
            </a:r>
            <a:r>
              <a:rPr lang="es-CO" dirty="0">
                <a:solidFill>
                  <a:srgbClr val="737A84"/>
                </a:solidFill>
                <a:latin typeface="PT Sans"/>
              </a:rPr>
              <a:t>: El CTAB puede romper la pared celular y producir lisis celular.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42023" y="780598"/>
            <a:ext cx="526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737A84"/>
                </a:solidFill>
                <a:latin typeface="PT Sans"/>
              </a:rPr>
              <a:t>Uso:  </a:t>
            </a:r>
            <a:r>
              <a:rPr lang="es-CO" dirty="0">
                <a:solidFill>
                  <a:srgbClr val="737A84"/>
                </a:solidFill>
                <a:latin typeface="PT Sans"/>
              </a:rPr>
              <a:t>extraer ADN genómico de células vegetales</a:t>
            </a:r>
          </a:p>
        </p:txBody>
      </p:sp>
    </p:spTree>
    <p:extLst>
      <p:ext uri="{BB962C8B-B14F-4D97-AF65-F5344CB8AC3E}">
        <p14:creationId xmlns:p14="http://schemas.microsoft.com/office/powerpoint/2010/main" val="378055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6"/>
          <a:stretch/>
        </p:blipFill>
        <p:spPr bwMode="auto">
          <a:xfrm>
            <a:off x="391893" y="370447"/>
            <a:ext cx="8255281" cy="35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4056915"/>
            <a:ext cx="9039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0000"/>
                </a:solidFill>
                <a:latin typeface="ff2"/>
              </a:rPr>
              <a:t>Las moléculas lipídicas están formadas por extremos hidrófilos «cabezas», y extremos hidrófobos, «colas». El </a:t>
            </a:r>
            <a:r>
              <a:rPr lang="es-CO" dirty="0">
                <a:solidFill>
                  <a:srgbClr val="000000"/>
                </a:solidFill>
                <a:latin typeface="ff1"/>
              </a:rPr>
              <a:t>CTAB</a:t>
            </a:r>
            <a:r>
              <a:rPr lang="es-CO" dirty="0">
                <a:solidFill>
                  <a:srgbClr val="000000"/>
                </a:solidFill>
                <a:latin typeface="ff2"/>
              </a:rPr>
              <a:t> provoca la lisis de la membrana. Como la composición de los lípidos y del detergente es similar, el componente CTAB del tampón de extracción captura los lípidos que integran la membrana celular y nuclear.</a:t>
            </a:r>
            <a:endParaRPr lang="es-CO" b="0" i="0" dirty="0">
              <a:solidFill>
                <a:srgbClr val="000000"/>
              </a:solidFill>
              <a:effectLst/>
              <a:latin typeface="ff2"/>
            </a:endParaRPr>
          </a:p>
        </p:txBody>
      </p:sp>
    </p:spTree>
    <p:extLst>
      <p:ext uri="{BB962C8B-B14F-4D97-AF65-F5344CB8AC3E}">
        <p14:creationId xmlns:p14="http://schemas.microsoft.com/office/powerpoint/2010/main" val="234702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2521" y="2266821"/>
            <a:ext cx="220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PT Sans"/>
              </a:rPr>
              <a:t>CTAB (detergente</a:t>
            </a:r>
            <a:r>
              <a:rPr lang="es-CO" dirty="0">
                <a:solidFill>
                  <a:srgbClr val="737A84"/>
                </a:solidFill>
                <a:latin typeface="PT Sans"/>
              </a:rPr>
              <a:t>)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631426" y="2292591"/>
            <a:ext cx="3031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PT Sans"/>
              </a:rPr>
              <a:t>EDTA (agente quelatante) 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1119" y="5246196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PT Sans"/>
              </a:rPr>
              <a:t>TRIS-</a:t>
            </a:r>
            <a:r>
              <a:rPr lang="es-CO" b="1" dirty="0" err="1">
                <a:solidFill>
                  <a:srgbClr val="0070C0"/>
                </a:solidFill>
                <a:latin typeface="PT Sans"/>
              </a:rPr>
              <a:t>HCl</a:t>
            </a:r>
            <a:r>
              <a:rPr lang="es-CO" b="1" dirty="0">
                <a:solidFill>
                  <a:srgbClr val="0070C0"/>
                </a:solidFill>
                <a:latin typeface="PT Sans"/>
              </a:rPr>
              <a:t> (tampón</a:t>
            </a:r>
            <a:r>
              <a:rPr lang="es-CO" dirty="0">
                <a:solidFill>
                  <a:srgbClr val="737A84"/>
                </a:solidFill>
                <a:latin typeface="PT Sans"/>
              </a:rPr>
              <a:t>)</a:t>
            </a:r>
            <a:endParaRPr lang="es-CO" dirty="0"/>
          </a:p>
        </p:txBody>
      </p:sp>
      <p:pic>
        <p:nvPicPr>
          <p:cNvPr id="2050" name="Picture 2" descr="EDT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17" y="210589"/>
            <a:ext cx="23336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etyl Trimethyl Ammonium Bromi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6"/>
          <a:stretch/>
        </p:blipFill>
        <p:spPr bwMode="auto">
          <a:xfrm>
            <a:off x="437084" y="0"/>
            <a:ext cx="2754848" cy="21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tris-hcl stru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4" y="3078152"/>
            <a:ext cx="3149331" cy="2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2845050" y="3882453"/>
            <a:ext cx="1514007" cy="50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8" name="Picture 10" descr="Resultado de imagen para COMPLEJO ADN + deterg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1" y="3464047"/>
            <a:ext cx="2524125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359057" y="534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CO" b="1" dirty="0">
                <a:solidFill>
                  <a:srgbClr val="0070C0"/>
                </a:solidFill>
                <a:latin typeface="PT Sans"/>
              </a:rPr>
              <a:t>Complejos insolubles con el ADN. </a:t>
            </a:r>
          </a:p>
        </p:txBody>
      </p:sp>
    </p:spTree>
    <p:extLst>
      <p:ext uri="{BB962C8B-B14F-4D97-AF65-F5344CB8AC3E}">
        <p14:creationId xmlns:p14="http://schemas.microsoft.com/office/powerpoint/2010/main" val="1269555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78716" y="5604763"/>
            <a:ext cx="309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b="1" dirty="0">
                <a:solidFill>
                  <a:srgbClr val="0070C0"/>
                </a:solidFill>
                <a:latin typeface="PT Sans"/>
              </a:rPr>
              <a:t>Lavar el precipitado con etanol. </a:t>
            </a:r>
          </a:p>
        </p:txBody>
      </p:sp>
      <p:pic>
        <p:nvPicPr>
          <p:cNvPr id="3" name="Picture 10" descr="Resultado de imagen para COMPLEJO ADN + deterg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4" y="324671"/>
            <a:ext cx="2524125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22046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CO" b="1" dirty="0">
                <a:solidFill>
                  <a:srgbClr val="0070C0"/>
                </a:solidFill>
                <a:latin typeface="PT Sans"/>
              </a:rPr>
              <a:t>Complejos insolubles con el ADN. </a:t>
            </a:r>
          </a:p>
        </p:txBody>
      </p:sp>
      <p:sp>
        <p:nvSpPr>
          <p:cNvPr id="5" name="Flecha derecha 4"/>
          <p:cNvSpPr/>
          <p:nvPr/>
        </p:nvSpPr>
        <p:spPr>
          <a:xfrm rot="5400000">
            <a:off x="1253073" y="3117662"/>
            <a:ext cx="1274164" cy="5654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0" y="4097524"/>
            <a:ext cx="382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rgbClr val="0070C0"/>
                </a:solidFill>
                <a:latin typeface="PT Sans"/>
              </a:rPr>
              <a:t>Extraer residuos orgánicos con cloroformo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4104552" y="4037480"/>
            <a:ext cx="1274164" cy="5654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5370155" y="3961829"/>
            <a:ext cx="309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b="1" dirty="0">
                <a:solidFill>
                  <a:srgbClr val="0070C0"/>
                </a:solidFill>
                <a:latin typeface="PT Sans"/>
              </a:rPr>
              <a:t>Precipitar el Acido nucleico con Isopropanol</a:t>
            </a:r>
          </a:p>
        </p:txBody>
      </p:sp>
      <p:sp>
        <p:nvSpPr>
          <p:cNvPr id="9" name="Flecha derecha 8"/>
          <p:cNvSpPr/>
          <p:nvPr/>
        </p:nvSpPr>
        <p:spPr>
          <a:xfrm rot="5400000">
            <a:off x="6445208" y="4834011"/>
            <a:ext cx="960339" cy="581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803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7050" y="27995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-223746" y="23345"/>
            <a:ext cx="942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b="1" dirty="0">
                <a:solidFill>
                  <a:schemeClr val="bg1"/>
                </a:solidFill>
              </a:rPr>
              <a:t>Método de salting-out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0143" y="1033670"/>
            <a:ext cx="8869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dirty="0">
                <a:solidFill>
                  <a:srgbClr val="0070C0"/>
                </a:solidFill>
                <a:latin typeface="PT Sans"/>
              </a:rPr>
              <a:t>A partir de un lisado celular se pueden separar las moléculas de proteínas y otros contaminantes del ADN mediante la </a:t>
            </a:r>
            <a:r>
              <a:rPr lang="es-CO" u="sng" dirty="0">
                <a:solidFill>
                  <a:srgbClr val="0070C0"/>
                </a:solidFill>
                <a:latin typeface="PT Sans"/>
              </a:rPr>
              <a:t>adición de altas concentraciones de sal </a:t>
            </a:r>
            <a:r>
              <a:rPr lang="es-CO" dirty="0">
                <a:solidFill>
                  <a:srgbClr val="0070C0"/>
                </a:solidFill>
                <a:latin typeface="PT Sans"/>
              </a:rPr>
              <a:t>que hacen que </a:t>
            </a:r>
            <a:r>
              <a:rPr lang="es-CO" u="sng" dirty="0">
                <a:solidFill>
                  <a:srgbClr val="0070C0"/>
                </a:solidFill>
                <a:latin typeface="PT Sans"/>
              </a:rPr>
              <a:t>disminuya la solubilidad de las moléculas orgánicas en la fase acuosa</a:t>
            </a:r>
            <a:r>
              <a:rPr lang="es-CO" dirty="0">
                <a:solidFill>
                  <a:srgbClr val="0070C0"/>
                </a:solidFill>
                <a:latin typeface="PT Sans"/>
              </a:rPr>
              <a:t>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2143" y="2037664"/>
            <a:ext cx="9094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dirty="0">
                <a:solidFill>
                  <a:srgbClr val="0070C0"/>
                </a:solidFill>
                <a:latin typeface="PT Sans"/>
              </a:rPr>
              <a:t>En este método se utiliza frecuentemente la proteinasa K, el TRIS-</a:t>
            </a:r>
            <a:r>
              <a:rPr lang="es-CO" dirty="0" err="1">
                <a:solidFill>
                  <a:srgbClr val="0070C0"/>
                </a:solidFill>
                <a:latin typeface="PT Sans"/>
              </a:rPr>
              <a:t>HCl</a:t>
            </a:r>
            <a:r>
              <a:rPr lang="es-CO" dirty="0">
                <a:solidFill>
                  <a:srgbClr val="0070C0"/>
                </a:solidFill>
                <a:latin typeface="PT Sans"/>
              </a:rPr>
              <a:t> para regular el pH.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7975" y="4830419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s-CO" dirty="0">
                <a:solidFill>
                  <a:schemeClr val="bg1"/>
                </a:solidFill>
                <a:latin typeface="PT Sans"/>
              </a:rPr>
              <a:t> </a:t>
            </a:r>
            <a:r>
              <a:rPr lang="es-CO" sz="2000" b="1" dirty="0">
                <a:solidFill>
                  <a:schemeClr val="bg1"/>
                </a:solidFill>
                <a:latin typeface="PT Sans"/>
              </a:rPr>
              <a:t>Cloruro de sodio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22836" y="6378093"/>
            <a:ext cx="2712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s-CO" dirty="0">
                <a:solidFill>
                  <a:schemeClr val="bg1"/>
                </a:solidFill>
                <a:latin typeface="PT Sans"/>
              </a:rPr>
              <a:t> </a:t>
            </a:r>
            <a:r>
              <a:rPr lang="es-CO" sz="2000" b="1" dirty="0">
                <a:solidFill>
                  <a:schemeClr val="bg1"/>
                </a:solidFill>
                <a:latin typeface="PT Sans"/>
              </a:rPr>
              <a:t>Perclorato de sodio </a:t>
            </a:r>
            <a:endParaRPr lang="es-CO" b="1" dirty="0">
              <a:solidFill>
                <a:schemeClr val="bg1"/>
              </a:solidFill>
              <a:latin typeface="PT Sans"/>
            </a:endParaRPr>
          </a:p>
        </p:txBody>
      </p:sp>
      <p:pic>
        <p:nvPicPr>
          <p:cNvPr id="6148" name="Picture 4" descr="Ammonium perchlo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5" y="5230529"/>
            <a:ext cx="2819586" cy="15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Resultado de imagen para Perclorato de so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" y="3474869"/>
            <a:ext cx="3051017" cy="1449233"/>
          </a:xfrm>
          <a:prstGeom prst="rect">
            <a:avLst/>
          </a:prstGeom>
        </p:spPr>
      </p:pic>
      <p:pic>
        <p:nvPicPr>
          <p:cNvPr id="16" name="Picture 2" descr="Resultado de imagen para acetato de sodio form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50" y="3350060"/>
            <a:ext cx="23336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3029682" y="4665259"/>
            <a:ext cx="268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Acetato de sodio</a:t>
            </a:r>
          </a:p>
        </p:txBody>
      </p:sp>
      <p:pic>
        <p:nvPicPr>
          <p:cNvPr id="6156" name="Picture 12" descr="Resultado de imagen para acetato de potasio form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14" y="5026049"/>
            <a:ext cx="23336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925132" y="3757318"/>
            <a:ext cx="31237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737A84"/>
                </a:solidFill>
                <a:latin typeface="PT Sans"/>
              </a:rPr>
              <a:t>Las sales precipitan las moléculas orgánicas.</a:t>
            </a:r>
          </a:p>
          <a:p>
            <a:pPr algn="just" fontAlgn="base"/>
            <a:endParaRPr lang="es-CO" dirty="0">
              <a:solidFill>
                <a:srgbClr val="737A84"/>
              </a:solidFill>
              <a:latin typeface="PT Sans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737A84"/>
                </a:solidFill>
                <a:latin typeface="PT Sans"/>
              </a:rPr>
              <a:t>El precipitado formado se separa por centrifugación.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s-CO" dirty="0">
              <a:solidFill>
                <a:srgbClr val="737A84"/>
              </a:solidFill>
              <a:latin typeface="PT Sans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737A84"/>
                </a:solidFill>
                <a:latin typeface="PT Sans"/>
              </a:rPr>
              <a:t>El ADN de la disolución acuosa puede extraerse  mediante la adición de alcohol, por precipitación.</a:t>
            </a:r>
          </a:p>
        </p:txBody>
      </p:sp>
    </p:spTree>
    <p:extLst>
      <p:ext uri="{BB962C8B-B14F-4D97-AF65-F5344CB8AC3E}">
        <p14:creationId xmlns:p14="http://schemas.microsoft.com/office/powerpoint/2010/main" val="383490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1750" y="4905077"/>
            <a:ext cx="79566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sz="3200" dirty="0">
                <a:solidFill>
                  <a:srgbClr val="737A84"/>
                </a:solidFill>
                <a:latin typeface="PT Sans"/>
              </a:rPr>
              <a:t>Consiste en lograr </a:t>
            </a:r>
            <a:r>
              <a:rPr lang="es-CO" sz="3200" b="1" dirty="0">
                <a:solidFill>
                  <a:srgbClr val="737A84"/>
                </a:solidFill>
                <a:latin typeface="PT Sans"/>
              </a:rPr>
              <a:t>la lisis o ruptura de la célula</a:t>
            </a:r>
            <a:r>
              <a:rPr lang="es-CO" sz="3200" dirty="0">
                <a:solidFill>
                  <a:srgbClr val="737A84"/>
                </a:solidFill>
                <a:latin typeface="PT Sans"/>
              </a:rPr>
              <a:t>, y luego </a:t>
            </a:r>
            <a:r>
              <a:rPr lang="es-CO" sz="3200" b="1" dirty="0">
                <a:solidFill>
                  <a:srgbClr val="737A84"/>
                </a:solidFill>
                <a:latin typeface="PT Sans"/>
              </a:rPr>
              <a:t>separar las moléculas </a:t>
            </a:r>
            <a:r>
              <a:rPr lang="es-CO" sz="3200" dirty="0">
                <a:solidFill>
                  <a:srgbClr val="737A84"/>
                </a:solidFill>
                <a:latin typeface="PT Sans"/>
              </a:rPr>
              <a:t>de ADN del resto de los constituyentes de la célula.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0" y="142880"/>
            <a:ext cx="9362364" cy="4702075"/>
            <a:chOff x="0" y="142880"/>
            <a:chExt cx="9362364" cy="4702075"/>
          </a:xfrm>
        </p:grpSpPr>
        <p:sp>
          <p:nvSpPr>
            <p:cNvPr id="6" name="Rectángulo 5"/>
            <p:cNvSpPr/>
            <p:nvPr/>
          </p:nvSpPr>
          <p:spPr>
            <a:xfrm>
              <a:off x="0" y="142880"/>
              <a:ext cx="93623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t"/>
              <a:r>
                <a:rPr lang="es-CO" b="1" dirty="0">
                  <a:solidFill>
                    <a:schemeClr val="bg1"/>
                  </a:solidFill>
                  <a:latin typeface="PT Sans Narrow"/>
                </a:rPr>
                <a:t>FUNDAMENTO GENERAL</a:t>
              </a:r>
              <a:endParaRPr lang="es-CO" b="1" i="0" dirty="0">
                <a:solidFill>
                  <a:schemeClr val="bg1"/>
                </a:solidFill>
                <a:effectLst/>
                <a:latin typeface="PT Sans Narrow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95534" y="665360"/>
              <a:ext cx="9048466" cy="4179595"/>
              <a:chOff x="-150126" y="1023582"/>
              <a:chExt cx="9144000" cy="5261971"/>
            </a:xfrm>
          </p:grpSpPr>
          <p:pic>
            <p:nvPicPr>
              <p:cNvPr id="2050" name="Picture 2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45" b="6929"/>
              <a:stretch/>
            </p:blipFill>
            <p:spPr bwMode="auto">
              <a:xfrm>
                <a:off x="-150126" y="1023582"/>
                <a:ext cx="9144000" cy="5261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ángulo 6"/>
              <p:cNvSpPr/>
              <p:nvPr/>
            </p:nvSpPr>
            <p:spPr>
              <a:xfrm>
                <a:off x="5759355" y="2156346"/>
                <a:ext cx="2947917" cy="2279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" name="Elipse 1"/>
            <p:cNvSpPr/>
            <p:nvPr/>
          </p:nvSpPr>
          <p:spPr>
            <a:xfrm>
              <a:off x="5431229" y="1565116"/>
              <a:ext cx="228437" cy="2054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01510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interacciones hidrofóbicas de protein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/>
          <a:stretch/>
        </p:blipFill>
        <p:spPr bwMode="auto">
          <a:xfrm>
            <a:off x="3595607" y="2933568"/>
            <a:ext cx="5521343" cy="37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moleculas de agua y prote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4870" y="1947672"/>
            <a:ext cx="3326052" cy="23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27050" y="27995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-223746" y="23345"/>
            <a:ext cx="942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b="1" dirty="0">
                <a:solidFill>
                  <a:schemeClr val="bg1"/>
                </a:solidFill>
              </a:rPr>
              <a:t>Método de Isotiocianato de Guanidina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87386" y="941011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252525"/>
                </a:solidFill>
                <a:latin typeface="Arial" panose="020B0604020202020204" pitchFamily="34" charset="0"/>
              </a:rPr>
              <a:t>Degradante de proteínas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69428" y="848678"/>
            <a:ext cx="471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s-CO" sz="2400" b="1" dirty="0">
                <a:solidFill>
                  <a:srgbClr val="0070C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Isotiocianato de Guanidina: </a:t>
            </a:r>
          </a:p>
        </p:txBody>
      </p:sp>
      <p:pic>
        <p:nvPicPr>
          <p:cNvPr id="8" name="Picture 2" descr="Resultado de imagen para Adn y protei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47" y="1165499"/>
            <a:ext cx="2554054" cy="375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5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7050" y="27995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-223746" y="23345"/>
            <a:ext cx="942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b="1" dirty="0">
                <a:solidFill>
                  <a:schemeClr val="bg1"/>
                </a:solidFill>
              </a:rPr>
              <a:t>Método de Extracción por Trizol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2152" y="1280624"/>
            <a:ext cx="91061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/>
            <a:r>
              <a:rPr lang="es-CO" sz="2800" b="1" dirty="0">
                <a:solidFill>
                  <a:srgbClr val="002060"/>
                </a:solidFill>
              </a:rPr>
              <a:t>Trizol: </a:t>
            </a:r>
            <a:r>
              <a:rPr lang="es-CO" sz="2800" dirty="0">
                <a:solidFill>
                  <a:srgbClr val="002060"/>
                </a:solidFill>
              </a:rPr>
              <a:t>Solución  monofásica de Isotiocianato de Guanidino y</a:t>
            </a:r>
          </a:p>
          <a:p>
            <a:pPr algn="just" fontAlgn="t"/>
            <a:r>
              <a:rPr lang="es-CO" sz="2800" dirty="0">
                <a:solidFill>
                  <a:srgbClr val="002060"/>
                </a:solidFill>
              </a:rPr>
              <a:t>Fenol</a:t>
            </a:r>
          </a:p>
        </p:txBody>
      </p:sp>
      <p:pic>
        <p:nvPicPr>
          <p:cNvPr id="3074" name="Picture 2" descr="http://1.bp.blogspot.com/-OwBrXkLjsKI/VZ55DqCKGsI/AAAAAAAABOg/lY__6VEhsys/s1600/300px-Trizol_ph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15" y="3028013"/>
            <a:ext cx="4766310" cy="31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161" t="19108" r="52658" b="25717"/>
          <a:stretch/>
        </p:blipFill>
        <p:spPr>
          <a:xfrm>
            <a:off x="0" y="2405453"/>
            <a:ext cx="4317167" cy="40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165" r="19584" b="28330"/>
          <a:stretch/>
        </p:blipFill>
        <p:spPr>
          <a:xfrm>
            <a:off x="164890" y="873178"/>
            <a:ext cx="8229600" cy="5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7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437" t="-455" r="15386" b="6550"/>
          <a:stretch/>
        </p:blipFill>
        <p:spPr>
          <a:xfrm>
            <a:off x="449706" y="402817"/>
            <a:ext cx="8094688" cy="61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7050" y="27995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-223746" y="23345"/>
            <a:ext cx="942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CO" sz="3600" b="1" dirty="0">
                <a:solidFill>
                  <a:schemeClr val="bg1"/>
                </a:solidFill>
              </a:rPr>
              <a:t>Método de Extracción por Shock Térmico</a:t>
            </a:r>
          </a:p>
        </p:txBody>
      </p:sp>
      <p:pic>
        <p:nvPicPr>
          <p:cNvPr id="5122" name="Picture 2" descr="https://html1-f.scribdassets.com/2by3vzb2tc42t22z/images/11-9e2c894f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t="48865" r="27927"/>
          <a:stretch/>
        </p:blipFill>
        <p:spPr bwMode="auto">
          <a:xfrm>
            <a:off x="27698" y="1029537"/>
            <a:ext cx="4392118" cy="24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5825" y="844871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  <a:latin typeface="ff2"/>
              </a:rPr>
              <a:t>1. Centrifugar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372" t="17280" r="31221" b="28328"/>
          <a:stretch/>
        </p:blipFill>
        <p:spPr>
          <a:xfrm>
            <a:off x="2591664" y="3608446"/>
            <a:ext cx="6525286" cy="32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" y="629587"/>
            <a:ext cx="9144000" cy="6228413"/>
            <a:chOff x="1" y="629587"/>
            <a:chExt cx="9144000" cy="6228413"/>
          </a:xfrm>
        </p:grpSpPr>
        <p:pic>
          <p:nvPicPr>
            <p:cNvPr id="1026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" t="15475" r="2697"/>
            <a:stretch/>
          </p:blipFill>
          <p:spPr bwMode="auto">
            <a:xfrm>
              <a:off x="1" y="629587"/>
              <a:ext cx="9144000" cy="622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494675" y="1558977"/>
              <a:ext cx="8379502" cy="41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044167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0" y="1267142"/>
            <a:ext cx="9362364" cy="4702075"/>
            <a:chOff x="0" y="142880"/>
            <a:chExt cx="9362364" cy="4702075"/>
          </a:xfrm>
        </p:grpSpPr>
        <p:sp>
          <p:nvSpPr>
            <p:cNvPr id="6" name="Rectángulo 5"/>
            <p:cNvSpPr/>
            <p:nvPr/>
          </p:nvSpPr>
          <p:spPr>
            <a:xfrm>
              <a:off x="0" y="142880"/>
              <a:ext cx="93623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t"/>
              <a:r>
                <a:rPr lang="es-CO" b="1" dirty="0">
                  <a:solidFill>
                    <a:schemeClr val="bg1"/>
                  </a:solidFill>
                  <a:latin typeface="PT Sans Narrow"/>
                </a:rPr>
                <a:t>FUNDAMENTO GENERAL</a:t>
              </a:r>
              <a:endParaRPr lang="es-CO" b="1" i="0" dirty="0">
                <a:solidFill>
                  <a:schemeClr val="bg1"/>
                </a:solidFill>
                <a:effectLst/>
                <a:latin typeface="PT Sans Narrow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95534" y="665360"/>
              <a:ext cx="9048466" cy="4179595"/>
              <a:chOff x="-150126" y="1023582"/>
              <a:chExt cx="9144000" cy="5261971"/>
            </a:xfrm>
          </p:grpSpPr>
          <p:pic>
            <p:nvPicPr>
              <p:cNvPr id="2050" name="Picture 2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45" b="6929"/>
              <a:stretch/>
            </p:blipFill>
            <p:spPr bwMode="auto">
              <a:xfrm>
                <a:off x="-150126" y="1023582"/>
                <a:ext cx="9144000" cy="5261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ángulo 6"/>
              <p:cNvSpPr/>
              <p:nvPr/>
            </p:nvSpPr>
            <p:spPr>
              <a:xfrm>
                <a:off x="5759355" y="2156346"/>
                <a:ext cx="2947917" cy="2279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" name="Elipse 1"/>
            <p:cNvSpPr/>
            <p:nvPr/>
          </p:nvSpPr>
          <p:spPr>
            <a:xfrm>
              <a:off x="5333467" y="3375471"/>
              <a:ext cx="228437" cy="2054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38852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433" t="2920" r="18317" b="10963"/>
          <a:stretch/>
        </p:blipFill>
        <p:spPr>
          <a:xfrm>
            <a:off x="100898" y="179882"/>
            <a:ext cx="8518445" cy="65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83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0" y="1267142"/>
            <a:ext cx="9362364" cy="4804793"/>
            <a:chOff x="0" y="142880"/>
            <a:chExt cx="9362364" cy="4804793"/>
          </a:xfrm>
        </p:grpSpPr>
        <p:sp>
          <p:nvSpPr>
            <p:cNvPr id="6" name="Rectángulo 5"/>
            <p:cNvSpPr/>
            <p:nvPr/>
          </p:nvSpPr>
          <p:spPr>
            <a:xfrm>
              <a:off x="0" y="142880"/>
              <a:ext cx="93623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t"/>
              <a:r>
                <a:rPr lang="es-CO" b="1" dirty="0">
                  <a:solidFill>
                    <a:schemeClr val="bg1"/>
                  </a:solidFill>
                  <a:latin typeface="PT Sans Narrow"/>
                </a:rPr>
                <a:t>FUNDAMENTO GENERAL</a:t>
              </a:r>
              <a:endParaRPr lang="es-CO" b="1" i="0" dirty="0">
                <a:solidFill>
                  <a:schemeClr val="bg1"/>
                </a:solidFill>
                <a:effectLst/>
                <a:latin typeface="PT Sans Narrow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95534" y="665360"/>
              <a:ext cx="9048466" cy="4179595"/>
              <a:chOff x="-150126" y="1023582"/>
              <a:chExt cx="9144000" cy="5261971"/>
            </a:xfrm>
          </p:grpSpPr>
          <p:pic>
            <p:nvPicPr>
              <p:cNvPr id="2050" name="Picture 2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45" b="6929"/>
              <a:stretch/>
            </p:blipFill>
            <p:spPr bwMode="auto">
              <a:xfrm>
                <a:off x="-150126" y="1023582"/>
                <a:ext cx="9144000" cy="5261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ángulo 6"/>
              <p:cNvSpPr/>
              <p:nvPr/>
            </p:nvSpPr>
            <p:spPr>
              <a:xfrm>
                <a:off x="5759355" y="2156346"/>
                <a:ext cx="2947917" cy="2279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" name="Elipse 1"/>
            <p:cNvSpPr/>
            <p:nvPr/>
          </p:nvSpPr>
          <p:spPr>
            <a:xfrm>
              <a:off x="4343563" y="4742236"/>
              <a:ext cx="228437" cy="2054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70541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niverse-review.ca/I11-50-restrictionenzy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35"/>
          <a:stretch/>
        </p:blipFill>
        <p:spPr bwMode="auto">
          <a:xfrm>
            <a:off x="1139252" y="115276"/>
            <a:ext cx="6565693" cy="66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6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LISIS CELULAR</a:t>
            </a:r>
          </a:p>
        </p:txBody>
      </p:sp>
      <p:pic>
        <p:nvPicPr>
          <p:cNvPr id="1028" name="Picture 4" descr="eucariota.gif (800×574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" y="741958"/>
            <a:ext cx="8538233" cy="61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12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detección de ADN por espectrofotometria 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5" y="154653"/>
            <a:ext cx="8928464" cy="670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473377"/>
            <a:ext cx="9144000" cy="1723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dirty="0">
                <a:latin typeface="Brush Script MT" panose="03060802040406070304" pitchFamily="66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199928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Resultado de imagen para pip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45" y="3703973"/>
            <a:ext cx="1194135" cy="11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tubos de ensay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76316"/>
            <a:ext cx="1797211" cy="25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1658319" y="2076773"/>
            <a:ext cx="697423" cy="542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100" name="Picture 4" descr="Resultado de imagen para centrifug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t="18441" r="13502" b="18102"/>
          <a:stretch/>
        </p:blipFill>
        <p:spPr bwMode="auto">
          <a:xfrm>
            <a:off x="2502384" y="1132177"/>
            <a:ext cx="2712203" cy="24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858675" y="355038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  <a:latin typeface="Verdana, Arial, Helvetica, sans-serif"/>
              </a:rPr>
              <a:t>12 000g por 3 min</a:t>
            </a:r>
            <a:endParaRPr lang="es-CO" b="1" dirty="0"/>
          </a:p>
        </p:txBody>
      </p:sp>
      <p:sp>
        <p:nvSpPr>
          <p:cNvPr id="7" name="Flecha derecha 6"/>
          <p:cNvSpPr/>
          <p:nvPr/>
        </p:nvSpPr>
        <p:spPr>
          <a:xfrm>
            <a:off x="5415473" y="2076771"/>
            <a:ext cx="697423" cy="542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782" y="1255076"/>
            <a:ext cx="1962150" cy="2333625"/>
          </a:xfrm>
          <a:prstGeom prst="rect">
            <a:avLst/>
          </a:prstGeom>
        </p:spPr>
      </p:pic>
      <p:pic>
        <p:nvPicPr>
          <p:cNvPr id="4104" name="Picture 8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83" y="4301041"/>
            <a:ext cx="1055269" cy="17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 rot="5400000">
            <a:off x="6034132" y="3868420"/>
            <a:ext cx="559298" cy="542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6436493" y="5557113"/>
            <a:ext cx="2529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0000"/>
                </a:solidFill>
                <a:latin typeface="Verdana, Arial, Helvetica, sans-serif"/>
              </a:rPr>
              <a:t>600 µL TG -6 mol/L</a:t>
            </a:r>
          </a:p>
          <a:p>
            <a:r>
              <a:rPr lang="es-CO" sz="1400" b="1" dirty="0">
                <a:solidFill>
                  <a:srgbClr val="000000"/>
                </a:solidFill>
                <a:latin typeface="Verdana, Arial, Helvetica, sans-serif"/>
              </a:rPr>
              <a:t>acetato de sodio 20 </a:t>
            </a:r>
            <a:r>
              <a:rPr lang="es-CO" sz="1400" b="1" dirty="0" err="1">
                <a:solidFill>
                  <a:srgbClr val="000000"/>
                </a:solidFill>
                <a:latin typeface="Verdana, Arial, Helvetica, sans-serif"/>
              </a:rPr>
              <a:t>mmol</a:t>
            </a:r>
            <a:r>
              <a:rPr lang="es-CO" sz="1400" b="1" dirty="0">
                <a:solidFill>
                  <a:srgbClr val="000000"/>
                </a:solidFill>
                <a:latin typeface="Verdana, Arial, Helvetica, sans-serif"/>
              </a:rPr>
              <a:t>/L</a:t>
            </a:r>
          </a:p>
          <a:p>
            <a:r>
              <a:rPr lang="es-CO" sz="1400" b="1" dirty="0">
                <a:solidFill>
                  <a:srgbClr val="000000"/>
                </a:solidFill>
                <a:latin typeface="Verdana, Arial, Helvetica, sans-serif"/>
              </a:rPr>
              <a:t>Tris-</a:t>
            </a:r>
            <a:r>
              <a:rPr lang="es-CO" sz="1400" b="1" dirty="0" err="1">
                <a:solidFill>
                  <a:srgbClr val="000000"/>
                </a:solidFill>
                <a:latin typeface="Verdana, Arial, Helvetica, sans-serif"/>
              </a:rPr>
              <a:t>HCl</a:t>
            </a:r>
            <a:r>
              <a:rPr lang="es-CO" sz="1400" b="1" dirty="0">
                <a:solidFill>
                  <a:srgbClr val="000000"/>
                </a:solidFill>
                <a:latin typeface="Verdana, Arial, Helvetica, sans-serif"/>
              </a:rPr>
              <a:t> (pH 8,0) 50 </a:t>
            </a:r>
            <a:r>
              <a:rPr lang="es-CO" sz="1400" b="1" dirty="0" err="1">
                <a:solidFill>
                  <a:srgbClr val="000000"/>
                </a:solidFill>
                <a:latin typeface="Verdana, Arial, Helvetica, sans-serif"/>
              </a:rPr>
              <a:t>mmol</a:t>
            </a:r>
            <a:r>
              <a:rPr lang="es-CO" sz="1400" b="1" dirty="0">
                <a:solidFill>
                  <a:srgbClr val="000000"/>
                </a:solidFill>
                <a:latin typeface="Verdana, Arial, Helvetica, sans-serif"/>
              </a:rPr>
              <a:t>/L]. </a:t>
            </a:r>
            <a:endParaRPr lang="es-CO" sz="1400" b="1" dirty="0"/>
          </a:p>
        </p:txBody>
      </p:sp>
      <p:sp>
        <p:nvSpPr>
          <p:cNvPr id="9" name="Rectángulo 8"/>
          <p:cNvSpPr/>
          <p:nvPr/>
        </p:nvSpPr>
        <p:spPr>
          <a:xfrm>
            <a:off x="3129473" y="52545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Verdana, Arial, Helvetica, sans-serif"/>
              </a:rPr>
              <a:t>Incubar  a 95°C por 30 min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2427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esium chloride grad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7"/>
          <a:stretch/>
        </p:blipFill>
        <p:spPr bwMode="auto">
          <a:xfrm>
            <a:off x="847604" y="2533338"/>
            <a:ext cx="7915565" cy="41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para cesium chloride grad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74" b="66282"/>
          <a:stretch/>
        </p:blipFill>
        <p:spPr bwMode="auto">
          <a:xfrm>
            <a:off x="5930652" y="1929622"/>
            <a:ext cx="3004381" cy="17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1804" y="465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77071" y="101363"/>
            <a:ext cx="10762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O" sz="2400" b="1" dirty="0">
                <a:solidFill>
                  <a:schemeClr val="bg1"/>
                </a:solidFill>
              </a:rPr>
              <a:t>Extracción con gradientes de Cloruro de Cesio – Bromuro de Etidio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7071" y="20534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buAutoNum type="arabicPeriod"/>
            </a:pPr>
            <a:r>
              <a:rPr lang="es-CO" dirty="0">
                <a:solidFill>
                  <a:srgbClr val="737A84"/>
                </a:solidFill>
                <a:latin typeface="PT Sans"/>
              </a:rPr>
              <a:t>Lisado celular </a:t>
            </a:r>
          </a:p>
          <a:p>
            <a:pPr algn="just" fontAlgn="base"/>
            <a:r>
              <a:rPr lang="es-CO" dirty="0">
                <a:solidFill>
                  <a:srgbClr val="737A84"/>
                </a:solidFill>
                <a:latin typeface="PT Sans"/>
              </a:rPr>
              <a:t>2. Centrifugar con bromuro de etidio. </a:t>
            </a:r>
          </a:p>
          <a:p>
            <a:pPr algn="just" fontAlgn="base"/>
            <a:r>
              <a:rPr lang="es-CO" dirty="0">
                <a:solidFill>
                  <a:srgbClr val="737A84"/>
                </a:solidFill>
                <a:latin typeface="PT Sans"/>
              </a:rPr>
              <a:t>3. Visualizar con U.V</a:t>
            </a:r>
          </a:p>
          <a:p>
            <a:pPr marL="342900" indent="-342900" algn="just" fontAlgn="base">
              <a:buAutoNum type="arabicPeriod"/>
            </a:pPr>
            <a:endParaRPr lang="es-CO" dirty="0">
              <a:solidFill>
                <a:srgbClr val="737A84"/>
              </a:solidFill>
              <a:latin typeface="PT San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7564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solidFill>
                  <a:srgbClr val="737A84"/>
                </a:solidFill>
                <a:latin typeface="PT Sans"/>
              </a:rPr>
              <a:t>El ADN genómico puede purificarse por centrifugación selectiva a través de la generación de gradientes de cloruro de cesio.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4714028" y="7633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es-CO" b="1" dirty="0">
                <a:solidFill>
                  <a:srgbClr val="7030A0"/>
                </a:solidFill>
                <a:latin typeface="PT Sans"/>
              </a:rPr>
              <a:t>Desventajas:</a:t>
            </a:r>
            <a:r>
              <a:rPr lang="es-CO" dirty="0">
                <a:solidFill>
                  <a:srgbClr val="737A84"/>
                </a:solidFill>
                <a:latin typeface="PT Sans"/>
              </a:rPr>
              <a:t> es largo, imposible de automatizar, caro, requiere una ultracentrífuga y usa compuestos químicos tóxicos.</a:t>
            </a:r>
          </a:p>
        </p:txBody>
      </p:sp>
    </p:spTree>
    <p:extLst>
      <p:ext uri="{BB962C8B-B14F-4D97-AF65-F5344CB8AC3E}">
        <p14:creationId xmlns:p14="http://schemas.microsoft.com/office/powerpoint/2010/main" val="1204679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xtraction adn eucaryot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" y="1531515"/>
            <a:ext cx="8913574" cy="38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40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extraction adn eucaryot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77" y="611967"/>
            <a:ext cx="5219034" cy="56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53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extraction adn eucaryot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80" y="1359213"/>
            <a:ext cx="6997448" cy="49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.slidesharecdn.com/claseextraccion41-121126110537-phpapp02/95/mara-ngeles-baridon-mtodos-de-extraccin-y-purificacin-de-cidos-nucleicos-13-638.jpg?cb=13539280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b="-1"/>
          <a:stretch/>
        </p:blipFill>
        <p:spPr bwMode="auto">
          <a:xfrm>
            <a:off x="95534" y="666729"/>
            <a:ext cx="9048466" cy="53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LISIS CELULAR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864" y="6073020"/>
            <a:ext cx="9171805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55749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28" t="12816" r="16013" b="9764"/>
          <a:stretch/>
        </p:blipFill>
        <p:spPr>
          <a:xfrm>
            <a:off x="0" y="1032349"/>
            <a:ext cx="8790005" cy="56382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Componentes para lisar la célula</a:t>
            </a:r>
          </a:p>
        </p:txBody>
      </p:sp>
    </p:spTree>
    <p:extLst>
      <p:ext uri="{BB962C8B-B14F-4D97-AF65-F5344CB8AC3E}">
        <p14:creationId xmlns:p14="http://schemas.microsoft.com/office/powerpoint/2010/main" val="160900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704" t="15830" r="16820" b="8144"/>
          <a:stretch/>
        </p:blipFill>
        <p:spPr>
          <a:xfrm>
            <a:off x="0" y="944380"/>
            <a:ext cx="9197194" cy="59136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Componentes para lisar la célula</a:t>
            </a:r>
          </a:p>
        </p:txBody>
      </p:sp>
    </p:spTree>
    <p:extLst>
      <p:ext uri="{BB962C8B-B14F-4D97-AF65-F5344CB8AC3E}">
        <p14:creationId xmlns:p14="http://schemas.microsoft.com/office/powerpoint/2010/main" val="392109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0" y="655093"/>
            <a:ext cx="9362364" cy="5314125"/>
            <a:chOff x="0" y="142880"/>
            <a:chExt cx="9362364" cy="4702075"/>
          </a:xfrm>
        </p:grpSpPr>
        <p:sp>
          <p:nvSpPr>
            <p:cNvPr id="6" name="Rectángulo 5"/>
            <p:cNvSpPr/>
            <p:nvPr/>
          </p:nvSpPr>
          <p:spPr>
            <a:xfrm>
              <a:off x="0" y="142880"/>
              <a:ext cx="93623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t"/>
              <a:r>
                <a:rPr lang="es-CO" b="1" dirty="0">
                  <a:solidFill>
                    <a:schemeClr val="bg1"/>
                  </a:solidFill>
                  <a:latin typeface="PT Sans Narrow"/>
                </a:rPr>
                <a:t>FUNDAMENTO GENERAL</a:t>
              </a:r>
              <a:endParaRPr lang="es-CO" b="1" i="0" dirty="0">
                <a:solidFill>
                  <a:schemeClr val="bg1"/>
                </a:solidFill>
                <a:effectLst/>
                <a:latin typeface="PT Sans Narrow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95534" y="665360"/>
              <a:ext cx="9048466" cy="4179595"/>
              <a:chOff x="-150126" y="1023582"/>
              <a:chExt cx="9144000" cy="5261971"/>
            </a:xfrm>
          </p:grpSpPr>
          <p:pic>
            <p:nvPicPr>
              <p:cNvPr id="2050" name="Picture 2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45" b="6929"/>
              <a:stretch/>
            </p:blipFill>
            <p:spPr bwMode="auto">
              <a:xfrm>
                <a:off x="-150126" y="1023582"/>
                <a:ext cx="9144000" cy="5261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ángulo 6"/>
              <p:cNvSpPr/>
              <p:nvPr/>
            </p:nvSpPr>
            <p:spPr>
              <a:xfrm>
                <a:off x="5759355" y="2156346"/>
                <a:ext cx="2947917" cy="2279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" name="Elipse 1"/>
            <p:cNvSpPr/>
            <p:nvPr/>
          </p:nvSpPr>
          <p:spPr>
            <a:xfrm>
              <a:off x="5943274" y="2401483"/>
              <a:ext cx="228437" cy="2054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00482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dn y prote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15" y="856315"/>
            <a:ext cx="3801828" cy="558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9144000" cy="655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PURIFICACIÓN Y REMOCIÓN DE LAS PROTEINAS</a:t>
            </a:r>
          </a:p>
        </p:txBody>
      </p:sp>
    </p:spTree>
    <p:extLst>
      <p:ext uri="{BB962C8B-B14F-4D97-AF65-F5344CB8AC3E}">
        <p14:creationId xmlns:p14="http://schemas.microsoft.com/office/powerpoint/2010/main" val="123193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28" t="3740" r="16128" b="9374"/>
          <a:stretch/>
        </p:blipFill>
        <p:spPr>
          <a:xfrm>
            <a:off x="329784" y="502171"/>
            <a:ext cx="8814216" cy="63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35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2749</TotalTime>
  <Words>781</Words>
  <Application>Microsoft Office PowerPoint</Application>
  <PresentationFormat>Presentación en pantalla (4:3)</PresentationFormat>
  <Paragraphs>90</Paragraphs>
  <Slides>36</Slides>
  <Notes>6</Notes>
  <HiddenSlides>7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9" baseType="lpstr">
      <vt:lpstr>Arial</vt:lpstr>
      <vt:lpstr>Arial Unicode MS</vt:lpstr>
      <vt:lpstr>Bookman Old Style</vt:lpstr>
      <vt:lpstr>Brush Script MT</vt:lpstr>
      <vt:lpstr>Calibri</vt:lpstr>
      <vt:lpstr>Calibri Light</vt:lpstr>
      <vt:lpstr>ff1</vt:lpstr>
      <vt:lpstr>ff2</vt:lpstr>
      <vt:lpstr>HelveticaNeue-Light</vt:lpstr>
      <vt:lpstr>PT Sans</vt:lpstr>
      <vt:lpstr>PT Sans Narrow</vt:lpstr>
      <vt:lpstr>Verdana, Arial, Helvetica, sans-serif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Ganiveth Manjarrez Paba</dc:creator>
  <cp:lastModifiedBy>Felix Falconi</cp:lastModifiedBy>
  <cp:revision>88</cp:revision>
  <dcterms:created xsi:type="dcterms:W3CDTF">2017-02-28T21:11:38Z</dcterms:created>
  <dcterms:modified xsi:type="dcterms:W3CDTF">2023-09-13T03:47:06Z</dcterms:modified>
</cp:coreProperties>
</file>