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67" r:id="rId4"/>
    <p:sldId id="257" r:id="rId5"/>
    <p:sldId id="258" r:id="rId6"/>
    <p:sldId id="259" r:id="rId7"/>
    <p:sldId id="260" r:id="rId8"/>
    <p:sldId id="261" r:id="rId9"/>
    <p:sldId id="262" r:id="rId10"/>
    <p:sldId id="517" r:id="rId11"/>
    <p:sldId id="521" r:id="rId12"/>
    <p:sldId id="522" r:id="rId13"/>
    <p:sldId id="518" r:id="rId14"/>
    <p:sldId id="524" r:id="rId15"/>
    <p:sldId id="523" r:id="rId16"/>
    <p:sldId id="526" r:id="rId17"/>
    <p:sldId id="525" r:id="rId18"/>
    <p:sldId id="263" r:id="rId19"/>
    <p:sldId id="268" r:id="rId20"/>
    <p:sldId id="265" r:id="rId21"/>
    <p:sldId id="264" r:id="rId22"/>
    <p:sldId id="266" r:id="rId23"/>
    <p:sldId id="269" r:id="rId24"/>
    <p:sldId id="270" r:id="rId25"/>
    <p:sldId id="519" r:id="rId26"/>
    <p:sldId id="520" r:id="rId27"/>
    <p:sldId id="527" r:id="rId28"/>
    <p:sldId id="528" r:id="rId29"/>
    <p:sldId id="530" r:id="rId30"/>
    <p:sldId id="529"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17D4C-8929-EF0D-FCE0-775938BDE1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126CC71-F480-4188-CFB9-64CDE67C8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4700452-5AEA-DE6A-700E-5EAAB0BE6799}"/>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52617239-052A-21B4-19E6-3CB2F2A2A8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45588A-7259-EB56-20A0-1176E9590F71}"/>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268602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84D54-E6A2-DDED-749C-65C2F85995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6BF2469-09B0-0B65-65EC-40D860816A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DFD59D-F3BE-B586-5E74-6B1C0F7D1899}"/>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FD9265EC-A9D5-6127-19DF-F8574A6F8E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31BC4D-8B57-26A5-0D7B-B8D11586F703}"/>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215275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1A5C23-AAC4-8322-B8DA-C00B7E0736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80B4D-FB3D-3C7A-A2C8-2AF80CD3AE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AF53BE-DD64-4F4E-5A43-53D378F3DE38}"/>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499AF94A-81DF-7B6C-EBE4-FC204D20E6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C02E30-1A84-3863-29D9-CF1A67D0AE1D}"/>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232244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2D4DC1-182B-6386-DF8B-15CA9E9C45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11B0FE-6B84-09EF-3146-06651BC75F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48EF43-86F3-34FE-86E2-A439E511881D}"/>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90A866E3-904E-F22B-58FC-FFC59946A1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FF163B-C56B-8CD2-B0A8-8DA7B06B0D45}"/>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82816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2CF41-3AE8-48C2-850E-0BBE9C6E3B9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05F1447-71EC-7BCB-CFAC-A1EA5763C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335FAE-B1E7-8910-419C-56215198E739}"/>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ACB9D62B-E6CA-AE25-5541-A97AAAFB04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D4731B-504C-D517-3D65-128BEEF22F12}"/>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396941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3C7A3-A7F9-3A51-F930-6A118F7F43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B5D18E-1C8B-4D07-9A2E-C4DE55B714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9E56D4E-A46E-786D-6EA0-444DFECDDA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156661D-0346-4740-3375-22002662EC32}"/>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6" name="Marcador de pie de página 5">
            <a:extLst>
              <a:ext uri="{FF2B5EF4-FFF2-40B4-BE49-F238E27FC236}">
                <a16:creationId xmlns:a16="http://schemas.microsoft.com/office/drawing/2014/main" id="{1AC0002B-B77B-690F-A332-97BD33E1C2F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2DEF4A8-3BBA-576F-232D-C1084EF4DB1C}"/>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371180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CCC24-E600-D6A2-D301-5B5CCD71FE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ECEFE0-1552-9527-A0BE-686E0F11A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915D596-3E84-918D-41C2-DAE5E9D7A6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C879EC-35BB-E515-34B2-391222CF5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8A6E01F-F0C9-B0D5-B0A5-D83D04FC6C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B754756-BA27-693A-D9EE-2085B82C34EB}"/>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8" name="Marcador de pie de página 7">
            <a:extLst>
              <a:ext uri="{FF2B5EF4-FFF2-40B4-BE49-F238E27FC236}">
                <a16:creationId xmlns:a16="http://schemas.microsoft.com/office/drawing/2014/main" id="{96B642B8-806C-6DE4-5810-A5EF3A7BE9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704622E-D71E-FC51-58EF-53E54D026BBF}"/>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7891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2A761-BF74-21D9-95E3-8E2088CB95F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C4618CC-12F0-43D0-8A0A-D5EF1922E49C}"/>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4" name="Marcador de pie de página 3">
            <a:extLst>
              <a:ext uri="{FF2B5EF4-FFF2-40B4-BE49-F238E27FC236}">
                <a16:creationId xmlns:a16="http://schemas.microsoft.com/office/drawing/2014/main" id="{D776B9FF-ADC5-1017-EE82-98E7E9B9C02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716ED5B-D61B-4FA4-0B62-FFAD93E9C52E}"/>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390644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E3CBB4-45D7-0C3C-CBC3-7E3B79FB4879}"/>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3" name="Marcador de pie de página 2">
            <a:extLst>
              <a:ext uri="{FF2B5EF4-FFF2-40B4-BE49-F238E27FC236}">
                <a16:creationId xmlns:a16="http://schemas.microsoft.com/office/drawing/2014/main" id="{4DBD98A1-6E22-95D3-16ED-EA42B3A1310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78202DA-D7CA-5E89-10E1-EF0B5DF20EB3}"/>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222343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1D751-F941-A29B-E1DA-0C33FB9AA6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BB5418-C583-0419-7C91-5DAA8C821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0A8EC84-7B79-6E54-75FB-4DC4886DF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2DC234-BBDF-BFE0-5831-88EE8A81F951}"/>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6" name="Marcador de pie de página 5">
            <a:extLst>
              <a:ext uri="{FF2B5EF4-FFF2-40B4-BE49-F238E27FC236}">
                <a16:creationId xmlns:a16="http://schemas.microsoft.com/office/drawing/2014/main" id="{D7BEFCE0-9A51-AD2D-491B-8E6F89AA58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668CF2-81A5-E034-1CCB-2F9DF80B933A}"/>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326079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F1954-08CC-BC56-B718-2C4FE6B042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0750BC4-04A5-B786-923D-7F43A42C3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9991C-809F-30C1-AAA5-D1EF4A258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182198-2BE9-FB8D-6F21-D05AE4380F5D}"/>
              </a:ext>
            </a:extLst>
          </p:cNvPr>
          <p:cNvSpPr>
            <a:spLocks noGrp="1"/>
          </p:cNvSpPr>
          <p:nvPr>
            <p:ph type="dt" sz="half" idx="10"/>
          </p:nvPr>
        </p:nvSpPr>
        <p:spPr/>
        <p:txBody>
          <a:bodyPr/>
          <a:lstStyle/>
          <a:p>
            <a:fld id="{41F03D2F-94AD-4A4E-8EC8-C4B871EB1A43}" type="datetimeFigureOut">
              <a:rPr lang="es-ES" smtClean="0"/>
              <a:t>03/04/2025</a:t>
            </a:fld>
            <a:endParaRPr lang="es-ES"/>
          </a:p>
        </p:txBody>
      </p:sp>
      <p:sp>
        <p:nvSpPr>
          <p:cNvPr id="6" name="Marcador de pie de página 5">
            <a:extLst>
              <a:ext uri="{FF2B5EF4-FFF2-40B4-BE49-F238E27FC236}">
                <a16:creationId xmlns:a16="http://schemas.microsoft.com/office/drawing/2014/main" id="{F1966966-99F0-F6AE-F754-7CFA623A0A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B6CBDE-CBB0-C3BC-898D-D749F84CD376}"/>
              </a:ext>
            </a:extLst>
          </p:cNvPr>
          <p:cNvSpPr>
            <a:spLocks noGrp="1"/>
          </p:cNvSpPr>
          <p:nvPr>
            <p:ph type="sldNum" sz="quarter" idx="12"/>
          </p:nvPr>
        </p:nvSpPr>
        <p:spPr/>
        <p:txBody>
          <a:bodyPr/>
          <a:lstStyle/>
          <a:p>
            <a:fld id="{F12C9E56-460E-462A-83B5-468117871468}" type="slidenum">
              <a:rPr lang="es-ES" smtClean="0"/>
              <a:t>‹Nº›</a:t>
            </a:fld>
            <a:endParaRPr lang="es-ES"/>
          </a:p>
        </p:txBody>
      </p:sp>
    </p:spTree>
    <p:extLst>
      <p:ext uri="{BB962C8B-B14F-4D97-AF65-F5344CB8AC3E}">
        <p14:creationId xmlns:p14="http://schemas.microsoft.com/office/powerpoint/2010/main" val="410490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C88EDAC-1AF3-4459-D7EA-276282347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185A723-BA70-9980-2E3E-F936FF628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B9318-88A9-545C-9F8E-EF62B433D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03D2F-94AD-4A4E-8EC8-C4B871EB1A43}" type="datetimeFigureOut">
              <a:rPr lang="es-ES" smtClean="0"/>
              <a:t>03/04/2025</a:t>
            </a:fld>
            <a:endParaRPr lang="es-ES"/>
          </a:p>
        </p:txBody>
      </p:sp>
      <p:sp>
        <p:nvSpPr>
          <p:cNvPr id="5" name="Marcador de pie de página 4">
            <a:extLst>
              <a:ext uri="{FF2B5EF4-FFF2-40B4-BE49-F238E27FC236}">
                <a16:creationId xmlns:a16="http://schemas.microsoft.com/office/drawing/2014/main" id="{010FFA87-B5C6-FC4C-5F4B-ADE6A6889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703287E-C11D-5B5F-8355-8D10EDC9F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C9E56-460E-462A-83B5-468117871468}" type="slidenum">
              <a:rPr lang="es-ES" smtClean="0"/>
              <a:t>‹Nº›</a:t>
            </a:fld>
            <a:endParaRPr lang="es-ES"/>
          </a:p>
        </p:txBody>
      </p:sp>
    </p:spTree>
    <p:extLst>
      <p:ext uri="{BB962C8B-B14F-4D97-AF65-F5344CB8AC3E}">
        <p14:creationId xmlns:p14="http://schemas.microsoft.com/office/powerpoint/2010/main" val="271563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elicit.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arzing.com/resources/publish-or-perish" TargetMode="External"/><Relationship Id="rId2" Type="http://schemas.openxmlformats.org/officeDocument/2006/relationships/hyperlink" Target="https://elicit.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ialnet.unirioja.es/servlet/articulo?codigo=9152554" TargetMode="External"/><Relationship Id="rId2" Type="http://schemas.openxmlformats.org/officeDocument/2006/relationships/hyperlink" Target="https://rua.ua.es/dspace/handle/10045/130438" TargetMode="External"/><Relationship Id="rId1" Type="http://schemas.openxmlformats.org/officeDocument/2006/relationships/slideLayout" Target="../slideLayouts/slideLayout7.xml"/><Relationship Id="rId5" Type="http://schemas.openxmlformats.org/officeDocument/2006/relationships/hyperlink" Target="https://repositorio.upse.edu.ec/handle/46000/9245" TargetMode="External"/><Relationship Id="rId4" Type="http://schemas.openxmlformats.org/officeDocument/2006/relationships/hyperlink" Target="https://www.polodelconocimiento.com/ojs/index.php/es/article/view/338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s/documentos-pila-mont%C3%B3n-negocio-576385/"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pixabay.com/es/carpeta-oficina-archivos-23609/"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t/documento-papel-contrato-legal-4060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s/photo/1204477"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fo.orcid.org/es/equilibrar-el-control-del-investigador-y-la-integridad-de-los-dato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panama.educativa.org/archivos/repositorio/5500/5640/html/index.ht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72FECF-989E-8513-1925-86FE3FB01296}"/>
              </a:ext>
            </a:extLst>
          </p:cNvPr>
          <p:cNvSpPr/>
          <p:nvPr/>
        </p:nvSpPr>
        <p:spPr>
          <a:xfrm>
            <a:off x="1244867" y="539014"/>
            <a:ext cx="9702266" cy="31378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07000"/>
              </a:lnSpc>
              <a:spcAft>
                <a:spcPts val="800"/>
              </a:spcAf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Cómo Elegir una Problemática para tu Tesis Jurídica</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2400" dirty="0">
                <a:effectLst/>
                <a:latin typeface="Times New Roman" panose="02020603050405020304" pitchFamily="18" charset="0"/>
                <a:ea typeface="Calibri" panose="020F0502020204030204" pitchFamily="34" charset="0"/>
              </a:rPr>
              <a:t>Elegir una problemática para la tesis es un paso crucial que debe basarse en una investigación previa rigurosa y en una reflexión profunda sobre el impacto que tendrá el estudio, el tema debe </a:t>
            </a:r>
            <a:r>
              <a:rPr lang="es-ES" sz="2400" b="1" dirty="0">
                <a:solidFill>
                  <a:srgbClr val="FF0000"/>
                </a:solidFill>
                <a:effectLst/>
                <a:latin typeface="Times New Roman" panose="02020603050405020304" pitchFamily="18" charset="0"/>
                <a:ea typeface="Calibri" panose="020F0502020204030204" pitchFamily="34" charset="0"/>
              </a:rPr>
              <a:t>estar alineado con los intereses y fortalezas del estudiante</a:t>
            </a:r>
            <a:r>
              <a:rPr lang="es-ES" sz="2400" dirty="0">
                <a:effectLst/>
                <a:latin typeface="Times New Roman" panose="02020603050405020304" pitchFamily="18" charset="0"/>
                <a:ea typeface="Calibri" panose="020F0502020204030204" pitchFamily="34" charset="0"/>
              </a:rPr>
              <a:t>, ser relevante en el contexto jurídico y es muy importante que la problemática </a:t>
            </a:r>
            <a:r>
              <a:rPr lang="es-ES" sz="2400" b="1" dirty="0">
                <a:solidFill>
                  <a:srgbClr val="FF0000"/>
                </a:solidFill>
                <a:effectLst/>
                <a:latin typeface="Times New Roman" panose="02020603050405020304" pitchFamily="18" charset="0"/>
                <a:ea typeface="Calibri" panose="020F0502020204030204" pitchFamily="34" charset="0"/>
              </a:rPr>
              <a:t>cuente con la información suficiente </a:t>
            </a:r>
            <a:r>
              <a:rPr lang="es-ES" sz="2400" dirty="0">
                <a:effectLst/>
                <a:latin typeface="Times New Roman" panose="02020603050405020304" pitchFamily="18" charset="0"/>
                <a:ea typeface="Calibri" panose="020F0502020204030204" pitchFamily="34" charset="0"/>
              </a:rPr>
              <a:t>para desarrollar un tema de manera sólida.</a:t>
            </a:r>
            <a:endParaRPr lang="es-ES" sz="2400" dirty="0"/>
          </a:p>
        </p:txBody>
      </p:sp>
      <p:pic>
        <p:nvPicPr>
          <p:cNvPr id="1026" name="Picture 2" descr="Premio tesis de doctorado en Ciencias Sociales - COMECSO">
            <a:extLst>
              <a:ext uri="{FF2B5EF4-FFF2-40B4-BE49-F238E27FC236}">
                <a16:creationId xmlns:a16="http://schemas.microsoft.com/office/drawing/2014/main" id="{B9D75869-E9B6-9EE0-1541-2F165184D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799" y="4413986"/>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ma de tesis">
            <a:extLst>
              <a:ext uri="{FF2B5EF4-FFF2-40B4-BE49-F238E27FC236}">
                <a16:creationId xmlns:a16="http://schemas.microsoft.com/office/drawing/2014/main" id="{D26269C8-C703-8E87-1D35-C747C8AB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610" y="4142372"/>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4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D8EE29-E3AD-404F-AA8E-638740C90D5B}"/>
              </a:ext>
            </a:extLst>
          </p:cNvPr>
          <p:cNvSpPr/>
          <p:nvPr/>
        </p:nvSpPr>
        <p:spPr>
          <a:xfrm>
            <a:off x="1238250" y="1656614"/>
            <a:ext cx="9925050" cy="5616922"/>
          </a:xfrm>
          <a:prstGeom prst="rect">
            <a:avLst/>
          </a:prstGeom>
        </p:spPr>
        <p:txBody>
          <a:bodyPr wrap="square">
            <a:spAutoFit/>
          </a:bodyPr>
          <a:lstStyle/>
          <a:p>
            <a:pPr algn="ctr"/>
            <a:endParaRPr lang="es-EC" b="1" dirty="0"/>
          </a:p>
          <a:p>
            <a:pPr algn="ctr"/>
            <a:endParaRPr lang="es-EC" b="1" dirty="0"/>
          </a:p>
          <a:p>
            <a:pPr algn="ctr"/>
            <a:endParaRPr lang="es-EC" b="1" dirty="0"/>
          </a:p>
          <a:p>
            <a:r>
              <a:rPr lang="es-EC" sz="4000" b="1" dirty="0" err="1"/>
              <a:t>Elicit</a:t>
            </a:r>
            <a:endParaRPr lang="es-EC" sz="4000" b="1" dirty="0"/>
          </a:p>
          <a:p>
            <a:endParaRPr lang="es-EC" sz="2500" b="1" dirty="0"/>
          </a:p>
          <a:p>
            <a:r>
              <a:rPr lang="es-MX" sz="2500" dirty="0"/>
              <a:t>Herramienta de investigación basada en inteligencia artificial que ayuda a encontrar y resumir información científica. Permite a los usuarios automatizar la búsqueda de estudios, generar resúmenes, organizar referencias y evaluar la calidad de la evidencia, facilitando la revisión sistemática de la literatura en diversas disciplinas académicas.</a:t>
            </a:r>
          </a:p>
          <a:p>
            <a:endParaRPr lang="es-MX" sz="2500" dirty="0"/>
          </a:p>
          <a:p>
            <a:r>
              <a:rPr lang="es-EC" sz="4000" dirty="0">
                <a:hlinkClick r:id="rId2"/>
              </a:rPr>
              <a:t>https://elicit.com/</a:t>
            </a:r>
            <a:r>
              <a:rPr lang="es-MX" sz="4000" dirty="0"/>
              <a:t> </a:t>
            </a:r>
            <a:endParaRPr lang="es-EC" sz="4000" dirty="0"/>
          </a:p>
          <a:p>
            <a:endParaRPr lang="es-EC" sz="2500" b="1" dirty="0"/>
          </a:p>
          <a:p>
            <a:endParaRPr lang="es-EC" sz="2500" dirty="0"/>
          </a:p>
        </p:txBody>
      </p:sp>
      <p:sp>
        <p:nvSpPr>
          <p:cNvPr id="3" name="object 3">
            <a:extLst>
              <a:ext uri="{FF2B5EF4-FFF2-40B4-BE49-F238E27FC236}">
                <a16:creationId xmlns:a16="http://schemas.microsoft.com/office/drawing/2014/main" id="{E54E65CB-E999-44E9-A57F-7875587A8BE2}"/>
              </a:ext>
            </a:extLst>
          </p:cNvPr>
          <p:cNvSpPr/>
          <p:nvPr/>
        </p:nvSpPr>
        <p:spPr>
          <a:xfrm>
            <a:off x="2039353" y="418105"/>
            <a:ext cx="8467725" cy="1373096"/>
          </a:xfrm>
          <a:custGeom>
            <a:avLst/>
            <a:gdLst/>
            <a:ahLst/>
            <a:cxnLst/>
            <a:rect l="l" t="t" r="r" b="b"/>
            <a:pathLst>
              <a:path w="8467725" h="782319">
                <a:moveTo>
                  <a:pt x="8467344" y="0"/>
                </a:moveTo>
                <a:lnTo>
                  <a:pt x="0" y="0"/>
                </a:lnTo>
                <a:lnTo>
                  <a:pt x="0" y="781812"/>
                </a:lnTo>
                <a:lnTo>
                  <a:pt x="8467344" y="781812"/>
                </a:lnTo>
                <a:lnTo>
                  <a:pt x="8467344" y="0"/>
                </a:lnTo>
                <a:close/>
              </a:path>
            </a:pathLst>
          </a:custGeom>
          <a:solidFill>
            <a:schemeClr val="accent1">
              <a:lumMod val="50000"/>
            </a:schemeClr>
          </a:solidFill>
        </p:spPr>
        <p:txBody>
          <a:bodyPr wrap="square" lIns="0" tIns="0" rIns="0" bIns="0" rtlCol="0"/>
          <a:lstStyle/>
          <a:p>
            <a:pPr algn="ctr"/>
            <a:r>
              <a:rPr lang="es-EC" sz="4500" b="1" dirty="0">
                <a:solidFill>
                  <a:schemeClr val="bg1"/>
                </a:solidFill>
              </a:rPr>
              <a:t>Herramientas útiles para construir el estado del arte</a:t>
            </a:r>
          </a:p>
        </p:txBody>
      </p:sp>
    </p:spTree>
    <p:extLst>
      <p:ext uri="{BB962C8B-B14F-4D97-AF65-F5344CB8AC3E}">
        <p14:creationId xmlns:p14="http://schemas.microsoft.com/office/powerpoint/2010/main" val="286727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2130CD-F4B8-A77B-029B-AFC621F44DBC}"/>
              </a:ext>
            </a:extLst>
          </p:cNvPr>
          <p:cNvPicPr>
            <a:picLocks noChangeAspect="1"/>
          </p:cNvPicPr>
          <p:nvPr/>
        </p:nvPicPr>
        <p:blipFill>
          <a:blip r:embed="rId2"/>
          <a:stretch>
            <a:fillRect/>
          </a:stretch>
        </p:blipFill>
        <p:spPr>
          <a:xfrm>
            <a:off x="0" y="96253"/>
            <a:ext cx="12192000" cy="6660682"/>
          </a:xfrm>
          <a:prstGeom prst="rect">
            <a:avLst/>
          </a:prstGeom>
        </p:spPr>
      </p:pic>
      <p:cxnSp>
        <p:nvCxnSpPr>
          <p:cNvPr id="10" name="Conector recto 9">
            <a:extLst>
              <a:ext uri="{FF2B5EF4-FFF2-40B4-BE49-F238E27FC236}">
                <a16:creationId xmlns:a16="http://schemas.microsoft.com/office/drawing/2014/main" id="{13BA469B-F750-8A37-B56D-F537E87C6F4B}"/>
              </a:ext>
            </a:extLst>
          </p:cNvPr>
          <p:cNvCxnSpPr/>
          <p:nvPr/>
        </p:nvCxnSpPr>
        <p:spPr>
          <a:xfrm>
            <a:off x="2723949" y="3503596"/>
            <a:ext cx="224268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943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4EF75B-03C0-2330-9D02-2C9670C9F3CC}"/>
              </a:ext>
            </a:extLst>
          </p:cNvPr>
          <p:cNvPicPr>
            <a:picLocks noChangeAspect="1"/>
          </p:cNvPicPr>
          <p:nvPr/>
        </p:nvPicPr>
        <p:blipFill>
          <a:blip r:embed="rId2"/>
          <a:stretch>
            <a:fillRect/>
          </a:stretch>
        </p:blipFill>
        <p:spPr>
          <a:xfrm>
            <a:off x="0" y="221381"/>
            <a:ext cx="12192000" cy="6083166"/>
          </a:xfrm>
          <a:prstGeom prst="rect">
            <a:avLst/>
          </a:prstGeom>
        </p:spPr>
      </p:pic>
      <p:cxnSp>
        <p:nvCxnSpPr>
          <p:cNvPr id="5" name="Conector recto 4">
            <a:extLst>
              <a:ext uri="{FF2B5EF4-FFF2-40B4-BE49-F238E27FC236}">
                <a16:creationId xmlns:a16="http://schemas.microsoft.com/office/drawing/2014/main" id="{3FB908E6-0EC7-C9DE-CA32-78C7DAF518B4}"/>
              </a:ext>
            </a:extLst>
          </p:cNvPr>
          <p:cNvCxnSpPr/>
          <p:nvPr/>
        </p:nvCxnSpPr>
        <p:spPr>
          <a:xfrm>
            <a:off x="2473693" y="2261937"/>
            <a:ext cx="14534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1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D8EE29-E3AD-404F-AA8E-638740C90D5B}"/>
              </a:ext>
            </a:extLst>
          </p:cNvPr>
          <p:cNvSpPr/>
          <p:nvPr/>
        </p:nvSpPr>
        <p:spPr>
          <a:xfrm>
            <a:off x="876300" y="504089"/>
            <a:ext cx="9925050" cy="5093702"/>
          </a:xfrm>
          <a:prstGeom prst="rect">
            <a:avLst/>
          </a:prstGeom>
        </p:spPr>
        <p:txBody>
          <a:bodyPr wrap="square">
            <a:spAutoFit/>
          </a:bodyPr>
          <a:lstStyle/>
          <a:p>
            <a:pPr algn="ctr"/>
            <a:endParaRPr lang="es-EC" b="1" dirty="0"/>
          </a:p>
          <a:p>
            <a:pPr algn="ctr"/>
            <a:endParaRPr lang="es-EC" b="1" dirty="0"/>
          </a:p>
          <a:p>
            <a:r>
              <a:rPr lang="es-EC" sz="4000" b="1" dirty="0" err="1"/>
              <a:t>Publish</a:t>
            </a:r>
            <a:r>
              <a:rPr lang="es-EC" sz="4000" b="1" dirty="0"/>
              <a:t> </a:t>
            </a:r>
            <a:r>
              <a:rPr lang="es-EC" sz="4000" b="1" dirty="0" err="1"/>
              <a:t>or</a:t>
            </a:r>
            <a:r>
              <a:rPr lang="es-EC" sz="4000" b="1" dirty="0"/>
              <a:t> </a:t>
            </a:r>
            <a:r>
              <a:rPr lang="es-EC" sz="4000" b="1" dirty="0" err="1"/>
              <a:t>Perish</a:t>
            </a:r>
            <a:endParaRPr lang="es-EC" sz="4000" b="1" dirty="0"/>
          </a:p>
          <a:p>
            <a:endParaRPr lang="es-EC" sz="2500" b="1" dirty="0"/>
          </a:p>
          <a:p>
            <a:r>
              <a:rPr lang="es-MX" sz="2800" dirty="0"/>
              <a:t>Herramienta de software que ayuda a investigadores y académicos a analizar el impacto de sus publicaciones y de otros autores. Utiliza datos de diversas fuentes bibliográficas, como Google </a:t>
            </a:r>
            <a:r>
              <a:rPr lang="es-MX" sz="2800" dirty="0" err="1"/>
              <a:t>Scholar</a:t>
            </a:r>
            <a:r>
              <a:rPr lang="es-MX" sz="2800" dirty="0"/>
              <a:t>, para calcular métricas de citación, como el índice h, ofreciendo </a:t>
            </a:r>
            <a:r>
              <a:rPr lang="es-MX" sz="2800" dirty="0" err="1"/>
              <a:t>insights</a:t>
            </a:r>
            <a:r>
              <a:rPr lang="es-MX" sz="2800" dirty="0"/>
              <a:t> sobre productividad e influencia académica.</a:t>
            </a:r>
          </a:p>
          <a:p>
            <a:endParaRPr lang="es-MX" sz="2800" dirty="0">
              <a:hlinkClick r:id="rId2"/>
            </a:endParaRPr>
          </a:p>
          <a:p>
            <a:r>
              <a:rPr lang="es-MX" sz="2800" dirty="0">
                <a:hlinkClick r:id="rId3"/>
              </a:rPr>
              <a:t>https://harzing.com/resources/publish-or-perish </a:t>
            </a:r>
            <a:endParaRPr lang="es-MX" sz="2800" dirty="0">
              <a:hlinkClick r:id="rId2"/>
            </a:endParaRPr>
          </a:p>
          <a:p>
            <a:endParaRPr lang="es-MX" sz="2800" dirty="0">
              <a:hlinkClick r:id="rId2"/>
            </a:endParaRPr>
          </a:p>
        </p:txBody>
      </p:sp>
    </p:spTree>
    <p:extLst>
      <p:ext uri="{BB962C8B-B14F-4D97-AF65-F5344CB8AC3E}">
        <p14:creationId xmlns:p14="http://schemas.microsoft.com/office/powerpoint/2010/main" val="353532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0AB3B2-E62A-DCC0-4342-7CCFABB2EED9}"/>
              </a:ext>
            </a:extLst>
          </p:cNvPr>
          <p:cNvPicPr>
            <a:picLocks noChangeAspect="1"/>
          </p:cNvPicPr>
          <p:nvPr/>
        </p:nvPicPr>
        <p:blipFill>
          <a:blip r:embed="rId2"/>
          <a:stretch>
            <a:fillRect/>
          </a:stretch>
        </p:blipFill>
        <p:spPr>
          <a:xfrm>
            <a:off x="0" y="323430"/>
            <a:ext cx="12192000" cy="6211140"/>
          </a:xfrm>
          <a:prstGeom prst="rect">
            <a:avLst/>
          </a:prstGeom>
        </p:spPr>
      </p:pic>
      <p:cxnSp>
        <p:nvCxnSpPr>
          <p:cNvPr id="5" name="Conector recto 4">
            <a:extLst>
              <a:ext uri="{FF2B5EF4-FFF2-40B4-BE49-F238E27FC236}">
                <a16:creationId xmlns:a16="http://schemas.microsoft.com/office/drawing/2014/main" id="{76B8F78C-CAA8-4BDE-0F7E-29F86EA55682}"/>
              </a:ext>
            </a:extLst>
          </p:cNvPr>
          <p:cNvCxnSpPr/>
          <p:nvPr/>
        </p:nvCxnSpPr>
        <p:spPr>
          <a:xfrm>
            <a:off x="3022333" y="2935705"/>
            <a:ext cx="1597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24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F0FA6B-FBE9-F19B-B28A-41208BBFC522}"/>
              </a:ext>
            </a:extLst>
          </p:cNvPr>
          <p:cNvPicPr>
            <a:picLocks noChangeAspect="1"/>
          </p:cNvPicPr>
          <p:nvPr/>
        </p:nvPicPr>
        <p:blipFill>
          <a:blip r:embed="rId2"/>
          <a:stretch>
            <a:fillRect/>
          </a:stretch>
        </p:blipFill>
        <p:spPr>
          <a:xfrm>
            <a:off x="0" y="204537"/>
            <a:ext cx="12192000" cy="6448926"/>
          </a:xfrm>
          <a:prstGeom prst="rect">
            <a:avLst/>
          </a:prstGeom>
        </p:spPr>
      </p:pic>
      <p:cxnSp>
        <p:nvCxnSpPr>
          <p:cNvPr id="5" name="Conector recto 4">
            <a:extLst>
              <a:ext uri="{FF2B5EF4-FFF2-40B4-BE49-F238E27FC236}">
                <a16:creationId xmlns:a16="http://schemas.microsoft.com/office/drawing/2014/main" id="{234D0B06-444B-F300-2A33-F70486129EB5}"/>
              </a:ext>
            </a:extLst>
          </p:cNvPr>
          <p:cNvCxnSpPr/>
          <p:nvPr/>
        </p:nvCxnSpPr>
        <p:spPr>
          <a:xfrm>
            <a:off x="8181474" y="2550695"/>
            <a:ext cx="1097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7B9832D7-0111-2546-5163-E2B7B2E76C09}"/>
              </a:ext>
            </a:extLst>
          </p:cNvPr>
          <p:cNvCxnSpPr/>
          <p:nvPr/>
        </p:nvCxnSpPr>
        <p:spPr>
          <a:xfrm>
            <a:off x="2279583" y="3550118"/>
            <a:ext cx="1097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9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DA0143-A0B9-E412-7795-E631AAFA5943}"/>
              </a:ext>
            </a:extLst>
          </p:cNvPr>
          <p:cNvPicPr>
            <a:picLocks noChangeAspect="1"/>
          </p:cNvPicPr>
          <p:nvPr/>
        </p:nvPicPr>
        <p:blipFill>
          <a:blip r:embed="rId2"/>
          <a:stretch>
            <a:fillRect/>
          </a:stretch>
        </p:blipFill>
        <p:spPr>
          <a:xfrm>
            <a:off x="324824" y="0"/>
            <a:ext cx="11542352" cy="6858000"/>
          </a:xfrm>
          <a:prstGeom prst="rect">
            <a:avLst/>
          </a:prstGeom>
          <a:ln>
            <a:solidFill>
              <a:srgbClr val="FF0000"/>
            </a:solidFill>
          </a:ln>
        </p:spPr>
      </p:pic>
      <p:cxnSp>
        <p:nvCxnSpPr>
          <p:cNvPr id="5" name="Conector recto 4">
            <a:extLst>
              <a:ext uri="{FF2B5EF4-FFF2-40B4-BE49-F238E27FC236}">
                <a16:creationId xmlns:a16="http://schemas.microsoft.com/office/drawing/2014/main" id="{B9C97C7A-C998-C4E0-1E8E-08E268B3D343}"/>
              </a:ext>
            </a:extLst>
          </p:cNvPr>
          <p:cNvCxnSpPr/>
          <p:nvPr/>
        </p:nvCxnSpPr>
        <p:spPr>
          <a:xfrm>
            <a:off x="9663764" y="5707781"/>
            <a:ext cx="16074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54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D781-2F61-6309-8F63-6C6936E92B1D}"/>
              </a:ext>
            </a:extLst>
          </p:cNvPr>
          <p:cNvSpPr txBox="1"/>
          <p:nvPr/>
        </p:nvSpPr>
        <p:spPr>
          <a:xfrm>
            <a:off x="3308683" y="772290"/>
            <a:ext cx="6097604" cy="5078313"/>
          </a:xfrm>
          <a:prstGeom prst="rect">
            <a:avLst/>
          </a:prstGeom>
          <a:noFill/>
        </p:spPr>
        <p:txBody>
          <a:bodyPr wrap="square">
            <a:spAutoFit/>
          </a:bodyPr>
          <a:lstStyle/>
          <a:p>
            <a:r>
              <a:rPr lang="es-ES" sz="1800" dirty="0"/>
              <a:t>Cevallos, DJ (2022). </a:t>
            </a:r>
            <a:r>
              <a:rPr lang="es-ES" sz="1800" i="1" dirty="0"/>
              <a:t>Breves notas sobre la distinción constitucionalidad/legalidad en las garantías jurisdiccionales en Ecuador., rua.ua.es, </a:t>
            </a:r>
            <a:r>
              <a:rPr lang="es-ES" sz="1800" i="1" u="sng" dirty="0">
                <a:hlinkClick r:id="rId2"/>
              </a:rPr>
              <a:t>https://rua.ua.es/dspace/handle/10045/130438</a:t>
            </a:r>
          </a:p>
          <a:p>
            <a:r>
              <a:rPr lang="es-ES" sz="1800" dirty="0"/>
              <a:t>Granda, NCM, &amp; </a:t>
            </a:r>
            <a:r>
              <a:rPr lang="es-ES" sz="1800" dirty="0" err="1"/>
              <a:t>Nivicela</a:t>
            </a:r>
            <a:r>
              <a:rPr lang="es-ES" sz="1800" dirty="0"/>
              <a:t>, ADC (2023). La legitimación activa del Estado en las garantías jurisdiccionales en el derecho constitucional ecuatoriano. </a:t>
            </a:r>
            <a:r>
              <a:rPr lang="es-ES" sz="1800" i="1" dirty="0"/>
              <a:t>Polo del Conocimiento: Revista …, dialnet.unirioja.es, </a:t>
            </a:r>
            <a:r>
              <a:rPr lang="es-ES" sz="1800" i="1" u="sng" dirty="0">
                <a:hlinkClick r:id="rId3"/>
              </a:rPr>
              <a:t>https://dialnet.unirioja.es/servlet/articulo?codigo=9152554</a:t>
            </a:r>
          </a:p>
          <a:p>
            <a:r>
              <a:rPr lang="es-ES" sz="1800" dirty="0"/>
              <a:t>Altamirano-Jimbo, CH, &amp; ... (2021). Violaciones procesales en la acción de protección. </a:t>
            </a:r>
            <a:r>
              <a:rPr lang="es-ES" sz="1800" i="1" dirty="0"/>
              <a:t>Polo del …, polodelconocimiento.com, </a:t>
            </a:r>
            <a:r>
              <a:rPr lang="es-ES" sz="1800" i="1" u="sng" dirty="0">
                <a:hlinkClick r:id="rId4"/>
              </a:rPr>
              <a:t>https://www.polodelconocimiento.com/ojs/index.php/es/article/view/3383</a:t>
            </a:r>
          </a:p>
          <a:p>
            <a:r>
              <a:rPr lang="es-ES" sz="1800" dirty="0"/>
              <a:t>Cacao, RC Reyes, &amp; Asencio, DM Valiente (2023). </a:t>
            </a:r>
            <a:r>
              <a:rPr lang="es-ES" sz="1800" i="1" dirty="0"/>
              <a:t>Derecho comparado de las garantías jurisdiccionales: acción de protección del Ecuador con los países de España y Colombia, 2022.., repositorio.upse.edu.ec, </a:t>
            </a:r>
            <a:r>
              <a:rPr lang="es-ES" sz="1800" i="1" u="sng" dirty="0">
                <a:hlinkClick r:id="rId5"/>
              </a:rPr>
              <a:t>https://repositorio.upse.edu.ec/handle/46000/9245</a:t>
            </a:r>
          </a:p>
        </p:txBody>
      </p:sp>
    </p:spTree>
    <p:extLst>
      <p:ext uri="{BB962C8B-B14F-4D97-AF65-F5344CB8AC3E}">
        <p14:creationId xmlns:p14="http://schemas.microsoft.com/office/powerpoint/2010/main" val="101858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8B8BD4-552E-6A96-FA3E-25F94F35D080}"/>
              </a:ext>
            </a:extLst>
          </p:cNvPr>
          <p:cNvSpPr>
            <a:spLocks noGrp="1"/>
          </p:cNvSpPr>
          <p:nvPr>
            <p:ph idx="1"/>
          </p:nvPr>
        </p:nvSpPr>
        <p:spPr>
          <a:xfrm>
            <a:off x="838200" y="606392"/>
            <a:ext cx="10515600" cy="5570571"/>
          </a:xfrm>
        </p:spPr>
        <p:txBody>
          <a:bodyPr>
            <a:normAutofit/>
          </a:bodyPr>
          <a:lstStyle/>
          <a:p>
            <a:pPr marL="0" indent="0">
              <a:buNone/>
            </a:pPr>
            <a:r>
              <a:rPr lang="es-ES" sz="3600" dirty="0"/>
              <a:t>Palabras Clave</a:t>
            </a:r>
          </a:p>
          <a:p>
            <a:pPr marL="0" indent="0" algn="just">
              <a:lnSpc>
                <a:spcPct val="100000"/>
              </a:lnSpc>
              <a:buNone/>
            </a:pPr>
            <a:r>
              <a:rPr lang="es-ES" sz="2400" dirty="0">
                <a:effectLst/>
                <a:latin typeface="Times New Roman" panose="02020603050405020304" pitchFamily="18" charset="0"/>
                <a:ea typeface="Times New Roman" panose="02020603050405020304" pitchFamily="18" charset="0"/>
              </a:rPr>
              <a:t>Para garantizar una búsqueda eficaz y estructurada de la literatura, es fundamental utilizar términos de búsqueda precisos que estén directamente relacionados con la problemática del estudio, estos términos se extraen de la idea central del problema de investigación un planteamiento claro y conciso ayudará a delimitar la búsqueda en los motores de búsqueda y bases de datos académicas.</a:t>
            </a:r>
            <a:endParaRPr lang="es-ES" sz="3600" dirty="0"/>
          </a:p>
        </p:txBody>
      </p:sp>
      <p:pic>
        <p:nvPicPr>
          <p:cNvPr id="2050" name="Picture 2" descr="Aplicaciones para Android de Yahoo en Google Play">
            <a:extLst>
              <a:ext uri="{FF2B5EF4-FFF2-40B4-BE49-F238E27FC236}">
                <a16:creationId xmlns:a16="http://schemas.microsoft.com/office/drawing/2014/main" id="{735F377B-241C-8A23-18C1-2FC7FD999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859" y="339167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s para Android de Google LLC en Google Play">
            <a:extLst>
              <a:ext uri="{FF2B5EF4-FFF2-40B4-BE49-F238E27FC236}">
                <a16:creationId xmlns:a16="http://schemas.microsoft.com/office/drawing/2014/main" id="{B7E78A56-219B-622E-D139-4ED06BE3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877" y="366313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pera da a conocer su nueva imagen corporativa — Brandemia">
            <a:extLst>
              <a:ext uri="{FF2B5EF4-FFF2-40B4-BE49-F238E27FC236}">
                <a16:creationId xmlns:a16="http://schemas.microsoft.com/office/drawing/2014/main" id="{4CCBE7D8-98D9-4C30-F1FA-6BDB4AF9E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584" y="342900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5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7338FF-CD27-4008-B0C8-4B462DBB167C}"/>
              </a:ext>
            </a:extLst>
          </p:cNvPr>
          <p:cNvPicPr>
            <a:picLocks noChangeAspect="1"/>
          </p:cNvPicPr>
          <p:nvPr/>
        </p:nvPicPr>
        <p:blipFill>
          <a:blip r:embed="rId2"/>
          <a:stretch>
            <a:fillRect/>
          </a:stretch>
        </p:blipFill>
        <p:spPr>
          <a:xfrm>
            <a:off x="0" y="581301"/>
            <a:ext cx="12192000" cy="4771371"/>
          </a:xfrm>
          <a:prstGeom prst="rect">
            <a:avLst/>
          </a:prstGeom>
        </p:spPr>
      </p:pic>
    </p:spTree>
    <p:extLst>
      <p:ext uri="{BB962C8B-B14F-4D97-AF65-F5344CB8AC3E}">
        <p14:creationId xmlns:p14="http://schemas.microsoft.com/office/powerpoint/2010/main" val="131990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rir llave 3">
            <a:extLst>
              <a:ext uri="{FF2B5EF4-FFF2-40B4-BE49-F238E27FC236}">
                <a16:creationId xmlns:a16="http://schemas.microsoft.com/office/drawing/2014/main" id="{60EEC980-7B70-30BC-B775-1C37B63DC177}"/>
              </a:ext>
            </a:extLst>
          </p:cNvPr>
          <p:cNvSpPr/>
          <p:nvPr/>
        </p:nvSpPr>
        <p:spPr>
          <a:xfrm>
            <a:off x="1164657" y="847023"/>
            <a:ext cx="644892" cy="46586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a:extLst>
              <a:ext uri="{FF2B5EF4-FFF2-40B4-BE49-F238E27FC236}">
                <a16:creationId xmlns:a16="http://schemas.microsoft.com/office/drawing/2014/main" id="{1C05FBFF-E2F1-16F2-EFF5-29DDB30F2F0B}"/>
              </a:ext>
            </a:extLst>
          </p:cNvPr>
          <p:cNvSpPr txBox="1"/>
          <p:nvPr/>
        </p:nvSpPr>
        <p:spPr>
          <a:xfrm>
            <a:off x="2365407" y="1977247"/>
            <a:ext cx="7731493" cy="1323439"/>
          </a:xfrm>
          <a:prstGeom prst="rect">
            <a:avLst/>
          </a:prstGeom>
          <a:noFill/>
        </p:spPr>
        <p:txBody>
          <a:bodyPr wrap="square">
            <a:spAutoFit/>
          </a:bodyPr>
          <a:lstStyle/>
          <a:p>
            <a:pPr algn="just"/>
            <a:r>
              <a:rPr lang="es-ES" sz="2000" b="1" dirty="0">
                <a:effectLst/>
                <a:latin typeface="Times New Roman" panose="02020603050405020304" pitchFamily="18" charset="0"/>
                <a:ea typeface="Calibri" panose="020F0502020204030204" pitchFamily="34" charset="0"/>
              </a:rPr>
              <a:t>La escritura. </a:t>
            </a:r>
            <a:r>
              <a:rPr lang="es-ES" sz="2000" dirty="0">
                <a:effectLst/>
                <a:latin typeface="Times New Roman" panose="02020603050405020304" pitchFamily="18" charset="0"/>
                <a:ea typeface="Calibri" panose="020F0502020204030204" pitchFamily="34" charset="0"/>
              </a:rPr>
              <a:t>Debe entenderse como un proceso continuo, el cual no solo implica plasmar ideas en palabras, sino también estructurarlas, revisarlas y fundamentarlas adecuadamente en este proceso, la investigación previa es esencial</a:t>
            </a:r>
            <a:endParaRPr lang="es-ES" sz="2000" dirty="0"/>
          </a:p>
        </p:txBody>
      </p:sp>
      <p:sp>
        <p:nvSpPr>
          <p:cNvPr id="8" name="CuadroTexto 7">
            <a:extLst>
              <a:ext uri="{FF2B5EF4-FFF2-40B4-BE49-F238E27FC236}">
                <a16:creationId xmlns:a16="http://schemas.microsoft.com/office/drawing/2014/main" id="{5D066D92-2EDD-0708-B31C-4083EC11C41B}"/>
              </a:ext>
            </a:extLst>
          </p:cNvPr>
          <p:cNvSpPr txBox="1"/>
          <p:nvPr/>
        </p:nvSpPr>
        <p:spPr>
          <a:xfrm>
            <a:off x="2365407" y="3727383"/>
            <a:ext cx="7837371" cy="1064009"/>
          </a:xfrm>
          <a:prstGeom prst="rect">
            <a:avLst/>
          </a:prstGeom>
          <a:noFill/>
        </p:spPr>
        <p:txBody>
          <a:bodyPr wrap="square">
            <a:spAutoFit/>
          </a:bodyPr>
          <a:lstStyle/>
          <a:p>
            <a:pPr algn="just">
              <a:lnSpc>
                <a:spcPct val="107000"/>
              </a:lnSpc>
              <a:spcAft>
                <a:spcPts val="800"/>
              </a:spcAft>
            </a:pPr>
            <a:r>
              <a:rPr lang="es-ES" sz="2000" b="1" dirty="0">
                <a:effectLst/>
                <a:latin typeface="Times New Roman" panose="02020603050405020304" pitchFamily="18" charset="0"/>
                <a:ea typeface="Times New Roman" panose="02020603050405020304" pitchFamily="18" charset="0"/>
                <a:cs typeface="Arial" panose="020B0604020202020204" pitchFamily="34" charset="0"/>
              </a:rPr>
              <a:t>Búsqueda de Información Correcta</a:t>
            </a:r>
            <a:r>
              <a:rPr lang="es-ES" sz="2000" b="1" dirty="0">
                <a:latin typeface="Calibri" panose="020F0502020204030204" pitchFamily="34" charset="0"/>
                <a:ea typeface="Calibri" panose="020F0502020204030204" pitchFamily="34" charset="0"/>
                <a:cs typeface="Arial" panose="020B0604020202020204" pitchFamily="34" charset="0"/>
              </a:rPr>
              <a:t>. </a:t>
            </a:r>
            <a:r>
              <a:rPr lang="es-ES" sz="2000" dirty="0">
                <a:latin typeface="Calibri" panose="020F0502020204030204" pitchFamily="34" charset="0"/>
                <a:ea typeface="Calibri" panose="020F0502020204030204" pitchFamily="34" charset="0"/>
                <a:cs typeface="Arial" panose="020B0604020202020204" pitchFamily="34" charset="0"/>
              </a:rPr>
              <a:t>U</a:t>
            </a:r>
            <a:r>
              <a:rPr lang="es-ES" sz="2000" dirty="0">
                <a:effectLst/>
                <a:latin typeface="Times New Roman" panose="02020603050405020304" pitchFamily="18" charset="0"/>
                <a:ea typeface="Times New Roman" panose="02020603050405020304" pitchFamily="18" charset="0"/>
              </a:rPr>
              <a:t>na de las habilidades clave en cualquier proyecto académico especialmente en la redacción de tesis, es saber dónde buscar y cómo seleccionar información confiable y relevante. </a:t>
            </a:r>
            <a:endParaRPr lang="es-ES" sz="2000" dirty="0"/>
          </a:p>
        </p:txBody>
      </p:sp>
      <p:sp>
        <p:nvSpPr>
          <p:cNvPr id="10" name="CuadroTexto 9">
            <a:extLst>
              <a:ext uri="{FF2B5EF4-FFF2-40B4-BE49-F238E27FC236}">
                <a16:creationId xmlns:a16="http://schemas.microsoft.com/office/drawing/2014/main" id="{7E040BB4-E587-6110-0E2F-BC803357C468}"/>
              </a:ext>
            </a:extLst>
          </p:cNvPr>
          <p:cNvSpPr txBox="1"/>
          <p:nvPr/>
        </p:nvSpPr>
        <p:spPr>
          <a:xfrm>
            <a:off x="3235290" y="963181"/>
            <a:ext cx="6097604" cy="863250"/>
          </a:xfrm>
          <a:prstGeom prst="rect">
            <a:avLst/>
          </a:prstGeom>
          <a:noFill/>
        </p:spPr>
        <p:txBody>
          <a:bodyPr wrap="square">
            <a:spAutoFit/>
          </a:bodyPr>
          <a:lstStyle/>
          <a:p>
            <a:pPr algn="ctr">
              <a:lnSpc>
                <a:spcPct val="107000"/>
              </a:lnSpc>
              <a:spcAft>
                <a:spcPts val="800"/>
              </a:spcAf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Habilidades </a:t>
            </a:r>
            <a:r>
              <a:rPr lang="es-ES" sz="2400" b="1" dirty="0">
                <a:latin typeface="Times New Roman" panose="02020603050405020304" pitchFamily="18" charset="0"/>
                <a:ea typeface="Times New Roman" panose="02020603050405020304" pitchFamily="18" charset="0"/>
                <a:cs typeface="Arial" panose="020B0604020202020204" pitchFamily="34" charset="0"/>
              </a:rPr>
              <a:t>Destacadas</a:t>
            </a: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 en la Redacción de una Tesis</a:t>
            </a:r>
            <a:endParaRPr lang="es-E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403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9F9621-E9A9-6091-C380-98938A70FEF4}"/>
              </a:ext>
            </a:extLst>
          </p:cNvPr>
          <p:cNvPicPr>
            <a:picLocks noChangeAspect="1"/>
          </p:cNvPicPr>
          <p:nvPr/>
        </p:nvPicPr>
        <p:blipFill>
          <a:blip r:embed="rId2"/>
          <a:stretch>
            <a:fillRect/>
          </a:stretch>
        </p:blipFill>
        <p:spPr>
          <a:xfrm>
            <a:off x="0" y="317634"/>
            <a:ext cx="12192000" cy="6294922"/>
          </a:xfrm>
          <a:prstGeom prst="rect">
            <a:avLst/>
          </a:prstGeom>
        </p:spPr>
      </p:pic>
    </p:spTree>
    <p:extLst>
      <p:ext uri="{BB962C8B-B14F-4D97-AF65-F5344CB8AC3E}">
        <p14:creationId xmlns:p14="http://schemas.microsoft.com/office/powerpoint/2010/main" val="346770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8C2978A-30A7-FF3B-06F6-5C365556F6EB}"/>
              </a:ext>
            </a:extLst>
          </p:cNvPr>
          <p:cNvPicPr>
            <a:picLocks noChangeAspect="1"/>
          </p:cNvPicPr>
          <p:nvPr/>
        </p:nvPicPr>
        <p:blipFill>
          <a:blip r:embed="rId2"/>
          <a:stretch>
            <a:fillRect/>
          </a:stretch>
        </p:blipFill>
        <p:spPr>
          <a:xfrm>
            <a:off x="0" y="41401"/>
            <a:ext cx="12192000" cy="6775197"/>
          </a:xfrm>
          <a:prstGeom prst="rect">
            <a:avLst/>
          </a:prstGeom>
        </p:spPr>
      </p:pic>
    </p:spTree>
    <p:extLst>
      <p:ext uri="{BB962C8B-B14F-4D97-AF65-F5344CB8AC3E}">
        <p14:creationId xmlns:p14="http://schemas.microsoft.com/office/powerpoint/2010/main" val="349131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EF00581-6896-0A7B-A84F-18F9A7A3B80D}"/>
              </a:ext>
            </a:extLst>
          </p:cNvPr>
          <p:cNvPicPr>
            <a:picLocks noChangeAspect="1"/>
          </p:cNvPicPr>
          <p:nvPr/>
        </p:nvPicPr>
        <p:blipFill>
          <a:blip r:embed="rId2"/>
          <a:stretch>
            <a:fillRect/>
          </a:stretch>
        </p:blipFill>
        <p:spPr>
          <a:xfrm>
            <a:off x="0" y="-2457"/>
            <a:ext cx="5991183" cy="6860457"/>
          </a:xfrm>
          <a:prstGeom prst="rect">
            <a:avLst/>
          </a:prstGeom>
        </p:spPr>
      </p:pic>
      <p:pic>
        <p:nvPicPr>
          <p:cNvPr id="7" name="Imagen 6">
            <a:extLst>
              <a:ext uri="{FF2B5EF4-FFF2-40B4-BE49-F238E27FC236}">
                <a16:creationId xmlns:a16="http://schemas.microsoft.com/office/drawing/2014/main" id="{BC051976-BF4C-923B-2FDD-3E9204432210}"/>
              </a:ext>
            </a:extLst>
          </p:cNvPr>
          <p:cNvPicPr>
            <a:picLocks noChangeAspect="1"/>
          </p:cNvPicPr>
          <p:nvPr/>
        </p:nvPicPr>
        <p:blipFill>
          <a:blip r:embed="rId3"/>
          <a:stretch>
            <a:fillRect/>
          </a:stretch>
        </p:blipFill>
        <p:spPr>
          <a:xfrm>
            <a:off x="6096000" y="144379"/>
            <a:ext cx="5568461" cy="6858000"/>
          </a:xfrm>
          <a:prstGeom prst="rect">
            <a:avLst/>
          </a:prstGeom>
        </p:spPr>
      </p:pic>
    </p:spTree>
    <p:extLst>
      <p:ext uri="{BB962C8B-B14F-4D97-AF65-F5344CB8AC3E}">
        <p14:creationId xmlns:p14="http://schemas.microsoft.com/office/powerpoint/2010/main" val="343996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DB12AE-336B-0921-8336-A096F6912293}"/>
              </a:ext>
            </a:extLst>
          </p:cNvPr>
          <p:cNvSpPr txBox="1"/>
          <p:nvPr/>
        </p:nvSpPr>
        <p:spPr>
          <a:xfrm>
            <a:off x="1424539" y="895150"/>
            <a:ext cx="8607392" cy="4462760"/>
          </a:xfrm>
          <a:prstGeom prst="rect">
            <a:avLst/>
          </a:prstGeom>
          <a:noFill/>
        </p:spPr>
        <p:txBody>
          <a:bodyPr wrap="square">
            <a:spAutoFit/>
          </a:bodyPr>
          <a:lstStyle/>
          <a:p>
            <a:pPr algn="ctr">
              <a:spcAft>
                <a:spcPts val="800"/>
              </a:spcAf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Organizar y Estructurar la Literatura </a:t>
            </a:r>
          </a:p>
          <a:p>
            <a:pPr algn="ctr">
              <a:spcAft>
                <a:spcPts val="800"/>
              </a:spcAf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(Eligiendo un Método)</a:t>
            </a:r>
          </a:p>
          <a:p>
            <a:pPr algn="just">
              <a:spcAft>
                <a:spcPts val="800"/>
              </a:spcAft>
            </a:pP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2400" dirty="0">
                <a:effectLst/>
                <a:latin typeface="Times New Roman" panose="02020603050405020304" pitchFamily="18" charset="0"/>
                <a:ea typeface="Times New Roman" panose="02020603050405020304" pitchFamily="18" charset="0"/>
              </a:rPr>
              <a:t>Una vez que se ha recopilado suficiente información mediante la revisión metodológica de la literatura y el estado del arte, el siguiente paso es organizar y estructurar toda esa información de manera lógica. </a:t>
            </a:r>
          </a:p>
          <a:p>
            <a:pPr algn="just"/>
            <a:endParaRPr lang="es-ES" sz="2400" dirty="0">
              <a:latin typeface="Times New Roman" panose="02020603050405020304" pitchFamily="18" charset="0"/>
            </a:endParaRPr>
          </a:p>
          <a:p>
            <a:pPr marL="457200" indent="-457200" algn="just">
              <a:buAutoNum type="arabicPeriod"/>
            </a:pPr>
            <a:r>
              <a:rPr lang="es-ES" sz="2400" dirty="0">
                <a:latin typeface="Times New Roman" panose="02020603050405020304" pitchFamily="18" charset="0"/>
              </a:rPr>
              <a:t>Cronológicamente.</a:t>
            </a:r>
          </a:p>
          <a:p>
            <a:pPr marL="457200" indent="-457200" algn="just">
              <a:buAutoNum type="arabicPeriod"/>
            </a:pPr>
            <a:r>
              <a:rPr lang="es-ES" sz="2400" dirty="0">
                <a:latin typeface="Times New Roman" panose="02020603050405020304" pitchFamily="18" charset="0"/>
              </a:rPr>
              <a:t>Por temas y sub temas.</a:t>
            </a:r>
          </a:p>
          <a:p>
            <a:pPr marL="457200" indent="-457200" algn="just">
              <a:buAutoNum type="arabicPeriod"/>
            </a:pPr>
            <a:r>
              <a:rPr lang="es-ES" sz="2400" dirty="0">
                <a:latin typeface="Times New Roman" panose="02020603050405020304" pitchFamily="18" charset="0"/>
              </a:rPr>
              <a:t>Por teorías.</a:t>
            </a:r>
            <a:endParaRPr lang="es-ES" sz="2400" dirty="0"/>
          </a:p>
        </p:txBody>
      </p:sp>
    </p:spTree>
    <p:extLst>
      <p:ext uri="{BB962C8B-B14F-4D97-AF65-F5344CB8AC3E}">
        <p14:creationId xmlns:p14="http://schemas.microsoft.com/office/powerpoint/2010/main" val="322659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3D4DA90-A9D7-3724-B139-ABB1B2CB5EBE}"/>
              </a:ext>
            </a:extLst>
          </p:cNvPr>
          <p:cNvSpPr txBox="1"/>
          <p:nvPr/>
        </p:nvSpPr>
        <p:spPr>
          <a:xfrm>
            <a:off x="1065997" y="565612"/>
            <a:ext cx="9675797" cy="2649123"/>
          </a:xfrm>
          <a:prstGeom prst="rect">
            <a:avLst/>
          </a:prstGeom>
          <a:noFill/>
        </p:spPr>
        <p:txBody>
          <a:bodyPr wrap="square">
            <a:spAutoFit/>
          </a:bodyPr>
          <a:lstStyle/>
          <a:p>
            <a:pPr algn="just">
              <a:lnSpc>
                <a:spcPct val="107000"/>
              </a:lnSpc>
              <a:spcAft>
                <a:spcPts val="800"/>
              </a:spcAft>
            </a:pPr>
            <a:endParaRPr lang="es-ES" sz="24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lnSpc>
                <a:spcPct val="107000"/>
              </a:lnSpc>
              <a:spcAft>
                <a:spcPts val="800"/>
              </a:spcAf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El Método de Mapeo para Organizar la Información</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dirty="0">
                <a:effectLst/>
                <a:latin typeface="Times New Roman" panose="02020603050405020304" pitchFamily="18" charset="0"/>
                <a:ea typeface="Times New Roman" panose="02020603050405020304" pitchFamily="18" charset="0"/>
                <a:cs typeface="Arial" panose="020B0604020202020204" pitchFamily="34" charset="0"/>
              </a:rPr>
              <a:t>Según Hernández-Sampieri y Méndez (2009), uno de los métodos más recomendados para organizar la información es la elaboración de un mapa conceptual</a:t>
            </a:r>
            <a:r>
              <a:rPr lang="es-ES" sz="2400" dirty="0">
                <a:latin typeface="Times New Roman" panose="02020603050405020304" pitchFamily="18" charset="0"/>
                <a:ea typeface="Times New Roman" panose="02020603050405020304" pitchFamily="18" charset="0"/>
                <a:cs typeface="Arial" panose="020B0604020202020204" pitchFamily="34" charset="0"/>
              </a:rPr>
              <a:t>, e</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ste método es ideal para estructurar y visualizar la información de manera clara y comprensible. </a:t>
            </a:r>
            <a:endParaRPr lang="es-E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72042DF9-B5B3-6946-9A12-03F85027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985" y="3501641"/>
            <a:ext cx="3661109" cy="29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Pedidos - </a:t>
            </a:r>
            <a:r>
              <a:rPr dirty="0"/>
              <a:t>Prompt</a:t>
            </a:r>
          </a:p>
        </p:txBody>
      </p:sp>
      <p:sp>
        <p:nvSpPr>
          <p:cNvPr id="3" name="Content Placeholder 2"/>
          <p:cNvSpPr>
            <a:spLocks noGrp="1"/>
          </p:cNvSpPr>
          <p:nvPr>
            <p:ph idx="1"/>
          </p:nvPr>
        </p:nvSpPr>
        <p:spPr/>
        <p:txBody>
          <a:bodyPr/>
          <a:lstStyle/>
          <a:p>
            <a:r>
              <a:rPr dirty="0"/>
              <a:t>Un prompt </a:t>
            </a:r>
            <a:r>
              <a:rPr lang="es-MX" dirty="0"/>
              <a:t>o pedido </a:t>
            </a:r>
            <a:r>
              <a:rPr dirty="0"/>
              <a:t>es una entrada que </a:t>
            </a:r>
            <a:r>
              <a:rPr dirty="0" err="1"/>
              <a:t>guía</a:t>
            </a:r>
            <a:r>
              <a:rPr dirty="0"/>
              <a:t> la </a:t>
            </a:r>
            <a:r>
              <a:rPr dirty="0" err="1"/>
              <a:t>respuesta</a:t>
            </a:r>
            <a:r>
              <a:rPr dirty="0"/>
              <a:t> de un </a:t>
            </a:r>
            <a:r>
              <a:rPr dirty="0" err="1"/>
              <a:t>sistema</a:t>
            </a:r>
            <a:r>
              <a:rPr dirty="0"/>
              <a:t> de IA. </a:t>
            </a:r>
            <a:r>
              <a:rPr dirty="0" err="1"/>
              <a:t>Pueden</a:t>
            </a:r>
            <a:r>
              <a:rPr dirty="0"/>
              <a:t> ser de </a:t>
            </a:r>
            <a:r>
              <a:rPr dirty="0" err="1"/>
              <a:t>varios</a:t>
            </a:r>
            <a:r>
              <a:rPr dirty="0"/>
              <a:t> </a:t>
            </a:r>
            <a:r>
              <a:rPr dirty="0" err="1"/>
              <a:t>tipos</a:t>
            </a:r>
            <a:r>
              <a:rPr dirty="0"/>
              <a:t>, </a:t>
            </a:r>
            <a:r>
              <a:rPr dirty="0" err="1"/>
              <a:t>como</a:t>
            </a:r>
            <a:r>
              <a:rPr dirty="0"/>
              <a:t> </a:t>
            </a:r>
            <a:r>
              <a:rPr dirty="0" err="1"/>
              <a:t>texto</a:t>
            </a:r>
            <a:r>
              <a:rPr dirty="0"/>
              <a:t>, </a:t>
            </a:r>
            <a:r>
              <a:rPr dirty="0" err="1"/>
              <a:t>imágenes</a:t>
            </a:r>
            <a:r>
              <a:rPr dirty="0"/>
              <a:t>, </a:t>
            </a:r>
            <a:r>
              <a:rPr dirty="0" err="1"/>
              <a:t>comandos</a:t>
            </a:r>
            <a:r>
              <a:rPr dirty="0"/>
              <a:t>, etc.</a:t>
            </a:r>
          </a:p>
        </p:txBody>
      </p:sp>
    </p:spTree>
    <p:extLst>
      <p:ext uri="{BB962C8B-B14F-4D97-AF65-F5344CB8AC3E}">
        <p14:creationId xmlns:p14="http://schemas.microsoft.com/office/powerpoint/2010/main" val="268931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Estructura</a:t>
            </a:r>
            <a:r>
              <a:rPr dirty="0"/>
              <a:t> de un Prompt </a:t>
            </a:r>
            <a:r>
              <a:rPr dirty="0" err="1"/>
              <a:t>Eficaz</a:t>
            </a:r>
            <a:endParaRPr dirty="0"/>
          </a:p>
        </p:txBody>
      </p:sp>
      <p:sp>
        <p:nvSpPr>
          <p:cNvPr id="3" name="Content Placeholder 2"/>
          <p:cNvSpPr>
            <a:spLocks noGrp="1"/>
          </p:cNvSpPr>
          <p:nvPr>
            <p:ph idx="1"/>
          </p:nvPr>
        </p:nvSpPr>
        <p:spPr>
          <a:xfrm>
            <a:off x="2387064" y="1857675"/>
            <a:ext cx="7842985" cy="4340676"/>
          </a:xfrm>
        </p:spPr>
        <p:txBody>
          <a:bodyPr>
            <a:normAutofit fontScale="92500" lnSpcReduction="20000"/>
          </a:bodyPr>
          <a:lstStyle/>
          <a:p>
            <a:pPr marL="0" indent="0">
              <a:buNone/>
            </a:pPr>
            <a:r>
              <a:rPr lang="es-MX" b="1" dirty="0">
                <a:solidFill>
                  <a:srgbClr val="FF0000"/>
                </a:solidFill>
              </a:rPr>
              <a:t>Introducción-problemática </a:t>
            </a:r>
          </a:p>
          <a:p>
            <a:r>
              <a:rPr lang="es-MX" dirty="0"/>
              <a:t>Establecer un rol (opcional)</a:t>
            </a:r>
          </a:p>
          <a:p>
            <a:r>
              <a:rPr dirty="0" err="1"/>
              <a:t>Claridad</a:t>
            </a:r>
            <a:r>
              <a:rPr dirty="0"/>
              <a:t>: </a:t>
            </a:r>
            <a:r>
              <a:rPr dirty="0" err="1"/>
              <a:t>Evitar</a:t>
            </a:r>
            <a:r>
              <a:rPr dirty="0"/>
              <a:t> </a:t>
            </a:r>
            <a:r>
              <a:rPr dirty="0" err="1"/>
              <a:t>ambigüedades</a:t>
            </a:r>
            <a:r>
              <a:rPr dirty="0"/>
              <a:t>.</a:t>
            </a:r>
            <a:endParaRPr lang="es-MX" dirty="0"/>
          </a:p>
          <a:p>
            <a:pPr marL="0" indent="0">
              <a:buNone/>
            </a:pPr>
            <a:endParaRPr lang="es-MX" dirty="0"/>
          </a:p>
          <a:p>
            <a:pPr marL="0" indent="0">
              <a:buNone/>
            </a:pPr>
            <a:r>
              <a:rPr b="1" dirty="0" err="1">
                <a:solidFill>
                  <a:srgbClr val="FF0000"/>
                </a:solidFill>
              </a:rPr>
              <a:t>Contexto</a:t>
            </a:r>
            <a:endParaRPr lang="es-MX" b="1" dirty="0">
              <a:solidFill>
                <a:srgbClr val="FF0000"/>
              </a:solidFill>
            </a:endParaRPr>
          </a:p>
          <a:p>
            <a:r>
              <a:rPr lang="es-MX" dirty="0"/>
              <a:t>I</a:t>
            </a:r>
            <a:r>
              <a:rPr dirty="0" err="1"/>
              <a:t>nformación</a:t>
            </a:r>
            <a:r>
              <a:rPr dirty="0"/>
              <a:t> </a:t>
            </a:r>
            <a:r>
              <a:rPr dirty="0" err="1"/>
              <a:t>necesaria</a:t>
            </a:r>
            <a:r>
              <a:rPr dirty="0"/>
              <a:t> para una </a:t>
            </a:r>
            <a:r>
              <a:rPr dirty="0" err="1"/>
              <a:t>mejor</a:t>
            </a:r>
            <a:r>
              <a:rPr dirty="0"/>
              <a:t> </a:t>
            </a:r>
            <a:r>
              <a:rPr dirty="0" err="1"/>
              <a:t>respuesta</a:t>
            </a:r>
            <a:r>
              <a:rPr dirty="0"/>
              <a:t>.</a:t>
            </a:r>
            <a:endParaRPr lang="es-MX" dirty="0"/>
          </a:p>
          <a:p>
            <a:pPr marL="0" indent="0">
              <a:buNone/>
            </a:pPr>
            <a:endParaRPr dirty="0"/>
          </a:p>
          <a:p>
            <a:pPr marL="0" indent="0">
              <a:buNone/>
            </a:pPr>
            <a:r>
              <a:rPr b="1" dirty="0" err="1">
                <a:solidFill>
                  <a:srgbClr val="FF0000"/>
                </a:solidFill>
              </a:rPr>
              <a:t>Instrucciones</a:t>
            </a:r>
            <a:r>
              <a:rPr lang="es-MX" b="1" dirty="0">
                <a:solidFill>
                  <a:srgbClr val="FF0000"/>
                </a:solidFill>
              </a:rPr>
              <a:t> específicas</a:t>
            </a:r>
          </a:p>
          <a:p>
            <a:r>
              <a:rPr dirty="0" err="1"/>
              <a:t>Detallar</a:t>
            </a:r>
            <a:r>
              <a:rPr dirty="0"/>
              <a:t> pasos o puntos clave.</a:t>
            </a:r>
            <a:endParaRPr lang="es-MX" dirty="0"/>
          </a:p>
          <a:p>
            <a:r>
              <a:rPr lang="es-EC" dirty="0"/>
              <a:t>Precisión: Ser específico.</a:t>
            </a:r>
          </a:p>
          <a:p>
            <a:pPr marL="0" indent="0">
              <a:buNone/>
            </a:pPr>
            <a:endParaRPr dirty="0"/>
          </a:p>
        </p:txBody>
      </p:sp>
    </p:spTree>
    <p:extLst>
      <p:ext uri="{BB962C8B-B14F-4D97-AF65-F5344CB8AC3E}">
        <p14:creationId xmlns:p14="http://schemas.microsoft.com/office/powerpoint/2010/main" val="128918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3CE2D33-B2D8-E5E7-E220-0A66BD753290}"/>
              </a:ext>
            </a:extLst>
          </p:cNvPr>
          <p:cNvSpPr txBox="1"/>
          <p:nvPr/>
        </p:nvSpPr>
        <p:spPr>
          <a:xfrm>
            <a:off x="1434164" y="644893"/>
            <a:ext cx="9711891" cy="2677656"/>
          </a:xfrm>
          <a:prstGeom prst="rect">
            <a:avLst/>
          </a:prstGeom>
          <a:noFill/>
        </p:spPr>
        <p:txBody>
          <a:bodyPr wrap="square">
            <a:spAutoFit/>
          </a:bodyPr>
          <a:lstStyle/>
          <a:p>
            <a:pPr algn="just"/>
            <a:r>
              <a:rPr lang="es-ES" sz="2400" b="1" dirty="0"/>
              <a:t>Explicación de la Técnica del Disparo Cero:</a:t>
            </a:r>
          </a:p>
          <a:p>
            <a:pPr algn="just"/>
            <a:endParaRPr lang="es-ES" sz="2400" b="1" dirty="0"/>
          </a:p>
          <a:p>
            <a:pPr algn="just"/>
            <a:r>
              <a:rPr lang="es-ES" sz="2400" dirty="0"/>
              <a:t>La </a:t>
            </a:r>
            <a:r>
              <a:rPr lang="es-ES" sz="2400" b="1" dirty="0"/>
              <a:t>Técnica del Disparo Cero</a:t>
            </a:r>
            <a:r>
              <a:rPr lang="es-ES" sz="2400" dirty="0"/>
              <a:t> en el ámbito jurídico consiste en darle al sistema una petición simple y directa utilizando la información legal con la que ya se cuenta (leyes, sentencias, contratos, etc.). El sistema realiza una tarea sencilla como clasificar, interpretar o evaluar esa información de acuerdo con las reglas y principios legales.</a:t>
            </a:r>
          </a:p>
        </p:txBody>
      </p:sp>
      <p:pic>
        <p:nvPicPr>
          <p:cNvPr id="8" name="Imagen 7">
            <a:extLst>
              <a:ext uri="{FF2B5EF4-FFF2-40B4-BE49-F238E27FC236}">
                <a16:creationId xmlns:a16="http://schemas.microsoft.com/office/drawing/2014/main" id="{E0AA59B1-1EF5-3447-933F-CC5CE94F2C2D}"/>
              </a:ext>
            </a:extLst>
          </p:cNvPr>
          <p:cNvPicPr>
            <a:picLocks noChangeAspect="1"/>
          </p:cNvPicPr>
          <p:nvPr/>
        </p:nvPicPr>
        <p:blipFill rotWithShape="1">
          <a:blip r:embed="rId2"/>
          <a:srcRect l="54688" t="38431" r="12292" b="24902"/>
          <a:stretch/>
        </p:blipFill>
        <p:spPr>
          <a:xfrm>
            <a:off x="4195681" y="3535452"/>
            <a:ext cx="4910319" cy="2896623"/>
          </a:xfrm>
          <a:prstGeom prst="rect">
            <a:avLst/>
          </a:prstGeom>
        </p:spPr>
      </p:pic>
    </p:spTree>
    <p:extLst>
      <p:ext uri="{BB962C8B-B14F-4D97-AF65-F5344CB8AC3E}">
        <p14:creationId xmlns:p14="http://schemas.microsoft.com/office/powerpoint/2010/main" val="423252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43ACECD-402F-6B24-ABF4-20EADAF3AA15}"/>
              </a:ext>
            </a:extLst>
          </p:cNvPr>
          <p:cNvSpPr txBox="1"/>
          <p:nvPr/>
        </p:nvSpPr>
        <p:spPr>
          <a:xfrm>
            <a:off x="1453415" y="659011"/>
            <a:ext cx="9538635" cy="5539978"/>
          </a:xfrm>
          <a:prstGeom prst="rect">
            <a:avLst/>
          </a:prstGeom>
          <a:noFill/>
        </p:spPr>
        <p:txBody>
          <a:bodyPr wrap="square">
            <a:spAutoFit/>
          </a:bodyPr>
          <a:lstStyle/>
          <a:p>
            <a:pPr algn="just"/>
            <a:r>
              <a:rPr lang="es-ES" sz="2400" dirty="0"/>
              <a:t>Ejemplo: Imagina que vas a analizar un contrato colectivo extenso. En lugar de darle un pedido complejo, simplemente le haces una solicitud clara y directa con la información que ya tiene disponible.</a:t>
            </a:r>
          </a:p>
          <a:p>
            <a:pPr algn="just"/>
            <a:endParaRPr lang="es-ES" sz="2400" dirty="0"/>
          </a:p>
          <a:p>
            <a:pPr algn="just">
              <a:buFont typeface="Arial" panose="020B0604020202020204" pitchFamily="34" charset="0"/>
              <a:buChar char="•"/>
            </a:pPr>
            <a:r>
              <a:rPr lang="es-ES" sz="2400" b="1" dirty="0"/>
              <a:t>Verbo</a:t>
            </a:r>
            <a:r>
              <a:rPr lang="es-ES" sz="2400" dirty="0"/>
              <a:t>: </a:t>
            </a:r>
            <a:r>
              <a:rPr lang="es-ES" sz="2400" b="1" dirty="0"/>
              <a:t>Evaluar</a:t>
            </a:r>
            <a:endParaRPr lang="es-ES" sz="2400" dirty="0"/>
          </a:p>
          <a:p>
            <a:pPr algn="just">
              <a:buFont typeface="Arial" panose="020B0604020202020204" pitchFamily="34" charset="0"/>
              <a:buChar char="•"/>
            </a:pPr>
            <a:r>
              <a:rPr lang="es-ES" sz="2400" b="1" dirty="0"/>
              <a:t>Complemento</a:t>
            </a:r>
            <a:r>
              <a:rPr lang="es-ES" sz="2400" dirty="0"/>
              <a:t>: </a:t>
            </a:r>
            <a:r>
              <a:rPr lang="es-ES" sz="2400" b="1" dirty="0"/>
              <a:t>si una cláusula es válida según el ordenamiento jurídico ecuatoriano</a:t>
            </a:r>
            <a:endParaRPr lang="es-ES" sz="2400" dirty="0"/>
          </a:p>
          <a:p>
            <a:pPr algn="just">
              <a:buFont typeface="Arial" panose="020B0604020202020204" pitchFamily="34" charset="0"/>
              <a:buChar char="•"/>
            </a:pPr>
            <a:r>
              <a:rPr lang="es-ES" sz="2400" b="1" dirty="0"/>
              <a:t>Datos iniciales</a:t>
            </a:r>
            <a:r>
              <a:rPr lang="es-ES" sz="2400" dirty="0"/>
              <a:t>: </a:t>
            </a:r>
            <a:r>
              <a:rPr lang="es-ES" sz="2400" b="1" dirty="0"/>
              <a:t>Texto de una cláusula contractual que dice: "El empleador deberá pagar al trabajador un bono de alimentación el primer día de cada mes“</a:t>
            </a:r>
          </a:p>
          <a:p>
            <a:pPr algn="just">
              <a:buFont typeface="Arial" panose="020B0604020202020204" pitchFamily="34" charset="0"/>
              <a:buChar char="•"/>
            </a:pPr>
            <a:endParaRPr lang="es-ES" sz="2400" b="1" dirty="0"/>
          </a:p>
          <a:p>
            <a:pPr algn="just"/>
            <a:r>
              <a:rPr lang="es-ES" sz="2400" b="1" dirty="0" err="1"/>
              <a:t>Prompt</a:t>
            </a:r>
            <a:r>
              <a:rPr lang="es-ES" sz="2400" dirty="0"/>
              <a:t>: "Evalúa si esta cláusula es válida según la ley ecuatoriana."</a:t>
            </a:r>
          </a:p>
          <a:p>
            <a:pPr algn="just"/>
            <a:r>
              <a:rPr lang="es-ES" sz="2400" b="1" dirty="0"/>
              <a:t>Resultado esperado</a:t>
            </a:r>
            <a:r>
              <a:rPr lang="es-ES" sz="2400" dirty="0"/>
              <a:t>: El sistema puede decir si la cláusula es legal o si debe modificarse, basado en la legislación vigente.</a:t>
            </a:r>
          </a:p>
          <a:p>
            <a:endParaRPr lang="es-ES" dirty="0"/>
          </a:p>
        </p:txBody>
      </p:sp>
    </p:spTree>
    <p:extLst>
      <p:ext uri="{BB962C8B-B14F-4D97-AF65-F5344CB8AC3E}">
        <p14:creationId xmlns:p14="http://schemas.microsoft.com/office/powerpoint/2010/main" val="157872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6070" y="664202"/>
            <a:ext cx="8327457" cy="4525963"/>
          </a:xfrm>
        </p:spPr>
        <p:txBody>
          <a:bodyPr/>
          <a:lstStyle/>
          <a:p>
            <a:pPr marL="0" indent="0" algn="just">
              <a:buNone/>
            </a:pPr>
            <a:r>
              <a:rPr lang="es-MX" sz="2400" b="1" dirty="0"/>
              <a:t>Técnica de rol - </a:t>
            </a:r>
            <a:r>
              <a:rPr lang="es-MX" sz="2400" b="1" dirty="0" err="1"/>
              <a:t>playing</a:t>
            </a:r>
            <a:r>
              <a:rPr lang="es-MX" sz="2400" b="1" dirty="0"/>
              <a:t>: </a:t>
            </a:r>
            <a:r>
              <a:rPr lang="es-MX" sz="2400" dirty="0" err="1"/>
              <a:t>prompt</a:t>
            </a:r>
            <a:r>
              <a:rPr lang="es-MX" sz="2400" dirty="0"/>
              <a:t> con un rol al que imita y así obtener mejores salidas. Se articula con las otras técnicas.</a:t>
            </a:r>
          </a:p>
          <a:p>
            <a:pPr marL="0" indent="0" algn="just">
              <a:buNone/>
            </a:pPr>
            <a:endParaRPr lang="es-MX" sz="2400" dirty="0"/>
          </a:p>
          <a:p>
            <a:pPr marL="0" indent="0" algn="just">
              <a:buNone/>
            </a:pPr>
            <a:r>
              <a:rPr lang="es-MX" sz="2400" dirty="0"/>
              <a:t>Considerar dos formas de darle el rol: </a:t>
            </a:r>
          </a:p>
          <a:p>
            <a:pPr marL="514350" indent="-514350" algn="just">
              <a:buAutoNum type="alphaLcPeriod"/>
            </a:pPr>
            <a:r>
              <a:rPr lang="es-MX" sz="2400" dirty="0"/>
              <a:t>Decirle  que imite a una personaje </a:t>
            </a:r>
          </a:p>
          <a:p>
            <a:pPr marL="514350" indent="-514350" algn="just">
              <a:buAutoNum type="alphaLcPeriod"/>
            </a:pPr>
            <a:r>
              <a:rPr lang="es-MX" sz="2400" dirty="0"/>
              <a:t>Instruir para que actúe como el personaje (Eres un..). Definir la experiencia, </a:t>
            </a:r>
          </a:p>
          <a:p>
            <a:pPr marL="514350" indent="-514350">
              <a:buAutoNum type="alphaLcPeriod"/>
            </a:pPr>
            <a:endParaRPr lang="es-MX" dirty="0"/>
          </a:p>
          <a:p>
            <a:endParaRPr dirty="0"/>
          </a:p>
        </p:txBody>
      </p:sp>
      <p:pic>
        <p:nvPicPr>
          <p:cNvPr id="1026" name="Picture 2" descr="Las 5 mejores herramientas con IA para usar en el aula (2024) - MEGAPROFE">
            <a:extLst>
              <a:ext uri="{FF2B5EF4-FFF2-40B4-BE49-F238E27FC236}">
                <a16:creationId xmlns:a16="http://schemas.microsoft.com/office/drawing/2014/main" id="{2B0411C7-E6FE-C5AA-76E3-3AF9303CB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204" y="4226795"/>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recho digital, la nueva tendencia judicial que se estudia en  universidades | Blog">
            <a:extLst>
              <a:ext uri="{FF2B5EF4-FFF2-40B4-BE49-F238E27FC236}">
                <a16:creationId xmlns:a16="http://schemas.microsoft.com/office/drawing/2014/main" id="{F8D790F4-54D0-5135-EBB0-5C5D2EE9A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793" y="410297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050A9BB-8EE5-AD59-F1AB-5E67104DF3C7}"/>
              </a:ext>
            </a:extLst>
          </p:cNvPr>
          <p:cNvPicPr>
            <a:picLocks noChangeAspect="1"/>
          </p:cNvPicPr>
          <p:nvPr/>
        </p:nvPicPr>
        <p:blipFill rotWithShape="1">
          <a:blip r:embed="rId2"/>
          <a:srcRect l="737" t="14980" r="3158" b="2745"/>
          <a:stretch/>
        </p:blipFill>
        <p:spPr>
          <a:xfrm>
            <a:off x="6741344" y="342839"/>
            <a:ext cx="5114925" cy="1539352"/>
          </a:xfrm>
          <a:prstGeom prst="rect">
            <a:avLst/>
          </a:prstGeom>
        </p:spPr>
      </p:pic>
      <p:pic>
        <p:nvPicPr>
          <p:cNvPr id="1026" name="Picture 2" descr="SciELO - Wikipedia, la enciclopedia libre">
            <a:extLst>
              <a:ext uri="{FF2B5EF4-FFF2-40B4-BE49-F238E27FC236}">
                <a16:creationId xmlns:a16="http://schemas.microsoft.com/office/drawing/2014/main" id="{F84E894A-143B-5042-1A13-E3A9098A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76" y="4891809"/>
            <a:ext cx="1707131" cy="1582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tindex - Sistema regional de información en línea para Revistas  científicas de América Latina, el Caribe, España y Portugal">
            <a:extLst>
              <a:ext uri="{FF2B5EF4-FFF2-40B4-BE49-F238E27FC236}">
                <a16:creationId xmlns:a16="http://schemas.microsoft.com/office/drawing/2014/main" id="{682A7B33-8A53-8B7B-0154-1A29E480C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9121" y="2256726"/>
            <a:ext cx="2473519" cy="881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tindex - Sistema regional de información en línea para Revistas  científicas de América Latina, el Caribe, España y Portugal">
            <a:extLst>
              <a:ext uri="{FF2B5EF4-FFF2-40B4-BE49-F238E27FC236}">
                <a16:creationId xmlns:a16="http://schemas.microsoft.com/office/drawing/2014/main" id="{4E6D5C84-4BC7-F73D-90EB-F56D8F1F4A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6113" y="3719755"/>
            <a:ext cx="2300156" cy="1172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tor de búsqueda, indexadora y base de datos: Scopus">
            <a:extLst>
              <a:ext uri="{FF2B5EF4-FFF2-40B4-BE49-F238E27FC236}">
                <a16:creationId xmlns:a16="http://schemas.microsoft.com/office/drawing/2014/main" id="{94FF7BFD-68B1-413E-F53F-F386004951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33" t="17249" r="4585" b="23837"/>
          <a:stretch/>
        </p:blipFill>
        <p:spPr bwMode="auto">
          <a:xfrm>
            <a:off x="8802103" y="4790977"/>
            <a:ext cx="299085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BC88A78-698A-6716-D159-ED2C867EF62B}"/>
              </a:ext>
            </a:extLst>
          </p:cNvPr>
          <p:cNvSpPr txBox="1"/>
          <p:nvPr/>
        </p:nvSpPr>
        <p:spPr>
          <a:xfrm>
            <a:off x="335730" y="673519"/>
            <a:ext cx="6405613" cy="3845476"/>
          </a:xfrm>
          <a:prstGeom prst="rect">
            <a:avLst/>
          </a:prstGeom>
          <a:noFill/>
        </p:spPr>
        <p:txBody>
          <a:bodyPr wrap="square">
            <a:spAutoFit/>
          </a:bodyPr>
          <a:lstStyle/>
          <a:p>
            <a:pPr lvl="0" algn="just">
              <a:lnSpc>
                <a:spcPct val="107000"/>
              </a:lnSpc>
              <a:spcAft>
                <a:spcPts val="800"/>
              </a:spcAft>
              <a:buSzPts val="1000"/>
              <a:tabLst>
                <a:tab pos="457200" algn="l"/>
              </a:tabLst>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Fuentes académicas confiables</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914400" algn="just">
              <a:lnSpc>
                <a:spcPct val="107000"/>
              </a:lnSpc>
              <a:spcAft>
                <a:spcPts val="800"/>
              </a:spcAft>
            </a:pPr>
            <a:r>
              <a:rPr lang="es-ES" sz="2000" dirty="0">
                <a:effectLst/>
                <a:latin typeface="Times New Roman" panose="02020603050405020304" pitchFamily="18" charset="0"/>
                <a:ea typeface="Times New Roman" panose="02020603050405020304" pitchFamily="18" charset="0"/>
                <a:cs typeface="Arial" panose="020B0604020202020204" pitchFamily="34" charset="0"/>
              </a:rPr>
              <a:t>Artículos científicos indexados en bases de datos académicas.</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914400" algn="just">
              <a:lnSpc>
                <a:spcPct val="107000"/>
              </a:lnSpc>
              <a:spcAft>
                <a:spcPts val="800"/>
              </a:spcAft>
            </a:pPr>
            <a:r>
              <a:rPr lang="es-ES" sz="2000" dirty="0">
                <a:effectLst/>
                <a:latin typeface="Times New Roman" panose="02020603050405020304" pitchFamily="18" charset="0"/>
                <a:ea typeface="Times New Roman" panose="02020603050405020304" pitchFamily="18" charset="0"/>
                <a:cs typeface="Arial" panose="020B0604020202020204" pitchFamily="34" charset="0"/>
              </a:rPr>
              <a:t>Libros académicos de autoría reconocida y editoriales especializadas.</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914400" algn="just">
              <a:lnSpc>
                <a:spcPct val="107000"/>
              </a:lnSpc>
              <a:spcAft>
                <a:spcPts val="800"/>
              </a:spcAft>
            </a:pPr>
            <a:r>
              <a:rPr lang="es-ES" sz="2000" b="1" dirty="0">
                <a:effectLst/>
                <a:latin typeface="Times New Roman" panose="02020603050405020304" pitchFamily="18" charset="0"/>
                <a:ea typeface="Times New Roman" panose="02020603050405020304" pitchFamily="18" charset="0"/>
                <a:cs typeface="Arial" panose="020B0604020202020204" pitchFamily="34" charset="0"/>
              </a:rPr>
              <a:t>Investigaciones previas</a:t>
            </a:r>
            <a:r>
              <a:rPr lang="es-ES" sz="2000" dirty="0">
                <a:effectLst/>
                <a:latin typeface="Times New Roman" panose="02020603050405020304" pitchFamily="18" charset="0"/>
                <a:ea typeface="Times New Roman" panose="02020603050405020304" pitchFamily="18" charset="0"/>
                <a:cs typeface="Arial" panose="020B0604020202020204" pitchFamily="34" charset="0"/>
              </a:rPr>
              <a:t> y revisadas por expertos, como informes y estudios previos que puedan aportar evidencia actualizada sobre el tema.</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914400" algn="just">
              <a:lnSpc>
                <a:spcPct val="107000"/>
              </a:lnSpc>
              <a:spcAft>
                <a:spcPts val="800"/>
              </a:spcAft>
            </a:pPr>
            <a:r>
              <a:rPr lang="es-ES" sz="2000" b="1" dirty="0">
                <a:effectLst/>
                <a:latin typeface="Times New Roman" panose="02020603050405020304" pitchFamily="18" charset="0"/>
                <a:ea typeface="Times New Roman" panose="02020603050405020304" pitchFamily="18" charset="0"/>
                <a:cs typeface="Arial" panose="020B0604020202020204" pitchFamily="34" charset="0"/>
              </a:rPr>
              <a:t>Leyes actualizadas</a:t>
            </a:r>
            <a:r>
              <a:rPr lang="es-E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s-ES" sz="2000" b="1" dirty="0">
                <a:effectLst/>
                <a:latin typeface="Times New Roman" panose="02020603050405020304" pitchFamily="18" charset="0"/>
                <a:ea typeface="Times New Roman" panose="02020603050405020304" pitchFamily="18" charset="0"/>
                <a:cs typeface="Arial" panose="020B0604020202020204" pitchFamily="34" charset="0"/>
              </a:rPr>
              <a:t>jurisprudencia</a:t>
            </a:r>
            <a:r>
              <a:rPr lang="es-ES" sz="2000" dirty="0">
                <a:effectLst/>
                <a:latin typeface="Times New Roman" panose="02020603050405020304" pitchFamily="18" charset="0"/>
                <a:ea typeface="Times New Roman" panose="02020603050405020304" pitchFamily="18" charset="0"/>
                <a:cs typeface="Arial" panose="020B0604020202020204" pitchFamily="34" charset="0"/>
              </a:rPr>
              <a:t> y </a:t>
            </a:r>
            <a:r>
              <a:rPr lang="es-ES" sz="2000" b="1" dirty="0">
                <a:effectLst/>
                <a:latin typeface="Times New Roman" panose="02020603050405020304" pitchFamily="18" charset="0"/>
                <a:ea typeface="Times New Roman" panose="02020603050405020304" pitchFamily="18" charset="0"/>
                <a:cs typeface="Arial" panose="020B0604020202020204" pitchFamily="34" charset="0"/>
              </a:rPr>
              <a:t>normativas vigentes</a:t>
            </a:r>
            <a:r>
              <a:rPr lang="es-ES" sz="2000" dirty="0">
                <a:effectLst/>
                <a:latin typeface="Times New Roman" panose="02020603050405020304" pitchFamily="18" charset="0"/>
                <a:ea typeface="Times New Roman" panose="02020603050405020304" pitchFamily="18" charset="0"/>
                <a:cs typeface="Arial" panose="020B0604020202020204" pitchFamily="34" charset="0"/>
              </a:rPr>
              <a:t> que fundamenten la base legal del estudio.</a:t>
            </a:r>
            <a:endParaRPr lang="es-E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589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20080E3-3C10-DF16-4E5B-0542F44BCBAA}"/>
              </a:ext>
            </a:extLst>
          </p:cNvPr>
          <p:cNvSpPr txBox="1"/>
          <p:nvPr/>
        </p:nvSpPr>
        <p:spPr>
          <a:xfrm>
            <a:off x="1405287" y="612844"/>
            <a:ext cx="9240253" cy="5632311"/>
          </a:xfrm>
          <a:prstGeom prst="rect">
            <a:avLst/>
          </a:prstGeom>
          <a:noFill/>
        </p:spPr>
        <p:txBody>
          <a:bodyPr wrap="square">
            <a:spAutoFit/>
          </a:bodyPr>
          <a:lstStyle/>
          <a:p>
            <a:pPr algn="just"/>
            <a:r>
              <a:rPr lang="es-ES" sz="2400" b="1" dirty="0"/>
              <a:t>Ejemplo en el ámbito jurídico:</a:t>
            </a:r>
          </a:p>
          <a:p>
            <a:pPr algn="just"/>
            <a:endParaRPr lang="es-ES" sz="2400" b="1" dirty="0"/>
          </a:p>
          <a:p>
            <a:pPr algn="just">
              <a:buFont typeface="+mj-lt"/>
              <a:buAutoNum type="arabicPeriod"/>
            </a:pPr>
            <a:r>
              <a:rPr lang="es-ES" sz="2400" b="1" dirty="0"/>
              <a:t>Imitar a un abogado:</a:t>
            </a:r>
            <a:endParaRPr lang="es-ES" sz="2400" dirty="0"/>
          </a:p>
          <a:p>
            <a:pPr marL="742950" lvl="1" indent="-285750" algn="just">
              <a:buFont typeface="+mj-lt"/>
              <a:buAutoNum type="arabicPeriod"/>
            </a:pPr>
            <a:r>
              <a:rPr lang="es-ES" sz="2400" b="1" dirty="0"/>
              <a:t>Verbo</a:t>
            </a:r>
            <a:r>
              <a:rPr lang="es-ES" sz="2400" dirty="0"/>
              <a:t>: </a:t>
            </a:r>
            <a:r>
              <a:rPr lang="es-ES" sz="2400" b="1" dirty="0"/>
              <a:t>Imitar</a:t>
            </a:r>
            <a:endParaRPr lang="es-ES" sz="2400" dirty="0"/>
          </a:p>
          <a:p>
            <a:pPr marL="742950" lvl="1" indent="-285750" algn="just">
              <a:buFont typeface="+mj-lt"/>
              <a:buAutoNum type="arabicPeriod"/>
            </a:pPr>
            <a:r>
              <a:rPr lang="es-ES" sz="2400" b="1" dirty="0"/>
              <a:t>Complemento</a:t>
            </a:r>
            <a:r>
              <a:rPr lang="es-ES" sz="2400" dirty="0"/>
              <a:t>: </a:t>
            </a:r>
            <a:r>
              <a:rPr lang="es-ES" sz="2400" b="1" dirty="0"/>
              <a:t>un abogado especializado en derecho constitucional</a:t>
            </a:r>
            <a:endParaRPr lang="es-ES" sz="2400" dirty="0"/>
          </a:p>
          <a:p>
            <a:pPr marL="742950" lvl="1" indent="-285750" algn="just">
              <a:buFont typeface="+mj-lt"/>
              <a:buAutoNum type="arabicPeriod"/>
            </a:pPr>
            <a:r>
              <a:rPr lang="es-ES" sz="2400" b="1" dirty="0"/>
              <a:t>Datos iniciales</a:t>
            </a:r>
            <a:r>
              <a:rPr lang="es-ES" sz="2400" dirty="0"/>
              <a:t>: </a:t>
            </a:r>
            <a:r>
              <a:rPr lang="es-ES" sz="2400" b="1" dirty="0"/>
              <a:t>Descripción de un caso en el que se cuestiona la validez de una reforma constitucional.</a:t>
            </a:r>
          </a:p>
          <a:p>
            <a:pPr marL="742950" lvl="1" indent="-285750" algn="just">
              <a:buFont typeface="+mj-lt"/>
              <a:buAutoNum type="arabicPeriod"/>
            </a:pPr>
            <a:endParaRPr lang="es-ES" sz="2400" dirty="0"/>
          </a:p>
          <a:p>
            <a:pPr algn="just">
              <a:buFont typeface="+mj-lt"/>
              <a:buAutoNum type="arabicPeriod"/>
            </a:pPr>
            <a:r>
              <a:rPr lang="es-ES" sz="2400" b="1" dirty="0"/>
              <a:t> </a:t>
            </a:r>
            <a:r>
              <a:rPr lang="es-ES" sz="2400" b="1" dirty="0" err="1"/>
              <a:t>Prompt</a:t>
            </a:r>
            <a:r>
              <a:rPr lang="es-ES" sz="2400" dirty="0"/>
              <a:t>: "Imita a un abogado constitucionalista y analiza si la reforma constitucional es válida según la Constitución de Ecuador.“</a:t>
            </a:r>
          </a:p>
          <a:p>
            <a:pPr algn="just">
              <a:buFont typeface="+mj-lt"/>
              <a:buAutoNum type="arabicPeriod"/>
            </a:pPr>
            <a:endParaRPr lang="es-ES" sz="2400" dirty="0"/>
          </a:p>
          <a:p>
            <a:pPr algn="just">
              <a:buFont typeface="+mj-lt"/>
              <a:buAutoNum type="arabicPeriod"/>
            </a:pPr>
            <a:r>
              <a:rPr lang="es-ES" sz="2400" b="1" dirty="0"/>
              <a:t> Resultado esperado</a:t>
            </a:r>
            <a:r>
              <a:rPr lang="es-ES" sz="2400" dirty="0"/>
              <a:t>: El sistema adoptará la postura de un abogado constitucionalista, proporcionando un análisis detallado de la reforma según la interpretación de la constitución.</a:t>
            </a:r>
          </a:p>
        </p:txBody>
      </p:sp>
    </p:spTree>
    <p:extLst>
      <p:ext uri="{BB962C8B-B14F-4D97-AF65-F5344CB8AC3E}">
        <p14:creationId xmlns:p14="http://schemas.microsoft.com/office/powerpoint/2010/main" val="82060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F4E6C1-E12E-230A-5250-8743A1F2B0D8}"/>
              </a:ext>
            </a:extLst>
          </p:cNvPr>
          <p:cNvSpPr>
            <a:spLocks noGrp="1"/>
          </p:cNvSpPr>
          <p:nvPr>
            <p:ph idx="1"/>
          </p:nvPr>
        </p:nvSpPr>
        <p:spPr>
          <a:xfrm>
            <a:off x="713071" y="749592"/>
            <a:ext cx="10515600" cy="5358816"/>
          </a:xfrm>
        </p:spPr>
        <p:txBody>
          <a:bodyPr/>
          <a:lstStyle/>
          <a:p>
            <a:pPr marL="0" indent="0" algn="ctr">
              <a:buNone/>
            </a:pPr>
            <a:endParaRPr lang="es-ES" sz="3200" b="1" dirty="0">
              <a:latin typeface="Times New Roman" panose="02020603050405020304" pitchFamily="18" charset="0"/>
              <a:ea typeface="Times New Roman" panose="02020603050405020304" pitchFamily="18" charset="0"/>
              <a:cs typeface="Arial" panose="020B0604020202020204" pitchFamily="34" charset="0"/>
            </a:endParaRPr>
          </a:p>
          <a:p>
            <a:pPr marL="0" indent="0" algn="ctr">
              <a:buNone/>
            </a:pPr>
            <a:r>
              <a:rPr lang="es-ES" sz="3200" b="1" dirty="0">
                <a:effectLst/>
                <a:latin typeface="Times New Roman" panose="02020603050405020304" pitchFamily="18" charset="0"/>
                <a:ea typeface="Times New Roman" panose="02020603050405020304" pitchFamily="18" charset="0"/>
                <a:cs typeface="Arial" panose="020B0604020202020204" pitchFamily="34" charset="0"/>
              </a:rPr>
              <a:t>Revisión del Estado del Arte</a:t>
            </a:r>
            <a:endParaRPr lang="es-ES" sz="3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ES" dirty="0"/>
          </a:p>
        </p:txBody>
      </p:sp>
      <p:pic>
        <p:nvPicPr>
          <p:cNvPr id="8" name="Imagen 7">
            <a:extLst>
              <a:ext uri="{FF2B5EF4-FFF2-40B4-BE49-F238E27FC236}">
                <a16:creationId xmlns:a16="http://schemas.microsoft.com/office/drawing/2014/main" id="{E46DE7C4-7C87-AF07-CA08-9179EF3EAF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52499" y="220202"/>
            <a:ext cx="2526430" cy="1951749"/>
          </a:xfrm>
          <a:prstGeom prst="rect">
            <a:avLst/>
          </a:prstGeom>
        </p:spPr>
      </p:pic>
      <p:sp>
        <p:nvSpPr>
          <p:cNvPr id="9" name="Rectángulo 8">
            <a:extLst>
              <a:ext uri="{FF2B5EF4-FFF2-40B4-BE49-F238E27FC236}">
                <a16:creationId xmlns:a16="http://schemas.microsoft.com/office/drawing/2014/main" id="{DD8F1D18-B862-4ABA-BCFE-47D46D88833C}"/>
              </a:ext>
            </a:extLst>
          </p:cNvPr>
          <p:cNvSpPr/>
          <p:nvPr/>
        </p:nvSpPr>
        <p:spPr>
          <a:xfrm>
            <a:off x="2433587" y="2171951"/>
            <a:ext cx="7066548" cy="21690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2400" dirty="0">
                <a:effectLst/>
                <a:latin typeface="Times New Roman" panose="02020603050405020304" pitchFamily="18" charset="0"/>
                <a:ea typeface="Times New Roman" panose="02020603050405020304" pitchFamily="18" charset="0"/>
              </a:rPr>
              <a:t>Consiste en la etapa inicial esencial en cualquier investigación, ya que implica un proceso de inmersión profunda en el conocimiento más reciente disponible, generalmente hasta </a:t>
            </a:r>
            <a:r>
              <a:rPr lang="es-ES" sz="2400" b="1" u="sng" dirty="0">
                <a:effectLst/>
                <a:latin typeface="Times New Roman" panose="02020603050405020304" pitchFamily="18" charset="0"/>
                <a:ea typeface="Times New Roman" panose="02020603050405020304" pitchFamily="18" charset="0"/>
              </a:rPr>
              <a:t>cinco años de antigüedad</a:t>
            </a:r>
            <a:r>
              <a:rPr lang="es-ES" sz="2400" dirty="0">
                <a:effectLst/>
                <a:latin typeface="Times New Roman" panose="02020603050405020304" pitchFamily="18" charset="0"/>
                <a:ea typeface="Times New Roman" panose="02020603050405020304" pitchFamily="18" charset="0"/>
              </a:rPr>
              <a:t>, que esté directamente relacionado con la problemática objeto de estudio.</a:t>
            </a:r>
            <a:endParaRPr lang="es-ES" sz="2400" dirty="0"/>
          </a:p>
        </p:txBody>
      </p:sp>
      <p:sp>
        <p:nvSpPr>
          <p:cNvPr id="10" name="Rectángulo 9">
            <a:extLst>
              <a:ext uri="{FF2B5EF4-FFF2-40B4-BE49-F238E27FC236}">
                <a16:creationId xmlns:a16="http://schemas.microsoft.com/office/drawing/2014/main" id="{D9727E30-E6CA-EAC9-15C5-25952C129FB1}"/>
              </a:ext>
            </a:extLst>
          </p:cNvPr>
          <p:cNvSpPr/>
          <p:nvPr/>
        </p:nvSpPr>
        <p:spPr>
          <a:xfrm>
            <a:off x="644892" y="5028561"/>
            <a:ext cx="7921592" cy="13090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400" b="1" dirty="0"/>
              <a:t>Objetivo: </a:t>
            </a:r>
            <a:r>
              <a:rPr lang="es-ES" sz="2400" dirty="0">
                <a:latin typeface="Times New Roman" panose="02020603050405020304" pitchFamily="18" charset="0"/>
              </a:rPr>
              <a:t>P</a:t>
            </a:r>
            <a:r>
              <a:rPr lang="es-ES" sz="2400" dirty="0">
                <a:effectLst/>
                <a:latin typeface="Times New Roman" panose="02020603050405020304" pitchFamily="18" charset="0"/>
                <a:ea typeface="Times New Roman" panose="02020603050405020304" pitchFamily="18" charset="0"/>
              </a:rPr>
              <a:t>roporcionar una visión actualizada del conocimiento en torno al fenómeno investigado, destacando los avances y hallazgos más significativos en el área</a:t>
            </a:r>
            <a:endParaRPr lang="es-ES" sz="2400" dirty="0"/>
          </a:p>
        </p:txBody>
      </p:sp>
      <p:pic>
        <p:nvPicPr>
          <p:cNvPr id="12" name="Imagen 11">
            <a:extLst>
              <a:ext uri="{FF2B5EF4-FFF2-40B4-BE49-F238E27FC236}">
                <a16:creationId xmlns:a16="http://schemas.microsoft.com/office/drawing/2014/main" id="{F8A92B24-8942-A298-11E6-A254104847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66998" y="4704699"/>
            <a:ext cx="2743200" cy="1933099"/>
          </a:xfrm>
          <a:prstGeom prst="rect">
            <a:avLst/>
          </a:prstGeom>
        </p:spPr>
      </p:pic>
    </p:spTree>
    <p:extLst>
      <p:ext uri="{BB962C8B-B14F-4D97-AF65-F5344CB8AC3E}">
        <p14:creationId xmlns:p14="http://schemas.microsoft.com/office/powerpoint/2010/main" val="334255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0040C5-6988-C036-EB4A-AE4993E9BC64}"/>
              </a:ext>
            </a:extLst>
          </p:cNvPr>
          <p:cNvSpPr>
            <a:spLocks noGrp="1"/>
          </p:cNvSpPr>
          <p:nvPr>
            <p:ph idx="1"/>
          </p:nvPr>
        </p:nvSpPr>
        <p:spPr>
          <a:xfrm>
            <a:off x="838200" y="673768"/>
            <a:ext cx="10515600" cy="5503195"/>
          </a:xfrm>
        </p:spPr>
        <p:txBody>
          <a:bodyPr/>
          <a:lstStyle/>
          <a:p>
            <a:pPr marL="0" indent="0">
              <a:buNone/>
            </a:pPr>
            <a:endParaRPr lang="es-ES" dirty="0"/>
          </a:p>
          <a:p>
            <a:pPr marL="0" indent="0">
              <a:buNone/>
            </a:pPr>
            <a:endParaRPr lang="es-ES" dirty="0"/>
          </a:p>
          <a:p>
            <a:pPr marL="0" indent="0">
              <a:buNone/>
            </a:pPr>
            <a:r>
              <a:rPr lang="es-ES" dirty="0"/>
              <a:t>¿</a:t>
            </a:r>
            <a:r>
              <a:rPr lang="es-ES" sz="3600" dirty="0"/>
              <a:t>Qué permite este tipo de Revisión?</a:t>
            </a:r>
          </a:p>
          <a:p>
            <a:r>
              <a:rPr lang="es-ES" sz="2400" dirty="0">
                <a:latin typeface="Times New Roman" panose="02020603050405020304" pitchFamily="18" charset="0"/>
                <a:ea typeface="Times New Roman" panose="02020603050405020304" pitchFamily="18" charset="0"/>
                <a:cs typeface="Arial" panose="020B0604020202020204" pitchFamily="34" charset="0"/>
              </a:rPr>
              <a:t>I</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dentificar las tendencias emergentes.</a:t>
            </a:r>
          </a:p>
          <a:p>
            <a:r>
              <a:rPr lang="es-ES" sz="2400" dirty="0">
                <a:latin typeface="Times New Roman" panose="02020603050405020304" pitchFamily="18" charset="0"/>
                <a:ea typeface="Times New Roman" panose="02020603050405020304" pitchFamily="18" charset="0"/>
                <a:cs typeface="Arial" panose="020B0604020202020204" pitchFamily="34" charset="0"/>
              </a:rPr>
              <a:t>L</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os enfoques metodológicos más utilizados. </a:t>
            </a:r>
          </a:p>
          <a:p>
            <a:r>
              <a:rPr lang="es-ES" sz="2400" dirty="0">
                <a:latin typeface="Times New Roman" panose="02020603050405020304" pitchFamily="18" charset="0"/>
                <a:ea typeface="Times New Roman" panose="02020603050405020304" pitchFamily="18" charset="0"/>
                <a:cs typeface="Arial" panose="020B0604020202020204" pitchFamily="34" charset="0"/>
              </a:rPr>
              <a:t>P</a:t>
            </a:r>
            <a:r>
              <a:rPr lang="es-ES" sz="2400" dirty="0">
                <a:effectLst/>
                <a:latin typeface="Times New Roman" panose="02020603050405020304" pitchFamily="18" charset="0"/>
                <a:ea typeface="Times New Roman" panose="02020603050405020304" pitchFamily="18" charset="0"/>
                <a:cs typeface="Arial" panose="020B0604020202020204" pitchFamily="34" charset="0"/>
              </a:rPr>
              <a:t>osibles lagunas en la investigación existente.</a:t>
            </a:r>
            <a:endParaRPr lang="es-ES" sz="3600" dirty="0"/>
          </a:p>
        </p:txBody>
      </p:sp>
      <p:sp>
        <p:nvSpPr>
          <p:cNvPr id="4" name="Cerrar llave 3">
            <a:extLst>
              <a:ext uri="{FF2B5EF4-FFF2-40B4-BE49-F238E27FC236}">
                <a16:creationId xmlns:a16="http://schemas.microsoft.com/office/drawing/2014/main" id="{B5C68605-1EEB-5548-DCA9-5F3182E2D0F3}"/>
              </a:ext>
            </a:extLst>
          </p:cNvPr>
          <p:cNvSpPr/>
          <p:nvPr/>
        </p:nvSpPr>
        <p:spPr>
          <a:xfrm>
            <a:off x="7430703" y="2395590"/>
            <a:ext cx="481263" cy="1097280"/>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7" name="CuadroTexto 6">
            <a:extLst>
              <a:ext uri="{FF2B5EF4-FFF2-40B4-BE49-F238E27FC236}">
                <a16:creationId xmlns:a16="http://schemas.microsoft.com/office/drawing/2014/main" id="{C51300A0-BD76-CE5E-9274-543959718087}"/>
              </a:ext>
            </a:extLst>
          </p:cNvPr>
          <p:cNvSpPr txBox="1"/>
          <p:nvPr/>
        </p:nvSpPr>
        <p:spPr>
          <a:xfrm>
            <a:off x="8035365" y="2395590"/>
            <a:ext cx="2338939" cy="830997"/>
          </a:xfrm>
          <a:prstGeom prst="rect">
            <a:avLst/>
          </a:prstGeom>
          <a:noFill/>
        </p:spPr>
        <p:txBody>
          <a:bodyPr wrap="square" rtlCol="0">
            <a:spAutoFit/>
          </a:bodyPr>
          <a:lstStyle/>
          <a:p>
            <a:pPr algn="ctr"/>
            <a:r>
              <a:rPr lang="es-ES" sz="2400" b="1" dirty="0">
                <a:solidFill>
                  <a:srgbClr val="FF0000"/>
                </a:solidFill>
              </a:rPr>
              <a:t>Marco teórico Sólido</a:t>
            </a:r>
          </a:p>
        </p:txBody>
      </p:sp>
      <p:pic>
        <p:nvPicPr>
          <p:cNvPr id="9" name="Imagen 8">
            <a:extLst>
              <a:ext uri="{FF2B5EF4-FFF2-40B4-BE49-F238E27FC236}">
                <a16:creationId xmlns:a16="http://schemas.microsoft.com/office/drawing/2014/main" id="{0D34F6F0-859E-F64F-28C0-8F994E5E33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62224" y="3492870"/>
            <a:ext cx="1705726" cy="2170307"/>
          </a:xfrm>
          <a:prstGeom prst="rect">
            <a:avLst/>
          </a:prstGeom>
        </p:spPr>
      </p:pic>
    </p:spTree>
    <p:extLst>
      <p:ext uri="{BB962C8B-B14F-4D97-AF65-F5344CB8AC3E}">
        <p14:creationId xmlns:p14="http://schemas.microsoft.com/office/powerpoint/2010/main" val="291928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4923F9-DC71-8FDD-E093-A759397D3B56}"/>
              </a:ext>
            </a:extLst>
          </p:cNvPr>
          <p:cNvSpPr>
            <a:spLocks noGrp="1"/>
          </p:cNvSpPr>
          <p:nvPr>
            <p:ph idx="1"/>
          </p:nvPr>
        </p:nvSpPr>
        <p:spPr>
          <a:xfrm>
            <a:off x="838200" y="789272"/>
            <a:ext cx="10515600" cy="5387691"/>
          </a:xfrm>
        </p:spPr>
        <p:txBody>
          <a:bodyPr>
            <a:normAutofit/>
          </a:bodyPr>
          <a:lstStyle/>
          <a:p>
            <a:pPr marL="0" indent="0" algn="ctr">
              <a:buNone/>
            </a:pPr>
            <a:r>
              <a:rPr lang="es-ES" b="1" dirty="0">
                <a:latin typeface="Times New Roman" panose="02020603050405020304" pitchFamily="18" charset="0"/>
                <a:ea typeface="Times New Roman" panose="02020603050405020304" pitchFamily="18" charset="0"/>
              </a:rPr>
              <a:t>R</a:t>
            </a:r>
            <a:r>
              <a:rPr lang="es-ES" b="1" dirty="0">
                <a:effectLst/>
                <a:latin typeface="Times New Roman" panose="02020603050405020304" pitchFamily="18" charset="0"/>
                <a:ea typeface="Times New Roman" panose="02020603050405020304" pitchFamily="18" charset="0"/>
              </a:rPr>
              <a:t>evisión metodológica de la literatura </a:t>
            </a:r>
          </a:p>
          <a:p>
            <a:pPr marL="0" indent="0" algn="ctr">
              <a:buNone/>
            </a:pPr>
            <a:endParaRPr lang="es-ES" b="1" dirty="0">
              <a:effectLst/>
              <a:latin typeface="Times New Roman" panose="02020603050405020304" pitchFamily="18" charset="0"/>
              <a:ea typeface="Times New Roman" panose="02020603050405020304" pitchFamily="18" charset="0"/>
            </a:endParaRPr>
          </a:p>
          <a:p>
            <a:pPr marL="0" indent="0" algn="just">
              <a:buNone/>
            </a:pPr>
            <a:r>
              <a:rPr lang="es-ES" sz="2400" dirty="0">
                <a:latin typeface="Times New Roman" panose="02020603050405020304" pitchFamily="18" charset="0"/>
                <a:ea typeface="Times New Roman" panose="02020603050405020304" pitchFamily="18" charset="0"/>
              </a:rPr>
              <a:t>T</a:t>
            </a:r>
            <a:r>
              <a:rPr lang="es-ES" sz="2400" dirty="0">
                <a:effectLst/>
                <a:latin typeface="Times New Roman" panose="02020603050405020304" pitchFamily="18" charset="0"/>
                <a:ea typeface="Times New Roman" panose="02020603050405020304" pitchFamily="18" charset="0"/>
              </a:rPr>
              <a:t>ambién forma parte de esta fase inicial, pero con una diferencia clave, su enfoque no se limita a la antigüedad de las investigaciones revisadas.</a:t>
            </a:r>
            <a:endParaRPr lang="es-ES" sz="2400" b="1" dirty="0">
              <a:latin typeface="Times New Roman" panose="02020603050405020304" pitchFamily="18" charset="0"/>
              <a:ea typeface="Times New Roman" panose="02020603050405020304" pitchFamily="18" charset="0"/>
            </a:endParaRPr>
          </a:p>
          <a:p>
            <a:pPr marL="0" indent="0" algn="just">
              <a:buNone/>
            </a:pPr>
            <a:r>
              <a:rPr lang="es-ES" sz="2400" dirty="0">
                <a:latin typeface="Times New Roman" panose="02020603050405020304" pitchFamily="18" charset="0"/>
                <a:ea typeface="Times New Roman" panose="02020603050405020304" pitchFamily="18" charset="0"/>
              </a:rPr>
              <a:t>S</a:t>
            </a:r>
            <a:r>
              <a:rPr lang="es-ES" sz="2400" dirty="0">
                <a:effectLst/>
                <a:latin typeface="Times New Roman" panose="02020603050405020304" pitchFamily="18" charset="0"/>
                <a:ea typeface="Times New Roman" panose="02020603050405020304" pitchFamily="18" charset="0"/>
              </a:rPr>
              <a:t>e concentra en la relevancia y el valor del conocimiento que dichas investigaciones ofrecen, independientemente de su fecha de publicación. </a:t>
            </a:r>
            <a:r>
              <a:rPr lang="es-ES" sz="2400" b="1" dirty="0">
                <a:effectLst/>
                <a:latin typeface="Times New Roman" panose="02020603050405020304" pitchFamily="18" charset="0"/>
                <a:ea typeface="Times New Roman" panose="02020603050405020304" pitchFamily="18" charset="0"/>
              </a:rPr>
              <a:t>(Investigaciones clásicas o fundamentales )</a:t>
            </a:r>
          </a:p>
          <a:p>
            <a:pPr marL="0" indent="0" algn="just">
              <a:buNone/>
            </a:pPr>
            <a:endParaRPr lang="es-ES" sz="4000" b="1" dirty="0"/>
          </a:p>
        </p:txBody>
      </p:sp>
      <p:pic>
        <p:nvPicPr>
          <p:cNvPr id="5" name="Imagen 4">
            <a:extLst>
              <a:ext uri="{FF2B5EF4-FFF2-40B4-BE49-F238E27FC236}">
                <a16:creationId xmlns:a16="http://schemas.microsoft.com/office/drawing/2014/main" id="{F0994B0C-E7B7-CF9F-A04A-05E5883C02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4386" y="3770161"/>
            <a:ext cx="3029151" cy="2019434"/>
          </a:xfrm>
          <a:prstGeom prst="rect">
            <a:avLst/>
          </a:prstGeom>
        </p:spPr>
      </p:pic>
    </p:spTree>
    <p:extLst>
      <p:ext uri="{BB962C8B-B14F-4D97-AF65-F5344CB8AC3E}">
        <p14:creationId xmlns:p14="http://schemas.microsoft.com/office/powerpoint/2010/main" val="348190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EC4E93-FBC8-48E1-F226-E97940AEBB20}"/>
              </a:ext>
            </a:extLst>
          </p:cNvPr>
          <p:cNvSpPr>
            <a:spLocks noGrp="1"/>
          </p:cNvSpPr>
          <p:nvPr>
            <p:ph idx="1"/>
          </p:nvPr>
        </p:nvSpPr>
        <p:spPr>
          <a:xfrm>
            <a:off x="838200" y="510139"/>
            <a:ext cx="10515600" cy="5666824"/>
          </a:xfrm>
        </p:spPr>
        <p:txBody>
          <a:bodyPr>
            <a:normAutofit/>
          </a:bodyPr>
          <a:lstStyle/>
          <a:p>
            <a:pPr marL="0" indent="0" algn="just">
              <a:buNone/>
            </a:pPr>
            <a:r>
              <a:rPr lang="es-ES" sz="2400" dirty="0">
                <a:effectLst/>
                <a:latin typeface="Times New Roman" panose="02020603050405020304" pitchFamily="18" charset="0"/>
                <a:ea typeface="Times New Roman" panose="02020603050405020304" pitchFamily="18" charset="0"/>
              </a:rPr>
              <a:t>La revisión no solo debe recopilar información, sino también interpretar críticamente el material, con el objetivo de integrar las ideas de manera coherente y estructurada.</a:t>
            </a:r>
          </a:p>
          <a:p>
            <a:pPr marL="0" indent="0" algn="just">
              <a:lnSpc>
                <a:spcPct val="107000"/>
              </a:lnSpc>
              <a:spcAft>
                <a:spcPts val="800"/>
              </a:spcAft>
              <a:buNone/>
            </a:pPr>
            <a:endParaRPr lang="es-ES" sz="2400" b="1" dirty="0">
              <a:latin typeface="Times New Roman" panose="02020603050405020304" pitchFamily="18" charset="0"/>
              <a:ea typeface="Times New Roman" panose="02020603050405020304" pitchFamily="18" charset="0"/>
              <a:cs typeface="Arial" panose="020B0604020202020204" pitchFamily="34" charset="0"/>
            </a:endParaRPr>
          </a:p>
          <a:p>
            <a:pPr marL="0" indent="0" algn="just">
              <a:lnSpc>
                <a:spcPct val="107000"/>
              </a:lnSpc>
              <a:spcAft>
                <a:spcPts val="800"/>
              </a:spcAft>
              <a:buNone/>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Importancia de los antecedentes en la investigación</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s-ES" sz="2400" dirty="0">
                <a:effectLst/>
                <a:latin typeface="Times New Roman" panose="02020603050405020304" pitchFamily="18" charset="0"/>
                <a:ea typeface="Times New Roman" panose="02020603050405020304" pitchFamily="18" charset="0"/>
              </a:rPr>
              <a:t>Contar con antecedentes adecuados es indispensable para enmarcar cualquier investigación, los antecedentes permiten al investigador entender el contexto en el que se sitúa el planteamiento propuesto, proporcionando una visión amplia de cómo la investigación se relaciona con lo que ya se conoce en el campo de estudio.</a:t>
            </a:r>
            <a:endParaRPr lang="es-ES" sz="3600" dirty="0"/>
          </a:p>
        </p:txBody>
      </p:sp>
    </p:spTree>
    <p:extLst>
      <p:ext uri="{BB962C8B-B14F-4D97-AF65-F5344CB8AC3E}">
        <p14:creationId xmlns:p14="http://schemas.microsoft.com/office/powerpoint/2010/main" val="393111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FBC7A8-5367-1FC3-5667-37C5FBAA78E3}"/>
              </a:ext>
            </a:extLst>
          </p:cNvPr>
          <p:cNvSpPr>
            <a:spLocks noGrp="1"/>
          </p:cNvSpPr>
          <p:nvPr>
            <p:ph idx="1"/>
          </p:nvPr>
        </p:nvSpPr>
        <p:spPr>
          <a:xfrm>
            <a:off x="838200" y="635266"/>
            <a:ext cx="10515600" cy="5611529"/>
          </a:xfrm>
        </p:spPr>
        <p:txBody>
          <a:bodyPr>
            <a:normAutofit/>
          </a:bodyPr>
          <a:lstStyle/>
          <a:p>
            <a:pPr marL="0" indent="0" algn="just">
              <a:buNone/>
            </a:pPr>
            <a:r>
              <a:rPr lang="es-ES" sz="2400" dirty="0">
                <a:effectLst/>
                <a:latin typeface="Times New Roman" panose="02020603050405020304" pitchFamily="18" charset="0"/>
                <a:ea typeface="Times New Roman" panose="02020603050405020304" pitchFamily="18" charset="0"/>
              </a:rPr>
              <a:t>Esta fase inicial proporciona al investigador la inspiración para nuevas ideas, ya sea a partir de los descubrimientos recientes de otros investigadores o al observar las limitaciones de las investigaciones previas, se puede identificar cómo encaja la investigación dentro del panorama mayor del conocimiento sobre el fenómeno en cuestión.</a:t>
            </a:r>
            <a:endParaRPr lang="es-ES" sz="3600" dirty="0"/>
          </a:p>
        </p:txBody>
      </p:sp>
      <p:pic>
        <p:nvPicPr>
          <p:cNvPr id="5" name="Imagen 4">
            <a:extLst>
              <a:ext uri="{FF2B5EF4-FFF2-40B4-BE49-F238E27FC236}">
                <a16:creationId xmlns:a16="http://schemas.microsoft.com/office/drawing/2014/main" id="{1209225C-A6D6-E3CD-3223-A69F74CB92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08" t="13596" r="15198"/>
          <a:stretch/>
        </p:blipFill>
        <p:spPr>
          <a:xfrm>
            <a:off x="4350618" y="2637321"/>
            <a:ext cx="3311091" cy="2370221"/>
          </a:xfrm>
          <a:prstGeom prst="rect">
            <a:avLst/>
          </a:prstGeom>
        </p:spPr>
      </p:pic>
    </p:spTree>
    <p:extLst>
      <p:ext uri="{BB962C8B-B14F-4D97-AF65-F5344CB8AC3E}">
        <p14:creationId xmlns:p14="http://schemas.microsoft.com/office/powerpoint/2010/main" val="156501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B427BF-BCDE-AAAE-482B-F0A3D5A85B7D}"/>
              </a:ext>
            </a:extLst>
          </p:cNvPr>
          <p:cNvSpPr>
            <a:spLocks noGrp="1"/>
          </p:cNvSpPr>
          <p:nvPr>
            <p:ph idx="1"/>
          </p:nvPr>
        </p:nvSpPr>
        <p:spPr>
          <a:xfrm>
            <a:off x="838200" y="606392"/>
            <a:ext cx="10515600" cy="5570571"/>
          </a:xfrm>
        </p:spPr>
        <p:txBody>
          <a:bodyPr>
            <a:normAutofit/>
          </a:bodyPr>
          <a:lstStyle/>
          <a:p>
            <a:pPr marL="0" indent="0" algn="just">
              <a:lnSpc>
                <a:spcPct val="107000"/>
              </a:lnSpc>
              <a:spcAft>
                <a:spcPts val="800"/>
              </a:spcAft>
              <a:buNone/>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Utilidad de la revisión metodológica de la literatura y del estado del arte:</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s-ES" sz="2400" dirty="0">
                <a:effectLst/>
                <a:latin typeface="Times New Roman" panose="02020603050405020304" pitchFamily="18" charset="0"/>
                <a:ea typeface="Times New Roman" panose="02020603050405020304" pitchFamily="18" charset="0"/>
                <a:cs typeface="Arial" panose="020B0604020202020204" pitchFamily="34" charset="0"/>
              </a:rPr>
              <a:t>La revisión metodológica de la literatura y del estado del arte resulta útil por diversas razones clave para el desarrollo de una investigación. Entre los principales beneficios, destacan los siguientes:</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s-ES" sz="2400" b="1" dirty="0">
                <a:effectLst/>
                <a:latin typeface="Times New Roman" panose="02020603050405020304" pitchFamily="18" charset="0"/>
                <a:ea typeface="Times New Roman" panose="02020603050405020304" pitchFamily="18" charset="0"/>
              </a:rPr>
              <a:t>Identificación de los tipos de investigaciones realizadas.</a:t>
            </a:r>
          </a:p>
          <a:p>
            <a:pPr marL="342900" indent="-342900">
              <a:buAutoNum type="arabicPeriod"/>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Comprensión del contexto de las investigaciones.</a:t>
            </a:r>
          </a:p>
          <a:p>
            <a:pPr marL="342900" indent="-342900">
              <a:buAutoNum type="arabicPeriod"/>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Orientación del enfoque de la investigación.</a:t>
            </a:r>
          </a:p>
          <a:p>
            <a:pPr marL="342900" indent="-342900">
              <a:buAutoNum type="arabicPeriod"/>
            </a:pPr>
            <a:r>
              <a:rPr lang="es-ES" sz="2400" b="1" dirty="0">
                <a:effectLst/>
                <a:latin typeface="Times New Roman" panose="02020603050405020304" pitchFamily="18" charset="0"/>
                <a:ea typeface="Times New Roman" panose="02020603050405020304" pitchFamily="18" charset="0"/>
                <a:cs typeface="Arial" panose="020B0604020202020204" pitchFamily="34" charset="0"/>
              </a:rPr>
              <a:t>Ampliación del horizonte del estudio.</a:t>
            </a:r>
            <a:endParaRPr lang="es-ES" sz="2400" dirty="0">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pPr>
            <a:r>
              <a:rPr lang="es-ES" sz="2400" b="1" dirty="0">
                <a:effectLst/>
                <a:latin typeface="Times New Roman" panose="02020603050405020304" pitchFamily="18" charset="0"/>
                <a:ea typeface="Times New Roman" panose="02020603050405020304" pitchFamily="18" charset="0"/>
              </a:rPr>
              <a:t>Inspira nuevas líneas de investigación</a:t>
            </a:r>
            <a:endParaRPr lang="es-ES" sz="3600" dirty="0"/>
          </a:p>
        </p:txBody>
      </p:sp>
      <p:pic>
        <p:nvPicPr>
          <p:cNvPr id="5" name="Imagen 4">
            <a:extLst>
              <a:ext uri="{FF2B5EF4-FFF2-40B4-BE49-F238E27FC236}">
                <a16:creationId xmlns:a16="http://schemas.microsoft.com/office/drawing/2014/main" id="{B8847063-FF46-FEA0-FCD5-EC34D5C795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20" t="18691" r="11642" b="10204"/>
          <a:stretch/>
        </p:blipFill>
        <p:spPr>
          <a:xfrm>
            <a:off x="7026442" y="4159179"/>
            <a:ext cx="4523873" cy="2426908"/>
          </a:xfrm>
          <a:prstGeom prst="rect">
            <a:avLst/>
          </a:prstGeom>
        </p:spPr>
      </p:pic>
    </p:spTree>
    <p:extLst>
      <p:ext uri="{BB962C8B-B14F-4D97-AF65-F5344CB8AC3E}">
        <p14:creationId xmlns:p14="http://schemas.microsoft.com/office/powerpoint/2010/main" val="9125285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1491</Words>
  <Application>Microsoft Office PowerPoint</Application>
  <PresentationFormat>Panorámica</PresentationFormat>
  <Paragraphs>109</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Pedidos - Prompt</vt:lpstr>
      <vt:lpstr>Estructura de un Prompt Eficaz</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Antonio Zurita Avaloss</dc:creator>
  <cp:lastModifiedBy>Luis Antonio Zurita Avaloss</cp:lastModifiedBy>
  <cp:revision>13</cp:revision>
  <dcterms:created xsi:type="dcterms:W3CDTF">2024-10-03T16:15:25Z</dcterms:created>
  <dcterms:modified xsi:type="dcterms:W3CDTF">2025-04-03T18:41:41Z</dcterms:modified>
</cp:coreProperties>
</file>