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Inconsolata" panose="00000509000000000000" pitchFamily="49" charset="0"/>
      <p:regular r:id="rId13"/>
    </p:embeddedFont>
    <p:embeddedFont>
      <p:font typeface="Montserrat Black" panose="00000A00000000000000" pitchFamily="2" charset="0"/>
      <p:regular r:id="rId14"/>
      <p:bold r:id="rId15"/>
    </p:embeddedFont>
  </p:embeddedFontLst>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7" d="100"/>
          <a:sy n="57" d="100"/>
        </p:scale>
        <p:origin x="8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245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8ECE4"/>
          </a:solidFill>
          <a:ln/>
        </p:spPr>
      </p:sp>
      <p:sp>
        <p:nvSpPr>
          <p:cNvPr id="3" name="Shape 1"/>
          <p:cNvSpPr/>
          <p:nvPr/>
        </p:nvSpPr>
        <p:spPr>
          <a:xfrm>
            <a:off x="0" y="0"/>
            <a:ext cx="14630400" cy="8229600"/>
          </a:xfrm>
          <a:prstGeom prst="rect">
            <a:avLst/>
          </a:prstGeom>
          <a:solidFill>
            <a:srgbClr val="F8ECE4"/>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350437" y="1420654"/>
            <a:ext cx="7415927" cy="1543050"/>
          </a:xfrm>
          <a:prstGeom prst="rect">
            <a:avLst/>
          </a:prstGeom>
          <a:noFill/>
          <a:ln/>
        </p:spPr>
        <p:txBody>
          <a:bodyPr wrap="square" lIns="0" tIns="0" rIns="0" bIns="0" rtlCol="0" anchor="t"/>
          <a:lstStyle/>
          <a:p>
            <a:pPr marL="0" indent="0">
              <a:lnSpc>
                <a:spcPts val="6050"/>
              </a:lnSpc>
              <a:buNone/>
            </a:pPr>
            <a:r>
              <a:rPr lang="en-US" sz="4850" b="1" dirty="0">
                <a:solidFill>
                  <a:srgbClr val="151617"/>
                </a:solidFill>
                <a:latin typeface="Montserrat Black" pitchFamily="34" charset="0"/>
                <a:ea typeface="Montserrat Black" pitchFamily="34" charset="-122"/>
                <a:cs typeface="Montserrat Black" pitchFamily="34" charset="-120"/>
              </a:rPr>
              <a:t>Modelos Teóricos de Comunicación</a:t>
            </a:r>
            <a:endParaRPr lang="en-US" sz="4850" dirty="0"/>
          </a:p>
        </p:txBody>
      </p:sp>
      <p:sp>
        <p:nvSpPr>
          <p:cNvPr id="4" name="Text 1"/>
          <p:cNvSpPr/>
          <p:nvPr/>
        </p:nvSpPr>
        <p:spPr>
          <a:xfrm>
            <a:off x="6350437" y="3333988"/>
            <a:ext cx="7415927" cy="2765346"/>
          </a:xfrm>
          <a:prstGeom prst="rect">
            <a:avLst/>
          </a:prstGeom>
          <a:noFill/>
          <a:ln/>
        </p:spPr>
        <p:txBody>
          <a:bodyPr wrap="square" lIns="0" tIns="0" rIns="0" bIns="0" rtlCol="0" anchor="t"/>
          <a:lstStyle/>
          <a:p>
            <a:pPr marL="0" indent="0">
              <a:lnSpc>
                <a:spcPts val="3100"/>
              </a:lnSpc>
              <a:buNone/>
            </a:pPr>
            <a:r>
              <a:rPr lang="en-US" sz="1900" dirty="0">
                <a:solidFill>
                  <a:srgbClr val="151617"/>
                </a:solidFill>
                <a:latin typeface="Inconsolata" pitchFamily="34" charset="0"/>
                <a:ea typeface="Inconsolata" pitchFamily="34" charset="-122"/>
                <a:cs typeface="Inconsolata" pitchFamily="34" charset="-120"/>
              </a:rPr>
              <a:t>La comunicación es un proceso complejo que ha sido estudiado y modelado por diversos teóricos a lo largo del tiempo. Estos modelos teóricos ofrecen marcos conceptuales que ayudan a entender los elementos, dinámicas e implicaciones de la comunicación humana. En esta presentación, exploraremos algunos de los modelos más influyentes en el campo de la comunicación.</a:t>
            </a:r>
            <a:endParaRPr lang="en-US" sz="1900" dirty="0"/>
          </a:p>
        </p:txBody>
      </p:sp>
      <p:sp>
        <p:nvSpPr>
          <p:cNvPr id="5" name="Shape 2"/>
          <p:cNvSpPr/>
          <p:nvPr/>
        </p:nvSpPr>
        <p:spPr>
          <a:xfrm>
            <a:off x="6350437" y="6395442"/>
            <a:ext cx="394930" cy="394930"/>
          </a:xfrm>
          <a:prstGeom prst="roundRect">
            <a:avLst>
              <a:gd name="adj" fmla="val 23151155"/>
            </a:avLst>
          </a:prstGeom>
          <a:noFill/>
          <a:ln w="7620">
            <a:solidFill>
              <a:srgbClr val="FFFFFF"/>
            </a:solidFill>
            <a:prstDash val="solid"/>
          </a:ln>
        </p:spPr>
        <p:txBody>
          <a:bodyPr/>
          <a:lstStyle/>
          <a:p>
            <a:endParaRPr lang="es-EC"/>
          </a:p>
        </p:txBody>
      </p:sp>
      <p:sp>
        <p:nvSpPr>
          <p:cNvPr id="8" name="Rectángulo 7">
            <a:extLst>
              <a:ext uri="{FF2B5EF4-FFF2-40B4-BE49-F238E27FC236}">
                <a16:creationId xmlns:a16="http://schemas.microsoft.com/office/drawing/2014/main" id="{A282C292-7E1C-D86C-06FC-217CD0280AFD}"/>
              </a:ext>
            </a:extLst>
          </p:cNvPr>
          <p:cNvSpPr/>
          <p:nvPr/>
        </p:nvSpPr>
        <p:spPr>
          <a:xfrm>
            <a:off x="5486400" y="7518400"/>
            <a:ext cx="9144000" cy="7112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64037" y="1568648"/>
            <a:ext cx="6172200" cy="771525"/>
          </a:xfrm>
          <a:prstGeom prst="rect">
            <a:avLst/>
          </a:prstGeom>
          <a:noFill/>
          <a:ln/>
        </p:spPr>
        <p:txBody>
          <a:bodyPr wrap="none" lIns="0" tIns="0" rIns="0" bIns="0" rtlCol="0" anchor="t"/>
          <a:lstStyle/>
          <a:p>
            <a:pPr marL="0" indent="0">
              <a:lnSpc>
                <a:spcPts val="6050"/>
              </a:lnSpc>
              <a:buNone/>
            </a:pPr>
            <a:r>
              <a:rPr lang="en-US" sz="4850" b="1" dirty="0">
                <a:solidFill>
                  <a:srgbClr val="151617"/>
                </a:solidFill>
                <a:latin typeface="Montserrat Black" pitchFamily="34" charset="0"/>
                <a:ea typeface="Montserrat Black" pitchFamily="34" charset="-122"/>
                <a:cs typeface="Montserrat Black" pitchFamily="34" charset="-120"/>
              </a:rPr>
              <a:t>Conclusión</a:t>
            </a:r>
            <a:endParaRPr lang="en-US" sz="4850" dirty="0"/>
          </a:p>
        </p:txBody>
      </p:sp>
      <p:sp>
        <p:nvSpPr>
          <p:cNvPr id="4" name="Text 1"/>
          <p:cNvSpPr/>
          <p:nvPr/>
        </p:nvSpPr>
        <p:spPr>
          <a:xfrm>
            <a:off x="864037" y="2710458"/>
            <a:ext cx="7415927" cy="3950494"/>
          </a:xfrm>
          <a:prstGeom prst="rect">
            <a:avLst/>
          </a:prstGeom>
          <a:noFill/>
          <a:ln/>
        </p:spPr>
        <p:txBody>
          <a:bodyPr wrap="square" lIns="0" tIns="0" rIns="0" bIns="0" rtlCol="0" anchor="t"/>
          <a:lstStyle/>
          <a:p>
            <a:pPr marL="0" indent="0">
              <a:lnSpc>
                <a:spcPts val="3100"/>
              </a:lnSpc>
              <a:buNone/>
            </a:pPr>
            <a:r>
              <a:rPr lang="en-US" sz="1900" dirty="0">
                <a:solidFill>
                  <a:srgbClr val="151617"/>
                </a:solidFill>
                <a:latin typeface="Inconsolata" pitchFamily="34" charset="0"/>
                <a:ea typeface="Inconsolata" pitchFamily="34" charset="-122"/>
                <a:cs typeface="Inconsolata" pitchFamily="34" charset="-120"/>
              </a:rPr>
              <a:t>Los modelos teóricos presentados en esta exposición ofrecen marcos conceptuales valiosos para comprender la comunicación humana en toda su complejidad. Desde los enfoques básicos hasta los modelos más sofisticados, estos modelos han evolucionado a lo largo del tiempo para reflejar la naturaleza dinámica y multifacética de la comunicación. Su estudio es fundamental para los estudiantes, investigadores y profesionales del campo de la comunicación, ya que les permite analizar, interpretar y mejorar los procesos comunicativos en diversos contextos.</a:t>
            </a:r>
            <a:endParaRPr lang="en-US" sz="1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0314"/>
          </a:xfrm>
          <a:prstGeom prst="rect">
            <a:avLst/>
          </a:prstGeom>
        </p:spPr>
      </p:pic>
      <p:sp>
        <p:nvSpPr>
          <p:cNvPr id="3" name="Text 0"/>
          <p:cNvSpPr/>
          <p:nvPr/>
        </p:nvSpPr>
        <p:spPr>
          <a:xfrm>
            <a:off x="6255187" y="604004"/>
            <a:ext cx="6225183" cy="686395"/>
          </a:xfrm>
          <a:prstGeom prst="rect">
            <a:avLst/>
          </a:prstGeom>
          <a:noFill/>
          <a:ln/>
        </p:spPr>
        <p:txBody>
          <a:bodyPr wrap="none" lIns="0" tIns="0" rIns="0" bIns="0" rtlCol="0" anchor="t"/>
          <a:lstStyle/>
          <a:p>
            <a:pPr marL="0" indent="0">
              <a:lnSpc>
                <a:spcPts val="5400"/>
              </a:lnSpc>
              <a:buNone/>
            </a:pPr>
            <a:r>
              <a:rPr lang="en-US" sz="4300" b="1" dirty="0">
                <a:solidFill>
                  <a:srgbClr val="151617"/>
                </a:solidFill>
                <a:latin typeface="Montserrat Black" pitchFamily="34" charset="0"/>
                <a:ea typeface="Montserrat Black" pitchFamily="34" charset="-122"/>
                <a:cs typeface="Montserrat Black" pitchFamily="34" charset="-120"/>
              </a:rPr>
              <a:t>El Modelo de Laswell</a:t>
            </a:r>
            <a:endParaRPr lang="en-US" sz="4300" dirty="0"/>
          </a:p>
        </p:txBody>
      </p:sp>
      <p:sp>
        <p:nvSpPr>
          <p:cNvPr id="4" name="Shape 1"/>
          <p:cNvSpPr/>
          <p:nvPr/>
        </p:nvSpPr>
        <p:spPr>
          <a:xfrm>
            <a:off x="6255187" y="1866900"/>
            <a:ext cx="494109" cy="494109"/>
          </a:xfrm>
          <a:prstGeom prst="roundRect">
            <a:avLst>
              <a:gd name="adj" fmla="val 1851"/>
            </a:avLst>
          </a:prstGeom>
          <a:solidFill>
            <a:srgbClr val="F8ECE4"/>
          </a:solidFill>
          <a:ln w="7620">
            <a:solidFill>
              <a:srgbClr val="151617"/>
            </a:solidFill>
            <a:prstDash val="solid"/>
          </a:ln>
          <a:effectLst>
            <a:outerShdw dist="20320" dir="2700000" algn="bl" rotWithShape="0">
              <a:srgbClr val="151617">
                <a:alpha val="100000"/>
              </a:srgbClr>
            </a:outerShdw>
          </a:effectLst>
        </p:spPr>
        <p:txBody>
          <a:bodyPr/>
          <a:lstStyle/>
          <a:p>
            <a:endParaRPr lang="es-EC"/>
          </a:p>
        </p:txBody>
      </p:sp>
      <p:sp>
        <p:nvSpPr>
          <p:cNvPr id="5" name="Text 2"/>
          <p:cNvSpPr/>
          <p:nvPr/>
        </p:nvSpPr>
        <p:spPr>
          <a:xfrm>
            <a:off x="6433304" y="1949172"/>
            <a:ext cx="137755" cy="329446"/>
          </a:xfrm>
          <a:prstGeom prst="rect">
            <a:avLst/>
          </a:prstGeom>
          <a:noFill/>
          <a:ln/>
        </p:spPr>
        <p:txBody>
          <a:bodyPr wrap="none" lIns="0" tIns="0" rIns="0" bIns="0" rtlCol="0" anchor="t"/>
          <a:lstStyle/>
          <a:p>
            <a:pPr marL="0" indent="0" algn="ctr">
              <a:lnSpc>
                <a:spcPts val="2550"/>
              </a:lnSpc>
              <a:buNone/>
            </a:pPr>
            <a:r>
              <a:rPr lang="en-US" sz="2550" b="1" dirty="0">
                <a:solidFill>
                  <a:srgbClr val="151617"/>
                </a:solidFill>
                <a:latin typeface="Montserrat Black" pitchFamily="34" charset="0"/>
                <a:ea typeface="Montserrat Black" pitchFamily="34" charset="-122"/>
                <a:cs typeface="Montserrat Black" pitchFamily="34" charset="-120"/>
              </a:rPr>
              <a:t>1</a:t>
            </a:r>
            <a:endParaRPr lang="en-US" sz="2550" dirty="0"/>
          </a:p>
        </p:txBody>
      </p:sp>
      <p:sp>
        <p:nvSpPr>
          <p:cNvPr id="6" name="Text 3"/>
          <p:cNvSpPr/>
          <p:nvPr/>
        </p:nvSpPr>
        <p:spPr>
          <a:xfrm>
            <a:off x="6968847" y="1866900"/>
            <a:ext cx="2745581" cy="343138"/>
          </a:xfrm>
          <a:prstGeom prst="rect">
            <a:avLst/>
          </a:prstGeom>
          <a:noFill/>
          <a:ln/>
        </p:spPr>
        <p:txBody>
          <a:bodyPr wrap="none" lIns="0" tIns="0" rIns="0" bIns="0" rtlCol="0" anchor="t"/>
          <a:lstStyle/>
          <a:p>
            <a:pPr marL="0" indent="0">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¿Quién?</a:t>
            </a:r>
            <a:endParaRPr lang="en-US" sz="2150" dirty="0"/>
          </a:p>
        </p:txBody>
      </p:sp>
      <p:sp>
        <p:nvSpPr>
          <p:cNvPr id="7" name="Text 4"/>
          <p:cNvSpPr/>
          <p:nvPr/>
        </p:nvSpPr>
        <p:spPr>
          <a:xfrm>
            <a:off x="6968847" y="2341721"/>
            <a:ext cx="6892766" cy="702945"/>
          </a:xfrm>
          <a:prstGeom prst="rect">
            <a:avLst/>
          </a:prstGeom>
          <a:noFill/>
          <a:ln/>
        </p:spPr>
        <p:txBody>
          <a:bodyPr wrap="square" lIns="0" tIns="0" rIns="0" bIns="0" rtlCol="0" anchor="t"/>
          <a:lstStyle/>
          <a:p>
            <a:pPr marL="0" indent="0">
              <a:lnSpc>
                <a:spcPts val="2750"/>
              </a:lnSpc>
              <a:buNone/>
            </a:pPr>
            <a:r>
              <a:rPr lang="en-US" sz="1700" dirty="0">
                <a:solidFill>
                  <a:srgbClr val="151617"/>
                </a:solidFill>
                <a:latin typeface="Inconsolata" pitchFamily="34" charset="0"/>
                <a:ea typeface="Inconsolata" pitchFamily="34" charset="-122"/>
                <a:cs typeface="Inconsolata" pitchFamily="34" charset="-120"/>
              </a:rPr>
              <a:t>El modelo de Laswell se centra en la figura del comunicador o fuente de información.</a:t>
            </a:r>
            <a:endParaRPr lang="en-US" sz="1700" dirty="0"/>
          </a:p>
        </p:txBody>
      </p:sp>
      <p:sp>
        <p:nvSpPr>
          <p:cNvPr id="8" name="Shape 5"/>
          <p:cNvSpPr/>
          <p:nvPr/>
        </p:nvSpPr>
        <p:spPr>
          <a:xfrm>
            <a:off x="6255187" y="3511272"/>
            <a:ext cx="494109" cy="494109"/>
          </a:xfrm>
          <a:prstGeom prst="roundRect">
            <a:avLst>
              <a:gd name="adj" fmla="val 1851"/>
            </a:avLst>
          </a:prstGeom>
          <a:solidFill>
            <a:srgbClr val="F8ECE4"/>
          </a:solidFill>
          <a:ln w="7620">
            <a:solidFill>
              <a:srgbClr val="151617"/>
            </a:solidFill>
            <a:prstDash val="solid"/>
          </a:ln>
          <a:effectLst>
            <a:outerShdw dist="20320" dir="2700000" algn="bl" rotWithShape="0">
              <a:srgbClr val="151617">
                <a:alpha val="100000"/>
              </a:srgbClr>
            </a:outerShdw>
          </a:effectLst>
        </p:spPr>
        <p:txBody>
          <a:bodyPr/>
          <a:lstStyle/>
          <a:p>
            <a:endParaRPr lang="es-EC"/>
          </a:p>
        </p:txBody>
      </p:sp>
      <p:sp>
        <p:nvSpPr>
          <p:cNvPr id="9" name="Text 6"/>
          <p:cNvSpPr/>
          <p:nvPr/>
        </p:nvSpPr>
        <p:spPr>
          <a:xfrm>
            <a:off x="6402110" y="3593544"/>
            <a:ext cx="200263" cy="329446"/>
          </a:xfrm>
          <a:prstGeom prst="rect">
            <a:avLst/>
          </a:prstGeom>
          <a:noFill/>
          <a:ln/>
        </p:spPr>
        <p:txBody>
          <a:bodyPr wrap="none" lIns="0" tIns="0" rIns="0" bIns="0" rtlCol="0" anchor="t"/>
          <a:lstStyle/>
          <a:p>
            <a:pPr marL="0" indent="0" algn="ctr">
              <a:lnSpc>
                <a:spcPts val="2550"/>
              </a:lnSpc>
              <a:buNone/>
            </a:pPr>
            <a:r>
              <a:rPr lang="en-US" sz="2550" b="1" dirty="0">
                <a:solidFill>
                  <a:srgbClr val="151617"/>
                </a:solidFill>
                <a:latin typeface="Montserrat Black" pitchFamily="34" charset="0"/>
                <a:ea typeface="Montserrat Black" pitchFamily="34" charset="-122"/>
                <a:cs typeface="Montserrat Black" pitchFamily="34" charset="-120"/>
              </a:rPr>
              <a:t>2</a:t>
            </a:r>
            <a:endParaRPr lang="en-US" sz="2550" dirty="0"/>
          </a:p>
        </p:txBody>
      </p:sp>
      <p:sp>
        <p:nvSpPr>
          <p:cNvPr id="10" name="Text 7"/>
          <p:cNvSpPr/>
          <p:nvPr/>
        </p:nvSpPr>
        <p:spPr>
          <a:xfrm>
            <a:off x="6968847" y="3511272"/>
            <a:ext cx="2745581" cy="343138"/>
          </a:xfrm>
          <a:prstGeom prst="rect">
            <a:avLst/>
          </a:prstGeom>
          <a:noFill/>
          <a:ln/>
        </p:spPr>
        <p:txBody>
          <a:bodyPr wrap="none" lIns="0" tIns="0" rIns="0" bIns="0" rtlCol="0" anchor="t"/>
          <a:lstStyle/>
          <a:p>
            <a:pPr marL="0" indent="0">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¿Dice Qué?</a:t>
            </a:r>
            <a:endParaRPr lang="en-US" sz="2150" dirty="0"/>
          </a:p>
        </p:txBody>
      </p:sp>
      <p:sp>
        <p:nvSpPr>
          <p:cNvPr id="11" name="Text 8"/>
          <p:cNvSpPr/>
          <p:nvPr/>
        </p:nvSpPr>
        <p:spPr>
          <a:xfrm>
            <a:off x="6968847" y="3986093"/>
            <a:ext cx="6892766" cy="702945"/>
          </a:xfrm>
          <a:prstGeom prst="rect">
            <a:avLst/>
          </a:prstGeom>
          <a:noFill/>
          <a:ln/>
        </p:spPr>
        <p:txBody>
          <a:bodyPr wrap="square" lIns="0" tIns="0" rIns="0" bIns="0" rtlCol="0" anchor="t"/>
          <a:lstStyle/>
          <a:p>
            <a:pPr marL="0" indent="0">
              <a:lnSpc>
                <a:spcPts val="2750"/>
              </a:lnSpc>
              <a:buNone/>
            </a:pPr>
            <a:r>
              <a:rPr lang="en-US" sz="1700" dirty="0">
                <a:solidFill>
                  <a:srgbClr val="151617"/>
                </a:solidFill>
                <a:latin typeface="Inconsolata" pitchFamily="34" charset="0"/>
                <a:ea typeface="Inconsolata" pitchFamily="34" charset="-122"/>
                <a:cs typeface="Inconsolata" pitchFamily="34" charset="-120"/>
              </a:rPr>
              <a:t>El modelo analiza el contenido y la forma del mensaje transmitido.</a:t>
            </a:r>
            <a:endParaRPr lang="en-US" sz="1700" dirty="0"/>
          </a:p>
        </p:txBody>
      </p:sp>
      <p:sp>
        <p:nvSpPr>
          <p:cNvPr id="12" name="Shape 9"/>
          <p:cNvSpPr/>
          <p:nvPr/>
        </p:nvSpPr>
        <p:spPr>
          <a:xfrm>
            <a:off x="6255187" y="5155644"/>
            <a:ext cx="494109" cy="494109"/>
          </a:xfrm>
          <a:prstGeom prst="roundRect">
            <a:avLst>
              <a:gd name="adj" fmla="val 1851"/>
            </a:avLst>
          </a:prstGeom>
          <a:solidFill>
            <a:srgbClr val="F8ECE4"/>
          </a:solidFill>
          <a:ln w="7620">
            <a:solidFill>
              <a:srgbClr val="151617"/>
            </a:solidFill>
            <a:prstDash val="solid"/>
          </a:ln>
          <a:effectLst>
            <a:outerShdw dist="20320" dir="2700000" algn="bl" rotWithShape="0">
              <a:srgbClr val="151617">
                <a:alpha val="100000"/>
              </a:srgbClr>
            </a:outerShdw>
          </a:effectLst>
        </p:spPr>
        <p:txBody>
          <a:bodyPr/>
          <a:lstStyle/>
          <a:p>
            <a:endParaRPr lang="es-EC"/>
          </a:p>
        </p:txBody>
      </p:sp>
      <p:sp>
        <p:nvSpPr>
          <p:cNvPr id="13" name="Text 10"/>
          <p:cNvSpPr/>
          <p:nvPr/>
        </p:nvSpPr>
        <p:spPr>
          <a:xfrm>
            <a:off x="6401038" y="5237917"/>
            <a:ext cx="202287" cy="329446"/>
          </a:xfrm>
          <a:prstGeom prst="rect">
            <a:avLst/>
          </a:prstGeom>
          <a:noFill/>
          <a:ln/>
        </p:spPr>
        <p:txBody>
          <a:bodyPr wrap="none" lIns="0" tIns="0" rIns="0" bIns="0" rtlCol="0" anchor="t"/>
          <a:lstStyle/>
          <a:p>
            <a:pPr marL="0" indent="0" algn="ctr">
              <a:lnSpc>
                <a:spcPts val="2550"/>
              </a:lnSpc>
              <a:buNone/>
            </a:pPr>
            <a:r>
              <a:rPr lang="en-US" sz="2550" b="1" dirty="0">
                <a:solidFill>
                  <a:srgbClr val="151617"/>
                </a:solidFill>
                <a:latin typeface="Montserrat Black" pitchFamily="34" charset="0"/>
                <a:ea typeface="Montserrat Black" pitchFamily="34" charset="-122"/>
                <a:cs typeface="Montserrat Black" pitchFamily="34" charset="-120"/>
              </a:rPr>
              <a:t>3</a:t>
            </a:r>
            <a:endParaRPr lang="en-US" sz="2550" dirty="0"/>
          </a:p>
        </p:txBody>
      </p:sp>
      <p:sp>
        <p:nvSpPr>
          <p:cNvPr id="14" name="Text 11"/>
          <p:cNvSpPr/>
          <p:nvPr/>
        </p:nvSpPr>
        <p:spPr>
          <a:xfrm>
            <a:off x="6968847" y="5155644"/>
            <a:ext cx="3680579" cy="343138"/>
          </a:xfrm>
          <a:prstGeom prst="rect">
            <a:avLst/>
          </a:prstGeom>
          <a:noFill/>
          <a:ln/>
        </p:spPr>
        <p:txBody>
          <a:bodyPr wrap="none" lIns="0" tIns="0" rIns="0" bIns="0" rtlCol="0" anchor="t"/>
          <a:lstStyle/>
          <a:p>
            <a:pPr marL="0" indent="0">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¿A Través de Qué Canal?</a:t>
            </a:r>
            <a:endParaRPr lang="en-US" sz="2150" dirty="0"/>
          </a:p>
        </p:txBody>
      </p:sp>
      <p:sp>
        <p:nvSpPr>
          <p:cNvPr id="15" name="Text 12"/>
          <p:cNvSpPr/>
          <p:nvPr/>
        </p:nvSpPr>
        <p:spPr>
          <a:xfrm>
            <a:off x="6968847" y="5630466"/>
            <a:ext cx="6892766" cy="702945"/>
          </a:xfrm>
          <a:prstGeom prst="rect">
            <a:avLst/>
          </a:prstGeom>
          <a:noFill/>
          <a:ln/>
        </p:spPr>
        <p:txBody>
          <a:bodyPr wrap="square" lIns="0" tIns="0" rIns="0" bIns="0" rtlCol="0" anchor="t"/>
          <a:lstStyle/>
          <a:p>
            <a:pPr marL="0" indent="0">
              <a:lnSpc>
                <a:spcPts val="2750"/>
              </a:lnSpc>
              <a:buNone/>
            </a:pPr>
            <a:r>
              <a:rPr lang="en-US" sz="1700" dirty="0">
                <a:solidFill>
                  <a:srgbClr val="151617"/>
                </a:solidFill>
                <a:latin typeface="Inconsolata" pitchFamily="34" charset="0"/>
                <a:ea typeface="Inconsolata" pitchFamily="34" charset="-122"/>
                <a:cs typeface="Inconsolata" pitchFamily="34" charset="-120"/>
              </a:rPr>
              <a:t>Laswell identifica los medios y canales utilizados para la transmisión del mensaje.</a:t>
            </a:r>
            <a:endParaRPr lang="en-US" sz="1700" dirty="0"/>
          </a:p>
        </p:txBody>
      </p:sp>
      <p:sp>
        <p:nvSpPr>
          <p:cNvPr id="16" name="Shape 13"/>
          <p:cNvSpPr/>
          <p:nvPr/>
        </p:nvSpPr>
        <p:spPr>
          <a:xfrm>
            <a:off x="6255187" y="6800017"/>
            <a:ext cx="494109" cy="494109"/>
          </a:xfrm>
          <a:prstGeom prst="roundRect">
            <a:avLst>
              <a:gd name="adj" fmla="val 1851"/>
            </a:avLst>
          </a:prstGeom>
          <a:solidFill>
            <a:srgbClr val="F8ECE4"/>
          </a:solidFill>
          <a:ln w="7620">
            <a:solidFill>
              <a:srgbClr val="151617"/>
            </a:solidFill>
            <a:prstDash val="solid"/>
          </a:ln>
          <a:effectLst>
            <a:outerShdw dist="20320" dir="2700000" algn="bl" rotWithShape="0">
              <a:srgbClr val="151617">
                <a:alpha val="100000"/>
              </a:srgbClr>
            </a:outerShdw>
          </a:effectLst>
        </p:spPr>
        <p:txBody>
          <a:bodyPr/>
          <a:lstStyle/>
          <a:p>
            <a:endParaRPr lang="es-EC"/>
          </a:p>
        </p:txBody>
      </p:sp>
      <p:sp>
        <p:nvSpPr>
          <p:cNvPr id="17" name="Text 14"/>
          <p:cNvSpPr/>
          <p:nvPr/>
        </p:nvSpPr>
        <p:spPr>
          <a:xfrm>
            <a:off x="6384965" y="6882289"/>
            <a:ext cx="234553" cy="329446"/>
          </a:xfrm>
          <a:prstGeom prst="rect">
            <a:avLst/>
          </a:prstGeom>
          <a:noFill/>
          <a:ln/>
        </p:spPr>
        <p:txBody>
          <a:bodyPr wrap="none" lIns="0" tIns="0" rIns="0" bIns="0" rtlCol="0" anchor="t"/>
          <a:lstStyle/>
          <a:p>
            <a:pPr marL="0" indent="0" algn="ctr">
              <a:lnSpc>
                <a:spcPts val="2550"/>
              </a:lnSpc>
              <a:buNone/>
            </a:pPr>
            <a:r>
              <a:rPr lang="en-US" sz="2550" b="1" dirty="0">
                <a:solidFill>
                  <a:srgbClr val="151617"/>
                </a:solidFill>
                <a:latin typeface="Montserrat Black" pitchFamily="34" charset="0"/>
                <a:ea typeface="Montserrat Black" pitchFamily="34" charset="-122"/>
                <a:cs typeface="Montserrat Black" pitchFamily="34" charset="-120"/>
              </a:rPr>
              <a:t>4</a:t>
            </a:r>
            <a:endParaRPr lang="en-US" sz="2550" dirty="0"/>
          </a:p>
        </p:txBody>
      </p:sp>
      <p:sp>
        <p:nvSpPr>
          <p:cNvPr id="18" name="Text 15"/>
          <p:cNvSpPr/>
          <p:nvPr/>
        </p:nvSpPr>
        <p:spPr>
          <a:xfrm>
            <a:off x="6968847" y="6800017"/>
            <a:ext cx="2745581" cy="343138"/>
          </a:xfrm>
          <a:prstGeom prst="rect">
            <a:avLst/>
          </a:prstGeom>
          <a:noFill/>
          <a:ln/>
        </p:spPr>
        <p:txBody>
          <a:bodyPr wrap="none" lIns="0" tIns="0" rIns="0" bIns="0" rtlCol="0" anchor="t"/>
          <a:lstStyle/>
          <a:p>
            <a:pPr marL="0" indent="0">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¿A Quién?</a:t>
            </a:r>
            <a:endParaRPr lang="en-US" sz="2150" dirty="0"/>
          </a:p>
        </p:txBody>
      </p:sp>
      <p:sp>
        <p:nvSpPr>
          <p:cNvPr id="19" name="Text 16"/>
          <p:cNvSpPr/>
          <p:nvPr/>
        </p:nvSpPr>
        <p:spPr>
          <a:xfrm>
            <a:off x="6968847" y="7274838"/>
            <a:ext cx="6892766" cy="351472"/>
          </a:xfrm>
          <a:prstGeom prst="rect">
            <a:avLst/>
          </a:prstGeom>
          <a:noFill/>
          <a:ln/>
        </p:spPr>
        <p:txBody>
          <a:bodyPr wrap="none" lIns="0" tIns="0" rIns="0" bIns="0" rtlCol="0" anchor="t"/>
          <a:lstStyle/>
          <a:p>
            <a:pPr marL="0" indent="0">
              <a:lnSpc>
                <a:spcPts val="2750"/>
              </a:lnSpc>
              <a:buNone/>
            </a:pPr>
            <a:r>
              <a:rPr lang="en-US" sz="1700" dirty="0">
                <a:solidFill>
                  <a:srgbClr val="151617"/>
                </a:solidFill>
                <a:latin typeface="Inconsolata" pitchFamily="34" charset="0"/>
                <a:ea typeface="Inconsolata" pitchFamily="34" charset="-122"/>
                <a:cs typeface="Inconsolata" pitchFamily="34" charset="-120"/>
              </a:rPr>
              <a:t>El modelo se enfoca en el receptor o audiencia del mensaje.</a:t>
            </a:r>
            <a:endParaRPr lang="en-US" sz="1700" dirty="0"/>
          </a:p>
        </p:txBody>
      </p:sp>
      <p:sp>
        <p:nvSpPr>
          <p:cNvPr id="20" name="Rectángulo 19">
            <a:extLst>
              <a:ext uri="{FF2B5EF4-FFF2-40B4-BE49-F238E27FC236}">
                <a16:creationId xmlns:a16="http://schemas.microsoft.com/office/drawing/2014/main" id="{3CAFAB73-03F6-CA7E-0F1F-7321D019AF0E}"/>
              </a:ext>
            </a:extLst>
          </p:cNvPr>
          <p:cNvSpPr/>
          <p:nvPr/>
        </p:nvSpPr>
        <p:spPr>
          <a:xfrm>
            <a:off x="5486400" y="7755467"/>
            <a:ext cx="9144000" cy="47413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864037" y="2203013"/>
            <a:ext cx="10766227" cy="771525"/>
          </a:xfrm>
          <a:prstGeom prst="rect">
            <a:avLst/>
          </a:prstGeom>
          <a:noFill/>
          <a:ln/>
        </p:spPr>
        <p:txBody>
          <a:bodyPr wrap="none" lIns="0" tIns="0" rIns="0" bIns="0" rtlCol="0" anchor="t"/>
          <a:lstStyle/>
          <a:p>
            <a:pPr marL="0" indent="0">
              <a:lnSpc>
                <a:spcPts val="6050"/>
              </a:lnSpc>
              <a:buNone/>
            </a:pPr>
            <a:r>
              <a:rPr lang="en-US" sz="4850" b="1" dirty="0">
                <a:solidFill>
                  <a:srgbClr val="151617"/>
                </a:solidFill>
                <a:latin typeface="Montserrat Black" pitchFamily="34" charset="0"/>
                <a:ea typeface="Montserrat Black" pitchFamily="34" charset="-122"/>
                <a:cs typeface="Montserrat Black" pitchFamily="34" charset="-120"/>
              </a:rPr>
              <a:t>El Modelo de Shannon y Weaver</a:t>
            </a:r>
            <a:endParaRPr lang="en-US" sz="4850" dirty="0"/>
          </a:p>
        </p:txBody>
      </p:sp>
      <p:sp>
        <p:nvSpPr>
          <p:cNvPr id="3" name="Text 1"/>
          <p:cNvSpPr/>
          <p:nvPr/>
        </p:nvSpPr>
        <p:spPr>
          <a:xfrm>
            <a:off x="864037" y="3591639"/>
            <a:ext cx="3086100" cy="385763"/>
          </a:xfrm>
          <a:prstGeom prst="rect">
            <a:avLst/>
          </a:prstGeom>
          <a:noFill/>
          <a:ln/>
        </p:spPr>
        <p:txBody>
          <a:bodyPr wrap="none" lIns="0" tIns="0" rIns="0" bIns="0" rtlCol="0" anchor="t"/>
          <a:lstStyle/>
          <a:p>
            <a:pPr marL="0" indent="0">
              <a:lnSpc>
                <a:spcPts val="3000"/>
              </a:lnSpc>
              <a:buNone/>
            </a:pPr>
            <a:r>
              <a:rPr lang="en-US" sz="2400" b="1" dirty="0">
                <a:solidFill>
                  <a:srgbClr val="151617"/>
                </a:solidFill>
                <a:latin typeface="Montserrat Black" pitchFamily="34" charset="0"/>
                <a:ea typeface="Montserrat Black" pitchFamily="34" charset="-122"/>
                <a:cs typeface="Montserrat Black" pitchFamily="34" charset="-120"/>
              </a:rPr>
              <a:t>Fuente</a:t>
            </a:r>
            <a:endParaRPr lang="en-US" sz="2400" dirty="0"/>
          </a:p>
        </p:txBody>
      </p:sp>
      <p:sp>
        <p:nvSpPr>
          <p:cNvPr id="4" name="Text 2"/>
          <p:cNvSpPr/>
          <p:nvPr/>
        </p:nvSpPr>
        <p:spPr>
          <a:xfrm>
            <a:off x="864037" y="4224218"/>
            <a:ext cx="3898821" cy="1185148"/>
          </a:xfrm>
          <a:prstGeom prst="rect">
            <a:avLst/>
          </a:prstGeom>
          <a:noFill/>
          <a:ln/>
        </p:spPr>
        <p:txBody>
          <a:bodyPr wrap="square" lIns="0" tIns="0" rIns="0" bIns="0" rtlCol="0" anchor="t"/>
          <a:lstStyle/>
          <a:p>
            <a:pPr marL="0" indent="0">
              <a:lnSpc>
                <a:spcPts val="3100"/>
              </a:lnSpc>
              <a:buNone/>
            </a:pPr>
            <a:r>
              <a:rPr lang="en-US" sz="1900" dirty="0">
                <a:solidFill>
                  <a:srgbClr val="151617"/>
                </a:solidFill>
                <a:latin typeface="Inconsolata" pitchFamily="34" charset="0"/>
                <a:ea typeface="Inconsolata" pitchFamily="34" charset="-122"/>
                <a:cs typeface="Inconsolata" pitchFamily="34" charset="-120"/>
              </a:rPr>
              <a:t>La fuente es el origen del mensaje, que genera la información a transmitir.</a:t>
            </a:r>
            <a:endParaRPr lang="en-US" sz="1900" dirty="0"/>
          </a:p>
        </p:txBody>
      </p:sp>
      <p:sp>
        <p:nvSpPr>
          <p:cNvPr id="5" name="Text 3"/>
          <p:cNvSpPr/>
          <p:nvPr/>
        </p:nvSpPr>
        <p:spPr>
          <a:xfrm>
            <a:off x="5372695" y="3591639"/>
            <a:ext cx="3086100" cy="385763"/>
          </a:xfrm>
          <a:prstGeom prst="rect">
            <a:avLst/>
          </a:prstGeom>
          <a:noFill/>
          <a:ln/>
        </p:spPr>
        <p:txBody>
          <a:bodyPr wrap="none" lIns="0" tIns="0" rIns="0" bIns="0" rtlCol="0" anchor="t"/>
          <a:lstStyle/>
          <a:p>
            <a:pPr marL="0" indent="0">
              <a:lnSpc>
                <a:spcPts val="3000"/>
              </a:lnSpc>
              <a:buNone/>
            </a:pPr>
            <a:r>
              <a:rPr lang="en-US" sz="2400" b="1" dirty="0">
                <a:solidFill>
                  <a:srgbClr val="151617"/>
                </a:solidFill>
                <a:latin typeface="Montserrat Black" pitchFamily="34" charset="0"/>
                <a:ea typeface="Montserrat Black" pitchFamily="34" charset="-122"/>
                <a:cs typeface="Montserrat Black" pitchFamily="34" charset="-120"/>
              </a:rPr>
              <a:t>Transmisor</a:t>
            </a:r>
            <a:endParaRPr lang="en-US" sz="2400" dirty="0"/>
          </a:p>
        </p:txBody>
      </p:sp>
      <p:sp>
        <p:nvSpPr>
          <p:cNvPr id="6" name="Text 4"/>
          <p:cNvSpPr/>
          <p:nvPr/>
        </p:nvSpPr>
        <p:spPr>
          <a:xfrm>
            <a:off x="5372695" y="4224218"/>
            <a:ext cx="3898821" cy="1580198"/>
          </a:xfrm>
          <a:prstGeom prst="rect">
            <a:avLst/>
          </a:prstGeom>
          <a:noFill/>
          <a:ln/>
        </p:spPr>
        <p:txBody>
          <a:bodyPr wrap="square" lIns="0" tIns="0" rIns="0" bIns="0" rtlCol="0" anchor="t"/>
          <a:lstStyle/>
          <a:p>
            <a:pPr marL="0" indent="0">
              <a:lnSpc>
                <a:spcPts val="3100"/>
              </a:lnSpc>
              <a:buNone/>
            </a:pPr>
            <a:r>
              <a:rPr lang="en-US" sz="1900" dirty="0">
                <a:solidFill>
                  <a:srgbClr val="151617"/>
                </a:solidFill>
                <a:latin typeface="Inconsolata" pitchFamily="34" charset="0"/>
                <a:ea typeface="Inconsolata" pitchFamily="34" charset="-122"/>
                <a:cs typeface="Inconsolata" pitchFamily="34" charset="-120"/>
              </a:rPr>
              <a:t>El transmisor codifica el mensaje en señales que pueden ser enviadas a través del canal.</a:t>
            </a:r>
            <a:endParaRPr lang="en-US" sz="1900" dirty="0"/>
          </a:p>
        </p:txBody>
      </p:sp>
      <p:sp>
        <p:nvSpPr>
          <p:cNvPr id="7" name="Text 5"/>
          <p:cNvSpPr/>
          <p:nvPr/>
        </p:nvSpPr>
        <p:spPr>
          <a:xfrm>
            <a:off x="9881354" y="3591639"/>
            <a:ext cx="3086100" cy="385763"/>
          </a:xfrm>
          <a:prstGeom prst="rect">
            <a:avLst/>
          </a:prstGeom>
          <a:noFill/>
          <a:ln/>
        </p:spPr>
        <p:txBody>
          <a:bodyPr wrap="none" lIns="0" tIns="0" rIns="0" bIns="0" rtlCol="0" anchor="t"/>
          <a:lstStyle/>
          <a:p>
            <a:pPr marL="0" indent="0">
              <a:lnSpc>
                <a:spcPts val="3000"/>
              </a:lnSpc>
              <a:buNone/>
            </a:pPr>
            <a:r>
              <a:rPr lang="en-US" sz="2400" b="1" dirty="0">
                <a:solidFill>
                  <a:srgbClr val="151617"/>
                </a:solidFill>
                <a:latin typeface="Montserrat Black" pitchFamily="34" charset="0"/>
                <a:ea typeface="Montserrat Black" pitchFamily="34" charset="-122"/>
                <a:cs typeface="Montserrat Black" pitchFamily="34" charset="-120"/>
              </a:rPr>
              <a:t>Canal</a:t>
            </a:r>
            <a:endParaRPr lang="en-US" sz="2400" dirty="0"/>
          </a:p>
        </p:txBody>
      </p:sp>
      <p:sp>
        <p:nvSpPr>
          <p:cNvPr id="8" name="Text 6"/>
          <p:cNvSpPr/>
          <p:nvPr/>
        </p:nvSpPr>
        <p:spPr>
          <a:xfrm>
            <a:off x="9881354" y="4224218"/>
            <a:ext cx="3898821" cy="1580198"/>
          </a:xfrm>
          <a:prstGeom prst="rect">
            <a:avLst/>
          </a:prstGeom>
          <a:noFill/>
          <a:ln/>
        </p:spPr>
        <p:txBody>
          <a:bodyPr wrap="square" lIns="0" tIns="0" rIns="0" bIns="0" rtlCol="0" anchor="t"/>
          <a:lstStyle/>
          <a:p>
            <a:pPr marL="0" indent="0">
              <a:lnSpc>
                <a:spcPts val="3100"/>
              </a:lnSpc>
              <a:buNone/>
            </a:pPr>
            <a:r>
              <a:rPr lang="en-US" sz="1900" dirty="0">
                <a:solidFill>
                  <a:srgbClr val="151617"/>
                </a:solidFill>
                <a:latin typeface="Inconsolata" pitchFamily="34" charset="0"/>
                <a:ea typeface="Inconsolata" pitchFamily="34" charset="-122"/>
                <a:cs typeface="Inconsolata" pitchFamily="34" charset="-120"/>
              </a:rPr>
              <a:t>El canal es el medio físico utilizado para transmitir las señales, como un cable o una onda de radio.</a:t>
            </a:r>
            <a:endParaRPr lang="en-US" sz="1900" dirty="0"/>
          </a:p>
        </p:txBody>
      </p:sp>
      <p:sp>
        <p:nvSpPr>
          <p:cNvPr id="9" name="Rectángulo 8">
            <a:extLst>
              <a:ext uri="{FF2B5EF4-FFF2-40B4-BE49-F238E27FC236}">
                <a16:creationId xmlns:a16="http://schemas.microsoft.com/office/drawing/2014/main" id="{D35587A4-C136-E770-2F4B-F70CA4E12E8C}"/>
              </a:ext>
            </a:extLst>
          </p:cNvPr>
          <p:cNvSpPr/>
          <p:nvPr/>
        </p:nvSpPr>
        <p:spPr>
          <a:xfrm>
            <a:off x="0" y="7670800"/>
            <a:ext cx="14630400" cy="5588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66511"/>
          </a:xfrm>
          <a:prstGeom prst="rect">
            <a:avLst/>
          </a:prstGeom>
        </p:spPr>
      </p:pic>
      <p:sp>
        <p:nvSpPr>
          <p:cNvPr id="3" name="Text 0"/>
          <p:cNvSpPr/>
          <p:nvPr/>
        </p:nvSpPr>
        <p:spPr>
          <a:xfrm>
            <a:off x="718542" y="3293745"/>
            <a:ext cx="5906333" cy="641509"/>
          </a:xfrm>
          <a:prstGeom prst="rect">
            <a:avLst/>
          </a:prstGeom>
          <a:noFill/>
          <a:ln/>
        </p:spPr>
        <p:txBody>
          <a:bodyPr wrap="none" lIns="0" tIns="0" rIns="0" bIns="0" rtlCol="0" anchor="t"/>
          <a:lstStyle/>
          <a:p>
            <a:pPr marL="0" indent="0">
              <a:lnSpc>
                <a:spcPts val="5050"/>
              </a:lnSpc>
              <a:buNone/>
            </a:pPr>
            <a:r>
              <a:rPr lang="en-US" sz="4000" b="1" dirty="0">
                <a:solidFill>
                  <a:srgbClr val="151617"/>
                </a:solidFill>
                <a:latin typeface="Montserrat Black" pitchFamily="34" charset="0"/>
                <a:ea typeface="Montserrat Black" pitchFamily="34" charset="-122"/>
                <a:cs typeface="Montserrat Black" pitchFamily="34" charset="-120"/>
              </a:rPr>
              <a:t>El Modelo de DeFleur</a:t>
            </a:r>
            <a:endParaRPr lang="en-US" sz="4000" dirty="0"/>
          </a:p>
        </p:txBody>
      </p:sp>
      <p:sp>
        <p:nvSpPr>
          <p:cNvPr id="4" name="Shape 1"/>
          <p:cNvSpPr/>
          <p:nvPr/>
        </p:nvSpPr>
        <p:spPr>
          <a:xfrm>
            <a:off x="718542" y="4243149"/>
            <a:ext cx="6494026" cy="1526977"/>
          </a:xfrm>
          <a:prstGeom prst="roundRect">
            <a:avLst>
              <a:gd name="adj" fmla="val 599"/>
            </a:avLst>
          </a:prstGeom>
          <a:solidFill>
            <a:srgbClr val="F8ECE4"/>
          </a:solidFill>
          <a:ln w="7620">
            <a:solidFill>
              <a:srgbClr val="151617"/>
            </a:solidFill>
            <a:prstDash val="solid"/>
          </a:ln>
          <a:effectLst>
            <a:outerShdw dist="19050" dir="2700000" algn="bl" rotWithShape="0">
              <a:srgbClr val="151617">
                <a:alpha val="100000"/>
              </a:srgbClr>
            </a:outerShdw>
          </a:effectLst>
        </p:spPr>
        <p:txBody>
          <a:bodyPr/>
          <a:lstStyle/>
          <a:p>
            <a:endParaRPr lang="es-EC"/>
          </a:p>
        </p:txBody>
      </p:sp>
      <p:sp>
        <p:nvSpPr>
          <p:cNvPr id="5" name="Text 2"/>
          <p:cNvSpPr/>
          <p:nvPr/>
        </p:nvSpPr>
        <p:spPr>
          <a:xfrm>
            <a:off x="931426" y="4456033"/>
            <a:ext cx="3578304" cy="320873"/>
          </a:xfrm>
          <a:prstGeom prst="rect">
            <a:avLst/>
          </a:prstGeom>
          <a:noFill/>
          <a:ln/>
        </p:spPr>
        <p:txBody>
          <a:bodyPr wrap="none" lIns="0" tIns="0" rIns="0" bIns="0" rtlCol="0" anchor="t"/>
          <a:lstStyle/>
          <a:p>
            <a:pPr marL="0" indent="0">
              <a:lnSpc>
                <a:spcPts val="2500"/>
              </a:lnSpc>
              <a:buNone/>
            </a:pPr>
            <a:r>
              <a:rPr lang="en-US" sz="2000" b="1" dirty="0">
                <a:solidFill>
                  <a:srgbClr val="151617"/>
                </a:solidFill>
                <a:latin typeface="Montserrat Black" pitchFamily="34" charset="0"/>
                <a:ea typeface="Montserrat Black" pitchFamily="34" charset="-122"/>
                <a:cs typeface="Montserrat Black" pitchFamily="34" charset="-120"/>
              </a:rPr>
              <a:t>Perspectiva Sociocultural</a:t>
            </a:r>
            <a:endParaRPr lang="en-US" sz="2000" dirty="0"/>
          </a:p>
        </p:txBody>
      </p:sp>
      <p:sp>
        <p:nvSpPr>
          <p:cNvPr id="6" name="Text 3"/>
          <p:cNvSpPr/>
          <p:nvPr/>
        </p:nvSpPr>
        <p:spPr>
          <a:xfrm>
            <a:off x="931426" y="4900017"/>
            <a:ext cx="6068258" cy="657225"/>
          </a:xfrm>
          <a:prstGeom prst="rect">
            <a:avLst/>
          </a:prstGeom>
          <a:noFill/>
          <a:ln/>
        </p:spPr>
        <p:txBody>
          <a:bodyPr wrap="square" lIns="0" tIns="0" rIns="0" bIns="0" rtlCol="0" anchor="t"/>
          <a:lstStyle/>
          <a:p>
            <a:pPr marL="0" indent="0">
              <a:lnSpc>
                <a:spcPts val="2550"/>
              </a:lnSpc>
              <a:buNone/>
            </a:pPr>
            <a:r>
              <a:rPr lang="en-US" sz="1600" dirty="0">
                <a:solidFill>
                  <a:srgbClr val="151617"/>
                </a:solidFill>
                <a:latin typeface="Inconsolata" pitchFamily="34" charset="0"/>
                <a:ea typeface="Inconsolata" pitchFamily="34" charset="-122"/>
                <a:cs typeface="Inconsolata" pitchFamily="34" charset="-120"/>
              </a:rPr>
              <a:t>El modelo de DeFleur destaca la importancia de los factores sociales y culturales en el proceso de comunicación.</a:t>
            </a:r>
            <a:endParaRPr lang="en-US" sz="1600" dirty="0"/>
          </a:p>
        </p:txBody>
      </p:sp>
      <p:sp>
        <p:nvSpPr>
          <p:cNvPr id="7" name="Shape 4"/>
          <p:cNvSpPr/>
          <p:nvPr/>
        </p:nvSpPr>
        <p:spPr>
          <a:xfrm>
            <a:off x="7417832" y="4243149"/>
            <a:ext cx="6494026" cy="1526977"/>
          </a:xfrm>
          <a:prstGeom prst="roundRect">
            <a:avLst>
              <a:gd name="adj" fmla="val 599"/>
            </a:avLst>
          </a:prstGeom>
          <a:solidFill>
            <a:srgbClr val="F8ECE4"/>
          </a:solidFill>
          <a:ln w="7620">
            <a:solidFill>
              <a:srgbClr val="151617"/>
            </a:solidFill>
            <a:prstDash val="solid"/>
          </a:ln>
          <a:effectLst>
            <a:outerShdw dist="19050" dir="2700000" algn="bl" rotWithShape="0">
              <a:srgbClr val="151617">
                <a:alpha val="100000"/>
              </a:srgbClr>
            </a:outerShdw>
          </a:effectLst>
        </p:spPr>
        <p:txBody>
          <a:bodyPr/>
          <a:lstStyle/>
          <a:p>
            <a:endParaRPr lang="es-EC"/>
          </a:p>
        </p:txBody>
      </p:sp>
      <p:sp>
        <p:nvSpPr>
          <p:cNvPr id="8" name="Text 5"/>
          <p:cNvSpPr/>
          <p:nvPr/>
        </p:nvSpPr>
        <p:spPr>
          <a:xfrm>
            <a:off x="7630716" y="4456033"/>
            <a:ext cx="2566511" cy="320873"/>
          </a:xfrm>
          <a:prstGeom prst="rect">
            <a:avLst/>
          </a:prstGeom>
          <a:noFill/>
          <a:ln/>
        </p:spPr>
        <p:txBody>
          <a:bodyPr wrap="none" lIns="0" tIns="0" rIns="0" bIns="0" rtlCol="0" anchor="t"/>
          <a:lstStyle/>
          <a:p>
            <a:pPr marL="0" indent="0">
              <a:lnSpc>
                <a:spcPts val="2500"/>
              </a:lnSpc>
              <a:buNone/>
            </a:pPr>
            <a:r>
              <a:rPr lang="en-US" sz="2000" b="1" dirty="0">
                <a:solidFill>
                  <a:srgbClr val="151617"/>
                </a:solidFill>
                <a:latin typeface="Montserrat Black" pitchFamily="34" charset="0"/>
                <a:ea typeface="Montserrat Black" pitchFamily="34" charset="-122"/>
                <a:cs typeface="Montserrat Black" pitchFamily="34" charset="-120"/>
              </a:rPr>
              <a:t>Influencia Mutua</a:t>
            </a:r>
            <a:endParaRPr lang="en-US" sz="2000" dirty="0"/>
          </a:p>
        </p:txBody>
      </p:sp>
      <p:sp>
        <p:nvSpPr>
          <p:cNvPr id="9" name="Text 6"/>
          <p:cNvSpPr/>
          <p:nvPr/>
        </p:nvSpPr>
        <p:spPr>
          <a:xfrm>
            <a:off x="7630716" y="4900017"/>
            <a:ext cx="6068258" cy="657225"/>
          </a:xfrm>
          <a:prstGeom prst="rect">
            <a:avLst/>
          </a:prstGeom>
          <a:noFill/>
          <a:ln/>
        </p:spPr>
        <p:txBody>
          <a:bodyPr wrap="square" lIns="0" tIns="0" rIns="0" bIns="0" rtlCol="0" anchor="t"/>
          <a:lstStyle/>
          <a:p>
            <a:pPr marL="0" indent="0">
              <a:lnSpc>
                <a:spcPts val="2550"/>
              </a:lnSpc>
              <a:buNone/>
            </a:pPr>
            <a:r>
              <a:rPr lang="en-US" sz="1600" dirty="0">
                <a:solidFill>
                  <a:srgbClr val="151617"/>
                </a:solidFill>
                <a:latin typeface="Inconsolata" pitchFamily="34" charset="0"/>
                <a:ea typeface="Inconsolata" pitchFamily="34" charset="-122"/>
                <a:cs typeface="Inconsolata" pitchFamily="34" charset="-120"/>
              </a:rPr>
              <a:t>Los individuos, las relaciones sociales y el contexto cultural se influyen mutuamente en la comunicación.</a:t>
            </a:r>
            <a:endParaRPr lang="en-US" sz="1600" dirty="0"/>
          </a:p>
        </p:txBody>
      </p:sp>
      <p:sp>
        <p:nvSpPr>
          <p:cNvPr id="10" name="Shape 7"/>
          <p:cNvSpPr/>
          <p:nvPr/>
        </p:nvSpPr>
        <p:spPr>
          <a:xfrm>
            <a:off x="718542" y="5975390"/>
            <a:ext cx="6494026" cy="1526977"/>
          </a:xfrm>
          <a:prstGeom prst="roundRect">
            <a:avLst>
              <a:gd name="adj" fmla="val 599"/>
            </a:avLst>
          </a:prstGeom>
          <a:solidFill>
            <a:srgbClr val="F8ECE4"/>
          </a:solidFill>
          <a:ln w="7620">
            <a:solidFill>
              <a:srgbClr val="151617"/>
            </a:solidFill>
            <a:prstDash val="solid"/>
          </a:ln>
          <a:effectLst>
            <a:outerShdw dist="19050" dir="2700000" algn="bl" rotWithShape="0">
              <a:srgbClr val="151617">
                <a:alpha val="100000"/>
              </a:srgbClr>
            </a:outerShdw>
          </a:effectLst>
        </p:spPr>
        <p:txBody>
          <a:bodyPr/>
          <a:lstStyle/>
          <a:p>
            <a:endParaRPr lang="es-EC"/>
          </a:p>
        </p:txBody>
      </p:sp>
      <p:sp>
        <p:nvSpPr>
          <p:cNvPr id="11" name="Text 8"/>
          <p:cNvSpPr/>
          <p:nvPr/>
        </p:nvSpPr>
        <p:spPr>
          <a:xfrm>
            <a:off x="931426" y="6188273"/>
            <a:ext cx="3375898" cy="320873"/>
          </a:xfrm>
          <a:prstGeom prst="rect">
            <a:avLst/>
          </a:prstGeom>
          <a:noFill/>
          <a:ln/>
        </p:spPr>
        <p:txBody>
          <a:bodyPr wrap="none" lIns="0" tIns="0" rIns="0" bIns="0" rtlCol="0" anchor="t"/>
          <a:lstStyle/>
          <a:p>
            <a:pPr marL="0" indent="0">
              <a:lnSpc>
                <a:spcPts val="2500"/>
              </a:lnSpc>
              <a:buNone/>
            </a:pPr>
            <a:r>
              <a:rPr lang="en-US" sz="2000" b="1" dirty="0">
                <a:solidFill>
                  <a:srgbClr val="151617"/>
                </a:solidFill>
                <a:latin typeface="Montserrat Black" pitchFamily="34" charset="0"/>
                <a:ea typeface="Montserrat Black" pitchFamily="34" charset="-122"/>
                <a:cs typeface="Montserrat Black" pitchFamily="34" charset="-120"/>
              </a:rPr>
              <a:t>Comunicación Compleja</a:t>
            </a:r>
            <a:endParaRPr lang="en-US" sz="2000" dirty="0"/>
          </a:p>
        </p:txBody>
      </p:sp>
      <p:sp>
        <p:nvSpPr>
          <p:cNvPr id="12" name="Text 9"/>
          <p:cNvSpPr/>
          <p:nvPr/>
        </p:nvSpPr>
        <p:spPr>
          <a:xfrm>
            <a:off x="931426" y="6632258"/>
            <a:ext cx="6068258" cy="657225"/>
          </a:xfrm>
          <a:prstGeom prst="rect">
            <a:avLst/>
          </a:prstGeom>
          <a:noFill/>
          <a:ln/>
        </p:spPr>
        <p:txBody>
          <a:bodyPr wrap="square" lIns="0" tIns="0" rIns="0" bIns="0" rtlCol="0" anchor="t"/>
          <a:lstStyle/>
          <a:p>
            <a:pPr marL="0" indent="0">
              <a:lnSpc>
                <a:spcPts val="2550"/>
              </a:lnSpc>
              <a:buNone/>
            </a:pPr>
            <a:r>
              <a:rPr lang="en-US" sz="1600" dirty="0">
                <a:solidFill>
                  <a:srgbClr val="151617"/>
                </a:solidFill>
                <a:latin typeface="Inconsolata" pitchFamily="34" charset="0"/>
                <a:ea typeface="Inconsolata" pitchFamily="34" charset="-122"/>
                <a:cs typeface="Inconsolata" pitchFamily="34" charset="-120"/>
              </a:rPr>
              <a:t>La comunicación se concibe como un fenómeno complejo, con múltiples niveles de análisis.</a:t>
            </a:r>
            <a:endParaRPr lang="en-US" sz="1600" dirty="0"/>
          </a:p>
        </p:txBody>
      </p:sp>
      <p:sp>
        <p:nvSpPr>
          <p:cNvPr id="13" name="Shape 10"/>
          <p:cNvSpPr/>
          <p:nvPr/>
        </p:nvSpPr>
        <p:spPr>
          <a:xfrm>
            <a:off x="7417832" y="5975390"/>
            <a:ext cx="6494026" cy="1526977"/>
          </a:xfrm>
          <a:prstGeom prst="roundRect">
            <a:avLst>
              <a:gd name="adj" fmla="val 599"/>
            </a:avLst>
          </a:prstGeom>
          <a:solidFill>
            <a:srgbClr val="F8ECE4"/>
          </a:solidFill>
          <a:ln w="7620">
            <a:solidFill>
              <a:srgbClr val="151617"/>
            </a:solidFill>
            <a:prstDash val="solid"/>
          </a:ln>
          <a:effectLst>
            <a:outerShdw dist="19050" dir="2700000" algn="bl" rotWithShape="0">
              <a:srgbClr val="151617">
                <a:alpha val="100000"/>
              </a:srgbClr>
            </a:outerShdw>
          </a:effectLst>
        </p:spPr>
        <p:txBody>
          <a:bodyPr/>
          <a:lstStyle/>
          <a:p>
            <a:endParaRPr lang="es-EC"/>
          </a:p>
        </p:txBody>
      </p:sp>
      <p:sp>
        <p:nvSpPr>
          <p:cNvPr id="14" name="Text 11"/>
          <p:cNvSpPr/>
          <p:nvPr/>
        </p:nvSpPr>
        <p:spPr>
          <a:xfrm>
            <a:off x="7630716" y="6188273"/>
            <a:ext cx="2968466" cy="320873"/>
          </a:xfrm>
          <a:prstGeom prst="rect">
            <a:avLst/>
          </a:prstGeom>
          <a:noFill/>
          <a:ln/>
        </p:spPr>
        <p:txBody>
          <a:bodyPr wrap="none" lIns="0" tIns="0" rIns="0" bIns="0" rtlCol="0" anchor="t"/>
          <a:lstStyle/>
          <a:p>
            <a:pPr marL="0" indent="0">
              <a:lnSpc>
                <a:spcPts val="2500"/>
              </a:lnSpc>
              <a:buNone/>
            </a:pPr>
            <a:r>
              <a:rPr lang="en-US" sz="2000" b="1" dirty="0">
                <a:solidFill>
                  <a:srgbClr val="151617"/>
                </a:solidFill>
                <a:latin typeface="Montserrat Black" pitchFamily="34" charset="0"/>
                <a:ea typeface="Montserrat Black" pitchFamily="34" charset="-122"/>
                <a:cs typeface="Montserrat Black" pitchFamily="34" charset="-120"/>
              </a:rPr>
              <a:t>Interacción Dinámica</a:t>
            </a:r>
            <a:endParaRPr lang="en-US" sz="2000" dirty="0"/>
          </a:p>
        </p:txBody>
      </p:sp>
      <p:sp>
        <p:nvSpPr>
          <p:cNvPr id="15" name="Text 12"/>
          <p:cNvSpPr/>
          <p:nvPr/>
        </p:nvSpPr>
        <p:spPr>
          <a:xfrm>
            <a:off x="7630716" y="6632258"/>
            <a:ext cx="6068258" cy="657225"/>
          </a:xfrm>
          <a:prstGeom prst="rect">
            <a:avLst/>
          </a:prstGeom>
          <a:noFill/>
          <a:ln/>
        </p:spPr>
        <p:txBody>
          <a:bodyPr wrap="square" lIns="0" tIns="0" rIns="0" bIns="0" rtlCol="0" anchor="t"/>
          <a:lstStyle/>
          <a:p>
            <a:pPr marL="0" indent="0">
              <a:lnSpc>
                <a:spcPts val="2550"/>
              </a:lnSpc>
              <a:buNone/>
            </a:pPr>
            <a:r>
              <a:rPr lang="en-US" sz="1600" dirty="0">
                <a:solidFill>
                  <a:srgbClr val="151617"/>
                </a:solidFill>
                <a:latin typeface="Inconsolata" pitchFamily="34" charset="0"/>
                <a:ea typeface="Inconsolata" pitchFamily="34" charset="-122"/>
                <a:cs typeface="Inconsolata" pitchFamily="34" charset="-120"/>
              </a:rPr>
              <a:t>El modelo resalta la naturaleza dinámica y continua de la comunicación en la sociedad.</a:t>
            </a:r>
            <a:endParaRPr lang="en-US" sz="1600" dirty="0"/>
          </a:p>
        </p:txBody>
      </p:sp>
      <p:sp>
        <p:nvSpPr>
          <p:cNvPr id="16" name="Rectángulo 15">
            <a:extLst>
              <a:ext uri="{FF2B5EF4-FFF2-40B4-BE49-F238E27FC236}">
                <a16:creationId xmlns:a16="http://schemas.microsoft.com/office/drawing/2014/main" id="{87978845-4337-B96C-126E-9485FEAE010A}"/>
              </a:ext>
            </a:extLst>
          </p:cNvPr>
          <p:cNvSpPr/>
          <p:nvPr/>
        </p:nvSpPr>
        <p:spPr>
          <a:xfrm>
            <a:off x="0" y="7772400"/>
            <a:ext cx="14630400" cy="45720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0791"/>
          </a:xfrm>
          <a:prstGeom prst="rect">
            <a:avLst/>
          </a:prstGeom>
        </p:spPr>
      </p:pic>
      <p:sp>
        <p:nvSpPr>
          <p:cNvPr id="3" name="Text 0"/>
          <p:cNvSpPr/>
          <p:nvPr/>
        </p:nvSpPr>
        <p:spPr>
          <a:xfrm>
            <a:off x="773311" y="607576"/>
            <a:ext cx="7597378" cy="1381125"/>
          </a:xfrm>
          <a:prstGeom prst="rect">
            <a:avLst/>
          </a:prstGeom>
          <a:noFill/>
          <a:ln/>
        </p:spPr>
        <p:txBody>
          <a:bodyPr wrap="square" lIns="0" tIns="0" rIns="0" bIns="0" rtlCol="0" anchor="t"/>
          <a:lstStyle/>
          <a:p>
            <a:pPr marL="0" indent="0">
              <a:lnSpc>
                <a:spcPts val="5400"/>
              </a:lnSpc>
              <a:buNone/>
            </a:pPr>
            <a:r>
              <a:rPr lang="en-US" sz="4300" b="1" dirty="0">
                <a:solidFill>
                  <a:srgbClr val="151617"/>
                </a:solidFill>
                <a:latin typeface="Montserrat Black" pitchFamily="34" charset="0"/>
                <a:ea typeface="Montserrat Black" pitchFamily="34" charset="-122"/>
                <a:cs typeface="Montserrat Black" pitchFamily="34" charset="-120"/>
              </a:rPr>
              <a:t>El Modelo de Osgood y Schramm</a:t>
            </a:r>
            <a:endParaRPr lang="en-US" sz="4300" dirty="0"/>
          </a:p>
        </p:txBody>
      </p:sp>
      <p:pic>
        <p:nvPicPr>
          <p:cNvPr id="4" name="Image 1" descr="preencoded.png"/>
          <p:cNvPicPr>
            <a:picLocks noChangeAspect="1"/>
          </p:cNvPicPr>
          <p:nvPr/>
        </p:nvPicPr>
        <p:blipFill>
          <a:blip r:embed="rId4"/>
          <a:stretch>
            <a:fillRect/>
          </a:stretch>
        </p:blipFill>
        <p:spPr>
          <a:xfrm>
            <a:off x="773311" y="2320052"/>
            <a:ext cx="1104781" cy="1767721"/>
          </a:xfrm>
          <a:prstGeom prst="rect">
            <a:avLst/>
          </a:prstGeom>
        </p:spPr>
      </p:pic>
      <p:sp>
        <p:nvSpPr>
          <p:cNvPr id="5" name="Text 1"/>
          <p:cNvSpPr/>
          <p:nvPr/>
        </p:nvSpPr>
        <p:spPr>
          <a:xfrm>
            <a:off x="2209443" y="2540913"/>
            <a:ext cx="2762131" cy="345281"/>
          </a:xfrm>
          <a:prstGeom prst="rect">
            <a:avLst/>
          </a:prstGeom>
          <a:noFill/>
          <a:ln/>
        </p:spPr>
        <p:txBody>
          <a:bodyPr wrap="none" lIns="0" tIns="0" rIns="0" bIns="0" rtlCol="0" anchor="t"/>
          <a:lstStyle/>
          <a:p>
            <a:pPr marL="0" indent="0" algn="l">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Codificación</a:t>
            </a:r>
            <a:endParaRPr lang="en-US" sz="2150" dirty="0"/>
          </a:p>
        </p:txBody>
      </p:sp>
      <p:sp>
        <p:nvSpPr>
          <p:cNvPr id="6" name="Text 2"/>
          <p:cNvSpPr/>
          <p:nvPr/>
        </p:nvSpPr>
        <p:spPr>
          <a:xfrm>
            <a:off x="2209443" y="3018711"/>
            <a:ext cx="6161246" cy="706993"/>
          </a:xfrm>
          <a:prstGeom prst="rect">
            <a:avLst/>
          </a:prstGeom>
          <a:noFill/>
          <a:ln/>
        </p:spPr>
        <p:txBody>
          <a:bodyPr wrap="square" lIns="0" tIns="0" rIns="0" bIns="0" rtlCol="0" anchor="t"/>
          <a:lstStyle/>
          <a:p>
            <a:pPr marL="0" indent="0" algn="l">
              <a:lnSpc>
                <a:spcPts val="2750"/>
              </a:lnSpc>
              <a:buNone/>
            </a:pPr>
            <a:r>
              <a:rPr lang="en-US" sz="1700" dirty="0">
                <a:solidFill>
                  <a:srgbClr val="151617"/>
                </a:solidFill>
                <a:latin typeface="Inconsolata" pitchFamily="34" charset="0"/>
                <a:ea typeface="Inconsolata" pitchFamily="34" charset="-122"/>
                <a:cs typeface="Inconsolata" pitchFamily="34" charset="-120"/>
              </a:rPr>
              <a:t>El emisor transforma sus ideas en un mensaje codificado.</a:t>
            </a:r>
            <a:endParaRPr lang="en-US" sz="1700" dirty="0"/>
          </a:p>
        </p:txBody>
      </p:sp>
      <p:pic>
        <p:nvPicPr>
          <p:cNvPr id="7" name="Image 2" descr="preencoded.png"/>
          <p:cNvPicPr>
            <a:picLocks noChangeAspect="1"/>
          </p:cNvPicPr>
          <p:nvPr/>
        </p:nvPicPr>
        <p:blipFill>
          <a:blip r:embed="rId5"/>
          <a:stretch>
            <a:fillRect/>
          </a:stretch>
        </p:blipFill>
        <p:spPr>
          <a:xfrm>
            <a:off x="773311" y="4087773"/>
            <a:ext cx="1104781" cy="1767721"/>
          </a:xfrm>
          <a:prstGeom prst="rect">
            <a:avLst/>
          </a:prstGeom>
        </p:spPr>
      </p:pic>
      <p:sp>
        <p:nvSpPr>
          <p:cNvPr id="8" name="Text 3"/>
          <p:cNvSpPr/>
          <p:nvPr/>
        </p:nvSpPr>
        <p:spPr>
          <a:xfrm>
            <a:off x="2209443" y="4308634"/>
            <a:ext cx="2762131" cy="345281"/>
          </a:xfrm>
          <a:prstGeom prst="rect">
            <a:avLst/>
          </a:prstGeom>
          <a:noFill/>
          <a:ln/>
        </p:spPr>
        <p:txBody>
          <a:bodyPr wrap="none" lIns="0" tIns="0" rIns="0" bIns="0" rtlCol="0" anchor="t"/>
          <a:lstStyle/>
          <a:p>
            <a:pPr marL="0" indent="0" algn="l">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Transmisión</a:t>
            </a:r>
            <a:endParaRPr lang="en-US" sz="2150" dirty="0"/>
          </a:p>
        </p:txBody>
      </p:sp>
      <p:sp>
        <p:nvSpPr>
          <p:cNvPr id="9" name="Text 4"/>
          <p:cNvSpPr/>
          <p:nvPr/>
        </p:nvSpPr>
        <p:spPr>
          <a:xfrm>
            <a:off x="2209443" y="4786432"/>
            <a:ext cx="6161246" cy="706993"/>
          </a:xfrm>
          <a:prstGeom prst="rect">
            <a:avLst/>
          </a:prstGeom>
          <a:noFill/>
          <a:ln/>
        </p:spPr>
        <p:txBody>
          <a:bodyPr wrap="square" lIns="0" tIns="0" rIns="0" bIns="0" rtlCol="0" anchor="t"/>
          <a:lstStyle/>
          <a:p>
            <a:pPr marL="0" indent="0" algn="l">
              <a:lnSpc>
                <a:spcPts val="2750"/>
              </a:lnSpc>
              <a:buNone/>
            </a:pPr>
            <a:r>
              <a:rPr lang="en-US" sz="1700" dirty="0">
                <a:solidFill>
                  <a:srgbClr val="151617"/>
                </a:solidFill>
                <a:latin typeface="Inconsolata" pitchFamily="34" charset="0"/>
                <a:ea typeface="Inconsolata" pitchFamily="34" charset="-122"/>
                <a:cs typeface="Inconsolata" pitchFamily="34" charset="-120"/>
              </a:rPr>
              <a:t>El mensaje se envía a través de un canal o medio de comunicación.</a:t>
            </a:r>
            <a:endParaRPr lang="en-US" sz="1700" dirty="0"/>
          </a:p>
        </p:txBody>
      </p:sp>
      <p:pic>
        <p:nvPicPr>
          <p:cNvPr id="10" name="Image 3" descr="preencoded.png"/>
          <p:cNvPicPr>
            <a:picLocks noChangeAspect="1"/>
          </p:cNvPicPr>
          <p:nvPr/>
        </p:nvPicPr>
        <p:blipFill>
          <a:blip r:embed="rId6"/>
          <a:stretch>
            <a:fillRect/>
          </a:stretch>
        </p:blipFill>
        <p:spPr>
          <a:xfrm>
            <a:off x="773311" y="5855494"/>
            <a:ext cx="1104781" cy="1767721"/>
          </a:xfrm>
          <a:prstGeom prst="rect">
            <a:avLst/>
          </a:prstGeom>
        </p:spPr>
      </p:pic>
      <p:sp>
        <p:nvSpPr>
          <p:cNvPr id="11" name="Text 5"/>
          <p:cNvSpPr/>
          <p:nvPr/>
        </p:nvSpPr>
        <p:spPr>
          <a:xfrm>
            <a:off x="2209443" y="6076355"/>
            <a:ext cx="2762131" cy="345281"/>
          </a:xfrm>
          <a:prstGeom prst="rect">
            <a:avLst/>
          </a:prstGeom>
          <a:noFill/>
          <a:ln/>
        </p:spPr>
        <p:txBody>
          <a:bodyPr wrap="none" lIns="0" tIns="0" rIns="0" bIns="0" rtlCol="0" anchor="t"/>
          <a:lstStyle/>
          <a:p>
            <a:pPr marL="0" indent="0" algn="l">
              <a:lnSpc>
                <a:spcPts val="2700"/>
              </a:lnSpc>
              <a:buNone/>
            </a:pPr>
            <a:r>
              <a:rPr lang="en-US" sz="2150" b="1" dirty="0">
                <a:solidFill>
                  <a:srgbClr val="151617"/>
                </a:solidFill>
                <a:latin typeface="Montserrat Black" pitchFamily="34" charset="0"/>
                <a:ea typeface="Montserrat Black" pitchFamily="34" charset="-122"/>
                <a:cs typeface="Montserrat Black" pitchFamily="34" charset="-120"/>
              </a:rPr>
              <a:t>Decodificación</a:t>
            </a:r>
            <a:endParaRPr lang="en-US" sz="2150" dirty="0"/>
          </a:p>
        </p:txBody>
      </p:sp>
      <p:sp>
        <p:nvSpPr>
          <p:cNvPr id="12" name="Text 6"/>
          <p:cNvSpPr/>
          <p:nvPr/>
        </p:nvSpPr>
        <p:spPr>
          <a:xfrm>
            <a:off x="2209443" y="6554153"/>
            <a:ext cx="6161246" cy="706993"/>
          </a:xfrm>
          <a:prstGeom prst="rect">
            <a:avLst/>
          </a:prstGeom>
          <a:noFill/>
          <a:ln/>
        </p:spPr>
        <p:txBody>
          <a:bodyPr wrap="square" lIns="0" tIns="0" rIns="0" bIns="0" rtlCol="0" anchor="t"/>
          <a:lstStyle/>
          <a:p>
            <a:pPr marL="0" indent="0" algn="l">
              <a:lnSpc>
                <a:spcPts val="2750"/>
              </a:lnSpc>
              <a:buNone/>
            </a:pPr>
            <a:r>
              <a:rPr lang="en-US" sz="1700" dirty="0">
                <a:solidFill>
                  <a:srgbClr val="151617"/>
                </a:solidFill>
                <a:latin typeface="Inconsolata" pitchFamily="34" charset="0"/>
                <a:ea typeface="Inconsolata" pitchFamily="34" charset="-122"/>
                <a:cs typeface="Inconsolata" pitchFamily="34" charset="-120"/>
              </a:rPr>
              <a:t>El receptor interpreta el mensaje recibido y le da significado.</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01291" y="645081"/>
            <a:ext cx="6118860" cy="715566"/>
          </a:xfrm>
          <a:prstGeom prst="rect">
            <a:avLst/>
          </a:prstGeom>
          <a:noFill/>
          <a:ln/>
        </p:spPr>
        <p:txBody>
          <a:bodyPr wrap="none" lIns="0" tIns="0" rIns="0" bIns="0" rtlCol="0" anchor="t"/>
          <a:lstStyle/>
          <a:p>
            <a:pPr marL="0" indent="0">
              <a:lnSpc>
                <a:spcPts val="5600"/>
              </a:lnSpc>
              <a:buNone/>
            </a:pPr>
            <a:r>
              <a:rPr lang="en-US" sz="4500" b="1" dirty="0">
                <a:solidFill>
                  <a:srgbClr val="151617"/>
                </a:solidFill>
                <a:latin typeface="Montserrat Black" pitchFamily="34" charset="0"/>
                <a:ea typeface="Montserrat Black" pitchFamily="34" charset="-122"/>
                <a:cs typeface="Montserrat Black" pitchFamily="34" charset="-120"/>
              </a:rPr>
              <a:t>El Modelo de Dance</a:t>
            </a:r>
            <a:endParaRPr lang="en-US" sz="4500" dirty="0"/>
          </a:p>
        </p:txBody>
      </p:sp>
      <p:sp>
        <p:nvSpPr>
          <p:cNvPr id="4" name="Shape 1"/>
          <p:cNvSpPr/>
          <p:nvPr/>
        </p:nvSpPr>
        <p:spPr>
          <a:xfrm>
            <a:off x="1129427" y="1704023"/>
            <a:ext cx="30480" cy="5880497"/>
          </a:xfrm>
          <a:prstGeom prst="roundRect">
            <a:avLst>
              <a:gd name="adj" fmla="val 30000"/>
            </a:avLst>
          </a:prstGeom>
          <a:solidFill>
            <a:srgbClr val="000000">
              <a:alpha val="8000"/>
            </a:srgbClr>
          </a:solidFill>
          <a:ln/>
        </p:spPr>
        <p:txBody>
          <a:bodyPr/>
          <a:lstStyle/>
          <a:p>
            <a:endParaRPr lang="es-EC"/>
          </a:p>
        </p:txBody>
      </p:sp>
      <p:sp>
        <p:nvSpPr>
          <p:cNvPr id="5" name="Shape 2"/>
          <p:cNvSpPr/>
          <p:nvPr/>
        </p:nvSpPr>
        <p:spPr>
          <a:xfrm>
            <a:off x="1371719" y="2203847"/>
            <a:ext cx="801291" cy="30480"/>
          </a:xfrm>
          <a:prstGeom prst="roundRect">
            <a:avLst>
              <a:gd name="adj" fmla="val 30000"/>
            </a:avLst>
          </a:prstGeom>
          <a:solidFill>
            <a:srgbClr val="151617"/>
          </a:solidFill>
          <a:ln/>
        </p:spPr>
        <p:txBody>
          <a:bodyPr/>
          <a:lstStyle/>
          <a:p>
            <a:endParaRPr lang="es-EC"/>
          </a:p>
        </p:txBody>
      </p:sp>
      <p:sp>
        <p:nvSpPr>
          <p:cNvPr id="6" name="Shape 3"/>
          <p:cNvSpPr/>
          <p:nvPr/>
        </p:nvSpPr>
        <p:spPr>
          <a:xfrm>
            <a:off x="887135" y="1961555"/>
            <a:ext cx="515064" cy="515064"/>
          </a:xfrm>
          <a:prstGeom prst="roundRect">
            <a:avLst>
              <a:gd name="adj" fmla="val 1775"/>
            </a:avLst>
          </a:prstGeom>
          <a:solidFill>
            <a:srgbClr val="F8ECE4"/>
          </a:solidFill>
          <a:ln w="7620">
            <a:solidFill>
              <a:srgbClr val="151617"/>
            </a:solidFill>
            <a:prstDash val="solid"/>
          </a:ln>
          <a:effectLst>
            <a:outerShdw dist="20320" dir="2700000" algn="bl" rotWithShape="0">
              <a:srgbClr val="151617">
                <a:alpha val="100000"/>
              </a:srgbClr>
            </a:outerShdw>
          </a:effectLst>
        </p:spPr>
        <p:txBody>
          <a:bodyPr/>
          <a:lstStyle/>
          <a:p>
            <a:endParaRPr lang="es-EC"/>
          </a:p>
        </p:txBody>
      </p:sp>
      <p:sp>
        <p:nvSpPr>
          <p:cNvPr id="7" name="Text 4"/>
          <p:cNvSpPr/>
          <p:nvPr/>
        </p:nvSpPr>
        <p:spPr>
          <a:xfrm>
            <a:off x="1072872" y="2047280"/>
            <a:ext cx="143589" cy="343495"/>
          </a:xfrm>
          <a:prstGeom prst="rect">
            <a:avLst/>
          </a:prstGeom>
          <a:noFill/>
          <a:ln/>
        </p:spPr>
        <p:txBody>
          <a:bodyPr wrap="none" lIns="0" tIns="0" rIns="0" bIns="0" rtlCol="0" anchor="t"/>
          <a:lstStyle/>
          <a:p>
            <a:pPr marL="0" indent="0" algn="ctr">
              <a:lnSpc>
                <a:spcPts val="2700"/>
              </a:lnSpc>
              <a:buNone/>
            </a:pPr>
            <a:r>
              <a:rPr lang="en-US" sz="2700" b="1" dirty="0">
                <a:solidFill>
                  <a:srgbClr val="151617"/>
                </a:solidFill>
                <a:latin typeface="Montserrat Black" pitchFamily="34" charset="0"/>
                <a:ea typeface="Montserrat Black" pitchFamily="34" charset="-122"/>
                <a:cs typeface="Montserrat Black" pitchFamily="34" charset="-120"/>
              </a:rPr>
              <a:t>1</a:t>
            </a:r>
            <a:endParaRPr lang="en-US" sz="2700" dirty="0"/>
          </a:p>
        </p:txBody>
      </p:sp>
      <p:sp>
        <p:nvSpPr>
          <p:cNvPr id="8" name="Text 5"/>
          <p:cNvSpPr/>
          <p:nvPr/>
        </p:nvSpPr>
        <p:spPr>
          <a:xfrm>
            <a:off x="2403872" y="1932980"/>
            <a:ext cx="3768328" cy="357783"/>
          </a:xfrm>
          <a:prstGeom prst="rect">
            <a:avLst/>
          </a:prstGeom>
          <a:noFill/>
          <a:ln/>
        </p:spPr>
        <p:txBody>
          <a:bodyPr wrap="none" lIns="0" tIns="0" rIns="0" bIns="0" rtlCol="0" anchor="t"/>
          <a:lstStyle/>
          <a:p>
            <a:pPr marL="0" indent="0" algn="l">
              <a:lnSpc>
                <a:spcPts val="2800"/>
              </a:lnSpc>
              <a:buNone/>
            </a:pPr>
            <a:r>
              <a:rPr lang="en-US" sz="2250" b="1" dirty="0">
                <a:solidFill>
                  <a:srgbClr val="151617"/>
                </a:solidFill>
                <a:latin typeface="Montserrat Black" pitchFamily="34" charset="0"/>
                <a:ea typeface="Montserrat Black" pitchFamily="34" charset="-122"/>
                <a:cs typeface="Montserrat Black" pitchFamily="34" charset="-120"/>
              </a:rPr>
              <a:t>Comunicación Dinámica</a:t>
            </a:r>
            <a:endParaRPr lang="en-US" sz="2250" dirty="0"/>
          </a:p>
        </p:txBody>
      </p:sp>
      <p:sp>
        <p:nvSpPr>
          <p:cNvPr id="9" name="Text 6"/>
          <p:cNvSpPr/>
          <p:nvPr/>
        </p:nvSpPr>
        <p:spPr>
          <a:xfrm>
            <a:off x="2403872" y="2428042"/>
            <a:ext cx="5938837" cy="732473"/>
          </a:xfrm>
          <a:prstGeom prst="rect">
            <a:avLst/>
          </a:prstGeom>
          <a:noFill/>
          <a:ln/>
        </p:spPr>
        <p:txBody>
          <a:bodyPr wrap="square" lIns="0" tIns="0" rIns="0" bIns="0" rtlCol="0" anchor="t"/>
          <a:lstStyle/>
          <a:p>
            <a:pPr marL="0" indent="0" algn="l">
              <a:lnSpc>
                <a:spcPts val="2850"/>
              </a:lnSpc>
              <a:buNone/>
            </a:pPr>
            <a:r>
              <a:rPr lang="en-US" sz="1800" dirty="0">
                <a:solidFill>
                  <a:srgbClr val="151617"/>
                </a:solidFill>
                <a:latin typeface="Inconsolata" pitchFamily="34" charset="0"/>
                <a:ea typeface="Inconsolata" pitchFamily="34" charset="-122"/>
                <a:cs typeface="Inconsolata" pitchFamily="34" charset="-120"/>
              </a:rPr>
              <a:t>El modelo de Dance concibe la comunicación como un proceso continuo y en evolución.</a:t>
            </a:r>
            <a:endParaRPr lang="en-US" sz="1800" dirty="0"/>
          </a:p>
        </p:txBody>
      </p:sp>
      <p:sp>
        <p:nvSpPr>
          <p:cNvPr id="10" name="Shape 7"/>
          <p:cNvSpPr/>
          <p:nvPr/>
        </p:nvSpPr>
        <p:spPr>
          <a:xfrm>
            <a:off x="1371719" y="4118253"/>
            <a:ext cx="801291" cy="30480"/>
          </a:xfrm>
          <a:prstGeom prst="roundRect">
            <a:avLst>
              <a:gd name="adj" fmla="val 30000"/>
            </a:avLst>
          </a:prstGeom>
          <a:solidFill>
            <a:srgbClr val="151617"/>
          </a:solidFill>
          <a:ln/>
        </p:spPr>
        <p:txBody>
          <a:bodyPr/>
          <a:lstStyle/>
          <a:p>
            <a:endParaRPr lang="es-EC"/>
          </a:p>
        </p:txBody>
      </p:sp>
      <p:sp>
        <p:nvSpPr>
          <p:cNvPr id="11" name="Shape 8"/>
          <p:cNvSpPr/>
          <p:nvPr/>
        </p:nvSpPr>
        <p:spPr>
          <a:xfrm>
            <a:off x="887135" y="3875961"/>
            <a:ext cx="515064" cy="515064"/>
          </a:xfrm>
          <a:prstGeom prst="roundRect">
            <a:avLst>
              <a:gd name="adj" fmla="val 1775"/>
            </a:avLst>
          </a:prstGeom>
          <a:solidFill>
            <a:srgbClr val="F8ECE4"/>
          </a:solidFill>
          <a:ln w="7620">
            <a:solidFill>
              <a:srgbClr val="151617"/>
            </a:solidFill>
            <a:prstDash val="solid"/>
          </a:ln>
          <a:effectLst>
            <a:outerShdw dist="20320" dir="2700000" algn="bl" rotWithShape="0">
              <a:srgbClr val="151617">
                <a:alpha val="100000"/>
              </a:srgbClr>
            </a:outerShdw>
          </a:effectLst>
        </p:spPr>
        <p:txBody>
          <a:bodyPr/>
          <a:lstStyle/>
          <a:p>
            <a:endParaRPr lang="es-EC"/>
          </a:p>
        </p:txBody>
      </p:sp>
      <p:sp>
        <p:nvSpPr>
          <p:cNvPr id="12" name="Text 9"/>
          <p:cNvSpPr/>
          <p:nvPr/>
        </p:nvSpPr>
        <p:spPr>
          <a:xfrm>
            <a:off x="1040249" y="3961686"/>
            <a:ext cx="208836" cy="343495"/>
          </a:xfrm>
          <a:prstGeom prst="rect">
            <a:avLst/>
          </a:prstGeom>
          <a:noFill/>
          <a:ln/>
        </p:spPr>
        <p:txBody>
          <a:bodyPr wrap="none" lIns="0" tIns="0" rIns="0" bIns="0" rtlCol="0" anchor="t"/>
          <a:lstStyle/>
          <a:p>
            <a:pPr marL="0" indent="0" algn="ctr">
              <a:lnSpc>
                <a:spcPts val="2700"/>
              </a:lnSpc>
              <a:buNone/>
            </a:pPr>
            <a:r>
              <a:rPr lang="en-US" sz="2700" b="1" dirty="0">
                <a:solidFill>
                  <a:srgbClr val="151617"/>
                </a:solidFill>
                <a:latin typeface="Montserrat Black" pitchFamily="34" charset="0"/>
                <a:ea typeface="Montserrat Black" pitchFamily="34" charset="-122"/>
                <a:cs typeface="Montserrat Black" pitchFamily="34" charset="-120"/>
              </a:rPr>
              <a:t>2</a:t>
            </a:r>
            <a:endParaRPr lang="en-US" sz="2700" dirty="0"/>
          </a:p>
        </p:txBody>
      </p:sp>
      <p:sp>
        <p:nvSpPr>
          <p:cNvPr id="13" name="Text 10"/>
          <p:cNvSpPr/>
          <p:nvPr/>
        </p:nvSpPr>
        <p:spPr>
          <a:xfrm>
            <a:off x="2403872" y="3847386"/>
            <a:ext cx="4569738" cy="357783"/>
          </a:xfrm>
          <a:prstGeom prst="rect">
            <a:avLst/>
          </a:prstGeom>
          <a:noFill/>
          <a:ln/>
        </p:spPr>
        <p:txBody>
          <a:bodyPr wrap="none" lIns="0" tIns="0" rIns="0" bIns="0" rtlCol="0" anchor="t"/>
          <a:lstStyle/>
          <a:p>
            <a:pPr marL="0" indent="0" algn="l">
              <a:lnSpc>
                <a:spcPts val="2800"/>
              </a:lnSpc>
              <a:buNone/>
            </a:pPr>
            <a:r>
              <a:rPr lang="en-US" sz="2250" b="1" dirty="0">
                <a:solidFill>
                  <a:srgbClr val="151617"/>
                </a:solidFill>
                <a:latin typeface="Montserrat Black" pitchFamily="34" charset="0"/>
                <a:ea typeface="Montserrat Black" pitchFamily="34" charset="-122"/>
                <a:cs typeface="Montserrat Black" pitchFamily="34" charset="-120"/>
              </a:rPr>
              <a:t>Retroalimentación Constante</a:t>
            </a:r>
            <a:endParaRPr lang="en-US" sz="2250" dirty="0"/>
          </a:p>
        </p:txBody>
      </p:sp>
      <p:sp>
        <p:nvSpPr>
          <p:cNvPr id="14" name="Text 11"/>
          <p:cNvSpPr/>
          <p:nvPr/>
        </p:nvSpPr>
        <p:spPr>
          <a:xfrm>
            <a:off x="2403872" y="4342448"/>
            <a:ext cx="5938837" cy="732473"/>
          </a:xfrm>
          <a:prstGeom prst="rect">
            <a:avLst/>
          </a:prstGeom>
          <a:noFill/>
          <a:ln/>
        </p:spPr>
        <p:txBody>
          <a:bodyPr wrap="square" lIns="0" tIns="0" rIns="0" bIns="0" rtlCol="0" anchor="t"/>
          <a:lstStyle/>
          <a:p>
            <a:pPr marL="0" indent="0" algn="l">
              <a:lnSpc>
                <a:spcPts val="2850"/>
              </a:lnSpc>
              <a:buNone/>
            </a:pPr>
            <a:r>
              <a:rPr lang="en-US" sz="1800" dirty="0">
                <a:solidFill>
                  <a:srgbClr val="151617"/>
                </a:solidFill>
                <a:latin typeface="Inconsolata" pitchFamily="34" charset="0"/>
                <a:ea typeface="Inconsolata" pitchFamily="34" charset="-122"/>
                <a:cs typeface="Inconsolata" pitchFamily="34" charset="-120"/>
              </a:rPr>
              <a:t>Los participantes en la comunicación se influyen mutuamente a medida que el proceso avanza.</a:t>
            </a:r>
            <a:endParaRPr lang="en-US" sz="1800" dirty="0"/>
          </a:p>
        </p:txBody>
      </p:sp>
      <p:sp>
        <p:nvSpPr>
          <p:cNvPr id="15" name="Shape 12"/>
          <p:cNvSpPr/>
          <p:nvPr/>
        </p:nvSpPr>
        <p:spPr>
          <a:xfrm>
            <a:off x="1371719" y="6032659"/>
            <a:ext cx="801291" cy="30480"/>
          </a:xfrm>
          <a:prstGeom prst="roundRect">
            <a:avLst>
              <a:gd name="adj" fmla="val 30000"/>
            </a:avLst>
          </a:prstGeom>
          <a:solidFill>
            <a:srgbClr val="151617"/>
          </a:solidFill>
          <a:ln/>
        </p:spPr>
        <p:txBody>
          <a:bodyPr/>
          <a:lstStyle/>
          <a:p>
            <a:endParaRPr lang="es-EC"/>
          </a:p>
        </p:txBody>
      </p:sp>
      <p:sp>
        <p:nvSpPr>
          <p:cNvPr id="16" name="Shape 13"/>
          <p:cNvSpPr/>
          <p:nvPr/>
        </p:nvSpPr>
        <p:spPr>
          <a:xfrm>
            <a:off x="887135" y="5790367"/>
            <a:ext cx="515064" cy="515064"/>
          </a:xfrm>
          <a:prstGeom prst="roundRect">
            <a:avLst>
              <a:gd name="adj" fmla="val 1775"/>
            </a:avLst>
          </a:prstGeom>
          <a:solidFill>
            <a:srgbClr val="F8ECE4"/>
          </a:solidFill>
          <a:ln w="7620">
            <a:solidFill>
              <a:srgbClr val="151617"/>
            </a:solidFill>
            <a:prstDash val="solid"/>
          </a:ln>
          <a:effectLst>
            <a:outerShdw dist="20320" dir="2700000" algn="bl" rotWithShape="0">
              <a:srgbClr val="151617">
                <a:alpha val="100000"/>
              </a:srgbClr>
            </a:outerShdw>
          </a:effectLst>
        </p:spPr>
        <p:txBody>
          <a:bodyPr/>
          <a:lstStyle/>
          <a:p>
            <a:endParaRPr lang="es-EC"/>
          </a:p>
        </p:txBody>
      </p:sp>
      <p:sp>
        <p:nvSpPr>
          <p:cNvPr id="17" name="Text 14"/>
          <p:cNvSpPr/>
          <p:nvPr/>
        </p:nvSpPr>
        <p:spPr>
          <a:xfrm>
            <a:off x="1039178" y="5876092"/>
            <a:ext cx="210860" cy="343495"/>
          </a:xfrm>
          <a:prstGeom prst="rect">
            <a:avLst/>
          </a:prstGeom>
          <a:noFill/>
          <a:ln/>
        </p:spPr>
        <p:txBody>
          <a:bodyPr wrap="none" lIns="0" tIns="0" rIns="0" bIns="0" rtlCol="0" anchor="t"/>
          <a:lstStyle/>
          <a:p>
            <a:pPr marL="0" indent="0" algn="ctr">
              <a:lnSpc>
                <a:spcPts val="2700"/>
              </a:lnSpc>
              <a:buNone/>
            </a:pPr>
            <a:r>
              <a:rPr lang="en-US" sz="2700" b="1" dirty="0">
                <a:solidFill>
                  <a:srgbClr val="151617"/>
                </a:solidFill>
                <a:latin typeface="Montserrat Black" pitchFamily="34" charset="0"/>
                <a:ea typeface="Montserrat Black" pitchFamily="34" charset="-122"/>
                <a:cs typeface="Montserrat Black" pitchFamily="34" charset="-120"/>
              </a:rPr>
              <a:t>3</a:t>
            </a:r>
            <a:endParaRPr lang="en-US" sz="2700" dirty="0"/>
          </a:p>
        </p:txBody>
      </p:sp>
      <p:sp>
        <p:nvSpPr>
          <p:cNvPr id="18" name="Text 15"/>
          <p:cNvSpPr/>
          <p:nvPr/>
        </p:nvSpPr>
        <p:spPr>
          <a:xfrm>
            <a:off x="2403872" y="5761792"/>
            <a:ext cx="3189565" cy="357783"/>
          </a:xfrm>
          <a:prstGeom prst="rect">
            <a:avLst/>
          </a:prstGeom>
          <a:noFill/>
          <a:ln/>
        </p:spPr>
        <p:txBody>
          <a:bodyPr wrap="none" lIns="0" tIns="0" rIns="0" bIns="0" rtlCol="0" anchor="t"/>
          <a:lstStyle/>
          <a:p>
            <a:pPr marL="0" indent="0" algn="l">
              <a:lnSpc>
                <a:spcPts val="2800"/>
              </a:lnSpc>
              <a:buNone/>
            </a:pPr>
            <a:r>
              <a:rPr lang="en-US" sz="2250" b="1" dirty="0">
                <a:solidFill>
                  <a:srgbClr val="151617"/>
                </a:solidFill>
                <a:latin typeface="Montserrat Black" pitchFamily="34" charset="0"/>
                <a:ea typeface="Montserrat Black" pitchFamily="34" charset="-122"/>
                <a:cs typeface="Montserrat Black" pitchFamily="34" charset="-120"/>
              </a:rPr>
              <a:t>Contexto Cambiante</a:t>
            </a:r>
            <a:endParaRPr lang="en-US" sz="2250" dirty="0"/>
          </a:p>
        </p:txBody>
      </p:sp>
      <p:sp>
        <p:nvSpPr>
          <p:cNvPr id="19" name="Text 16"/>
          <p:cNvSpPr/>
          <p:nvPr/>
        </p:nvSpPr>
        <p:spPr>
          <a:xfrm>
            <a:off x="2403872" y="6256853"/>
            <a:ext cx="5938837" cy="1098709"/>
          </a:xfrm>
          <a:prstGeom prst="rect">
            <a:avLst/>
          </a:prstGeom>
          <a:noFill/>
          <a:ln/>
        </p:spPr>
        <p:txBody>
          <a:bodyPr wrap="square" lIns="0" tIns="0" rIns="0" bIns="0" rtlCol="0" anchor="t"/>
          <a:lstStyle/>
          <a:p>
            <a:pPr marL="0" indent="0" algn="l">
              <a:lnSpc>
                <a:spcPts val="2850"/>
              </a:lnSpc>
              <a:buNone/>
            </a:pPr>
            <a:r>
              <a:rPr lang="en-US" sz="1800" dirty="0">
                <a:solidFill>
                  <a:srgbClr val="151617"/>
                </a:solidFill>
                <a:latin typeface="Inconsolata" pitchFamily="34" charset="0"/>
                <a:ea typeface="Inconsolata" pitchFamily="34" charset="-122"/>
                <a:cs typeface="Inconsolata" pitchFamily="34" charset="-120"/>
              </a:rPr>
              <a:t>El modelo reconoce que el contexto en el que se desarrolla la comunicación también evoluciona constantemente.</a:t>
            </a:r>
            <a:endParaRPr 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8926"/>
          </a:xfrm>
          <a:prstGeom prst="rect">
            <a:avLst/>
          </a:prstGeom>
        </p:spPr>
      </p:pic>
      <p:sp>
        <p:nvSpPr>
          <p:cNvPr id="3" name="Text 0"/>
          <p:cNvSpPr/>
          <p:nvPr/>
        </p:nvSpPr>
        <p:spPr>
          <a:xfrm>
            <a:off x="794861" y="3639383"/>
            <a:ext cx="6613684" cy="709732"/>
          </a:xfrm>
          <a:prstGeom prst="rect">
            <a:avLst/>
          </a:prstGeom>
          <a:noFill/>
          <a:ln/>
        </p:spPr>
        <p:txBody>
          <a:bodyPr wrap="none" lIns="0" tIns="0" rIns="0" bIns="0" rtlCol="0" anchor="t"/>
          <a:lstStyle/>
          <a:p>
            <a:pPr marL="0" indent="0">
              <a:lnSpc>
                <a:spcPts val="5550"/>
              </a:lnSpc>
              <a:buNone/>
            </a:pPr>
            <a:r>
              <a:rPr lang="en-US" sz="4450" b="1" dirty="0">
                <a:solidFill>
                  <a:srgbClr val="151617"/>
                </a:solidFill>
                <a:latin typeface="Montserrat Black" pitchFamily="34" charset="0"/>
                <a:ea typeface="Montserrat Black" pitchFamily="34" charset="-122"/>
                <a:cs typeface="Montserrat Black" pitchFamily="34" charset="-120"/>
              </a:rPr>
              <a:t>El Modelo de Gerbner</a:t>
            </a:r>
            <a:endParaRPr lang="en-US" sz="4450" dirty="0"/>
          </a:p>
        </p:txBody>
      </p:sp>
      <p:pic>
        <p:nvPicPr>
          <p:cNvPr id="4" name="Image 1" descr="preencoded.png"/>
          <p:cNvPicPr>
            <a:picLocks noChangeAspect="1"/>
          </p:cNvPicPr>
          <p:nvPr/>
        </p:nvPicPr>
        <p:blipFill>
          <a:blip r:embed="rId4"/>
          <a:stretch>
            <a:fillRect/>
          </a:stretch>
        </p:blipFill>
        <p:spPr>
          <a:xfrm>
            <a:off x="794861" y="4689753"/>
            <a:ext cx="567690" cy="567690"/>
          </a:xfrm>
          <a:prstGeom prst="rect">
            <a:avLst/>
          </a:prstGeom>
        </p:spPr>
      </p:pic>
      <p:sp>
        <p:nvSpPr>
          <p:cNvPr id="5" name="Text 1"/>
          <p:cNvSpPr/>
          <p:nvPr/>
        </p:nvSpPr>
        <p:spPr>
          <a:xfrm>
            <a:off x="794861" y="5484495"/>
            <a:ext cx="3754993" cy="354806"/>
          </a:xfrm>
          <a:prstGeom prst="rect">
            <a:avLst/>
          </a:prstGeom>
          <a:noFill/>
          <a:ln/>
        </p:spPr>
        <p:txBody>
          <a:bodyPr wrap="none" lIns="0" tIns="0" rIns="0" bIns="0" rtlCol="0" anchor="t"/>
          <a:lstStyle/>
          <a:p>
            <a:pPr marL="0" indent="0" algn="l">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Producción de Mensajes</a:t>
            </a:r>
            <a:endParaRPr lang="en-US" sz="2200" dirty="0"/>
          </a:p>
        </p:txBody>
      </p:sp>
      <p:sp>
        <p:nvSpPr>
          <p:cNvPr id="6" name="Text 2"/>
          <p:cNvSpPr/>
          <p:nvPr/>
        </p:nvSpPr>
        <p:spPr>
          <a:xfrm>
            <a:off x="794861" y="5975509"/>
            <a:ext cx="4119801" cy="1453515"/>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El modelo de Gerbner se centra en cómo se crean y producen los mensajes en los medios de comunicación.</a:t>
            </a:r>
            <a:endParaRPr lang="en-US" sz="1750" dirty="0"/>
          </a:p>
        </p:txBody>
      </p:sp>
      <p:pic>
        <p:nvPicPr>
          <p:cNvPr id="7" name="Image 2" descr="preencoded.png"/>
          <p:cNvPicPr>
            <a:picLocks noChangeAspect="1"/>
          </p:cNvPicPr>
          <p:nvPr/>
        </p:nvPicPr>
        <p:blipFill>
          <a:blip r:embed="rId5"/>
          <a:stretch>
            <a:fillRect/>
          </a:stretch>
        </p:blipFill>
        <p:spPr>
          <a:xfrm>
            <a:off x="5255300" y="4689753"/>
            <a:ext cx="567690" cy="567690"/>
          </a:xfrm>
          <a:prstGeom prst="rect">
            <a:avLst/>
          </a:prstGeom>
        </p:spPr>
      </p:pic>
      <p:sp>
        <p:nvSpPr>
          <p:cNvPr id="8" name="Text 3"/>
          <p:cNvSpPr/>
          <p:nvPr/>
        </p:nvSpPr>
        <p:spPr>
          <a:xfrm>
            <a:off x="5255300" y="5484495"/>
            <a:ext cx="3889058" cy="354806"/>
          </a:xfrm>
          <a:prstGeom prst="rect">
            <a:avLst/>
          </a:prstGeom>
          <a:noFill/>
          <a:ln/>
        </p:spPr>
        <p:txBody>
          <a:bodyPr wrap="none" lIns="0" tIns="0" rIns="0" bIns="0" rtlCol="0" anchor="t"/>
          <a:lstStyle/>
          <a:p>
            <a:pPr marL="0" indent="0" algn="l">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Distribución de Mensajes</a:t>
            </a:r>
            <a:endParaRPr lang="en-US" sz="2200" dirty="0"/>
          </a:p>
        </p:txBody>
      </p:sp>
      <p:sp>
        <p:nvSpPr>
          <p:cNvPr id="9" name="Text 4"/>
          <p:cNvSpPr/>
          <p:nvPr/>
        </p:nvSpPr>
        <p:spPr>
          <a:xfrm>
            <a:off x="5255300" y="5975509"/>
            <a:ext cx="4119801" cy="1090136"/>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El modelo también analiza cómo se distribuyen y difunden los mensajes a través de los diferentes canales.</a:t>
            </a:r>
            <a:endParaRPr lang="en-US" sz="1750" dirty="0"/>
          </a:p>
        </p:txBody>
      </p:sp>
      <p:pic>
        <p:nvPicPr>
          <p:cNvPr id="10" name="Image 3" descr="preencoded.png"/>
          <p:cNvPicPr>
            <a:picLocks noChangeAspect="1"/>
          </p:cNvPicPr>
          <p:nvPr/>
        </p:nvPicPr>
        <p:blipFill>
          <a:blip r:embed="rId6"/>
          <a:stretch>
            <a:fillRect/>
          </a:stretch>
        </p:blipFill>
        <p:spPr>
          <a:xfrm>
            <a:off x="9715738" y="4689753"/>
            <a:ext cx="567690" cy="567690"/>
          </a:xfrm>
          <a:prstGeom prst="rect">
            <a:avLst/>
          </a:prstGeom>
        </p:spPr>
      </p:pic>
      <p:sp>
        <p:nvSpPr>
          <p:cNvPr id="11" name="Text 5"/>
          <p:cNvSpPr/>
          <p:nvPr/>
        </p:nvSpPr>
        <p:spPr>
          <a:xfrm>
            <a:off x="9715738" y="5484495"/>
            <a:ext cx="3441144" cy="354806"/>
          </a:xfrm>
          <a:prstGeom prst="rect">
            <a:avLst/>
          </a:prstGeom>
          <a:noFill/>
          <a:ln/>
        </p:spPr>
        <p:txBody>
          <a:bodyPr wrap="none" lIns="0" tIns="0" rIns="0" bIns="0" rtlCol="0" anchor="t"/>
          <a:lstStyle/>
          <a:p>
            <a:pPr marL="0" indent="0" algn="l">
              <a:lnSpc>
                <a:spcPts val="2750"/>
              </a:lnSpc>
              <a:buNone/>
            </a:pPr>
            <a:r>
              <a:rPr lang="en-US" sz="2200" b="1" dirty="0">
                <a:solidFill>
                  <a:srgbClr val="151617"/>
                </a:solidFill>
                <a:latin typeface="Montserrat Black" pitchFamily="34" charset="0"/>
                <a:ea typeface="Montserrat Black" pitchFamily="34" charset="-122"/>
                <a:cs typeface="Montserrat Black" pitchFamily="34" charset="-120"/>
              </a:rPr>
              <a:t>Consumo de Mensajes</a:t>
            </a:r>
            <a:endParaRPr lang="en-US" sz="2200" dirty="0"/>
          </a:p>
        </p:txBody>
      </p:sp>
      <p:sp>
        <p:nvSpPr>
          <p:cNvPr id="12" name="Text 6"/>
          <p:cNvSpPr/>
          <p:nvPr/>
        </p:nvSpPr>
        <p:spPr>
          <a:xfrm>
            <a:off x="9715738" y="5975509"/>
            <a:ext cx="4119801" cy="1453515"/>
          </a:xfrm>
          <a:prstGeom prst="rect">
            <a:avLst/>
          </a:prstGeom>
          <a:noFill/>
          <a:ln/>
        </p:spPr>
        <p:txBody>
          <a:bodyPr wrap="square" lIns="0" tIns="0" rIns="0" bIns="0" rtlCol="0" anchor="t"/>
          <a:lstStyle/>
          <a:p>
            <a:pPr marL="0" indent="0" algn="l">
              <a:lnSpc>
                <a:spcPts val="2850"/>
              </a:lnSpc>
              <a:buNone/>
            </a:pPr>
            <a:r>
              <a:rPr lang="en-US" sz="1750" dirty="0">
                <a:solidFill>
                  <a:srgbClr val="151617"/>
                </a:solidFill>
                <a:latin typeface="Inconsolata" pitchFamily="34" charset="0"/>
                <a:ea typeface="Inconsolata" pitchFamily="34" charset="-122"/>
                <a:cs typeface="Inconsolata" pitchFamily="34" charset="-120"/>
              </a:rPr>
              <a:t>Finalmente, el modelo estudia cómo el público recibe, interpreta y se ve afectado por los mensajes de los medios.</a:t>
            </a:r>
            <a:endParaRPr lang="en-US" sz="1750" dirty="0"/>
          </a:p>
        </p:txBody>
      </p:sp>
      <p:sp>
        <p:nvSpPr>
          <p:cNvPr id="13" name="Rectángulo 12">
            <a:extLst>
              <a:ext uri="{FF2B5EF4-FFF2-40B4-BE49-F238E27FC236}">
                <a16:creationId xmlns:a16="http://schemas.microsoft.com/office/drawing/2014/main" id="{1300214D-602C-732B-68E3-9E57390FCE10}"/>
              </a:ext>
            </a:extLst>
          </p:cNvPr>
          <p:cNvSpPr/>
          <p:nvPr/>
        </p:nvSpPr>
        <p:spPr>
          <a:xfrm>
            <a:off x="0" y="7670800"/>
            <a:ext cx="14630400" cy="567690"/>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074188"/>
          </a:xfrm>
          <a:prstGeom prst="rect">
            <a:avLst/>
          </a:prstGeom>
        </p:spPr>
      </p:pic>
      <p:sp>
        <p:nvSpPr>
          <p:cNvPr id="3" name="Text 0"/>
          <p:cNvSpPr/>
          <p:nvPr/>
        </p:nvSpPr>
        <p:spPr>
          <a:xfrm>
            <a:off x="580668" y="2530435"/>
            <a:ext cx="5559743" cy="518517"/>
          </a:xfrm>
          <a:prstGeom prst="rect">
            <a:avLst/>
          </a:prstGeom>
          <a:noFill/>
          <a:ln/>
        </p:spPr>
        <p:txBody>
          <a:bodyPr wrap="none" lIns="0" tIns="0" rIns="0" bIns="0" rtlCol="0" anchor="t"/>
          <a:lstStyle/>
          <a:p>
            <a:pPr marL="0" indent="0">
              <a:lnSpc>
                <a:spcPts val="4050"/>
              </a:lnSpc>
              <a:buNone/>
            </a:pPr>
            <a:r>
              <a:rPr lang="en-US" sz="3250" b="1" dirty="0">
                <a:solidFill>
                  <a:srgbClr val="151617"/>
                </a:solidFill>
                <a:latin typeface="Montserrat Black" pitchFamily="34" charset="0"/>
                <a:ea typeface="Montserrat Black" pitchFamily="34" charset="-122"/>
                <a:cs typeface="Montserrat Black" pitchFamily="34" charset="-120"/>
              </a:rPr>
              <a:t>Comparativa de Modelos</a:t>
            </a:r>
            <a:endParaRPr lang="en-US" sz="3250" dirty="0"/>
          </a:p>
        </p:txBody>
      </p:sp>
      <p:sp>
        <p:nvSpPr>
          <p:cNvPr id="4" name="Shape 1"/>
          <p:cNvSpPr/>
          <p:nvPr/>
        </p:nvSpPr>
        <p:spPr>
          <a:xfrm>
            <a:off x="580668" y="3297793"/>
            <a:ext cx="13469064" cy="4487228"/>
          </a:xfrm>
          <a:prstGeom prst="roundRect">
            <a:avLst>
              <a:gd name="adj" fmla="val 204"/>
            </a:avLst>
          </a:prstGeom>
          <a:noFill/>
          <a:ln w="7620">
            <a:solidFill>
              <a:srgbClr val="000000">
                <a:alpha val="8000"/>
              </a:srgbClr>
            </a:solidFill>
            <a:prstDash val="solid"/>
          </a:ln>
        </p:spPr>
        <p:txBody>
          <a:bodyPr/>
          <a:lstStyle/>
          <a:p>
            <a:endParaRPr lang="es-EC"/>
          </a:p>
        </p:txBody>
      </p:sp>
      <p:sp>
        <p:nvSpPr>
          <p:cNvPr id="5" name="Shape 2"/>
          <p:cNvSpPr/>
          <p:nvPr/>
        </p:nvSpPr>
        <p:spPr>
          <a:xfrm>
            <a:off x="588288" y="3305413"/>
            <a:ext cx="13453824" cy="745331"/>
          </a:xfrm>
          <a:prstGeom prst="rect">
            <a:avLst/>
          </a:prstGeom>
          <a:solidFill>
            <a:srgbClr val="FFFFFF">
              <a:alpha val="4000"/>
            </a:srgbClr>
          </a:solidFill>
          <a:ln/>
        </p:spPr>
        <p:txBody>
          <a:bodyPr/>
          <a:lstStyle/>
          <a:p>
            <a:endParaRPr lang="es-EC"/>
          </a:p>
        </p:txBody>
      </p:sp>
      <p:sp>
        <p:nvSpPr>
          <p:cNvPr id="6" name="Text 3"/>
          <p:cNvSpPr/>
          <p:nvPr/>
        </p:nvSpPr>
        <p:spPr>
          <a:xfrm>
            <a:off x="754142" y="3412569"/>
            <a:ext cx="6391394" cy="265509"/>
          </a:xfrm>
          <a:prstGeom prst="rect">
            <a:avLst/>
          </a:prstGeom>
          <a:noFill/>
          <a:ln/>
        </p:spPr>
        <p:txBody>
          <a:bodyPr wrap="none" lIns="0" tIns="0" rIns="0" bIns="0" rtlCol="0" anchor="t"/>
          <a:lstStyle/>
          <a:p>
            <a:pPr marL="0" indent="0">
              <a:lnSpc>
                <a:spcPts val="2050"/>
              </a:lnSpc>
              <a:buNone/>
            </a:pPr>
            <a:r>
              <a:rPr lang="en-US" sz="1300" dirty="0">
                <a:solidFill>
                  <a:srgbClr val="151617"/>
                </a:solidFill>
                <a:latin typeface="Inconsolata" pitchFamily="34" charset="0"/>
                <a:ea typeface="Inconsolata" pitchFamily="34" charset="-122"/>
                <a:cs typeface="Inconsolata" pitchFamily="34" charset="-120"/>
              </a:rPr>
              <a:t>Modelo de Laswell</a:t>
            </a:r>
            <a:endParaRPr lang="en-US" sz="1300" dirty="0"/>
          </a:p>
        </p:txBody>
      </p:sp>
      <p:sp>
        <p:nvSpPr>
          <p:cNvPr id="7" name="Text 4"/>
          <p:cNvSpPr/>
          <p:nvPr/>
        </p:nvSpPr>
        <p:spPr>
          <a:xfrm>
            <a:off x="7484864" y="3412569"/>
            <a:ext cx="6391394" cy="531019"/>
          </a:xfrm>
          <a:prstGeom prst="rect">
            <a:avLst/>
          </a:prstGeom>
          <a:noFill/>
          <a:ln/>
        </p:spPr>
        <p:txBody>
          <a:bodyPr wrap="square" lIns="0" tIns="0" rIns="0" bIns="0" rtlCol="0" anchor="t"/>
          <a:lstStyle/>
          <a:p>
            <a:pPr marL="0" indent="0">
              <a:lnSpc>
                <a:spcPts val="2050"/>
              </a:lnSpc>
              <a:buNone/>
            </a:pPr>
            <a:r>
              <a:rPr lang="en-US" sz="1300" dirty="0">
                <a:solidFill>
                  <a:srgbClr val="151617"/>
                </a:solidFill>
                <a:latin typeface="Inconsolata" pitchFamily="34" charset="0"/>
                <a:ea typeface="Inconsolata" pitchFamily="34" charset="-122"/>
                <a:cs typeface="Inconsolata" pitchFamily="34" charset="-120"/>
              </a:rPr>
              <a:t>Enfoque en los elementos básicos del proceso de comunicación: quién, qué, a través de qué, a quién.</a:t>
            </a:r>
            <a:endParaRPr lang="en-US" sz="1300" dirty="0"/>
          </a:p>
        </p:txBody>
      </p:sp>
      <p:sp>
        <p:nvSpPr>
          <p:cNvPr id="8" name="Shape 5"/>
          <p:cNvSpPr/>
          <p:nvPr/>
        </p:nvSpPr>
        <p:spPr>
          <a:xfrm>
            <a:off x="588288" y="4050744"/>
            <a:ext cx="13453824" cy="745331"/>
          </a:xfrm>
          <a:prstGeom prst="rect">
            <a:avLst/>
          </a:prstGeom>
          <a:solidFill>
            <a:srgbClr val="000000">
              <a:alpha val="4000"/>
            </a:srgbClr>
          </a:solidFill>
          <a:ln/>
        </p:spPr>
        <p:txBody>
          <a:bodyPr/>
          <a:lstStyle/>
          <a:p>
            <a:endParaRPr lang="es-EC"/>
          </a:p>
        </p:txBody>
      </p:sp>
      <p:sp>
        <p:nvSpPr>
          <p:cNvPr id="9" name="Text 6"/>
          <p:cNvSpPr/>
          <p:nvPr/>
        </p:nvSpPr>
        <p:spPr>
          <a:xfrm>
            <a:off x="754142" y="4157901"/>
            <a:ext cx="6391394" cy="265509"/>
          </a:xfrm>
          <a:prstGeom prst="rect">
            <a:avLst/>
          </a:prstGeom>
          <a:noFill/>
          <a:ln/>
        </p:spPr>
        <p:txBody>
          <a:bodyPr wrap="none" lIns="0" tIns="0" rIns="0" bIns="0" rtlCol="0" anchor="t"/>
          <a:lstStyle/>
          <a:p>
            <a:pPr marL="0" indent="0">
              <a:lnSpc>
                <a:spcPts val="2050"/>
              </a:lnSpc>
              <a:buNone/>
            </a:pPr>
            <a:r>
              <a:rPr lang="en-US" sz="1300" dirty="0">
                <a:solidFill>
                  <a:srgbClr val="151617"/>
                </a:solidFill>
                <a:latin typeface="Inconsolata" pitchFamily="34" charset="0"/>
                <a:ea typeface="Inconsolata" pitchFamily="34" charset="-122"/>
                <a:cs typeface="Inconsolata" pitchFamily="34" charset="-120"/>
              </a:rPr>
              <a:t>Modelo de Shannon y Weaver</a:t>
            </a:r>
            <a:endParaRPr lang="en-US" sz="1300" dirty="0"/>
          </a:p>
        </p:txBody>
      </p:sp>
      <p:sp>
        <p:nvSpPr>
          <p:cNvPr id="10" name="Text 7"/>
          <p:cNvSpPr/>
          <p:nvPr/>
        </p:nvSpPr>
        <p:spPr>
          <a:xfrm>
            <a:off x="7484864" y="4157901"/>
            <a:ext cx="6391394" cy="531019"/>
          </a:xfrm>
          <a:prstGeom prst="rect">
            <a:avLst/>
          </a:prstGeom>
          <a:noFill/>
          <a:ln/>
        </p:spPr>
        <p:txBody>
          <a:bodyPr wrap="square" lIns="0" tIns="0" rIns="0" bIns="0" rtlCol="0" anchor="t"/>
          <a:lstStyle/>
          <a:p>
            <a:pPr marL="0" indent="0">
              <a:lnSpc>
                <a:spcPts val="2050"/>
              </a:lnSpc>
              <a:buNone/>
            </a:pPr>
            <a:r>
              <a:rPr lang="en-US" sz="1300" dirty="0">
                <a:solidFill>
                  <a:srgbClr val="151617"/>
                </a:solidFill>
                <a:latin typeface="Inconsolata" pitchFamily="34" charset="0"/>
                <a:ea typeface="Inconsolata" pitchFamily="34" charset="-122"/>
                <a:cs typeface="Inconsolata" pitchFamily="34" charset="-120"/>
              </a:rPr>
              <a:t>Concepción de la comunicación como un sistema de transmisión de información a través de un canal.</a:t>
            </a:r>
            <a:endParaRPr lang="en-US" sz="1300" dirty="0"/>
          </a:p>
        </p:txBody>
      </p:sp>
      <p:sp>
        <p:nvSpPr>
          <p:cNvPr id="11" name="Shape 8"/>
          <p:cNvSpPr/>
          <p:nvPr/>
        </p:nvSpPr>
        <p:spPr>
          <a:xfrm>
            <a:off x="588288" y="4796076"/>
            <a:ext cx="13453824" cy="745331"/>
          </a:xfrm>
          <a:prstGeom prst="rect">
            <a:avLst/>
          </a:prstGeom>
          <a:solidFill>
            <a:srgbClr val="FFFFFF">
              <a:alpha val="4000"/>
            </a:srgbClr>
          </a:solidFill>
          <a:ln/>
        </p:spPr>
        <p:txBody>
          <a:bodyPr/>
          <a:lstStyle/>
          <a:p>
            <a:endParaRPr lang="es-EC"/>
          </a:p>
        </p:txBody>
      </p:sp>
      <p:sp>
        <p:nvSpPr>
          <p:cNvPr id="12" name="Text 9"/>
          <p:cNvSpPr/>
          <p:nvPr/>
        </p:nvSpPr>
        <p:spPr>
          <a:xfrm>
            <a:off x="754142" y="4903232"/>
            <a:ext cx="6391394" cy="265509"/>
          </a:xfrm>
          <a:prstGeom prst="rect">
            <a:avLst/>
          </a:prstGeom>
          <a:noFill/>
          <a:ln/>
        </p:spPr>
        <p:txBody>
          <a:bodyPr wrap="none" lIns="0" tIns="0" rIns="0" bIns="0" rtlCol="0" anchor="t"/>
          <a:lstStyle/>
          <a:p>
            <a:pPr marL="0" indent="0">
              <a:lnSpc>
                <a:spcPts val="2050"/>
              </a:lnSpc>
              <a:buNone/>
            </a:pPr>
            <a:r>
              <a:rPr lang="en-US" sz="1300" dirty="0">
                <a:solidFill>
                  <a:srgbClr val="151617"/>
                </a:solidFill>
                <a:latin typeface="Inconsolata" pitchFamily="34" charset="0"/>
                <a:ea typeface="Inconsolata" pitchFamily="34" charset="-122"/>
                <a:cs typeface="Inconsolata" pitchFamily="34" charset="-120"/>
              </a:rPr>
              <a:t>Modelo de DeFleur</a:t>
            </a:r>
            <a:endParaRPr lang="en-US" sz="1300" dirty="0"/>
          </a:p>
        </p:txBody>
      </p:sp>
      <p:sp>
        <p:nvSpPr>
          <p:cNvPr id="13" name="Text 10"/>
          <p:cNvSpPr/>
          <p:nvPr/>
        </p:nvSpPr>
        <p:spPr>
          <a:xfrm>
            <a:off x="7484864" y="4903232"/>
            <a:ext cx="6391394" cy="531019"/>
          </a:xfrm>
          <a:prstGeom prst="rect">
            <a:avLst/>
          </a:prstGeom>
          <a:noFill/>
          <a:ln/>
        </p:spPr>
        <p:txBody>
          <a:bodyPr wrap="square" lIns="0" tIns="0" rIns="0" bIns="0" rtlCol="0" anchor="t"/>
          <a:lstStyle/>
          <a:p>
            <a:pPr marL="0" indent="0">
              <a:lnSpc>
                <a:spcPts val="2050"/>
              </a:lnSpc>
              <a:buNone/>
            </a:pPr>
            <a:r>
              <a:rPr lang="en-US" sz="1300" dirty="0">
                <a:solidFill>
                  <a:srgbClr val="151617"/>
                </a:solidFill>
                <a:latin typeface="Inconsolata" pitchFamily="34" charset="0"/>
                <a:ea typeface="Inconsolata" pitchFamily="34" charset="-122"/>
                <a:cs typeface="Inconsolata" pitchFamily="34" charset="-120"/>
              </a:rPr>
              <a:t>Destaca la importancia de los factores sociales y culturales en la comunicación.</a:t>
            </a:r>
            <a:endParaRPr lang="en-US" sz="1300" dirty="0"/>
          </a:p>
        </p:txBody>
      </p:sp>
      <p:sp>
        <p:nvSpPr>
          <p:cNvPr id="14" name="Shape 11"/>
          <p:cNvSpPr/>
          <p:nvPr/>
        </p:nvSpPr>
        <p:spPr>
          <a:xfrm>
            <a:off x="588288" y="5541407"/>
            <a:ext cx="13453824" cy="745331"/>
          </a:xfrm>
          <a:prstGeom prst="rect">
            <a:avLst/>
          </a:prstGeom>
          <a:solidFill>
            <a:srgbClr val="000000">
              <a:alpha val="4000"/>
            </a:srgbClr>
          </a:solidFill>
          <a:ln/>
        </p:spPr>
        <p:txBody>
          <a:bodyPr/>
          <a:lstStyle/>
          <a:p>
            <a:endParaRPr lang="es-EC"/>
          </a:p>
        </p:txBody>
      </p:sp>
      <p:sp>
        <p:nvSpPr>
          <p:cNvPr id="15" name="Text 12"/>
          <p:cNvSpPr/>
          <p:nvPr/>
        </p:nvSpPr>
        <p:spPr>
          <a:xfrm>
            <a:off x="754142" y="5648563"/>
            <a:ext cx="6391394" cy="265509"/>
          </a:xfrm>
          <a:prstGeom prst="rect">
            <a:avLst/>
          </a:prstGeom>
          <a:noFill/>
          <a:ln/>
        </p:spPr>
        <p:txBody>
          <a:bodyPr wrap="none" lIns="0" tIns="0" rIns="0" bIns="0" rtlCol="0" anchor="t"/>
          <a:lstStyle/>
          <a:p>
            <a:pPr marL="0" indent="0">
              <a:lnSpc>
                <a:spcPts val="2050"/>
              </a:lnSpc>
              <a:buNone/>
            </a:pPr>
            <a:r>
              <a:rPr lang="en-US" sz="1300" dirty="0">
                <a:solidFill>
                  <a:srgbClr val="151617"/>
                </a:solidFill>
                <a:latin typeface="Inconsolata" pitchFamily="34" charset="0"/>
                <a:ea typeface="Inconsolata" pitchFamily="34" charset="-122"/>
                <a:cs typeface="Inconsolata" pitchFamily="34" charset="-120"/>
              </a:rPr>
              <a:t>Modelo de Osgood y Schramm</a:t>
            </a:r>
            <a:endParaRPr lang="en-US" sz="1300" dirty="0"/>
          </a:p>
        </p:txBody>
      </p:sp>
      <p:sp>
        <p:nvSpPr>
          <p:cNvPr id="16" name="Text 13"/>
          <p:cNvSpPr/>
          <p:nvPr/>
        </p:nvSpPr>
        <p:spPr>
          <a:xfrm>
            <a:off x="7484864" y="5648563"/>
            <a:ext cx="6391394" cy="531019"/>
          </a:xfrm>
          <a:prstGeom prst="rect">
            <a:avLst/>
          </a:prstGeom>
          <a:noFill/>
          <a:ln/>
        </p:spPr>
        <p:txBody>
          <a:bodyPr wrap="square" lIns="0" tIns="0" rIns="0" bIns="0" rtlCol="0" anchor="t"/>
          <a:lstStyle/>
          <a:p>
            <a:pPr marL="0" indent="0">
              <a:lnSpc>
                <a:spcPts val="2050"/>
              </a:lnSpc>
              <a:buNone/>
            </a:pPr>
            <a:r>
              <a:rPr lang="en-US" sz="1300" dirty="0">
                <a:solidFill>
                  <a:srgbClr val="151617"/>
                </a:solidFill>
                <a:latin typeface="Inconsolata" pitchFamily="34" charset="0"/>
                <a:ea typeface="Inconsolata" pitchFamily="34" charset="-122"/>
                <a:cs typeface="Inconsolata" pitchFamily="34" charset="-120"/>
              </a:rPr>
              <a:t>Visión circular y recíproca de la comunicación, con roles intercambiables entre emisor y receptor.</a:t>
            </a:r>
            <a:endParaRPr lang="en-US" sz="1300" dirty="0"/>
          </a:p>
        </p:txBody>
      </p:sp>
      <p:sp>
        <p:nvSpPr>
          <p:cNvPr id="17" name="Shape 14"/>
          <p:cNvSpPr/>
          <p:nvPr/>
        </p:nvSpPr>
        <p:spPr>
          <a:xfrm>
            <a:off x="588288" y="6286738"/>
            <a:ext cx="13453824" cy="745331"/>
          </a:xfrm>
          <a:prstGeom prst="rect">
            <a:avLst/>
          </a:prstGeom>
          <a:solidFill>
            <a:srgbClr val="FFFFFF">
              <a:alpha val="4000"/>
            </a:srgbClr>
          </a:solidFill>
          <a:ln/>
        </p:spPr>
        <p:txBody>
          <a:bodyPr/>
          <a:lstStyle/>
          <a:p>
            <a:endParaRPr lang="es-EC"/>
          </a:p>
        </p:txBody>
      </p:sp>
      <p:sp>
        <p:nvSpPr>
          <p:cNvPr id="18" name="Text 15"/>
          <p:cNvSpPr/>
          <p:nvPr/>
        </p:nvSpPr>
        <p:spPr>
          <a:xfrm>
            <a:off x="754142" y="6393894"/>
            <a:ext cx="6391394" cy="265509"/>
          </a:xfrm>
          <a:prstGeom prst="rect">
            <a:avLst/>
          </a:prstGeom>
          <a:noFill/>
          <a:ln/>
        </p:spPr>
        <p:txBody>
          <a:bodyPr wrap="none" lIns="0" tIns="0" rIns="0" bIns="0" rtlCol="0" anchor="t"/>
          <a:lstStyle/>
          <a:p>
            <a:pPr marL="0" indent="0">
              <a:lnSpc>
                <a:spcPts val="2050"/>
              </a:lnSpc>
              <a:buNone/>
            </a:pPr>
            <a:r>
              <a:rPr lang="en-US" sz="1300" dirty="0">
                <a:solidFill>
                  <a:srgbClr val="151617"/>
                </a:solidFill>
                <a:latin typeface="Inconsolata" pitchFamily="34" charset="0"/>
                <a:ea typeface="Inconsolata" pitchFamily="34" charset="-122"/>
                <a:cs typeface="Inconsolata" pitchFamily="34" charset="-120"/>
              </a:rPr>
              <a:t>Modelo de Dance</a:t>
            </a:r>
            <a:endParaRPr lang="en-US" sz="1300" dirty="0"/>
          </a:p>
        </p:txBody>
      </p:sp>
      <p:sp>
        <p:nvSpPr>
          <p:cNvPr id="19" name="Text 16"/>
          <p:cNvSpPr/>
          <p:nvPr/>
        </p:nvSpPr>
        <p:spPr>
          <a:xfrm>
            <a:off x="7484864" y="6393894"/>
            <a:ext cx="6391394" cy="531019"/>
          </a:xfrm>
          <a:prstGeom prst="rect">
            <a:avLst/>
          </a:prstGeom>
          <a:noFill/>
          <a:ln/>
        </p:spPr>
        <p:txBody>
          <a:bodyPr wrap="square" lIns="0" tIns="0" rIns="0" bIns="0" rtlCol="0" anchor="t"/>
          <a:lstStyle/>
          <a:p>
            <a:pPr marL="0" indent="0">
              <a:lnSpc>
                <a:spcPts val="2050"/>
              </a:lnSpc>
              <a:buNone/>
            </a:pPr>
            <a:r>
              <a:rPr lang="en-US" sz="1300" dirty="0">
                <a:solidFill>
                  <a:srgbClr val="151617"/>
                </a:solidFill>
                <a:latin typeface="Inconsolata" pitchFamily="34" charset="0"/>
                <a:ea typeface="Inconsolata" pitchFamily="34" charset="-122"/>
                <a:cs typeface="Inconsolata" pitchFamily="34" charset="-120"/>
              </a:rPr>
              <a:t>Concepción dinámica y en evolución de la comunicación, con retroalimentación constante.</a:t>
            </a:r>
            <a:endParaRPr lang="en-US" sz="1300" dirty="0"/>
          </a:p>
        </p:txBody>
      </p:sp>
      <p:sp>
        <p:nvSpPr>
          <p:cNvPr id="20" name="Shape 17"/>
          <p:cNvSpPr/>
          <p:nvPr/>
        </p:nvSpPr>
        <p:spPr>
          <a:xfrm>
            <a:off x="588288" y="7032069"/>
            <a:ext cx="13453824" cy="745331"/>
          </a:xfrm>
          <a:prstGeom prst="rect">
            <a:avLst/>
          </a:prstGeom>
          <a:solidFill>
            <a:srgbClr val="000000">
              <a:alpha val="4000"/>
            </a:srgbClr>
          </a:solidFill>
          <a:ln/>
        </p:spPr>
        <p:txBody>
          <a:bodyPr/>
          <a:lstStyle/>
          <a:p>
            <a:endParaRPr lang="es-EC"/>
          </a:p>
        </p:txBody>
      </p:sp>
      <p:sp>
        <p:nvSpPr>
          <p:cNvPr id="21" name="Text 18"/>
          <p:cNvSpPr/>
          <p:nvPr/>
        </p:nvSpPr>
        <p:spPr>
          <a:xfrm>
            <a:off x="754142" y="7139226"/>
            <a:ext cx="6391394" cy="265509"/>
          </a:xfrm>
          <a:prstGeom prst="rect">
            <a:avLst/>
          </a:prstGeom>
          <a:noFill/>
          <a:ln/>
        </p:spPr>
        <p:txBody>
          <a:bodyPr wrap="none" lIns="0" tIns="0" rIns="0" bIns="0" rtlCol="0" anchor="t"/>
          <a:lstStyle/>
          <a:p>
            <a:pPr marL="0" indent="0">
              <a:lnSpc>
                <a:spcPts val="2050"/>
              </a:lnSpc>
              <a:buNone/>
            </a:pPr>
            <a:r>
              <a:rPr lang="en-US" sz="1300" dirty="0">
                <a:solidFill>
                  <a:srgbClr val="151617"/>
                </a:solidFill>
                <a:latin typeface="Inconsolata" pitchFamily="34" charset="0"/>
                <a:ea typeface="Inconsolata" pitchFamily="34" charset="-122"/>
                <a:cs typeface="Inconsolata" pitchFamily="34" charset="-120"/>
              </a:rPr>
              <a:t>Modelo de Gerbner</a:t>
            </a:r>
            <a:endParaRPr lang="en-US" sz="1300" dirty="0"/>
          </a:p>
        </p:txBody>
      </p:sp>
      <p:sp>
        <p:nvSpPr>
          <p:cNvPr id="22" name="Text 19"/>
          <p:cNvSpPr/>
          <p:nvPr/>
        </p:nvSpPr>
        <p:spPr>
          <a:xfrm>
            <a:off x="7484864" y="7139226"/>
            <a:ext cx="6391394" cy="531019"/>
          </a:xfrm>
          <a:prstGeom prst="rect">
            <a:avLst/>
          </a:prstGeom>
          <a:noFill/>
          <a:ln/>
        </p:spPr>
        <p:txBody>
          <a:bodyPr wrap="square" lIns="0" tIns="0" rIns="0" bIns="0" rtlCol="0" anchor="t"/>
          <a:lstStyle/>
          <a:p>
            <a:pPr marL="0" indent="0">
              <a:lnSpc>
                <a:spcPts val="2050"/>
              </a:lnSpc>
              <a:buNone/>
            </a:pPr>
            <a:r>
              <a:rPr lang="en-US" sz="1300" dirty="0">
                <a:solidFill>
                  <a:srgbClr val="151617"/>
                </a:solidFill>
                <a:latin typeface="Inconsolata" pitchFamily="34" charset="0"/>
                <a:ea typeface="Inconsolata" pitchFamily="34" charset="-122"/>
                <a:cs typeface="Inconsolata" pitchFamily="34" charset="-120"/>
              </a:rPr>
              <a:t>Énfasis en la producción, distribución y consumo de mensajes en los medios de comunicación.</a:t>
            </a:r>
            <a:endParaRPr lang="en-US" sz="1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64037" y="1615083"/>
            <a:ext cx="7603569" cy="771525"/>
          </a:xfrm>
          <a:prstGeom prst="rect">
            <a:avLst/>
          </a:prstGeom>
          <a:noFill/>
          <a:ln/>
        </p:spPr>
        <p:txBody>
          <a:bodyPr wrap="none" lIns="0" tIns="0" rIns="0" bIns="0" rtlCol="0" anchor="t"/>
          <a:lstStyle/>
          <a:p>
            <a:pPr marL="0" indent="0">
              <a:lnSpc>
                <a:spcPts val="6050"/>
              </a:lnSpc>
              <a:buNone/>
            </a:pPr>
            <a:r>
              <a:rPr lang="en-US" sz="4850" b="1" dirty="0">
                <a:solidFill>
                  <a:srgbClr val="151617"/>
                </a:solidFill>
                <a:latin typeface="Montserrat Black" pitchFamily="34" charset="0"/>
                <a:ea typeface="Montserrat Black" pitchFamily="34" charset="-122"/>
                <a:cs typeface="Montserrat Black" pitchFamily="34" charset="-120"/>
              </a:rPr>
              <a:t>Aplicaciones Prácticas</a:t>
            </a:r>
            <a:endParaRPr lang="en-US" sz="4850" dirty="0"/>
          </a:p>
        </p:txBody>
      </p:sp>
      <p:sp>
        <p:nvSpPr>
          <p:cNvPr id="3" name="Text 1"/>
          <p:cNvSpPr/>
          <p:nvPr/>
        </p:nvSpPr>
        <p:spPr>
          <a:xfrm>
            <a:off x="864037" y="3003709"/>
            <a:ext cx="3115151" cy="385763"/>
          </a:xfrm>
          <a:prstGeom prst="rect">
            <a:avLst/>
          </a:prstGeom>
          <a:noFill/>
          <a:ln/>
        </p:spPr>
        <p:txBody>
          <a:bodyPr wrap="none" lIns="0" tIns="0" rIns="0" bIns="0" rtlCol="0" anchor="t"/>
          <a:lstStyle/>
          <a:p>
            <a:pPr marL="0" indent="0">
              <a:lnSpc>
                <a:spcPts val="3000"/>
              </a:lnSpc>
              <a:buNone/>
            </a:pPr>
            <a:r>
              <a:rPr lang="en-US" sz="2400" b="1" dirty="0">
                <a:solidFill>
                  <a:srgbClr val="151617"/>
                </a:solidFill>
                <a:latin typeface="Montserrat Black" pitchFamily="34" charset="0"/>
                <a:ea typeface="Montserrat Black" pitchFamily="34" charset="-122"/>
                <a:cs typeface="Montserrat Black" pitchFamily="34" charset="-120"/>
              </a:rPr>
              <a:t>Análisis de Medios</a:t>
            </a:r>
            <a:endParaRPr lang="en-US" sz="2400" dirty="0"/>
          </a:p>
        </p:txBody>
      </p:sp>
      <p:sp>
        <p:nvSpPr>
          <p:cNvPr id="4" name="Text 2"/>
          <p:cNvSpPr/>
          <p:nvPr/>
        </p:nvSpPr>
        <p:spPr>
          <a:xfrm>
            <a:off x="864037" y="3636288"/>
            <a:ext cx="3898821" cy="1975247"/>
          </a:xfrm>
          <a:prstGeom prst="rect">
            <a:avLst/>
          </a:prstGeom>
          <a:noFill/>
          <a:ln/>
        </p:spPr>
        <p:txBody>
          <a:bodyPr wrap="square" lIns="0" tIns="0" rIns="0" bIns="0" rtlCol="0" anchor="t"/>
          <a:lstStyle/>
          <a:p>
            <a:pPr marL="0" indent="0">
              <a:lnSpc>
                <a:spcPts val="3100"/>
              </a:lnSpc>
              <a:buNone/>
            </a:pPr>
            <a:r>
              <a:rPr lang="en-US" sz="1900" dirty="0">
                <a:solidFill>
                  <a:srgbClr val="151617"/>
                </a:solidFill>
                <a:latin typeface="Inconsolata" pitchFamily="34" charset="0"/>
                <a:ea typeface="Inconsolata" pitchFamily="34" charset="-122"/>
                <a:cs typeface="Inconsolata" pitchFamily="34" charset="-120"/>
              </a:rPr>
              <a:t>Los modelos teóricos permiten analizar críticamente la producción, distribución y consumo de contenidos en los medios de comunicación.</a:t>
            </a:r>
            <a:endParaRPr lang="en-US" sz="1900" dirty="0"/>
          </a:p>
        </p:txBody>
      </p:sp>
      <p:sp>
        <p:nvSpPr>
          <p:cNvPr id="5" name="Text 3"/>
          <p:cNvSpPr/>
          <p:nvPr/>
        </p:nvSpPr>
        <p:spPr>
          <a:xfrm>
            <a:off x="5372695" y="3003709"/>
            <a:ext cx="3898821" cy="771525"/>
          </a:xfrm>
          <a:prstGeom prst="rect">
            <a:avLst/>
          </a:prstGeom>
          <a:noFill/>
          <a:ln/>
        </p:spPr>
        <p:txBody>
          <a:bodyPr wrap="square" lIns="0" tIns="0" rIns="0" bIns="0" rtlCol="0" anchor="t"/>
          <a:lstStyle/>
          <a:p>
            <a:pPr marL="0" indent="0">
              <a:lnSpc>
                <a:spcPts val="3000"/>
              </a:lnSpc>
              <a:buNone/>
            </a:pPr>
            <a:r>
              <a:rPr lang="en-US" sz="2400" b="1" dirty="0">
                <a:solidFill>
                  <a:srgbClr val="151617"/>
                </a:solidFill>
                <a:latin typeface="Montserrat Black" pitchFamily="34" charset="0"/>
                <a:ea typeface="Montserrat Black" pitchFamily="34" charset="-122"/>
                <a:cs typeface="Montserrat Black" pitchFamily="34" charset="-120"/>
              </a:rPr>
              <a:t>Investigación Comunicativa</a:t>
            </a:r>
            <a:endParaRPr lang="en-US" sz="2400" dirty="0"/>
          </a:p>
        </p:txBody>
      </p:sp>
      <p:sp>
        <p:nvSpPr>
          <p:cNvPr id="6" name="Text 4"/>
          <p:cNvSpPr/>
          <p:nvPr/>
        </p:nvSpPr>
        <p:spPr>
          <a:xfrm>
            <a:off x="5372695" y="4022050"/>
            <a:ext cx="3898821" cy="1580198"/>
          </a:xfrm>
          <a:prstGeom prst="rect">
            <a:avLst/>
          </a:prstGeom>
          <a:noFill/>
          <a:ln/>
        </p:spPr>
        <p:txBody>
          <a:bodyPr wrap="square" lIns="0" tIns="0" rIns="0" bIns="0" rtlCol="0" anchor="t"/>
          <a:lstStyle/>
          <a:p>
            <a:pPr marL="0" indent="0">
              <a:lnSpc>
                <a:spcPts val="3100"/>
              </a:lnSpc>
              <a:buNone/>
            </a:pPr>
            <a:r>
              <a:rPr lang="en-US" sz="1900" dirty="0">
                <a:solidFill>
                  <a:srgbClr val="151617"/>
                </a:solidFill>
                <a:latin typeface="Inconsolata" pitchFamily="34" charset="0"/>
                <a:ea typeface="Inconsolata" pitchFamily="34" charset="-122"/>
                <a:cs typeface="Inconsolata" pitchFamily="34" charset="-120"/>
              </a:rPr>
              <a:t>Estos modelos son fundamentales para diseñar y llevar a cabo estudios e investigaciones en el campo de la comunicación.</a:t>
            </a:r>
            <a:endParaRPr lang="en-US" sz="1900" dirty="0"/>
          </a:p>
        </p:txBody>
      </p:sp>
      <p:sp>
        <p:nvSpPr>
          <p:cNvPr id="7" name="Text 5"/>
          <p:cNvSpPr/>
          <p:nvPr/>
        </p:nvSpPr>
        <p:spPr>
          <a:xfrm>
            <a:off x="9881354" y="3003709"/>
            <a:ext cx="3898821" cy="771525"/>
          </a:xfrm>
          <a:prstGeom prst="rect">
            <a:avLst/>
          </a:prstGeom>
          <a:noFill/>
          <a:ln/>
        </p:spPr>
        <p:txBody>
          <a:bodyPr wrap="square" lIns="0" tIns="0" rIns="0" bIns="0" rtlCol="0" anchor="t"/>
          <a:lstStyle/>
          <a:p>
            <a:pPr marL="0" indent="0">
              <a:lnSpc>
                <a:spcPts val="3000"/>
              </a:lnSpc>
              <a:buNone/>
            </a:pPr>
            <a:r>
              <a:rPr lang="en-US" sz="2400" b="1" dirty="0">
                <a:solidFill>
                  <a:srgbClr val="151617"/>
                </a:solidFill>
                <a:latin typeface="Montserrat Black" pitchFamily="34" charset="0"/>
                <a:ea typeface="Montserrat Black" pitchFamily="34" charset="-122"/>
                <a:cs typeface="Montserrat Black" pitchFamily="34" charset="-120"/>
              </a:rPr>
              <a:t>Estrategias de Comunicación</a:t>
            </a:r>
            <a:endParaRPr lang="en-US" sz="2400" dirty="0"/>
          </a:p>
        </p:txBody>
      </p:sp>
      <p:sp>
        <p:nvSpPr>
          <p:cNvPr id="8" name="Text 6"/>
          <p:cNvSpPr/>
          <p:nvPr/>
        </p:nvSpPr>
        <p:spPr>
          <a:xfrm>
            <a:off x="9881354" y="4022050"/>
            <a:ext cx="3898821" cy="2370296"/>
          </a:xfrm>
          <a:prstGeom prst="rect">
            <a:avLst/>
          </a:prstGeom>
          <a:noFill/>
          <a:ln/>
        </p:spPr>
        <p:txBody>
          <a:bodyPr wrap="square" lIns="0" tIns="0" rIns="0" bIns="0" rtlCol="0" anchor="t"/>
          <a:lstStyle/>
          <a:p>
            <a:pPr marL="0" indent="0">
              <a:lnSpc>
                <a:spcPts val="3100"/>
              </a:lnSpc>
              <a:buNone/>
            </a:pPr>
            <a:r>
              <a:rPr lang="en-US" sz="1900" dirty="0">
                <a:solidFill>
                  <a:srgbClr val="151617"/>
                </a:solidFill>
                <a:latin typeface="Inconsolata" pitchFamily="34" charset="0"/>
                <a:ea typeface="Inconsolata" pitchFamily="34" charset="-122"/>
                <a:cs typeface="Inconsolata" pitchFamily="34" charset="-120"/>
              </a:rPr>
              <a:t>El conocimiento de estos modelos ayuda a desarrollar estrategias de comunicación más efectivas en diversos ámbitos, como el marketing o las relaciones públicas.</a:t>
            </a:r>
            <a:endParaRPr lang="en-US" sz="1900" dirty="0"/>
          </a:p>
        </p:txBody>
      </p:sp>
      <p:sp>
        <p:nvSpPr>
          <p:cNvPr id="9" name="Rectángulo 8">
            <a:extLst>
              <a:ext uri="{FF2B5EF4-FFF2-40B4-BE49-F238E27FC236}">
                <a16:creationId xmlns:a16="http://schemas.microsoft.com/office/drawing/2014/main" id="{4508F39B-9697-3F47-DD59-084AE588E635}"/>
              </a:ext>
            </a:extLst>
          </p:cNvPr>
          <p:cNvSpPr/>
          <p:nvPr/>
        </p:nvSpPr>
        <p:spPr>
          <a:xfrm>
            <a:off x="0" y="7653867"/>
            <a:ext cx="14630400" cy="575733"/>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751</Words>
  <Application>Microsoft Office PowerPoint</Application>
  <PresentationFormat>Personalizado</PresentationFormat>
  <Paragraphs>87</Paragraphs>
  <Slides>10</Slides>
  <Notes>10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Montserrat Black</vt:lpstr>
      <vt:lpstr>Arial</vt:lpstr>
      <vt:lpstr>Inconsolata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isaura cargua</cp:lastModifiedBy>
  <cp:revision>2</cp:revision>
  <dcterms:created xsi:type="dcterms:W3CDTF">2024-10-03T13:38:22Z</dcterms:created>
  <dcterms:modified xsi:type="dcterms:W3CDTF">2024-10-03T13:40:47Z</dcterms:modified>
</cp:coreProperties>
</file>