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More Sugar" charset="1" panose="00000000000000000000"/>
      <p:regular r:id="rId14"/>
    </p:embeddedFont>
    <p:embeddedFont>
      <p:font typeface="Childos Arabic Medium" charset="1" panose="00000600000000000000"/>
      <p:regular r:id="rId15"/>
    </p:embeddedFont>
    <p:embeddedFont>
      <p:font typeface="Childos Arabic" charset="1" panose="000005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1.jpeg" Type="http://schemas.openxmlformats.org/officeDocument/2006/relationships/image"/><Relationship Id="rId20" Target="../media/image19.svg" Type="http://schemas.openxmlformats.org/officeDocument/2006/relationships/image"/><Relationship Id="rId21" Target="../media/image20.png" Type="http://schemas.openxmlformats.org/officeDocument/2006/relationships/image"/><Relationship Id="rId22" Target="../media/image21.svg" Type="http://schemas.openxmlformats.org/officeDocument/2006/relationships/image"/><Relationship Id="rId23" Target="../media/image22.png" Type="http://schemas.openxmlformats.org/officeDocument/2006/relationships/image"/><Relationship Id="rId24" Target="../media/image23.svg" Type="http://schemas.openxmlformats.org/officeDocument/2006/relationships/image"/><Relationship Id="rId25" Target="../media/image24.png" Type="http://schemas.openxmlformats.org/officeDocument/2006/relationships/image"/><Relationship Id="rId26" Target="../media/image25.svg" Type="http://schemas.openxmlformats.org/officeDocument/2006/relationships/image"/><Relationship Id="rId27" Target="../media/image26.png" Type="http://schemas.openxmlformats.org/officeDocument/2006/relationships/image"/><Relationship Id="rId28" Target="../media/image27.svg" Type="http://schemas.openxmlformats.org/officeDocument/2006/relationships/image"/><Relationship Id="rId29" Target="../media/image28.png" Type="http://schemas.openxmlformats.org/officeDocument/2006/relationships/image"/><Relationship Id="rId3" Target="../media/image2.png" Type="http://schemas.openxmlformats.org/officeDocument/2006/relationships/image"/><Relationship Id="rId30" Target="../media/image29.svg" Type="http://schemas.openxmlformats.org/officeDocument/2006/relationships/image"/><Relationship Id="rId31" Target="../media/image30.png" Type="http://schemas.openxmlformats.org/officeDocument/2006/relationships/image"/><Relationship Id="rId32" Target="../media/image31.sv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32.png" Type="http://schemas.openxmlformats.org/officeDocument/2006/relationships/image"/><Relationship Id="rId6" Target="../media/image33.svg" Type="http://schemas.openxmlformats.org/officeDocument/2006/relationships/image"/><Relationship Id="rId7" Target="../media/image34.png" Type="http://schemas.openxmlformats.org/officeDocument/2006/relationships/image"/><Relationship Id="rId8" Target="../media/image35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5.svg" Type="http://schemas.openxmlformats.org/officeDocument/2006/relationships/image"/><Relationship Id="rId11" Target="../media/image36.png" Type="http://schemas.openxmlformats.org/officeDocument/2006/relationships/image"/><Relationship Id="rId12" Target="../media/image37.svg" Type="http://schemas.openxmlformats.org/officeDocument/2006/relationships/image"/><Relationship Id="rId13" Target="../media/image38.png" Type="http://schemas.openxmlformats.org/officeDocument/2006/relationships/image"/><Relationship Id="rId14" Target="../media/image39.svg" Type="http://schemas.openxmlformats.org/officeDocument/2006/relationships/image"/><Relationship Id="rId2" Target="../media/image1.jpe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22.png" Type="http://schemas.openxmlformats.org/officeDocument/2006/relationships/image"/><Relationship Id="rId6" Target="../media/image23.svg" Type="http://schemas.openxmlformats.org/officeDocument/2006/relationships/image"/><Relationship Id="rId7" Target="../media/image24.png" Type="http://schemas.openxmlformats.org/officeDocument/2006/relationships/image"/><Relationship Id="rId8" Target="../media/image25.svg" Type="http://schemas.openxmlformats.org/officeDocument/2006/relationships/image"/><Relationship Id="rId9" Target="../media/image3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0.png" Type="http://schemas.openxmlformats.org/officeDocument/2006/relationships/image"/><Relationship Id="rId4" Target="../media/image41.svg" Type="http://schemas.openxmlformats.org/officeDocument/2006/relationships/image"/><Relationship Id="rId5" Target="../media/image42.png" Type="http://schemas.openxmlformats.org/officeDocument/2006/relationships/image"/><Relationship Id="rId6" Target="../media/image43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9.svg" Type="http://schemas.openxmlformats.org/officeDocument/2006/relationships/image"/><Relationship Id="rId11" Target="../media/image50.png" Type="http://schemas.openxmlformats.org/officeDocument/2006/relationships/image"/><Relationship Id="rId12" Target="../media/image51.svg" Type="http://schemas.openxmlformats.org/officeDocument/2006/relationships/image"/><Relationship Id="rId13" Target="../media/image52.png" Type="http://schemas.openxmlformats.org/officeDocument/2006/relationships/image"/><Relationship Id="rId14" Target="../media/image53.svg" Type="http://schemas.openxmlformats.org/officeDocument/2006/relationships/image"/><Relationship Id="rId15" Target="../media/image54.png" Type="http://schemas.openxmlformats.org/officeDocument/2006/relationships/image"/><Relationship Id="rId16" Target="../media/image55.svg" Type="http://schemas.openxmlformats.org/officeDocument/2006/relationships/image"/><Relationship Id="rId2" Target="../media/image1.jpeg" Type="http://schemas.openxmlformats.org/officeDocument/2006/relationships/image"/><Relationship Id="rId3" Target="../media/image28.png" Type="http://schemas.openxmlformats.org/officeDocument/2006/relationships/image"/><Relationship Id="rId4" Target="../media/image29.svg" Type="http://schemas.openxmlformats.org/officeDocument/2006/relationships/image"/><Relationship Id="rId5" Target="../media/image44.png" Type="http://schemas.openxmlformats.org/officeDocument/2006/relationships/image"/><Relationship Id="rId6" Target="../media/image45.svg" Type="http://schemas.openxmlformats.org/officeDocument/2006/relationships/image"/><Relationship Id="rId7" Target="../media/image46.png" Type="http://schemas.openxmlformats.org/officeDocument/2006/relationships/image"/><Relationship Id="rId8" Target="../media/image47.svg" Type="http://schemas.openxmlformats.org/officeDocument/2006/relationships/image"/><Relationship Id="rId9" Target="../media/image4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6.png" Type="http://schemas.openxmlformats.org/officeDocument/2006/relationships/image"/><Relationship Id="rId4" Target="../media/image57.svg" Type="http://schemas.openxmlformats.org/officeDocument/2006/relationships/image"/><Relationship Id="rId5" Target="../media/image5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svg" Type="http://schemas.openxmlformats.org/officeDocument/2006/relationships/image"/><Relationship Id="rId11" Target="../media/image18.png" Type="http://schemas.openxmlformats.org/officeDocument/2006/relationships/image"/><Relationship Id="rId12" Target="../media/image19.svg" Type="http://schemas.openxmlformats.org/officeDocument/2006/relationships/image"/><Relationship Id="rId13" Target="../media/image20.png" Type="http://schemas.openxmlformats.org/officeDocument/2006/relationships/image"/><Relationship Id="rId14" Target="../media/image21.svg" Type="http://schemas.openxmlformats.org/officeDocument/2006/relationships/image"/><Relationship Id="rId15" Target="../media/image26.png" Type="http://schemas.openxmlformats.org/officeDocument/2006/relationships/image"/><Relationship Id="rId16" Target="../media/image27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Relationship Id="rId7" Target="../media/image14.png" Type="http://schemas.openxmlformats.org/officeDocument/2006/relationships/image"/><Relationship Id="rId8" Target="../media/image15.sv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8.png" Type="http://schemas.openxmlformats.org/officeDocument/2006/relationships/image"/><Relationship Id="rId4" Target="../media/image19.svg" Type="http://schemas.openxmlformats.org/officeDocument/2006/relationships/image"/><Relationship Id="rId5" Target="../media/image59.png" Type="http://schemas.openxmlformats.org/officeDocument/2006/relationships/image"/><Relationship Id="rId6" Target="../media/image60.svg" Type="http://schemas.openxmlformats.org/officeDocument/2006/relationships/image"/><Relationship Id="rId7" Target="../media/image6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4797" r="0" b="-1613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008599">
            <a:off x="-543956" y="7933849"/>
            <a:ext cx="3493502" cy="3298448"/>
          </a:xfrm>
          <a:custGeom>
            <a:avLst/>
            <a:gdLst/>
            <a:ahLst/>
            <a:cxnLst/>
            <a:rect r="r" b="b" t="t" l="l"/>
            <a:pathLst>
              <a:path h="3298448" w="3493502">
                <a:moveTo>
                  <a:pt x="0" y="0"/>
                </a:moveTo>
                <a:lnTo>
                  <a:pt x="3493502" y="0"/>
                </a:lnTo>
                <a:lnTo>
                  <a:pt x="3493502" y="3298448"/>
                </a:lnTo>
                <a:lnTo>
                  <a:pt x="0" y="32984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830877" y="-861362"/>
            <a:ext cx="3537113" cy="2996229"/>
          </a:xfrm>
          <a:custGeom>
            <a:avLst/>
            <a:gdLst/>
            <a:ahLst/>
            <a:cxnLst/>
            <a:rect r="r" b="b" t="t" l="l"/>
            <a:pathLst>
              <a:path h="2996229" w="3537113">
                <a:moveTo>
                  <a:pt x="0" y="0"/>
                </a:moveTo>
                <a:lnTo>
                  <a:pt x="3537112" y="0"/>
                </a:lnTo>
                <a:lnTo>
                  <a:pt x="3537112" y="2996229"/>
                </a:lnTo>
                <a:lnTo>
                  <a:pt x="0" y="2996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164654">
            <a:off x="13308739" y="-775238"/>
            <a:ext cx="3078477" cy="2869397"/>
          </a:xfrm>
          <a:custGeom>
            <a:avLst/>
            <a:gdLst/>
            <a:ahLst/>
            <a:cxnLst/>
            <a:rect r="r" b="b" t="t" l="l"/>
            <a:pathLst>
              <a:path h="2869397" w="3078477">
                <a:moveTo>
                  <a:pt x="0" y="0"/>
                </a:moveTo>
                <a:lnTo>
                  <a:pt x="3078477" y="0"/>
                </a:lnTo>
                <a:lnTo>
                  <a:pt x="3078477" y="2869397"/>
                </a:lnTo>
                <a:lnTo>
                  <a:pt x="0" y="28693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2327505">
            <a:off x="15818367" y="-617184"/>
            <a:ext cx="3091765" cy="2890800"/>
          </a:xfrm>
          <a:custGeom>
            <a:avLst/>
            <a:gdLst/>
            <a:ahLst/>
            <a:cxnLst/>
            <a:rect r="r" b="b" t="t" l="l"/>
            <a:pathLst>
              <a:path h="2890800" w="3091765">
                <a:moveTo>
                  <a:pt x="0" y="0"/>
                </a:moveTo>
                <a:lnTo>
                  <a:pt x="3091765" y="0"/>
                </a:lnTo>
                <a:lnTo>
                  <a:pt x="3091765" y="2890801"/>
                </a:lnTo>
                <a:lnTo>
                  <a:pt x="0" y="289080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377665" y="-778813"/>
            <a:ext cx="3482462" cy="3454892"/>
          </a:xfrm>
          <a:custGeom>
            <a:avLst/>
            <a:gdLst/>
            <a:ahLst/>
            <a:cxnLst/>
            <a:rect r="r" b="b" t="t" l="l"/>
            <a:pathLst>
              <a:path h="3454892" w="3482462">
                <a:moveTo>
                  <a:pt x="0" y="0"/>
                </a:moveTo>
                <a:lnTo>
                  <a:pt x="3482462" y="0"/>
                </a:lnTo>
                <a:lnTo>
                  <a:pt x="3482462" y="3454892"/>
                </a:lnTo>
                <a:lnTo>
                  <a:pt x="0" y="345489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597088">
            <a:off x="13535725" y="7857739"/>
            <a:ext cx="3110404" cy="3083187"/>
          </a:xfrm>
          <a:custGeom>
            <a:avLst/>
            <a:gdLst/>
            <a:ahLst/>
            <a:cxnLst/>
            <a:rect r="r" b="b" t="t" l="l"/>
            <a:pathLst>
              <a:path h="3083187" w="3110404">
                <a:moveTo>
                  <a:pt x="3110404" y="0"/>
                </a:moveTo>
                <a:lnTo>
                  <a:pt x="0" y="0"/>
                </a:lnTo>
                <a:lnTo>
                  <a:pt x="0" y="3083187"/>
                </a:lnTo>
                <a:lnTo>
                  <a:pt x="3110404" y="3083187"/>
                </a:lnTo>
                <a:lnTo>
                  <a:pt x="3110404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446192" y="7555022"/>
            <a:ext cx="3639763" cy="3977883"/>
          </a:xfrm>
          <a:custGeom>
            <a:avLst/>
            <a:gdLst/>
            <a:ahLst/>
            <a:cxnLst/>
            <a:rect r="r" b="b" t="t" l="l"/>
            <a:pathLst>
              <a:path h="3977883" w="3639763">
                <a:moveTo>
                  <a:pt x="0" y="0"/>
                </a:moveTo>
                <a:lnTo>
                  <a:pt x="3639762" y="0"/>
                </a:lnTo>
                <a:lnTo>
                  <a:pt x="3639762" y="3977883"/>
                </a:lnTo>
                <a:lnTo>
                  <a:pt x="0" y="397788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-1102214">
            <a:off x="8350117" y="7815199"/>
            <a:ext cx="3624859" cy="3535748"/>
          </a:xfrm>
          <a:custGeom>
            <a:avLst/>
            <a:gdLst/>
            <a:ahLst/>
            <a:cxnLst/>
            <a:rect r="r" b="b" t="t" l="l"/>
            <a:pathLst>
              <a:path h="3535748" w="3624859">
                <a:moveTo>
                  <a:pt x="3624859" y="0"/>
                </a:moveTo>
                <a:lnTo>
                  <a:pt x="0" y="0"/>
                </a:lnTo>
                <a:lnTo>
                  <a:pt x="0" y="3535748"/>
                </a:lnTo>
                <a:lnTo>
                  <a:pt x="3624859" y="3535748"/>
                </a:lnTo>
                <a:lnTo>
                  <a:pt x="3624859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644325">
            <a:off x="11086287" y="8303553"/>
            <a:ext cx="3216900" cy="2955527"/>
          </a:xfrm>
          <a:custGeom>
            <a:avLst/>
            <a:gdLst/>
            <a:ahLst/>
            <a:cxnLst/>
            <a:rect r="r" b="b" t="t" l="l"/>
            <a:pathLst>
              <a:path h="2955527" w="3216900">
                <a:moveTo>
                  <a:pt x="3216900" y="0"/>
                </a:moveTo>
                <a:lnTo>
                  <a:pt x="0" y="0"/>
                </a:lnTo>
                <a:lnTo>
                  <a:pt x="0" y="2955527"/>
                </a:lnTo>
                <a:lnTo>
                  <a:pt x="3216900" y="2955527"/>
                </a:lnTo>
                <a:lnTo>
                  <a:pt x="321690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5569681" y="8029728"/>
            <a:ext cx="3809735" cy="3781162"/>
          </a:xfrm>
          <a:custGeom>
            <a:avLst/>
            <a:gdLst/>
            <a:ahLst/>
            <a:cxnLst/>
            <a:rect r="r" b="b" t="t" l="l"/>
            <a:pathLst>
              <a:path h="3781162" w="3809735">
                <a:moveTo>
                  <a:pt x="0" y="0"/>
                </a:moveTo>
                <a:lnTo>
                  <a:pt x="3809735" y="0"/>
                </a:lnTo>
                <a:lnTo>
                  <a:pt x="3809735" y="3781162"/>
                </a:lnTo>
                <a:lnTo>
                  <a:pt x="0" y="3781162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-1027734">
            <a:off x="4299201" y="-1060176"/>
            <a:ext cx="3678880" cy="3327853"/>
          </a:xfrm>
          <a:custGeom>
            <a:avLst/>
            <a:gdLst/>
            <a:ahLst/>
            <a:cxnLst/>
            <a:rect r="r" b="b" t="t" l="l"/>
            <a:pathLst>
              <a:path h="3327853" w="3678880">
                <a:moveTo>
                  <a:pt x="3678880" y="0"/>
                </a:moveTo>
                <a:lnTo>
                  <a:pt x="0" y="0"/>
                </a:lnTo>
                <a:lnTo>
                  <a:pt x="0" y="3327853"/>
                </a:lnTo>
                <a:lnTo>
                  <a:pt x="3678880" y="3327853"/>
                </a:lnTo>
                <a:lnTo>
                  <a:pt x="367888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-782958">
            <a:off x="2433055" y="-759172"/>
            <a:ext cx="2915342" cy="2725845"/>
          </a:xfrm>
          <a:custGeom>
            <a:avLst/>
            <a:gdLst/>
            <a:ahLst/>
            <a:cxnLst/>
            <a:rect r="r" b="b" t="t" l="l"/>
            <a:pathLst>
              <a:path h="2725845" w="2915342">
                <a:moveTo>
                  <a:pt x="2915342" y="0"/>
                </a:moveTo>
                <a:lnTo>
                  <a:pt x="0" y="0"/>
                </a:lnTo>
                <a:lnTo>
                  <a:pt x="0" y="2725845"/>
                </a:lnTo>
                <a:lnTo>
                  <a:pt x="2915342" y="2725845"/>
                </a:lnTo>
                <a:lnTo>
                  <a:pt x="2915342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715068">
            <a:off x="16038003" y="7492141"/>
            <a:ext cx="3545913" cy="3700083"/>
          </a:xfrm>
          <a:custGeom>
            <a:avLst/>
            <a:gdLst/>
            <a:ahLst/>
            <a:cxnLst/>
            <a:rect r="r" b="b" t="t" l="l"/>
            <a:pathLst>
              <a:path h="3700083" w="3545913">
                <a:moveTo>
                  <a:pt x="0" y="0"/>
                </a:moveTo>
                <a:lnTo>
                  <a:pt x="3545912" y="0"/>
                </a:lnTo>
                <a:lnTo>
                  <a:pt x="3545912" y="3700083"/>
                </a:lnTo>
                <a:lnTo>
                  <a:pt x="0" y="3700083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1253166">
            <a:off x="7772469" y="-824798"/>
            <a:ext cx="3372169" cy="3047598"/>
          </a:xfrm>
          <a:custGeom>
            <a:avLst/>
            <a:gdLst/>
            <a:ahLst/>
            <a:cxnLst/>
            <a:rect r="r" b="b" t="t" l="l"/>
            <a:pathLst>
              <a:path h="3047598" w="3372169">
                <a:moveTo>
                  <a:pt x="0" y="0"/>
                </a:moveTo>
                <a:lnTo>
                  <a:pt x="3372170" y="0"/>
                </a:lnTo>
                <a:lnTo>
                  <a:pt x="3372170" y="3047598"/>
                </a:lnTo>
                <a:lnTo>
                  <a:pt x="0" y="3047598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7573237" y="5629966"/>
            <a:ext cx="3141526" cy="354136"/>
          </a:xfrm>
          <a:custGeom>
            <a:avLst/>
            <a:gdLst/>
            <a:ahLst/>
            <a:cxnLst/>
            <a:rect r="r" b="b" t="t" l="l"/>
            <a:pathLst>
              <a:path h="354136" w="3141526">
                <a:moveTo>
                  <a:pt x="0" y="0"/>
                </a:moveTo>
                <a:lnTo>
                  <a:pt x="3141526" y="0"/>
                </a:lnTo>
                <a:lnTo>
                  <a:pt x="3141526" y="354136"/>
                </a:lnTo>
                <a:lnTo>
                  <a:pt x="0" y="354136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637546" y="3761737"/>
            <a:ext cx="15012908" cy="18617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86"/>
              </a:lnSpc>
            </a:pPr>
            <a:r>
              <a:rPr lang="en-US" sz="1025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AUTOCONOCIMIENTO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4797" r="0" b="-1613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062029" y="3332258"/>
            <a:ext cx="14163943" cy="5153226"/>
            <a:chOff x="0" y="0"/>
            <a:chExt cx="3604126" cy="131127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604127" cy="1311279"/>
            </a:xfrm>
            <a:custGeom>
              <a:avLst/>
              <a:gdLst/>
              <a:ahLst/>
              <a:cxnLst/>
              <a:rect r="r" b="b" t="t" l="l"/>
              <a:pathLst>
                <a:path h="1311279" w="3604127">
                  <a:moveTo>
                    <a:pt x="27876" y="0"/>
                  </a:moveTo>
                  <a:lnTo>
                    <a:pt x="3576250" y="0"/>
                  </a:lnTo>
                  <a:cubicBezTo>
                    <a:pt x="3583644" y="0"/>
                    <a:pt x="3590734" y="2937"/>
                    <a:pt x="3595962" y="8165"/>
                  </a:cubicBezTo>
                  <a:cubicBezTo>
                    <a:pt x="3601189" y="13393"/>
                    <a:pt x="3604127" y="20483"/>
                    <a:pt x="3604127" y="27876"/>
                  </a:cubicBezTo>
                  <a:lnTo>
                    <a:pt x="3604127" y="1283402"/>
                  </a:lnTo>
                  <a:cubicBezTo>
                    <a:pt x="3604127" y="1298798"/>
                    <a:pt x="3591646" y="1311279"/>
                    <a:pt x="3576250" y="1311279"/>
                  </a:cubicBezTo>
                  <a:lnTo>
                    <a:pt x="27876" y="1311279"/>
                  </a:lnTo>
                  <a:cubicBezTo>
                    <a:pt x="12481" y="1311279"/>
                    <a:pt x="0" y="1298798"/>
                    <a:pt x="0" y="1283402"/>
                  </a:cubicBezTo>
                  <a:lnTo>
                    <a:pt x="0" y="27876"/>
                  </a:lnTo>
                  <a:cubicBezTo>
                    <a:pt x="0" y="12481"/>
                    <a:pt x="12481" y="0"/>
                    <a:pt x="27876" y="0"/>
                  </a:cubicBezTo>
                  <a:close/>
                </a:path>
              </a:pathLst>
            </a:custGeom>
            <a:solidFill>
              <a:srgbClr val="B5CF80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3604126" cy="13684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5306784" y="4148551"/>
            <a:ext cx="7674432" cy="13185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802"/>
              </a:lnSpc>
              <a:spcBef>
                <a:spcPct val="0"/>
              </a:spcBef>
            </a:pPr>
            <a:r>
              <a:rPr lang="en-US" sz="7154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REFLEXIÓN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551437" y="5010150"/>
            <a:ext cx="13375625" cy="30513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63"/>
              </a:lnSpc>
            </a:pPr>
          </a:p>
          <a:p>
            <a:pPr algn="ctr">
              <a:lnSpc>
                <a:spcPts val="4863"/>
              </a:lnSpc>
            </a:pPr>
            <a:r>
              <a:rPr lang="en-US" sz="3199" b="true">
                <a:solidFill>
                  <a:srgbClr val="000000"/>
                </a:solidFill>
                <a:latin typeface="Childos Arabic Medium"/>
                <a:ea typeface="Childos Arabic Medium"/>
                <a:cs typeface="Childos Arabic Medium"/>
                <a:sym typeface="Childos Arabic Medium"/>
              </a:rPr>
              <a:t>"¿Quién soy?"</a:t>
            </a:r>
          </a:p>
          <a:p>
            <a:pPr algn="ctr">
              <a:lnSpc>
                <a:spcPts val="4863"/>
              </a:lnSpc>
            </a:pPr>
            <a:r>
              <a:rPr lang="en-US" sz="3199" b="true">
                <a:solidFill>
                  <a:srgbClr val="000000"/>
                </a:solidFill>
                <a:latin typeface="Childos Arabic Medium"/>
                <a:ea typeface="Childos Arabic Medium"/>
                <a:cs typeface="Childos Arabic Medium"/>
                <a:sym typeface="Childos Arabic Medium"/>
              </a:rPr>
              <a:t>"¿Cómo me describirían las personas que me conocen bien?"</a:t>
            </a:r>
          </a:p>
          <a:p>
            <a:pPr algn="ctr">
              <a:lnSpc>
                <a:spcPts val="4863"/>
              </a:lnSpc>
            </a:pPr>
            <a:r>
              <a:rPr lang="en-US" sz="3199" b="true">
                <a:solidFill>
                  <a:srgbClr val="000000"/>
                </a:solidFill>
                <a:latin typeface="Childos Arabic Medium"/>
                <a:ea typeface="Childos Arabic Medium"/>
                <a:cs typeface="Childos Arabic Medium"/>
                <a:sym typeface="Childos Arabic Medium"/>
              </a:rPr>
              <a:t>"¿Qué roles desempeño en mi vida (hijo/a, estudiante, amigo/a, etc.)?"</a:t>
            </a:r>
          </a:p>
          <a:p>
            <a:pPr algn="ctr" marL="0" indent="0" lvl="0">
              <a:lnSpc>
                <a:spcPts val="4863"/>
              </a:lnSpc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1366733">
            <a:off x="10206118" y="1668990"/>
            <a:ext cx="2819387" cy="2388256"/>
          </a:xfrm>
          <a:custGeom>
            <a:avLst/>
            <a:gdLst/>
            <a:ahLst/>
            <a:cxnLst/>
            <a:rect r="r" b="b" t="t" l="l"/>
            <a:pathLst>
              <a:path h="2388256" w="2819387">
                <a:moveTo>
                  <a:pt x="0" y="0"/>
                </a:moveTo>
                <a:lnTo>
                  <a:pt x="2819387" y="0"/>
                </a:lnTo>
                <a:lnTo>
                  <a:pt x="2819387" y="2388257"/>
                </a:lnTo>
                <a:lnTo>
                  <a:pt x="0" y="23882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-1027734">
            <a:off x="5420362" y="1659498"/>
            <a:ext cx="2708285" cy="2449869"/>
          </a:xfrm>
          <a:custGeom>
            <a:avLst/>
            <a:gdLst/>
            <a:ahLst/>
            <a:cxnLst/>
            <a:rect r="r" b="b" t="t" l="l"/>
            <a:pathLst>
              <a:path h="2449869" w="2708285">
                <a:moveTo>
                  <a:pt x="2708285" y="0"/>
                </a:moveTo>
                <a:lnTo>
                  <a:pt x="0" y="0"/>
                </a:lnTo>
                <a:lnTo>
                  <a:pt x="0" y="2449870"/>
                </a:lnTo>
                <a:lnTo>
                  <a:pt x="2708285" y="2449870"/>
                </a:lnTo>
                <a:lnTo>
                  <a:pt x="270828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1253166">
            <a:off x="7738667" y="1361268"/>
            <a:ext cx="3001167" cy="2712305"/>
          </a:xfrm>
          <a:custGeom>
            <a:avLst/>
            <a:gdLst/>
            <a:ahLst/>
            <a:cxnLst/>
            <a:rect r="r" b="b" t="t" l="l"/>
            <a:pathLst>
              <a:path h="2712305" w="3001167">
                <a:moveTo>
                  <a:pt x="0" y="0"/>
                </a:moveTo>
                <a:lnTo>
                  <a:pt x="3001166" y="0"/>
                </a:lnTo>
                <a:lnTo>
                  <a:pt x="3001166" y="2712304"/>
                </a:lnTo>
                <a:lnTo>
                  <a:pt x="0" y="27123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4797" r="0" b="-16133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400197" y="2290624"/>
            <a:ext cx="9487606" cy="1315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802"/>
              </a:lnSpc>
              <a:spcBef>
                <a:spcPct val="0"/>
              </a:spcBef>
            </a:pPr>
            <a:r>
              <a:rPr lang="en-US" sz="7154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AUTOCONCEPTO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350062" y="3989941"/>
            <a:ext cx="13330480" cy="3267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19"/>
              </a:lnSpc>
            </a:pPr>
            <a:r>
              <a:rPr lang="en-US" sz="3999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Es la percepción que una persona tiene de si mismo. </a:t>
            </a:r>
          </a:p>
          <a:p>
            <a:pPr algn="ctr" marL="0" indent="0" lvl="0">
              <a:lnSpc>
                <a:spcPts val="6519"/>
              </a:lnSpc>
            </a:pPr>
            <a:r>
              <a:rPr lang="en-US" sz="3999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Esta imagen mental que construimos sobre quiénes somos se basa en nuestras experiencias, creencias e interacciones con el entorno. 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-928461" y="1387555"/>
            <a:ext cx="3278523" cy="3252568"/>
          </a:xfrm>
          <a:custGeom>
            <a:avLst/>
            <a:gdLst/>
            <a:ahLst/>
            <a:cxnLst/>
            <a:rect r="r" b="b" t="t" l="l"/>
            <a:pathLst>
              <a:path h="3252568" w="3278523">
                <a:moveTo>
                  <a:pt x="0" y="0"/>
                </a:moveTo>
                <a:lnTo>
                  <a:pt x="3278523" y="0"/>
                </a:lnTo>
                <a:lnTo>
                  <a:pt x="3278523" y="3252567"/>
                </a:lnTo>
                <a:lnTo>
                  <a:pt x="0" y="32525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382461">
            <a:off x="1064632" y="-447081"/>
            <a:ext cx="3463438" cy="3132968"/>
          </a:xfrm>
          <a:custGeom>
            <a:avLst/>
            <a:gdLst/>
            <a:ahLst/>
            <a:cxnLst/>
            <a:rect r="r" b="b" t="t" l="l"/>
            <a:pathLst>
              <a:path h="3132968" w="3463438">
                <a:moveTo>
                  <a:pt x="3463438" y="0"/>
                </a:moveTo>
                <a:lnTo>
                  <a:pt x="0" y="0"/>
                </a:lnTo>
                <a:lnTo>
                  <a:pt x="0" y="3132968"/>
                </a:lnTo>
                <a:lnTo>
                  <a:pt x="3463438" y="3132968"/>
                </a:lnTo>
                <a:lnTo>
                  <a:pt x="346343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-1638104">
            <a:off x="-613577" y="-821989"/>
            <a:ext cx="3029997" cy="2833047"/>
          </a:xfrm>
          <a:custGeom>
            <a:avLst/>
            <a:gdLst/>
            <a:ahLst/>
            <a:cxnLst/>
            <a:rect r="r" b="b" t="t" l="l"/>
            <a:pathLst>
              <a:path h="2833047" w="3029997">
                <a:moveTo>
                  <a:pt x="3029996" y="0"/>
                </a:moveTo>
                <a:lnTo>
                  <a:pt x="0" y="0"/>
                </a:lnTo>
                <a:lnTo>
                  <a:pt x="0" y="2833047"/>
                </a:lnTo>
                <a:lnTo>
                  <a:pt x="3029996" y="2833047"/>
                </a:lnTo>
                <a:lnTo>
                  <a:pt x="3029996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1253166">
            <a:off x="16144614" y="4737091"/>
            <a:ext cx="3618660" cy="3270364"/>
          </a:xfrm>
          <a:custGeom>
            <a:avLst/>
            <a:gdLst/>
            <a:ahLst/>
            <a:cxnLst/>
            <a:rect r="r" b="b" t="t" l="l"/>
            <a:pathLst>
              <a:path h="3270364" w="3618660">
                <a:moveTo>
                  <a:pt x="0" y="0"/>
                </a:moveTo>
                <a:lnTo>
                  <a:pt x="3618660" y="0"/>
                </a:lnTo>
                <a:lnTo>
                  <a:pt x="3618660" y="3270364"/>
                </a:lnTo>
                <a:lnTo>
                  <a:pt x="0" y="327036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715068">
            <a:off x="15416228" y="7220054"/>
            <a:ext cx="3441876" cy="3591522"/>
          </a:xfrm>
          <a:custGeom>
            <a:avLst/>
            <a:gdLst/>
            <a:ahLst/>
            <a:cxnLst/>
            <a:rect r="r" b="b" t="t" l="l"/>
            <a:pathLst>
              <a:path h="3591522" w="3441876">
                <a:moveTo>
                  <a:pt x="0" y="0"/>
                </a:moveTo>
                <a:lnTo>
                  <a:pt x="3441876" y="0"/>
                </a:lnTo>
                <a:lnTo>
                  <a:pt x="3441876" y="3591522"/>
                </a:lnTo>
                <a:lnTo>
                  <a:pt x="0" y="359152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2327505">
            <a:off x="12781355" y="8429237"/>
            <a:ext cx="3091765" cy="2890800"/>
          </a:xfrm>
          <a:custGeom>
            <a:avLst/>
            <a:gdLst/>
            <a:ahLst/>
            <a:cxnLst/>
            <a:rect r="r" b="b" t="t" l="l"/>
            <a:pathLst>
              <a:path h="2890800" w="3091765">
                <a:moveTo>
                  <a:pt x="0" y="0"/>
                </a:moveTo>
                <a:lnTo>
                  <a:pt x="3091765" y="0"/>
                </a:lnTo>
                <a:lnTo>
                  <a:pt x="3091765" y="2890800"/>
                </a:lnTo>
                <a:lnTo>
                  <a:pt x="0" y="2890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4797" r="0" b="-16133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64816" y="2011920"/>
            <a:ext cx="16294484" cy="12048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047"/>
              </a:lnSpc>
              <a:spcBef>
                <a:spcPct val="0"/>
              </a:spcBef>
            </a:pPr>
            <a:r>
              <a:rPr lang="en-US" sz="6654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COMPONENTES DEL AUTOCONCEPTO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606236" y="3463948"/>
            <a:ext cx="4516674" cy="4957972"/>
            <a:chOff x="0" y="0"/>
            <a:chExt cx="1149303" cy="126159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49303" cy="1261595"/>
            </a:xfrm>
            <a:custGeom>
              <a:avLst/>
              <a:gdLst/>
              <a:ahLst/>
              <a:cxnLst/>
              <a:rect r="r" b="b" t="t" l="l"/>
              <a:pathLst>
                <a:path h="1261595" w="1149303">
                  <a:moveTo>
                    <a:pt x="87418" y="0"/>
                  </a:moveTo>
                  <a:lnTo>
                    <a:pt x="1061885" y="0"/>
                  </a:lnTo>
                  <a:cubicBezTo>
                    <a:pt x="1110165" y="0"/>
                    <a:pt x="1149303" y="39138"/>
                    <a:pt x="1149303" y="87418"/>
                  </a:cubicBezTo>
                  <a:lnTo>
                    <a:pt x="1149303" y="1174177"/>
                  </a:lnTo>
                  <a:cubicBezTo>
                    <a:pt x="1149303" y="1222456"/>
                    <a:pt x="1110165" y="1261595"/>
                    <a:pt x="1061885" y="1261595"/>
                  </a:cubicBezTo>
                  <a:lnTo>
                    <a:pt x="87418" y="1261595"/>
                  </a:lnTo>
                  <a:cubicBezTo>
                    <a:pt x="39138" y="1261595"/>
                    <a:pt x="0" y="1222456"/>
                    <a:pt x="0" y="1174177"/>
                  </a:cubicBezTo>
                  <a:lnTo>
                    <a:pt x="0" y="87418"/>
                  </a:lnTo>
                  <a:cubicBezTo>
                    <a:pt x="0" y="39138"/>
                    <a:pt x="39138" y="0"/>
                    <a:pt x="87418" y="0"/>
                  </a:cubicBezTo>
                  <a:close/>
                </a:path>
              </a:pathLst>
            </a:custGeom>
            <a:solidFill>
              <a:srgbClr val="B5CF80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149303" cy="13187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6886246" y="3463948"/>
            <a:ext cx="4516674" cy="4957972"/>
            <a:chOff x="0" y="0"/>
            <a:chExt cx="1149303" cy="126159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149303" cy="1261595"/>
            </a:xfrm>
            <a:custGeom>
              <a:avLst/>
              <a:gdLst/>
              <a:ahLst/>
              <a:cxnLst/>
              <a:rect r="r" b="b" t="t" l="l"/>
              <a:pathLst>
                <a:path h="1261595" w="1149303">
                  <a:moveTo>
                    <a:pt x="87418" y="0"/>
                  </a:moveTo>
                  <a:lnTo>
                    <a:pt x="1061885" y="0"/>
                  </a:lnTo>
                  <a:cubicBezTo>
                    <a:pt x="1110165" y="0"/>
                    <a:pt x="1149303" y="39138"/>
                    <a:pt x="1149303" y="87418"/>
                  </a:cubicBezTo>
                  <a:lnTo>
                    <a:pt x="1149303" y="1174177"/>
                  </a:lnTo>
                  <a:cubicBezTo>
                    <a:pt x="1149303" y="1222456"/>
                    <a:pt x="1110165" y="1261595"/>
                    <a:pt x="1061885" y="1261595"/>
                  </a:cubicBezTo>
                  <a:lnTo>
                    <a:pt x="87418" y="1261595"/>
                  </a:lnTo>
                  <a:cubicBezTo>
                    <a:pt x="39138" y="1261595"/>
                    <a:pt x="0" y="1222456"/>
                    <a:pt x="0" y="1174177"/>
                  </a:cubicBezTo>
                  <a:lnTo>
                    <a:pt x="0" y="87418"/>
                  </a:lnTo>
                  <a:cubicBezTo>
                    <a:pt x="0" y="39138"/>
                    <a:pt x="39138" y="0"/>
                    <a:pt x="87418" y="0"/>
                  </a:cubicBezTo>
                  <a:close/>
                </a:path>
              </a:pathLst>
            </a:custGeom>
            <a:solidFill>
              <a:srgbClr val="FFDD5B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1149303" cy="13187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2165090" y="3463948"/>
            <a:ext cx="4516674" cy="4957972"/>
            <a:chOff x="0" y="0"/>
            <a:chExt cx="1149303" cy="126159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149303" cy="1261595"/>
            </a:xfrm>
            <a:custGeom>
              <a:avLst/>
              <a:gdLst/>
              <a:ahLst/>
              <a:cxnLst/>
              <a:rect r="r" b="b" t="t" l="l"/>
              <a:pathLst>
                <a:path h="1261595" w="1149303">
                  <a:moveTo>
                    <a:pt x="87418" y="0"/>
                  </a:moveTo>
                  <a:lnTo>
                    <a:pt x="1061885" y="0"/>
                  </a:lnTo>
                  <a:cubicBezTo>
                    <a:pt x="1110165" y="0"/>
                    <a:pt x="1149303" y="39138"/>
                    <a:pt x="1149303" y="87418"/>
                  </a:cubicBezTo>
                  <a:lnTo>
                    <a:pt x="1149303" y="1174177"/>
                  </a:lnTo>
                  <a:cubicBezTo>
                    <a:pt x="1149303" y="1222456"/>
                    <a:pt x="1110165" y="1261595"/>
                    <a:pt x="1061885" y="1261595"/>
                  </a:cubicBezTo>
                  <a:lnTo>
                    <a:pt x="87418" y="1261595"/>
                  </a:lnTo>
                  <a:cubicBezTo>
                    <a:pt x="39138" y="1261595"/>
                    <a:pt x="0" y="1222456"/>
                    <a:pt x="0" y="1174177"/>
                  </a:cubicBezTo>
                  <a:lnTo>
                    <a:pt x="0" y="87418"/>
                  </a:lnTo>
                  <a:cubicBezTo>
                    <a:pt x="0" y="39138"/>
                    <a:pt x="39138" y="0"/>
                    <a:pt x="87418" y="0"/>
                  </a:cubicBezTo>
                  <a:close/>
                </a:path>
              </a:pathLst>
            </a:custGeom>
            <a:solidFill>
              <a:srgbClr val="FFC1C0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1149303" cy="13187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1800830" y="3349648"/>
            <a:ext cx="4127485" cy="4964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59"/>
              </a:lnSpc>
            </a:pPr>
            <a:r>
              <a:rPr lang="en-US" b="true" sz="2830" spc="50">
                <a:solidFill>
                  <a:srgbClr val="000000"/>
                </a:solidFill>
                <a:latin typeface="Childos Arabic Medium"/>
                <a:ea typeface="Childos Arabic Medium"/>
                <a:cs typeface="Childos Arabic Medium"/>
                <a:sym typeface="Childos Arabic Medium"/>
              </a:rPr>
              <a:t>AUTOIMAGEN</a:t>
            </a:r>
          </a:p>
          <a:p>
            <a:pPr algn="ctr">
              <a:lnSpc>
                <a:spcPts val="4359"/>
              </a:lnSpc>
            </a:pPr>
            <a:r>
              <a:rPr lang="en-US" sz="2830" spc="5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Es la representación mental que tenemos de nosotros mismos, cómo nos vemos física y psicológicamente. </a:t>
            </a:r>
          </a:p>
          <a:p>
            <a:pPr algn="ctr">
              <a:lnSpc>
                <a:spcPts val="4359"/>
              </a:lnSpc>
            </a:pPr>
            <a:r>
              <a:rPr lang="en-US" sz="2830" spc="5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(Soy alguien trabajador / no soy bueno en los deportes)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-831674" y="7573632"/>
            <a:ext cx="2437910" cy="2660417"/>
          </a:xfrm>
          <a:custGeom>
            <a:avLst/>
            <a:gdLst/>
            <a:ahLst/>
            <a:cxnLst/>
            <a:rect r="r" b="b" t="t" l="l"/>
            <a:pathLst>
              <a:path h="2660417" w="2437910">
                <a:moveTo>
                  <a:pt x="0" y="0"/>
                </a:moveTo>
                <a:lnTo>
                  <a:pt x="2437910" y="0"/>
                </a:lnTo>
                <a:lnTo>
                  <a:pt x="2437910" y="2660418"/>
                </a:lnTo>
                <a:lnTo>
                  <a:pt x="0" y="26604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5750866" y="691215"/>
            <a:ext cx="1197229" cy="1520730"/>
          </a:xfrm>
          <a:custGeom>
            <a:avLst/>
            <a:gdLst/>
            <a:ahLst/>
            <a:cxnLst/>
            <a:rect r="r" b="b" t="t" l="l"/>
            <a:pathLst>
              <a:path h="1520730" w="1197229">
                <a:moveTo>
                  <a:pt x="0" y="0"/>
                </a:moveTo>
                <a:lnTo>
                  <a:pt x="1197230" y="0"/>
                </a:lnTo>
                <a:lnTo>
                  <a:pt x="1197230" y="1520730"/>
                </a:lnTo>
                <a:lnTo>
                  <a:pt x="0" y="15207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7002704" y="3403729"/>
            <a:ext cx="4283758" cy="4964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59"/>
              </a:lnSpc>
            </a:pPr>
            <a:r>
              <a:rPr lang="en-US" sz="2830" spc="5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AUTOESTIMA </a:t>
            </a:r>
          </a:p>
          <a:p>
            <a:pPr algn="ctr">
              <a:lnSpc>
                <a:spcPts val="4359"/>
              </a:lnSpc>
            </a:pPr>
            <a:r>
              <a:rPr lang="en-US" sz="2830" spc="5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Es la valoración afectiva que hacemos de nuestra autoimagen, es decir, el valor que nos atribuimos como personas. (autoestima alta: sentirse valiosa / autoestima baja: sentirse inseguro).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559927" y="3432970"/>
            <a:ext cx="3727000" cy="3306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59"/>
              </a:lnSpc>
            </a:pPr>
            <a:r>
              <a:rPr lang="en-US" b="true" sz="2830" spc="50">
                <a:solidFill>
                  <a:srgbClr val="000000"/>
                </a:solidFill>
                <a:latin typeface="Childos Arabic Medium"/>
                <a:ea typeface="Childos Arabic Medium"/>
                <a:cs typeface="Childos Arabic Medium"/>
                <a:sym typeface="Childos Arabic Medium"/>
              </a:rPr>
              <a:t>AUTOEFICACIA</a:t>
            </a:r>
          </a:p>
          <a:p>
            <a:pPr algn="ctr">
              <a:lnSpc>
                <a:spcPts val="4359"/>
              </a:lnSpc>
            </a:pPr>
            <a:r>
              <a:rPr lang="en-US" b="true" sz="2830" spc="50">
                <a:solidFill>
                  <a:srgbClr val="000000"/>
                </a:solidFill>
                <a:latin typeface="Childos Arabic Medium"/>
                <a:ea typeface="Childos Arabic Medium"/>
                <a:cs typeface="Childos Arabic Medium"/>
                <a:sym typeface="Childos Arabic Medium"/>
              </a:rPr>
              <a:t>Es la creencia que tenemos en nuestra capacidad para realizar tareas y alcanzar metas.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4797" r="0" b="-1613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253166">
            <a:off x="12809108" y="-1110366"/>
            <a:ext cx="6330317" cy="5721024"/>
          </a:xfrm>
          <a:custGeom>
            <a:avLst/>
            <a:gdLst/>
            <a:ahLst/>
            <a:cxnLst/>
            <a:rect r="r" b="b" t="t" l="l"/>
            <a:pathLst>
              <a:path h="5721024" w="6330317">
                <a:moveTo>
                  <a:pt x="0" y="0"/>
                </a:moveTo>
                <a:lnTo>
                  <a:pt x="6330317" y="0"/>
                </a:lnTo>
                <a:lnTo>
                  <a:pt x="6330317" y="5721024"/>
                </a:lnTo>
                <a:lnTo>
                  <a:pt x="0" y="57210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331429" y="-402501"/>
            <a:ext cx="1927150" cy="1247392"/>
          </a:xfrm>
          <a:custGeom>
            <a:avLst/>
            <a:gdLst/>
            <a:ahLst/>
            <a:cxnLst/>
            <a:rect r="r" b="b" t="t" l="l"/>
            <a:pathLst>
              <a:path h="1247392" w="1927150">
                <a:moveTo>
                  <a:pt x="0" y="0"/>
                </a:moveTo>
                <a:lnTo>
                  <a:pt x="1927151" y="0"/>
                </a:lnTo>
                <a:lnTo>
                  <a:pt x="1927151" y="1247392"/>
                </a:lnTo>
                <a:lnTo>
                  <a:pt x="0" y="12473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506989" y="4728056"/>
            <a:ext cx="5111879" cy="3132188"/>
          </a:xfrm>
          <a:custGeom>
            <a:avLst/>
            <a:gdLst/>
            <a:ahLst/>
            <a:cxnLst/>
            <a:rect r="r" b="b" t="t" l="l"/>
            <a:pathLst>
              <a:path h="3132188" w="5111879">
                <a:moveTo>
                  <a:pt x="0" y="0"/>
                </a:moveTo>
                <a:lnTo>
                  <a:pt x="5111879" y="0"/>
                </a:lnTo>
                <a:lnTo>
                  <a:pt x="5111879" y="3132188"/>
                </a:lnTo>
                <a:lnTo>
                  <a:pt x="0" y="31321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331429" y="2107084"/>
            <a:ext cx="6074947" cy="27503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398"/>
              </a:lnSpc>
              <a:spcBef>
                <a:spcPct val="0"/>
              </a:spcBef>
            </a:pPr>
            <a:r>
              <a:rPr lang="en-US" sz="4899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INFLUENCIA DEL AUTOCONCEPTO EN NUESTRA VIDA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381886" y="3090863"/>
            <a:ext cx="912166" cy="925629"/>
          </a:xfrm>
          <a:custGeom>
            <a:avLst/>
            <a:gdLst/>
            <a:ahLst/>
            <a:cxnLst/>
            <a:rect r="r" b="b" t="t" l="l"/>
            <a:pathLst>
              <a:path h="925629" w="912166">
                <a:moveTo>
                  <a:pt x="0" y="0"/>
                </a:moveTo>
                <a:lnTo>
                  <a:pt x="912165" y="0"/>
                </a:lnTo>
                <a:lnTo>
                  <a:pt x="912165" y="925629"/>
                </a:lnTo>
                <a:lnTo>
                  <a:pt x="0" y="92562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81886" y="6647425"/>
            <a:ext cx="912166" cy="925629"/>
          </a:xfrm>
          <a:custGeom>
            <a:avLst/>
            <a:gdLst/>
            <a:ahLst/>
            <a:cxnLst/>
            <a:rect r="r" b="b" t="t" l="l"/>
            <a:pathLst>
              <a:path h="925629" w="912166">
                <a:moveTo>
                  <a:pt x="0" y="0"/>
                </a:moveTo>
                <a:lnTo>
                  <a:pt x="912165" y="0"/>
                </a:lnTo>
                <a:lnTo>
                  <a:pt x="912165" y="925630"/>
                </a:lnTo>
                <a:lnTo>
                  <a:pt x="0" y="92563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81886" y="4215141"/>
            <a:ext cx="912166" cy="925629"/>
          </a:xfrm>
          <a:custGeom>
            <a:avLst/>
            <a:gdLst/>
            <a:ahLst/>
            <a:cxnLst/>
            <a:rect r="r" b="b" t="t" l="l"/>
            <a:pathLst>
              <a:path h="925629" w="912166">
                <a:moveTo>
                  <a:pt x="0" y="0"/>
                </a:moveTo>
                <a:lnTo>
                  <a:pt x="912165" y="0"/>
                </a:lnTo>
                <a:lnTo>
                  <a:pt x="912165" y="925630"/>
                </a:lnTo>
                <a:lnTo>
                  <a:pt x="0" y="92563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490895" y="3320449"/>
            <a:ext cx="694147" cy="5140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93"/>
              </a:lnSpc>
              <a:spcBef>
                <a:spcPct val="0"/>
              </a:spcBef>
            </a:pPr>
            <a:r>
              <a:rPr lang="en-US" sz="3732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01.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98560" y="4444728"/>
            <a:ext cx="694147" cy="5140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93"/>
              </a:lnSpc>
              <a:spcBef>
                <a:spcPct val="0"/>
              </a:spcBef>
            </a:pPr>
            <a:r>
              <a:rPr lang="en-US" sz="3732" strike="noStrike" u="none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02.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381886" y="5340796"/>
            <a:ext cx="912166" cy="925629"/>
          </a:xfrm>
          <a:custGeom>
            <a:avLst/>
            <a:gdLst/>
            <a:ahLst/>
            <a:cxnLst/>
            <a:rect r="r" b="b" t="t" l="l"/>
            <a:pathLst>
              <a:path h="925629" w="912166">
                <a:moveTo>
                  <a:pt x="0" y="0"/>
                </a:moveTo>
                <a:lnTo>
                  <a:pt x="912165" y="0"/>
                </a:lnTo>
                <a:lnTo>
                  <a:pt x="912165" y="925629"/>
                </a:lnTo>
                <a:lnTo>
                  <a:pt x="0" y="92562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498560" y="5598737"/>
            <a:ext cx="824617" cy="5140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93"/>
              </a:lnSpc>
              <a:spcBef>
                <a:spcPct val="0"/>
              </a:spcBef>
            </a:pPr>
            <a:r>
              <a:rPr lang="en-US" sz="3732" strike="noStrike" u="none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03.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498560" y="6874382"/>
            <a:ext cx="694147" cy="5140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93"/>
              </a:lnSpc>
              <a:spcBef>
                <a:spcPct val="0"/>
              </a:spcBef>
            </a:pPr>
            <a:r>
              <a:rPr lang="en-US" sz="3732" strike="noStrike" u="none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04.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705772" y="3148999"/>
            <a:ext cx="6438228" cy="7361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17"/>
              </a:lnSpc>
            </a:pPr>
            <a:r>
              <a:rPr lang="en-US" sz="4083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Influencia en las relaciones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705772" y="4335940"/>
            <a:ext cx="6209312" cy="735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17"/>
              </a:lnSpc>
            </a:pPr>
            <a:r>
              <a:rPr lang="en-US" sz="4083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Influencia en el rendimiento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705772" y="5519436"/>
            <a:ext cx="5862238" cy="735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17"/>
              </a:lnSpc>
            </a:pPr>
            <a:r>
              <a:rPr lang="en-US" sz="4083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Gestión de emociones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705772" y="6702932"/>
            <a:ext cx="4665450" cy="735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17"/>
              </a:lnSpc>
            </a:pPr>
            <a:r>
              <a:rPr lang="en-US" sz="4083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Toma de decisiones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4797" r="0" b="-16133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2630744">
            <a:off x="5798627" y="1911870"/>
            <a:ext cx="1435786" cy="780546"/>
          </a:xfrm>
          <a:custGeom>
            <a:avLst/>
            <a:gdLst/>
            <a:ahLst/>
            <a:cxnLst/>
            <a:rect r="r" b="b" t="t" l="l"/>
            <a:pathLst>
              <a:path h="780546" w="1435786">
                <a:moveTo>
                  <a:pt x="1435786" y="780546"/>
                </a:moveTo>
                <a:lnTo>
                  <a:pt x="0" y="780546"/>
                </a:lnTo>
                <a:lnTo>
                  <a:pt x="0" y="0"/>
                </a:lnTo>
                <a:lnTo>
                  <a:pt x="1435786" y="0"/>
                </a:lnTo>
                <a:lnTo>
                  <a:pt x="1435786" y="78054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-2628000">
            <a:off x="11053415" y="1911870"/>
            <a:ext cx="1435786" cy="780546"/>
          </a:xfrm>
          <a:custGeom>
            <a:avLst/>
            <a:gdLst/>
            <a:ahLst/>
            <a:cxnLst/>
            <a:rect r="r" b="b" t="t" l="l"/>
            <a:pathLst>
              <a:path h="780546" w="1435786">
                <a:moveTo>
                  <a:pt x="0" y="780546"/>
                </a:moveTo>
                <a:lnTo>
                  <a:pt x="1435786" y="780546"/>
                </a:lnTo>
                <a:lnTo>
                  <a:pt x="1435786" y="0"/>
                </a:lnTo>
                <a:lnTo>
                  <a:pt x="0" y="0"/>
                </a:lnTo>
                <a:lnTo>
                  <a:pt x="0" y="78054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true" rot="-8169255">
            <a:off x="11053587" y="7508859"/>
            <a:ext cx="1435786" cy="780546"/>
          </a:xfrm>
          <a:custGeom>
            <a:avLst/>
            <a:gdLst/>
            <a:ahLst/>
            <a:cxnLst/>
            <a:rect r="r" b="b" t="t" l="l"/>
            <a:pathLst>
              <a:path h="780546" w="1435786">
                <a:moveTo>
                  <a:pt x="1435786" y="780546"/>
                </a:moveTo>
                <a:lnTo>
                  <a:pt x="0" y="780546"/>
                </a:lnTo>
                <a:lnTo>
                  <a:pt x="0" y="0"/>
                </a:lnTo>
                <a:lnTo>
                  <a:pt x="1435786" y="0"/>
                </a:lnTo>
                <a:lnTo>
                  <a:pt x="1435786" y="78054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true" rot="8171999">
            <a:off x="5798799" y="7508859"/>
            <a:ext cx="1435786" cy="780546"/>
          </a:xfrm>
          <a:custGeom>
            <a:avLst/>
            <a:gdLst/>
            <a:ahLst/>
            <a:cxnLst/>
            <a:rect r="r" b="b" t="t" l="l"/>
            <a:pathLst>
              <a:path h="780546" w="1435786">
                <a:moveTo>
                  <a:pt x="0" y="780546"/>
                </a:moveTo>
                <a:lnTo>
                  <a:pt x="1435786" y="780546"/>
                </a:lnTo>
                <a:lnTo>
                  <a:pt x="1435786" y="0"/>
                </a:lnTo>
                <a:lnTo>
                  <a:pt x="0" y="0"/>
                </a:lnTo>
                <a:lnTo>
                  <a:pt x="0" y="78054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1060081"/>
            <a:ext cx="4068867" cy="738276"/>
            <a:chOff x="0" y="0"/>
            <a:chExt cx="849415" cy="15412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49415" cy="154122"/>
            </a:xfrm>
            <a:custGeom>
              <a:avLst/>
              <a:gdLst/>
              <a:ahLst/>
              <a:cxnLst/>
              <a:rect r="r" b="b" t="t" l="l"/>
              <a:pathLst>
                <a:path h="154122" w="849415">
                  <a:moveTo>
                    <a:pt x="77061" y="0"/>
                  </a:moveTo>
                  <a:lnTo>
                    <a:pt x="772354" y="0"/>
                  </a:lnTo>
                  <a:cubicBezTo>
                    <a:pt x="792792" y="0"/>
                    <a:pt x="812393" y="8119"/>
                    <a:pt x="826844" y="22571"/>
                  </a:cubicBezTo>
                  <a:cubicBezTo>
                    <a:pt x="841296" y="37022"/>
                    <a:pt x="849415" y="56623"/>
                    <a:pt x="849415" y="77061"/>
                  </a:cubicBezTo>
                  <a:lnTo>
                    <a:pt x="849415" y="77061"/>
                  </a:lnTo>
                  <a:cubicBezTo>
                    <a:pt x="849415" y="119621"/>
                    <a:pt x="814914" y="154122"/>
                    <a:pt x="772354" y="154122"/>
                  </a:cubicBezTo>
                  <a:lnTo>
                    <a:pt x="77061" y="154122"/>
                  </a:lnTo>
                  <a:cubicBezTo>
                    <a:pt x="56623" y="154122"/>
                    <a:pt x="37022" y="146003"/>
                    <a:pt x="22571" y="131551"/>
                  </a:cubicBezTo>
                  <a:cubicBezTo>
                    <a:pt x="8119" y="117100"/>
                    <a:pt x="0" y="97499"/>
                    <a:pt x="0" y="77061"/>
                  </a:cubicBezTo>
                  <a:lnTo>
                    <a:pt x="0" y="77061"/>
                  </a:lnTo>
                  <a:cubicBezTo>
                    <a:pt x="0" y="56623"/>
                    <a:pt x="8119" y="37022"/>
                    <a:pt x="22571" y="22571"/>
                  </a:cubicBezTo>
                  <a:cubicBezTo>
                    <a:pt x="37022" y="8119"/>
                    <a:pt x="56623" y="0"/>
                    <a:pt x="77061" y="0"/>
                  </a:cubicBezTo>
                  <a:close/>
                </a:path>
              </a:pathLst>
            </a:custGeom>
            <a:solidFill>
              <a:srgbClr val="B5CF80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849415" cy="2112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639"/>
                </a:lnSpc>
                <a:spcBef>
                  <a:spcPct val="0"/>
                </a:spcBef>
              </a:pPr>
              <a:r>
                <a:rPr lang="en-US" sz="2599">
                  <a:solidFill>
                    <a:srgbClr val="000000"/>
                  </a:solidFill>
                  <a:latin typeface="More Sugar"/>
                  <a:ea typeface="More Sugar"/>
                  <a:cs typeface="More Sugar"/>
                  <a:sym typeface="More Sugar"/>
                </a:rPr>
                <a:t>Área libre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3190433" y="1060081"/>
            <a:ext cx="4068867" cy="738276"/>
            <a:chOff x="0" y="0"/>
            <a:chExt cx="849415" cy="15412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49415" cy="154122"/>
            </a:xfrm>
            <a:custGeom>
              <a:avLst/>
              <a:gdLst/>
              <a:ahLst/>
              <a:cxnLst/>
              <a:rect r="r" b="b" t="t" l="l"/>
              <a:pathLst>
                <a:path h="154122" w="849415">
                  <a:moveTo>
                    <a:pt x="77061" y="0"/>
                  </a:moveTo>
                  <a:lnTo>
                    <a:pt x="772354" y="0"/>
                  </a:lnTo>
                  <a:cubicBezTo>
                    <a:pt x="792792" y="0"/>
                    <a:pt x="812393" y="8119"/>
                    <a:pt x="826844" y="22571"/>
                  </a:cubicBezTo>
                  <a:cubicBezTo>
                    <a:pt x="841296" y="37022"/>
                    <a:pt x="849415" y="56623"/>
                    <a:pt x="849415" y="77061"/>
                  </a:cubicBezTo>
                  <a:lnTo>
                    <a:pt x="849415" y="77061"/>
                  </a:lnTo>
                  <a:cubicBezTo>
                    <a:pt x="849415" y="119621"/>
                    <a:pt x="814914" y="154122"/>
                    <a:pt x="772354" y="154122"/>
                  </a:cubicBezTo>
                  <a:lnTo>
                    <a:pt x="77061" y="154122"/>
                  </a:lnTo>
                  <a:cubicBezTo>
                    <a:pt x="56623" y="154122"/>
                    <a:pt x="37022" y="146003"/>
                    <a:pt x="22571" y="131551"/>
                  </a:cubicBezTo>
                  <a:cubicBezTo>
                    <a:pt x="8119" y="117100"/>
                    <a:pt x="0" y="97499"/>
                    <a:pt x="0" y="77061"/>
                  </a:cubicBezTo>
                  <a:lnTo>
                    <a:pt x="0" y="77061"/>
                  </a:lnTo>
                  <a:cubicBezTo>
                    <a:pt x="0" y="56623"/>
                    <a:pt x="8119" y="37022"/>
                    <a:pt x="22571" y="22571"/>
                  </a:cubicBezTo>
                  <a:cubicBezTo>
                    <a:pt x="37022" y="8119"/>
                    <a:pt x="56623" y="0"/>
                    <a:pt x="77061" y="0"/>
                  </a:cubicBezTo>
                  <a:close/>
                </a:path>
              </a:pathLst>
            </a:custGeom>
            <a:solidFill>
              <a:srgbClr val="FFC2C1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849415" cy="2112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639"/>
                </a:lnSpc>
                <a:spcBef>
                  <a:spcPct val="0"/>
                </a:spcBef>
              </a:pPr>
              <a:r>
                <a:rPr lang="en-US" sz="2599">
                  <a:solidFill>
                    <a:srgbClr val="000000"/>
                  </a:solidFill>
                  <a:latin typeface="More Sugar"/>
                  <a:ea typeface="More Sugar"/>
                  <a:cs typeface="More Sugar"/>
                  <a:sym typeface="More Sugar"/>
                </a:rPr>
                <a:t>Área ciega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28700" y="6167006"/>
            <a:ext cx="4068867" cy="738276"/>
            <a:chOff x="0" y="0"/>
            <a:chExt cx="849415" cy="15412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49415" cy="154122"/>
            </a:xfrm>
            <a:custGeom>
              <a:avLst/>
              <a:gdLst/>
              <a:ahLst/>
              <a:cxnLst/>
              <a:rect r="r" b="b" t="t" l="l"/>
              <a:pathLst>
                <a:path h="154122" w="849415">
                  <a:moveTo>
                    <a:pt x="77061" y="0"/>
                  </a:moveTo>
                  <a:lnTo>
                    <a:pt x="772354" y="0"/>
                  </a:lnTo>
                  <a:cubicBezTo>
                    <a:pt x="792792" y="0"/>
                    <a:pt x="812393" y="8119"/>
                    <a:pt x="826844" y="22571"/>
                  </a:cubicBezTo>
                  <a:cubicBezTo>
                    <a:pt x="841296" y="37022"/>
                    <a:pt x="849415" y="56623"/>
                    <a:pt x="849415" y="77061"/>
                  </a:cubicBezTo>
                  <a:lnTo>
                    <a:pt x="849415" y="77061"/>
                  </a:lnTo>
                  <a:cubicBezTo>
                    <a:pt x="849415" y="119621"/>
                    <a:pt x="814914" y="154122"/>
                    <a:pt x="772354" y="154122"/>
                  </a:cubicBezTo>
                  <a:lnTo>
                    <a:pt x="77061" y="154122"/>
                  </a:lnTo>
                  <a:cubicBezTo>
                    <a:pt x="56623" y="154122"/>
                    <a:pt x="37022" y="146003"/>
                    <a:pt x="22571" y="131551"/>
                  </a:cubicBezTo>
                  <a:cubicBezTo>
                    <a:pt x="8119" y="117100"/>
                    <a:pt x="0" y="97499"/>
                    <a:pt x="0" y="77061"/>
                  </a:cubicBezTo>
                  <a:lnTo>
                    <a:pt x="0" y="77061"/>
                  </a:lnTo>
                  <a:cubicBezTo>
                    <a:pt x="0" y="56623"/>
                    <a:pt x="8119" y="37022"/>
                    <a:pt x="22571" y="22571"/>
                  </a:cubicBezTo>
                  <a:cubicBezTo>
                    <a:pt x="37022" y="8119"/>
                    <a:pt x="56623" y="0"/>
                    <a:pt x="77061" y="0"/>
                  </a:cubicBezTo>
                  <a:close/>
                </a:path>
              </a:pathLst>
            </a:custGeom>
            <a:solidFill>
              <a:srgbClr val="ACDEFE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57150"/>
              <a:ext cx="849415" cy="2112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639"/>
                </a:lnSpc>
                <a:spcBef>
                  <a:spcPct val="0"/>
                </a:spcBef>
              </a:pPr>
              <a:r>
                <a:rPr lang="en-US" sz="2599">
                  <a:solidFill>
                    <a:srgbClr val="000000"/>
                  </a:solidFill>
                  <a:latin typeface="More Sugar"/>
                  <a:ea typeface="More Sugar"/>
                  <a:cs typeface="More Sugar"/>
                  <a:sym typeface="More Sugar"/>
                </a:rPr>
                <a:t>Área oculta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3190433" y="6167006"/>
            <a:ext cx="4068867" cy="738276"/>
            <a:chOff x="0" y="0"/>
            <a:chExt cx="849415" cy="15412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49415" cy="154122"/>
            </a:xfrm>
            <a:custGeom>
              <a:avLst/>
              <a:gdLst/>
              <a:ahLst/>
              <a:cxnLst/>
              <a:rect r="r" b="b" t="t" l="l"/>
              <a:pathLst>
                <a:path h="154122" w="849415">
                  <a:moveTo>
                    <a:pt x="77061" y="0"/>
                  </a:moveTo>
                  <a:lnTo>
                    <a:pt x="772354" y="0"/>
                  </a:lnTo>
                  <a:cubicBezTo>
                    <a:pt x="792792" y="0"/>
                    <a:pt x="812393" y="8119"/>
                    <a:pt x="826844" y="22571"/>
                  </a:cubicBezTo>
                  <a:cubicBezTo>
                    <a:pt x="841296" y="37022"/>
                    <a:pt x="849415" y="56623"/>
                    <a:pt x="849415" y="77061"/>
                  </a:cubicBezTo>
                  <a:lnTo>
                    <a:pt x="849415" y="77061"/>
                  </a:lnTo>
                  <a:cubicBezTo>
                    <a:pt x="849415" y="119621"/>
                    <a:pt x="814914" y="154122"/>
                    <a:pt x="772354" y="154122"/>
                  </a:cubicBezTo>
                  <a:lnTo>
                    <a:pt x="77061" y="154122"/>
                  </a:lnTo>
                  <a:cubicBezTo>
                    <a:pt x="56623" y="154122"/>
                    <a:pt x="37022" y="146003"/>
                    <a:pt x="22571" y="131551"/>
                  </a:cubicBezTo>
                  <a:cubicBezTo>
                    <a:pt x="8119" y="117100"/>
                    <a:pt x="0" y="97499"/>
                    <a:pt x="0" y="77061"/>
                  </a:cubicBezTo>
                  <a:lnTo>
                    <a:pt x="0" y="77061"/>
                  </a:lnTo>
                  <a:cubicBezTo>
                    <a:pt x="0" y="56623"/>
                    <a:pt x="8119" y="37022"/>
                    <a:pt x="22571" y="22571"/>
                  </a:cubicBezTo>
                  <a:cubicBezTo>
                    <a:pt x="37022" y="8119"/>
                    <a:pt x="56623" y="0"/>
                    <a:pt x="77061" y="0"/>
                  </a:cubicBezTo>
                  <a:close/>
                </a:path>
              </a:pathLst>
            </a:custGeom>
            <a:solidFill>
              <a:srgbClr val="FFDD5B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57150"/>
              <a:ext cx="849415" cy="2112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639"/>
                </a:lnSpc>
                <a:spcBef>
                  <a:spcPct val="0"/>
                </a:spcBef>
              </a:pPr>
              <a:r>
                <a:rPr lang="en-US" sz="2599">
                  <a:solidFill>
                    <a:srgbClr val="000000"/>
                  </a:solidFill>
                  <a:latin typeface="More Sugar"/>
                  <a:ea typeface="More Sugar"/>
                  <a:cs typeface="More Sugar"/>
                  <a:sym typeface="More Sugar"/>
                </a:rPr>
                <a:t>Área desconocida</a:t>
              </a: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6209064" y="3253180"/>
            <a:ext cx="5762421" cy="4645952"/>
          </a:xfrm>
          <a:custGeom>
            <a:avLst/>
            <a:gdLst/>
            <a:ahLst/>
            <a:cxnLst/>
            <a:rect r="r" b="b" t="t" l="l"/>
            <a:pathLst>
              <a:path h="4645952" w="5762421">
                <a:moveTo>
                  <a:pt x="0" y="0"/>
                </a:moveTo>
                <a:lnTo>
                  <a:pt x="5762421" y="0"/>
                </a:lnTo>
                <a:lnTo>
                  <a:pt x="5762421" y="4645952"/>
                </a:lnTo>
                <a:lnTo>
                  <a:pt x="0" y="46459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5936992" y="2415113"/>
            <a:ext cx="6414017" cy="8380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946"/>
              </a:lnSpc>
              <a:spcBef>
                <a:spcPct val="0"/>
              </a:spcBef>
            </a:pPr>
            <a:r>
              <a:rPr lang="en-US" sz="460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VENTANA DE JOHARI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28700" y="7138418"/>
            <a:ext cx="4699721" cy="2510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42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En este cuadrante incluiríamos todo aquello que conocemos nosotros, pero que desconocen los demás, pensamientos, rasgos de personalidad, emociones, que somos reticentes a mostrar publicamente pero que también nos definen.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28700" y="1954840"/>
            <a:ext cx="4494630" cy="2930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42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Es el cuadrante de aquello conocido por uno mismo y por los demás, aquí se incluiría todo lo que dejamos ver a los demás sobre nosotros mismos, lo que comunicamos abiertamente: experiencias, emociones, pensamientos, etc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769129" y="7138418"/>
            <a:ext cx="4490171" cy="2091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42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En este cuadrante, quizás el más intrigante, es donde se incluye todo aquello que desconocemos de nosotros mismos y que también desconocen los demás.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2769129" y="1954840"/>
            <a:ext cx="4490171" cy="2510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42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Es el cuadrante que incluye aquello que desconocemos de nosotros mismos, pero que si que conocen los demás (por ejemplo algo que hemos descubierto tras el comentario de algunas personas/amigos de confianza).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4797" r="0" b="-1613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008599">
            <a:off x="-543956" y="7933849"/>
            <a:ext cx="3493502" cy="3298448"/>
          </a:xfrm>
          <a:custGeom>
            <a:avLst/>
            <a:gdLst/>
            <a:ahLst/>
            <a:cxnLst/>
            <a:rect r="r" b="b" t="t" l="l"/>
            <a:pathLst>
              <a:path h="3298448" w="3493502">
                <a:moveTo>
                  <a:pt x="0" y="0"/>
                </a:moveTo>
                <a:lnTo>
                  <a:pt x="3493502" y="0"/>
                </a:lnTo>
                <a:lnTo>
                  <a:pt x="3493502" y="3298448"/>
                </a:lnTo>
                <a:lnTo>
                  <a:pt x="0" y="32984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597088">
            <a:off x="13535725" y="7857739"/>
            <a:ext cx="3110404" cy="3083187"/>
          </a:xfrm>
          <a:custGeom>
            <a:avLst/>
            <a:gdLst/>
            <a:ahLst/>
            <a:cxnLst/>
            <a:rect r="r" b="b" t="t" l="l"/>
            <a:pathLst>
              <a:path h="3083187" w="3110404">
                <a:moveTo>
                  <a:pt x="3110404" y="0"/>
                </a:moveTo>
                <a:lnTo>
                  <a:pt x="0" y="0"/>
                </a:lnTo>
                <a:lnTo>
                  <a:pt x="0" y="3083187"/>
                </a:lnTo>
                <a:lnTo>
                  <a:pt x="3110404" y="3083187"/>
                </a:lnTo>
                <a:lnTo>
                  <a:pt x="311040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446192" y="7555022"/>
            <a:ext cx="3639763" cy="3977883"/>
          </a:xfrm>
          <a:custGeom>
            <a:avLst/>
            <a:gdLst/>
            <a:ahLst/>
            <a:cxnLst/>
            <a:rect r="r" b="b" t="t" l="l"/>
            <a:pathLst>
              <a:path h="3977883" w="3639763">
                <a:moveTo>
                  <a:pt x="0" y="0"/>
                </a:moveTo>
                <a:lnTo>
                  <a:pt x="3639762" y="0"/>
                </a:lnTo>
                <a:lnTo>
                  <a:pt x="3639762" y="3977883"/>
                </a:lnTo>
                <a:lnTo>
                  <a:pt x="0" y="39778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-1102214">
            <a:off x="8350117" y="7815199"/>
            <a:ext cx="3624859" cy="3535748"/>
          </a:xfrm>
          <a:custGeom>
            <a:avLst/>
            <a:gdLst/>
            <a:ahLst/>
            <a:cxnLst/>
            <a:rect r="r" b="b" t="t" l="l"/>
            <a:pathLst>
              <a:path h="3535748" w="3624859">
                <a:moveTo>
                  <a:pt x="3624859" y="0"/>
                </a:moveTo>
                <a:lnTo>
                  <a:pt x="0" y="0"/>
                </a:lnTo>
                <a:lnTo>
                  <a:pt x="0" y="3535748"/>
                </a:lnTo>
                <a:lnTo>
                  <a:pt x="3624859" y="3535748"/>
                </a:lnTo>
                <a:lnTo>
                  <a:pt x="3624859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644325">
            <a:off x="11086287" y="8303553"/>
            <a:ext cx="3216900" cy="2955527"/>
          </a:xfrm>
          <a:custGeom>
            <a:avLst/>
            <a:gdLst/>
            <a:ahLst/>
            <a:cxnLst/>
            <a:rect r="r" b="b" t="t" l="l"/>
            <a:pathLst>
              <a:path h="2955527" w="3216900">
                <a:moveTo>
                  <a:pt x="3216900" y="0"/>
                </a:moveTo>
                <a:lnTo>
                  <a:pt x="0" y="0"/>
                </a:lnTo>
                <a:lnTo>
                  <a:pt x="0" y="2955527"/>
                </a:lnTo>
                <a:lnTo>
                  <a:pt x="3216900" y="2955527"/>
                </a:lnTo>
                <a:lnTo>
                  <a:pt x="321690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569681" y="8029728"/>
            <a:ext cx="3809735" cy="3781162"/>
          </a:xfrm>
          <a:custGeom>
            <a:avLst/>
            <a:gdLst/>
            <a:ahLst/>
            <a:cxnLst/>
            <a:rect r="r" b="b" t="t" l="l"/>
            <a:pathLst>
              <a:path h="3781162" w="3809735">
                <a:moveTo>
                  <a:pt x="0" y="0"/>
                </a:moveTo>
                <a:lnTo>
                  <a:pt x="3809735" y="0"/>
                </a:lnTo>
                <a:lnTo>
                  <a:pt x="3809735" y="3781162"/>
                </a:lnTo>
                <a:lnTo>
                  <a:pt x="0" y="378116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715068">
            <a:off x="16038003" y="7492141"/>
            <a:ext cx="3545913" cy="3700083"/>
          </a:xfrm>
          <a:custGeom>
            <a:avLst/>
            <a:gdLst/>
            <a:ahLst/>
            <a:cxnLst/>
            <a:rect r="r" b="b" t="t" l="l"/>
            <a:pathLst>
              <a:path h="3700083" w="3545913">
                <a:moveTo>
                  <a:pt x="0" y="0"/>
                </a:moveTo>
                <a:lnTo>
                  <a:pt x="3545912" y="0"/>
                </a:lnTo>
                <a:lnTo>
                  <a:pt x="3545912" y="3700083"/>
                </a:lnTo>
                <a:lnTo>
                  <a:pt x="0" y="370008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356345" y="470141"/>
            <a:ext cx="16454614" cy="9551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933"/>
              </a:lnSpc>
              <a:spcBef>
                <a:spcPct val="0"/>
              </a:spcBef>
            </a:pPr>
            <a:r>
              <a:rPr lang="en-US" sz="5254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COMO APLICAR LA VENTANA DE JOHARI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0" y="1413302"/>
            <a:ext cx="18288000" cy="65689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90879" indent="-345439" lvl="1">
              <a:lnSpc>
                <a:spcPts val="5215"/>
              </a:lnSpc>
              <a:buAutoNum type="arabicPeriod" startAt="1"/>
            </a:pPr>
            <a:r>
              <a:rPr lang="en-US" sz="3199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Haz una lista incluyendo entre 5 y 10 característica o rasgos que consideres que te definen como persona.</a:t>
            </a:r>
          </a:p>
          <a:p>
            <a:pPr algn="ctr" marL="690879" indent="-345439" lvl="1">
              <a:lnSpc>
                <a:spcPts val="5215"/>
              </a:lnSpc>
              <a:buAutoNum type="arabicPeriod" startAt="1"/>
            </a:pPr>
            <a:r>
              <a:rPr lang="en-US" sz="3199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Haz que otras personas de confianza (amigos, pareja, compañeros de trabajo, familia) con las que tengas relación habitualmente generen también una lista con los rasgos y características de tu persona</a:t>
            </a:r>
          </a:p>
          <a:p>
            <a:pPr algn="ctr" marL="690879" indent="-345439" lvl="1">
              <a:lnSpc>
                <a:spcPts val="5215"/>
              </a:lnSpc>
              <a:buAutoNum type="arabicPeriod" startAt="1"/>
            </a:pPr>
            <a:r>
              <a:rPr lang="en-US" sz="3199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Una vez tengamos las diferentes listas, crearemos nuestra propia Ventana de Johari</a:t>
            </a:r>
          </a:p>
          <a:p>
            <a:pPr algn="ctr" marL="690879" indent="-345439" lvl="1">
              <a:lnSpc>
                <a:spcPts val="5215"/>
              </a:lnSpc>
              <a:buAutoNum type="arabicPeriod" startAt="1"/>
            </a:pPr>
            <a:r>
              <a:rPr lang="en-US" sz="3199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Clasificaremos como rasgos públicos, aquellos que hemos identificado nosotros y los demás en las diferentes listas</a:t>
            </a:r>
          </a:p>
          <a:p>
            <a:pPr algn="ctr" marL="690879" indent="-345439" lvl="1">
              <a:lnSpc>
                <a:spcPts val="5215"/>
              </a:lnSpc>
              <a:buAutoNum type="arabicPeriod" startAt="1"/>
            </a:pPr>
            <a:r>
              <a:rPr lang="en-US" sz="3199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Clasificaremos como rasgos ciegos aquellos que los demás han señalado pero no nosotros</a:t>
            </a:r>
          </a:p>
          <a:p>
            <a:pPr algn="ctr" marL="690879" indent="-345439" lvl="1">
              <a:lnSpc>
                <a:spcPts val="5215"/>
              </a:lnSpc>
              <a:buAutoNum type="arabicPeriod" startAt="1"/>
            </a:pPr>
            <a:r>
              <a:rPr lang="en-US" sz="3199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Clasificaremos como ocultos aquellos rasgos que hemos mencionado nosotros pero no los demás</a:t>
            </a:r>
          </a:p>
          <a:p>
            <a:pPr algn="ctr" marL="690879" indent="-345439" lvl="1">
              <a:lnSpc>
                <a:spcPts val="5215"/>
              </a:lnSpc>
              <a:buAutoNum type="arabicPeriod" startAt="1"/>
            </a:pPr>
            <a:r>
              <a:rPr lang="en-US" sz="3199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El resto de rasgos que no encajen en ninguna categoría, los dejaremos por descarte en el área desconocida (podrían o no pertenecer a este cuadrante, pero no necesariamente).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4797" r="0" b="-16133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644325">
            <a:off x="10359342" y="6316571"/>
            <a:ext cx="3216900" cy="2955527"/>
          </a:xfrm>
          <a:custGeom>
            <a:avLst/>
            <a:gdLst/>
            <a:ahLst/>
            <a:cxnLst/>
            <a:rect r="r" b="b" t="t" l="l"/>
            <a:pathLst>
              <a:path h="2955527" w="3216900">
                <a:moveTo>
                  <a:pt x="3216901" y="0"/>
                </a:moveTo>
                <a:lnTo>
                  <a:pt x="0" y="0"/>
                </a:lnTo>
                <a:lnTo>
                  <a:pt x="0" y="2955527"/>
                </a:lnTo>
                <a:lnTo>
                  <a:pt x="3216901" y="2955527"/>
                </a:lnTo>
                <a:lnTo>
                  <a:pt x="321690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1541839">
            <a:off x="14582723" y="1206287"/>
            <a:ext cx="2984402" cy="1530184"/>
          </a:xfrm>
          <a:custGeom>
            <a:avLst/>
            <a:gdLst/>
            <a:ahLst/>
            <a:cxnLst/>
            <a:rect r="r" b="b" t="t" l="l"/>
            <a:pathLst>
              <a:path h="1530184" w="2984402">
                <a:moveTo>
                  <a:pt x="2984402" y="0"/>
                </a:moveTo>
                <a:lnTo>
                  <a:pt x="0" y="0"/>
                </a:lnTo>
                <a:lnTo>
                  <a:pt x="0" y="1530184"/>
                </a:lnTo>
                <a:lnTo>
                  <a:pt x="2984402" y="1530184"/>
                </a:lnTo>
                <a:lnTo>
                  <a:pt x="298440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838595" y="1971379"/>
            <a:ext cx="10559954" cy="7574544"/>
          </a:xfrm>
          <a:custGeom>
            <a:avLst/>
            <a:gdLst/>
            <a:ahLst/>
            <a:cxnLst/>
            <a:rect r="r" b="b" t="t" l="l"/>
            <a:pathLst>
              <a:path h="7574544" w="10559954">
                <a:moveTo>
                  <a:pt x="0" y="0"/>
                </a:moveTo>
                <a:lnTo>
                  <a:pt x="10559954" y="0"/>
                </a:lnTo>
                <a:lnTo>
                  <a:pt x="10559954" y="7574544"/>
                </a:lnTo>
                <a:lnTo>
                  <a:pt x="0" y="757454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7761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884123" y="923925"/>
            <a:ext cx="8259877" cy="8057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515"/>
              </a:lnSpc>
            </a:pPr>
            <a:r>
              <a:rPr lang="en-US" sz="4654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¿QUIEN SOY?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DAGS_KVKLKg</dc:identifier>
  <dcterms:modified xsi:type="dcterms:W3CDTF">2011-08-01T06:04:30Z</dcterms:modified>
  <cp:revision>1</cp:revision>
  <dc:title>Presentación Diapositivas de Salud Mental Emociones Psicología Doodle Ilustrado Multicolores</dc:title>
</cp:coreProperties>
</file>