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F3CAF-8208-4AF7-BC0A-099CD87FEA5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3DC20-8334-426B-8C90-F0A5AC62C2F2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3DC20-8334-426B-8C90-F0A5AC62C2F2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2C7B-6C46-4013-80A1-A721176B74F0}" type="datetimeFigureOut">
              <a:rPr lang="es-ES" smtClean="0"/>
              <a:pPr/>
              <a:t>14/05/2013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38C6D-458C-4782-AC1D-A7138EFC4B4D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642938" y="785813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8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571472" y="1142984"/>
            <a:ext cx="7572375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SISTEMA NACIONAL DE SALUD</a:t>
            </a:r>
          </a:p>
        </p:txBody>
      </p:sp>
      <p:pic>
        <p:nvPicPr>
          <p:cNvPr id="1026" name="Imagen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429000"/>
            <a:ext cx="4214842" cy="2430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785786" y="214290"/>
            <a:ext cx="785818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INTEGRANTES DEL SISTEMA NACIONAL DE SALUD</a:t>
            </a:r>
            <a:endParaRPr lang="es-E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3" name="2 Conector recto"/>
          <p:cNvCxnSpPr/>
          <p:nvPr/>
        </p:nvCxnSpPr>
        <p:spPr>
          <a:xfrm rot="5400000">
            <a:off x="4000496" y="78579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3 Conector recto"/>
          <p:cNvCxnSpPr/>
          <p:nvPr/>
        </p:nvCxnSpPr>
        <p:spPr>
          <a:xfrm rot="10800000">
            <a:off x="285720" y="928670"/>
            <a:ext cx="38576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rot="5400000">
            <a:off x="-2035221" y="3249611"/>
            <a:ext cx="46434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857488" y="221455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2857488" y="557214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85720" y="228599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285720" y="557214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714348" y="2071678"/>
            <a:ext cx="2143140" cy="64294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bg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Subsector publico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14348" y="5357826"/>
            <a:ext cx="2143140" cy="64294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bg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Subsector privado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214678" y="1571612"/>
            <a:ext cx="5643602" cy="2357454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bg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6700" lvl="0" indent="-266700">
              <a:buFont typeface="Arial" pitchFamily="34" charset="0"/>
              <a:buChar char="•"/>
            </a:pPr>
            <a:r>
              <a:rPr lang="es-ES" dirty="0" smtClean="0"/>
              <a:t>Ministerio de Salud Pública</a:t>
            </a:r>
          </a:p>
          <a:p>
            <a:pPr marL="266700" lvl="0" indent="-266700">
              <a:buFont typeface="Arial" pitchFamily="34" charset="0"/>
              <a:buChar char="•"/>
            </a:pPr>
            <a:r>
              <a:rPr lang="es-ES" dirty="0" smtClean="0"/>
              <a:t>IESS.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s-ES" dirty="0" smtClean="0"/>
              <a:t>Sociedad de Lucha Contra El Cáncer, SOLCA </a:t>
            </a:r>
          </a:p>
          <a:p>
            <a:pPr marL="266700" indent="-266700">
              <a:buFont typeface="Arial" pitchFamily="34" charset="0"/>
              <a:buChar char="•"/>
            </a:pPr>
            <a:r>
              <a:rPr lang="es-ES" dirty="0" smtClean="0"/>
              <a:t>Los servicios de salud municipal</a:t>
            </a:r>
          </a:p>
          <a:p>
            <a:pPr marL="266700" lvl="0" indent="-266700">
              <a:buFont typeface="Arial" pitchFamily="34" charset="0"/>
              <a:buChar char="•"/>
            </a:pPr>
            <a:r>
              <a:rPr lang="es-ES" dirty="0" smtClean="0"/>
              <a:t>Junta de Beneficencia de Guayaquil</a:t>
            </a:r>
          </a:p>
          <a:p>
            <a:pPr marL="266700" lvl="0" indent="-266700">
              <a:buFont typeface="Arial" pitchFamily="34" charset="0"/>
              <a:buChar char="•"/>
            </a:pPr>
            <a:r>
              <a:rPr lang="es-ES" dirty="0" smtClean="0"/>
              <a:t>Cruz Roja Ecuatoriana.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86116" y="5143512"/>
            <a:ext cx="5357850" cy="120032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bg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Hospitales, clínicas, dispensarios, consultorios, farmacias y las empresas de medicina prepagada y aseguradoras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357165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Instituciones que participaron de la elaboración del perfil;</a:t>
            </a:r>
          </a:p>
          <a:p>
            <a:r>
              <a:rPr lang="es-ES" dirty="0" smtClean="0"/>
              <a:t>- Ministerio de Salud Pública (MSP)</a:t>
            </a:r>
          </a:p>
          <a:p>
            <a:r>
              <a:rPr lang="es-ES" dirty="0" smtClean="0"/>
              <a:t>- Consejo Nacional de Salud (CONASA)</a:t>
            </a:r>
          </a:p>
          <a:p>
            <a:r>
              <a:rPr lang="es-ES" dirty="0" smtClean="0"/>
              <a:t>- Instituto Ecuatoriano de Seguridad Social (IESS)</a:t>
            </a:r>
          </a:p>
          <a:p>
            <a:r>
              <a:rPr lang="es-ES" dirty="0" smtClean="0"/>
              <a:t>- Instituto de Seguridad Social de las Fuerzas Armadas (ISSFA)</a:t>
            </a:r>
          </a:p>
          <a:p>
            <a:r>
              <a:rPr lang="es-ES" dirty="0" smtClean="0"/>
              <a:t>- Instituto Nacional de Estadísticas y Censos (INEC)</a:t>
            </a:r>
          </a:p>
          <a:p>
            <a:r>
              <a:rPr lang="es-ES" dirty="0" smtClean="0"/>
              <a:t>- Organización Panamericana de la Salud (OPS)</a:t>
            </a:r>
          </a:p>
          <a:p>
            <a:r>
              <a:rPr lang="es-ES" dirty="0" smtClean="0"/>
              <a:t>- Centro de Investigaciones Sociales del Milenio (CISMIL)</a:t>
            </a:r>
          </a:p>
          <a:p>
            <a:r>
              <a:rPr lang="es-ES" dirty="0" smtClean="0"/>
              <a:t>- Sociedad de lucha contra el Cáncer del Ecuador (SOLCA)</a:t>
            </a:r>
          </a:p>
          <a:p>
            <a:r>
              <a:rPr lang="pt-BR" dirty="0" smtClean="0"/>
              <a:t>- Junta de Beneficência de Guayaquil (JBG)</a:t>
            </a:r>
          </a:p>
          <a:p>
            <a:r>
              <a:rPr lang="es-ES" dirty="0" smtClean="0"/>
              <a:t>- Asociación de Facultades Ecuatorianas de Medicinas y Ciencias de la Salud (AFEME)</a:t>
            </a:r>
          </a:p>
          <a:p>
            <a:r>
              <a:rPr lang="es-ES" dirty="0" smtClean="0"/>
              <a:t>- Directivos de Escuelas de Salud Pública (Públicas y privadas)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428604"/>
            <a:ext cx="85010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FUNCIONES DEL SISTEMA DE SALUD</a:t>
            </a:r>
          </a:p>
          <a:p>
            <a:r>
              <a:rPr lang="es-ES" sz="2400" dirty="0" smtClean="0"/>
              <a:t>El artículo 32 de la Constitución Política de la República del Ecuador 2008 consagra a la </a:t>
            </a:r>
            <a:r>
              <a:rPr lang="es-ES" sz="2400" dirty="0" smtClean="0"/>
              <a:t>salud como </a:t>
            </a:r>
            <a:r>
              <a:rPr lang="es-ES" sz="2400" dirty="0" smtClean="0"/>
              <a:t>un derecho garantizado por el Estado mediante políticas económicas, sociales, culturales, </a:t>
            </a:r>
            <a:r>
              <a:rPr lang="es-ES" sz="2400" dirty="0" smtClean="0"/>
              <a:t>educativas y </a:t>
            </a:r>
            <a:r>
              <a:rPr lang="es-ES" sz="2400" dirty="0" smtClean="0"/>
              <a:t>ambientales; </a:t>
            </a:r>
            <a:r>
              <a:rPr lang="es-ES" sz="2400" dirty="0" smtClean="0"/>
              <a:t> </a:t>
            </a:r>
            <a:r>
              <a:rPr lang="es-ES" sz="2400" dirty="0" smtClean="0"/>
              <a:t>el acceso permanente, oportuno y sin exclusión a programas, acciones y servicios </a:t>
            </a:r>
            <a:r>
              <a:rPr lang="es-ES" sz="2400" dirty="0" smtClean="0"/>
              <a:t>de promoción </a:t>
            </a:r>
            <a:r>
              <a:rPr lang="es-ES" sz="2400" dirty="0" smtClean="0"/>
              <a:t>y atención integral de salud, salud sexual y salud reproductiva</a:t>
            </a:r>
            <a:endParaRPr lang="es-E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785794"/>
            <a:ext cx="82153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La prestación de los servicios de</a:t>
            </a:r>
          </a:p>
          <a:p>
            <a:r>
              <a:rPr lang="es-ES" sz="2800" dirty="0" smtClean="0"/>
              <a:t>salud se regirá por los principios de equidad, universalidad, solidaridad, interculturalidad, calidad, eficiencia,</a:t>
            </a:r>
          </a:p>
          <a:p>
            <a:r>
              <a:rPr lang="es-ES" sz="2800" dirty="0" smtClean="0"/>
              <a:t>eficacia, precaución y bioética, con enfoque de género y generacional.</a:t>
            </a:r>
            <a:endParaRPr lang="es-E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58847"/>
            <a:ext cx="8358246" cy="6156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Además, el artículo 358 menciona que</a:t>
            </a:r>
          </a:p>
          <a:p>
            <a:r>
              <a:rPr lang="es-ES" sz="2400" dirty="0" smtClean="0"/>
              <a:t>“el sistema nacional de salud tendrá por finalidad el desarrollo, protección y recuperación de las capacidades</a:t>
            </a:r>
          </a:p>
          <a:p>
            <a:r>
              <a:rPr lang="es-ES" sz="2400" dirty="0" smtClean="0"/>
              <a:t>y potencialidades para una vida saludable e integral…..”; el artículo 359 enuncia que “El sistema nacional</a:t>
            </a:r>
          </a:p>
          <a:p>
            <a:r>
              <a:rPr lang="es-ES" sz="2400" dirty="0" smtClean="0"/>
              <a:t>de salud comprenderá las instituciones, programas, políticas, recursos, acciones y actores en salud…” y,</a:t>
            </a:r>
          </a:p>
          <a:p>
            <a:r>
              <a:rPr lang="es-ES" sz="2400" dirty="0" smtClean="0"/>
              <a:t>en el artículo 360 que “el sistema garantizará, a través de las instituciones que lo conforman, la promoción,</a:t>
            </a:r>
          </a:p>
          <a:p>
            <a:r>
              <a:rPr lang="es-ES" sz="2400" dirty="0" smtClean="0"/>
              <a:t>prevención y atención integral, familiar y comunitaria, con base en la atención primaria de salud</a:t>
            </a:r>
            <a:endParaRPr lang="es-E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357166"/>
            <a:ext cx="8286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</a:rPr>
              <a:t>RECTORÍA</a:t>
            </a:r>
          </a:p>
          <a:p>
            <a:r>
              <a:rPr lang="es-ES" sz="2000" dirty="0" smtClean="0"/>
              <a:t>.</a:t>
            </a:r>
            <a:r>
              <a:rPr lang="es-ES" sz="2400" dirty="0" smtClean="0">
                <a:solidFill>
                  <a:schemeClr val="tx2"/>
                </a:solidFill>
              </a:rPr>
              <a:t>1. MAPEO DE LA AUTORIDAD SANITARIA NACIONAL</a:t>
            </a:r>
            <a:endParaRPr lang="es-ES" sz="2000" dirty="0" smtClean="0">
              <a:solidFill>
                <a:schemeClr val="tx2"/>
              </a:solidFill>
            </a:endParaRPr>
          </a:p>
          <a:p>
            <a:r>
              <a:rPr lang="es-ES" sz="2000" dirty="0" smtClean="0"/>
              <a:t>De acuerdo con el marco constitucional y legal vigente, el Ministerio de Salud Pública (MSP) es el ente rector</a:t>
            </a:r>
          </a:p>
          <a:p>
            <a:r>
              <a:rPr lang="es-ES" sz="2000" dirty="0" smtClean="0"/>
              <a:t>de la salud en el país y lleva el liderazgo en todos los procesos </a:t>
            </a:r>
            <a:r>
              <a:rPr lang="es-ES" sz="2400" dirty="0" smtClean="0"/>
              <a:t>definidos</a:t>
            </a:r>
            <a:r>
              <a:rPr lang="es-ES" sz="2000" dirty="0" smtClean="0"/>
              <a:t> en las políticas de salud del gobierno.</a:t>
            </a:r>
          </a:p>
          <a:p>
            <a:r>
              <a:rPr lang="es-ES" sz="2000" dirty="0" smtClean="0"/>
              <a:t>El MSP participa activamente con los diversos actores involucrados en salud para la concertación de dichas</a:t>
            </a:r>
          </a:p>
          <a:p>
            <a:r>
              <a:rPr lang="es-ES" sz="2000" dirty="0" smtClean="0"/>
              <a:t>políticas a nivel sectorial a través del Consejo Nacional de Salud (CONASA), presidido por el ministro/a de salud.</a:t>
            </a:r>
            <a:endParaRPr lang="es-E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751344"/>
            <a:ext cx="80010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Las instituciones de Seguridad Social representadas por el Instituto Ecuatoriano de Seguridad Social (IESS)</a:t>
            </a:r>
          </a:p>
          <a:p>
            <a:r>
              <a:rPr lang="es-ES" sz="2400" dirty="0" smtClean="0"/>
              <a:t>que incluye al Seguro Social Campesino (SSC), el Instituto de Seguridad Social de las Fuerzas Armadas</a:t>
            </a:r>
          </a:p>
          <a:p>
            <a:r>
              <a:rPr lang="es-ES" sz="2400" dirty="0" smtClean="0"/>
              <a:t>(ISSFA) y el Instituto de Seguridad Social de la Policía (ISSPOL) reconocen formalmente la rectoría del MSP</a:t>
            </a:r>
          </a:p>
          <a:p>
            <a:r>
              <a:rPr lang="es-ES" sz="2400" dirty="0" smtClean="0"/>
              <a:t>en los aspectos referentes al acceso universal a los servicios integrales, y forman parte del CONASA.</a:t>
            </a:r>
            <a:endParaRPr lang="es-E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285728"/>
            <a:ext cx="792961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El CONASA</a:t>
            </a:r>
            <a:r>
              <a:rPr lang="es-ES" sz="2000" dirty="0" smtClean="0"/>
              <a:t>, cuyo propósito es promover los consensos en las políticas públicas e impulsar los</a:t>
            </a:r>
          </a:p>
          <a:p>
            <a:r>
              <a:rPr lang="es-ES" sz="2000" dirty="0" smtClean="0"/>
              <a:t>mecanismos de coordinación para la organización y desarrollo del Sistema Nacional de Salud conforme a la Ley Orgánica del Sistema Nacional de Salud (LOSNS). Su directorio está conformado por representantes de las instituciones públicas y privadas que actúan en el sector salud y funciona básicamente a través de comisiones de expertos institucionales (Planificación, Medicamentos, Recursos Humanos, Bioética), para generar acuerdos respecto a políticas, normas, reglamentos y otros instrumentos técnicos de aplicación</a:t>
            </a:r>
          </a:p>
          <a:p>
            <a:r>
              <a:rPr lang="es-ES" sz="2000" dirty="0" smtClean="0"/>
              <a:t>general.</a:t>
            </a:r>
            <a:endParaRPr lang="es-E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0"/>
            <a:ext cx="8786842" cy="7183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Cabe destacar las políticas y planes de trabajo de: Medicamentos; de Investigación</a:t>
            </a:r>
          </a:p>
          <a:p>
            <a:r>
              <a:rPr lang="es-ES" sz="2800" dirty="0" smtClean="0"/>
              <a:t>en Salud; de Promoción de la Salud; de Salud y Derechos Sexuales y Reproductivos; de Bioética; las guías</a:t>
            </a:r>
          </a:p>
          <a:p>
            <a:r>
              <a:rPr lang="es-ES" sz="2800" dirty="0" smtClean="0"/>
              <a:t>para la conformación de los consejos de salud y para la elaboración de los planes de salud, los formularios</a:t>
            </a:r>
          </a:p>
          <a:p>
            <a:r>
              <a:rPr lang="es-ES" sz="2800" dirty="0" smtClean="0"/>
              <a:t>generales de la Historia Clínica Única, el conjunto de prestaciones y los protocolos clínicos de las prestaciones</a:t>
            </a:r>
          </a:p>
          <a:p>
            <a:r>
              <a:rPr lang="es-ES" sz="2800" dirty="0" smtClean="0"/>
              <a:t>priorizadas.</a:t>
            </a:r>
            <a:endParaRPr lang="es-E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500042"/>
            <a:ext cx="807249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CONDUCCIÓN DE LA POLÍTICA GENERAL DE SALUD</a:t>
            </a:r>
          </a:p>
          <a:p>
            <a:endParaRPr lang="es-ES" sz="2400" dirty="0" smtClean="0">
              <a:solidFill>
                <a:srgbClr val="FF0000"/>
              </a:solidFill>
            </a:endParaRPr>
          </a:p>
          <a:p>
            <a:r>
              <a:rPr lang="es-ES" sz="2400" dirty="0" smtClean="0"/>
              <a:t>En el período 2002 – 2006, luego de un proceso participativo de consulta nacional a los diferentes actores</a:t>
            </a:r>
          </a:p>
          <a:p>
            <a:r>
              <a:rPr lang="es-ES" sz="2400" dirty="0" smtClean="0"/>
              <a:t>del Estado y la Sociedad Civil promovido por el MSP y el CONASA, se aprobó una propuesta de Política</a:t>
            </a:r>
          </a:p>
          <a:p>
            <a:r>
              <a:rPr lang="es-ES" sz="2400" dirty="0" smtClean="0"/>
              <a:t>Nacional de Salud organizada en tres ámbitos de acción: a) la construcción de ciudadanía en salud, b) la</a:t>
            </a:r>
          </a:p>
          <a:p>
            <a:r>
              <a:rPr lang="es-ES" sz="2400" dirty="0" smtClean="0"/>
              <a:t>protección integral de salud y, c) el desarrollo sectorial.</a:t>
            </a:r>
            <a:endParaRPr lang="es-E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6"/>
          <p:cNvPicPr>
            <a:picLocks noChangeAspect="1" noChangeArrowheads="1"/>
          </p:cNvPicPr>
          <p:nvPr/>
        </p:nvPicPr>
        <p:blipFill>
          <a:blip r:embed="rId3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0" y="428604"/>
            <a:ext cx="8572528" cy="6324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5113" indent="-265113" algn="ctr"/>
            <a:r>
              <a:rPr lang="es-ES" sz="3600" b="1" i="0" dirty="0"/>
              <a:t>      SISTEMA NACIONAL DE </a:t>
            </a:r>
            <a:r>
              <a:rPr lang="es-ES" sz="3600" b="1" i="0" dirty="0" smtClean="0"/>
              <a:t>SALUD</a:t>
            </a:r>
          </a:p>
          <a:p>
            <a:pPr marL="265113" indent="-265113" algn="ctr"/>
            <a:endParaRPr lang="es-ES" sz="1900" i="0" dirty="0" smtClean="0"/>
          </a:p>
          <a:p>
            <a:pPr marL="265113" indent="-265113" algn="ctr"/>
            <a:endParaRPr lang="es-ES" sz="1900" dirty="0"/>
          </a:p>
          <a:p>
            <a:pPr marL="265113" indent="-265113" algn="ctr">
              <a:buFont typeface="Wingdings" pitchFamily="2" charset="2"/>
              <a:buChar char="Ø"/>
            </a:pPr>
            <a:r>
              <a:rPr lang="es-ES" sz="2400" b="1" i="0" dirty="0" smtClean="0"/>
              <a:t>Conjunto de métodos y formas que definen el como dar atención de salud.</a:t>
            </a:r>
          </a:p>
          <a:p>
            <a:pPr marL="265113" indent="-265113" algn="ctr"/>
            <a:endParaRPr lang="es-ES" sz="2400" i="0" dirty="0"/>
          </a:p>
          <a:p>
            <a:pPr marL="722313" lvl="1" indent="-265113">
              <a:buFont typeface="Wingdings" pitchFamily="2" charset="2"/>
              <a:buChar char="Ø"/>
            </a:pPr>
            <a:r>
              <a:rPr lang="es-ES" sz="2400" b="1" i="0" dirty="0"/>
              <a:t>Finalidad mejorar el nivel de salud y vida de la población ecuatoriana.</a:t>
            </a:r>
          </a:p>
          <a:p>
            <a:pPr marL="265113" indent="-265113" algn="just">
              <a:buFont typeface="Wingdings" pitchFamily="2" charset="2"/>
              <a:buChar char="Ø"/>
            </a:pPr>
            <a:endParaRPr lang="es-ES" sz="2400" b="1" i="0" dirty="0"/>
          </a:p>
          <a:p>
            <a:pPr marL="722313" lvl="1" indent="-265113" algn="just">
              <a:buFont typeface="Wingdings" pitchFamily="2" charset="2"/>
              <a:buChar char="Ø"/>
            </a:pPr>
            <a:r>
              <a:rPr lang="es-ES" sz="2400" b="1" i="0" dirty="0" smtClean="0"/>
              <a:t>Esta constituido </a:t>
            </a:r>
            <a:r>
              <a:rPr lang="es-ES" sz="2400" b="1" i="0" dirty="0"/>
              <a:t>por las entidades públicas, privadas, autónomas y comunitarias del sector de </a:t>
            </a:r>
            <a:r>
              <a:rPr lang="es-ES" sz="2400" b="1" i="0" dirty="0" smtClean="0"/>
              <a:t>salud.</a:t>
            </a:r>
            <a:endParaRPr lang="es-ES" sz="2400" b="1" i="0" dirty="0"/>
          </a:p>
          <a:p>
            <a:pPr marL="265113" indent="-265113" algn="just"/>
            <a:endParaRPr lang="es-ES" sz="1900" b="1" i="0" dirty="0"/>
          </a:p>
          <a:p>
            <a:pPr marL="265113" indent="-265113">
              <a:buFont typeface="Arial" charset="0"/>
              <a:buChar char="•"/>
            </a:pPr>
            <a:endParaRPr lang="es-ES" i="0" dirty="0">
              <a:solidFill>
                <a:schemeClr val="hlink"/>
              </a:solidFill>
            </a:endParaRPr>
          </a:p>
          <a:p>
            <a:pPr marL="265113" indent="-265113">
              <a:buFont typeface="Arial" charset="0"/>
              <a:buChar char="•"/>
            </a:pPr>
            <a:endParaRPr lang="es-ES" i="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357165"/>
            <a:ext cx="864396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rgbClr val="FF0000"/>
                </a:solidFill>
              </a:rPr>
              <a:t>LOS OBJETIVOS EXPLICITADOS DE ESTA POLÍTICA FUERON: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1. </a:t>
            </a:r>
            <a:r>
              <a:rPr lang="es-ES" dirty="0" smtClean="0"/>
              <a:t>Promover la ciudadanía en salud, la garantía, el respeto, la promoción, la protección y la</a:t>
            </a:r>
          </a:p>
          <a:p>
            <a:r>
              <a:rPr lang="es-ES" dirty="0" smtClean="0"/>
              <a:t>exigibilidad de los derechos humanos para el ejercicio de una vida digna y saludable;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2</a:t>
            </a:r>
            <a:r>
              <a:rPr lang="es-ES" dirty="0" smtClean="0"/>
              <a:t>. Garantizar la protección integral de la salud de la población ecuatoriana facilitando los medios</a:t>
            </a:r>
          </a:p>
          <a:p>
            <a:r>
              <a:rPr lang="es-ES" dirty="0" smtClean="0"/>
              <a:t>para promover la salud, tanto física como mental, prevenir y enfrentar las enfermedades y</a:t>
            </a:r>
          </a:p>
          <a:p>
            <a:r>
              <a:rPr lang="es-ES" dirty="0" smtClean="0"/>
              <a:t>sus causas, mitigando sus efectos biológicos, económicos y sociales; y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3</a:t>
            </a:r>
            <a:r>
              <a:rPr lang="es-ES" dirty="0" smtClean="0"/>
              <a:t>. Desarrollar las capacidades del sector salud mediante procesos organizativos y participativos</a:t>
            </a:r>
          </a:p>
          <a:p>
            <a:r>
              <a:rPr lang="es-ES" dirty="0" smtClean="0"/>
              <a:t>que conduzcan al establecimiento y funcionamiento del Sistema Nacional de Salud, el</a:t>
            </a:r>
          </a:p>
          <a:p>
            <a:r>
              <a:rPr lang="es-ES" dirty="0" smtClean="0"/>
              <a:t>desarrollo integral del talento humano, el desarrollo científico y tecnológico y el impulso a los</a:t>
            </a:r>
          </a:p>
          <a:p>
            <a:r>
              <a:rPr lang="es-ES" dirty="0" smtClean="0"/>
              <a:t>sistemas de información y la dotación de recursos materiales, tecnológicos y financieros</a:t>
            </a: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285728"/>
            <a:ext cx="8643998" cy="5775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ESTRATEGIAS Y PROGRAMAS DE SALUD</a:t>
            </a:r>
          </a:p>
          <a:p>
            <a:r>
              <a:rPr lang="es-ES" dirty="0" smtClean="0"/>
              <a:t>La política nacional de salud se fundamenta en los principios</a:t>
            </a:r>
          </a:p>
          <a:p>
            <a:r>
              <a:rPr lang="es-ES" dirty="0" smtClean="0"/>
              <a:t>de equidad, universalidad, solidaridad, calidad, pluralidad, eficiencia,</a:t>
            </a:r>
          </a:p>
          <a:p>
            <a:r>
              <a:rPr lang="es-ES" dirty="0" smtClean="0"/>
              <a:t>ética e integralidad. Sus principales objetivos son promover</a:t>
            </a:r>
          </a:p>
          <a:p>
            <a:r>
              <a:rPr lang="es-ES" dirty="0" smtClean="0"/>
              <a:t>en la ciudadanía la garantía, el respeto, la promoción, la</a:t>
            </a:r>
          </a:p>
          <a:p>
            <a:r>
              <a:rPr lang="es-ES" dirty="0" smtClean="0"/>
              <a:t>protección y la demanda de los derechos humanos en salud para</a:t>
            </a:r>
          </a:p>
          <a:p>
            <a:r>
              <a:rPr lang="es-ES" dirty="0" smtClean="0"/>
              <a:t>el ejercicio de una vida digna y saludable; garantizar la protección</a:t>
            </a:r>
          </a:p>
          <a:p>
            <a:r>
              <a:rPr lang="es-ES" dirty="0" smtClean="0"/>
              <a:t>integral de la salud de la población, facilitando los medios</a:t>
            </a:r>
          </a:p>
          <a:p>
            <a:r>
              <a:rPr lang="es-ES" dirty="0" smtClean="0"/>
              <a:t>para promover la salud, tanto física como mental, y prevenir y enfrentar</a:t>
            </a:r>
          </a:p>
          <a:p>
            <a:r>
              <a:rPr lang="es-ES" dirty="0" smtClean="0"/>
              <a:t>las enfermedades y sus causas, mitigando sus efectos biológicos,</a:t>
            </a:r>
          </a:p>
          <a:p>
            <a:r>
              <a:rPr lang="es-ES" dirty="0" smtClean="0"/>
              <a:t>económicos y sociales.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428604"/>
            <a:ext cx="88582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CONASA y los gobiernos provinciales y cantonales promovieron</a:t>
            </a:r>
          </a:p>
          <a:p>
            <a:r>
              <a:rPr lang="es-ES" sz="2800" dirty="0" smtClean="0"/>
              <a:t>la aplicación de la ley para la construcción del sistema mediante</a:t>
            </a:r>
          </a:p>
          <a:p>
            <a:r>
              <a:rPr lang="es-ES" sz="2800" dirty="0" smtClean="0"/>
              <a:t>la conformación de los consejos cantonales y provinciales</a:t>
            </a:r>
          </a:p>
          <a:p>
            <a:r>
              <a:rPr lang="es-ES" sz="2800" dirty="0" smtClean="0"/>
              <a:t>de salud y sus respectivos planes locales de salud. Hasta 2006, el</a:t>
            </a:r>
          </a:p>
          <a:p>
            <a:r>
              <a:rPr lang="es-ES" sz="2800" dirty="0" smtClean="0"/>
              <a:t>MSP realizaba actividades de prevención de la enfermedad y protección</a:t>
            </a:r>
          </a:p>
          <a:p>
            <a:r>
              <a:rPr lang="es-ES" sz="2800" dirty="0" smtClean="0"/>
              <a:t>de la salud junto con la atención de la morbilidad prevalente;</a:t>
            </a:r>
            <a:endParaRPr lang="es-E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357166"/>
            <a:ext cx="82153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ORGANIZACIÓN DEL SISTEMA DE SALUD</a:t>
            </a:r>
            <a:endParaRPr lang="es-ES" sz="2000" dirty="0">
              <a:solidFill>
                <a:srgbClr val="FF000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282" y="1071546"/>
            <a:ext cx="89297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chemeClr val="tx2"/>
                </a:solidFill>
              </a:rPr>
              <a:t>Al MSP </a:t>
            </a:r>
            <a:r>
              <a:rPr lang="es-ES" sz="2400" dirty="0" smtClean="0"/>
              <a:t>le corresponde la regulación, dirección y control del sector y</a:t>
            </a:r>
          </a:p>
          <a:p>
            <a:r>
              <a:rPr lang="es-ES" sz="2400" dirty="0" smtClean="0"/>
              <a:t>cuenta con una dirección de salud en cada provincia y, al interior</a:t>
            </a:r>
          </a:p>
          <a:p>
            <a:r>
              <a:rPr lang="es-ES" sz="2400" dirty="0" smtClean="0"/>
              <a:t>de cada una de ellas, con áreas de salud que son circunscripciones geopoblacionales, en su mayoría coincidentes con el ámbito político-administrativo del cantón o municipio. El MSP también lleva a cabo una serie de programas de promoción y protección</a:t>
            </a:r>
          </a:p>
          <a:p>
            <a:r>
              <a:rPr lang="es-ES" sz="2400" dirty="0" smtClean="0"/>
              <a:t>de la salud y coordina con el Ministerio de Educación el desarrollo de la iniciativa de escuelas saludables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5720" y="357166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rgbClr val="FF0000"/>
                </a:solidFill>
              </a:rPr>
              <a:t>El IESS </a:t>
            </a:r>
            <a:r>
              <a:rPr lang="es-ES" sz="2000" dirty="0" smtClean="0"/>
              <a:t>mantiene un régimen de afiliación personal, orientado básicamente a proteger a los trabajadores dependientes tanto del sector público como del privado; el esquema de seguro social incluye</a:t>
            </a:r>
          </a:p>
          <a:p>
            <a:r>
              <a:rPr lang="es-ES" sz="2000" dirty="0" smtClean="0"/>
              <a:t>prestaciones económicas y de atención médica, con las cuales cubre a 10% de la población</a:t>
            </a:r>
          </a:p>
          <a:p>
            <a:r>
              <a:rPr lang="es-ES" sz="2000" dirty="0" smtClean="0">
                <a:solidFill>
                  <a:srgbClr val="FF0000"/>
                </a:solidFill>
              </a:rPr>
              <a:t> El Seguro Social Campesino </a:t>
            </a:r>
            <a:r>
              <a:rPr lang="es-ES" sz="2000" dirty="0" smtClean="0"/>
              <a:t>afilia a los trabajadores del área rural y su cobertura es de carácter</a:t>
            </a:r>
          </a:p>
          <a:p>
            <a:r>
              <a:rPr lang="es-ES" sz="2000" dirty="0" smtClean="0"/>
              <a:t>familiar; incluye prestaciones sociales como servicios mortuorios, invalidez y vejez, así como servicios de atención médica primaria que se proyectan a la población rural del país (la cual representa 37% de la población nacional), de la cual se estima cubre a 9,2%.</a:t>
            </a:r>
            <a:endParaRPr lang="es-E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335846"/>
            <a:ext cx="82153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La Sanidad de las Fuerzas Armadas y de la Policía dispone de servicios ambulatorios y de hospitalización. </a:t>
            </a:r>
          </a:p>
          <a:p>
            <a:r>
              <a:rPr lang="es-ES" sz="2400" dirty="0" smtClean="0"/>
              <a:t>La JBG es una entidad autónoma de servicio social cuyo financiamiento</a:t>
            </a:r>
          </a:p>
          <a:p>
            <a:r>
              <a:rPr lang="es-ES" sz="2400" dirty="0" smtClean="0"/>
              <a:t>proviene principalmente de la lotería nacional y que cuenta con cuatro hospitales, dos de medicina general y dos especializados</a:t>
            </a:r>
          </a:p>
          <a:p>
            <a:r>
              <a:rPr lang="es-ES" sz="2400" dirty="0" smtClean="0"/>
              <a:t>localizados en la ciudad de Guayaquil .SOLCA —una entidad privada</a:t>
            </a:r>
          </a:p>
          <a:p>
            <a:r>
              <a:rPr lang="es-ES" sz="2400" dirty="0" smtClean="0"/>
              <a:t>con fines sociales que cubre parte de la demanda nacional</a:t>
            </a:r>
          </a:p>
          <a:p>
            <a:r>
              <a:rPr lang="es-ES" sz="2400" dirty="0" smtClean="0"/>
              <a:t>de diagnóstico y tratamiento del cáncer</a:t>
            </a:r>
            <a:endParaRPr lang="es-E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335846"/>
            <a:ext cx="864399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El sector privado (que representa 15% de los establecimientos</a:t>
            </a:r>
          </a:p>
          <a:p>
            <a:r>
              <a:rPr lang="es-ES" sz="2400" dirty="0" smtClean="0"/>
              <a:t>de salud del país) está integrado tanto por entidades con fines de</a:t>
            </a:r>
          </a:p>
          <a:p>
            <a:r>
              <a:rPr lang="es-ES" sz="2400" dirty="0" smtClean="0"/>
              <a:t>lucro (hospitales, clínicas, dispensarios, consultorios, farmacias y</a:t>
            </a:r>
          </a:p>
          <a:p>
            <a:r>
              <a:rPr lang="es-ES" sz="2400" dirty="0" smtClean="0"/>
              <a:t>empresas de medicina </a:t>
            </a:r>
            <a:r>
              <a:rPr lang="es-ES" sz="2800" dirty="0" smtClean="0"/>
              <a:t>prepagada</a:t>
            </a:r>
            <a:r>
              <a:rPr lang="es-ES" sz="2400" dirty="0" smtClean="0"/>
              <a:t>), como por diversas ONG, asociaciones</a:t>
            </a:r>
          </a:p>
          <a:p>
            <a:r>
              <a:rPr lang="es-ES" sz="2400" dirty="0" smtClean="0"/>
              <a:t>de servicio social y otras. Para su funcionamiento, los</a:t>
            </a:r>
          </a:p>
          <a:p>
            <a:r>
              <a:rPr lang="es-ES" sz="2400" dirty="0" smtClean="0"/>
              <a:t>entes privados deben estar registrados y autorizados por el MSP.</a:t>
            </a:r>
          </a:p>
          <a:p>
            <a:r>
              <a:rPr lang="es-ES" sz="2400" dirty="0" smtClean="0"/>
              <a:t>Las empresas de medicina prepagada cubren menos de 3% de la</a:t>
            </a:r>
          </a:p>
          <a:p>
            <a:r>
              <a:rPr lang="es-ES" sz="2400" dirty="0" smtClean="0"/>
              <a:t>población de los estratos de ingreso mediano y alto.</a:t>
            </a:r>
            <a:endParaRPr lang="es-E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-571528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357158" y="0"/>
            <a:ext cx="85725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Integración intersectorial para la seguridad alimentaria</a:t>
            </a:r>
          </a:p>
          <a:p>
            <a:r>
              <a:rPr lang="es-ES" dirty="0" smtClean="0"/>
              <a:t>Con el fin de realizar acciones integradas de alimentación y nutrición para la protección de los grupos más vulnerables</a:t>
            </a:r>
          </a:p>
          <a:p>
            <a:r>
              <a:rPr lang="es-ES" dirty="0" smtClean="0"/>
              <a:t>en las zonas con más carencias, tanto urbanas como rurales, en 2003 se inició el Sistema Integrado de Alimentación</a:t>
            </a:r>
          </a:p>
          <a:p>
            <a:r>
              <a:rPr lang="es-ES" dirty="0" smtClean="0"/>
              <a:t>y Nutrición (SIAN). En 2005 se reformuló el Sistema y se diseñó un plan integrado de alimentación complementaria</a:t>
            </a:r>
          </a:p>
          <a:p>
            <a:r>
              <a:rPr lang="es-ES" dirty="0" smtClean="0"/>
              <a:t>y nutricional, conformado por los siguientes programas:</a:t>
            </a:r>
          </a:p>
          <a:p>
            <a:r>
              <a:rPr lang="es-ES" dirty="0" smtClean="0"/>
              <a:t>• Programa de Alimentación Complementaria, del MSP, que atiende a mujeres embarazadas y en período de lactancia</a:t>
            </a:r>
          </a:p>
          <a:p>
            <a:r>
              <a:rPr lang="es-ES" dirty="0" smtClean="0"/>
              <a:t>y a niños menores de 3 años con los complementos alimentarios “Mi Bebida” y “Mi Papilla”.</a:t>
            </a:r>
          </a:p>
          <a:p>
            <a:r>
              <a:rPr lang="es-ES" dirty="0" smtClean="0"/>
              <a:t>• Programa Integrado de Micronutrientes del MSP, con los subprogramas de suplementación con micronutrientes (hierro, ácido fólico, vitamina A) y el Subprograma de Fortificación de Harina de Trigo con micronutrientes.</a:t>
            </a:r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285728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• Programa de Alimentación Escolar del Ministerio de Educación y Cultura, que cubre la población escolar de 6 a 15</a:t>
            </a:r>
          </a:p>
          <a:p>
            <a:r>
              <a:rPr lang="es-ES" dirty="0" smtClean="0"/>
              <a:t>años.</a:t>
            </a:r>
          </a:p>
          <a:p>
            <a:r>
              <a:rPr lang="es-ES" dirty="0" smtClean="0"/>
              <a:t>• Programa Aliméntate Ecuador del Ministerio de Bienestar Social, que atiende a la población infantil entre 4 y 5</a:t>
            </a:r>
          </a:p>
          <a:p>
            <a:r>
              <a:rPr lang="es-ES" dirty="0" smtClean="0"/>
              <a:t>años, discapacitados y adultos mayores.</a:t>
            </a:r>
          </a:p>
          <a:p>
            <a:r>
              <a:rPr lang="es-ES" dirty="0" smtClean="0"/>
              <a:t>La evaluación de “Mi Papilla” mostró un efecto benéfico sobre el estado nutricional y de micronutrientes, principalmente</a:t>
            </a:r>
          </a:p>
          <a:p>
            <a:r>
              <a:rPr lang="es-ES" dirty="0" smtClean="0"/>
              <a:t>de hierro, en la población menor de 2 años. Este producto proporciona el 100% de los requisitos diarios del</a:t>
            </a:r>
          </a:p>
          <a:p>
            <a:r>
              <a:rPr lang="es-ES" dirty="0" smtClean="0"/>
              <a:t>hierro, ácido fólico y cinc; el 60% de vitamina C, vitaminas del complejo B y magnesio, y el 30% de vitamina A, calcio</a:t>
            </a:r>
          </a:p>
          <a:p>
            <a:r>
              <a:rPr lang="es-ES" dirty="0" smtClean="0"/>
              <a:t>y fósforo; además, es precocido y solo requiere de una fuente limpia de agua potable para su preparación.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3143240" y="285728"/>
            <a:ext cx="1912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i="0" dirty="0" smtClean="0"/>
              <a:t>OBJETIVOS:</a:t>
            </a:r>
            <a:endParaRPr lang="es-ES" sz="2800" dirty="0"/>
          </a:p>
        </p:txBody>
      </p:sp>
      <p:sp>
        <p:nvSpPr>
          <p:cNvPr id="3" name="2 Rectángulo"/>
          <p:cNvSpPr/>
          <p:nvPr/>
        </p:nvSpPr>
        <p:spPr>
          <a:xfrm>
            <a:off x="357158" y="714356"/>
            <a:ext cx="835824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just">
              <a:buFont typeface="Arial" charset="0"/>
              <a:buChar char="•"/>
            </a:pPr>
            <a:r>
              <a:rPr lang="es-ES" sz="2000" b="1" i="0" dirty="0" smtClean="0"/>
              <a:t>Garantizar el acceso equitativo y universal a servicios de atención integral de salud.</a:t>
            </a:r>
          </a:p>
          <a:p>
            <a:pPr marL="265113" indent="-265113" algn="just"/>
            <a:endParaRPr lang="es-ES" sz="2000" b="1" i="0" dirty="0" smtClean="0"/>
          </a:p>
          <a:p>
            <a:pPr marL="265113" indent="-265113" algn="just">
              <a:buFont typeface="Arial" charset="0"/>
              <a:buChar char="•"/>
            </a:pPr>
            <a:r>
              <a:rPr lang="es-ES" sz="2000" b="1" i="0" dirty="0" smtClean="0"/>
              <a:t>Proteger integralmente a la persona de los riesgos y daños a la salud, al medio ambiente de su deterioro y alteración.</a:t>
            </a:r>
          </a:p>
          <a:p>
            <a:pPr marL="265113" indent="-265113" algn="just">
              <a:buFont typeface="Arial" charset="0"/>
              <a:buChar char="•"/>
            </a:pPr>
            <a:endParaRPr lang="es-ES" sz="2000" b="1" i="0" dirty="0" smtClean="0"/>
          </a:p>
          <a:p>
            <a:pPr marL="265113" indent="-265113" algn="just">
              <a:buFont typeface="Arial" charset="0"/>
              <a:buChar char="•"/>
            </a:pPr>
            <a:r>
              <a:rPr lang="es-ES" sz="2000" b="1" i="0" dirty="0" smtClean="0"/>
              <a:t>Generar entornos, estilos y condiciones de vidas saludables.</a:t>
            </a:r>
          </a:p>
          <a:p>
            <a:pPr marL="265113" indent="-265113" algn="just">
              <a:buFont typeface="Arial" charset="0"/>
              <a:buChar char="•"/>
            </a:pPr>
            <a:endParaRPr lang="es-ES" sz="2000" b="1" i="0" dirty="0" smtClean="0"/>
          </a:p>
          <a:p>
            <a:pPr marL="265113" indent="-265113" algn="just">
              <a:buFont typeface="Arial" charset="0"/>
              <a:buChar char="•"/>
            </a:pPr>
            <a:r>
              <a:rPr lang="es-ES" sz="2000" b="1" i="0" dirty="0" smtClean="0"/>
              <a:t>Promover la coordinación, la complementación y el desarrollo de las instituciones del sector.</a:t>
            </a:r>
          </a:p>
          <a:p>
            <a:pPr marL="265113" indent="-265113" algn="just">
              <a:buFont typeface="Arial" charset="0"/>
              <a:buChar char="•"/>
            </a:pPr>
            <a:endParaRPr lang="es-ES" sz="2000" b="1" i="0" dirty="0" smtClean="0"/>
          </a:p>
          <a:p>
            <a:pPr marL="265113" indent="-265113" algn="just">
              <a:buFont typeface="Arial" charset="0"/>
              <a:buChar char="•"/>
            </a:pPr>
            <a:r>
              <a:rPr lang="es-ES" sz="2000" b="1" i="0" dirty="0" smtClean="0"/>
              <a:t>Incorporar la participación ciudadana en la planificación y veeduría en todos los niveles y ámbitos de acción del Sistema Nacional de Salud</a:t>
            </a:r>
            <a:r>
              <a:rPr lang="es-ES" sz="2400" b="1" i="0" dirty="0" smtClean="0"/>
              <a:t>.</a:t>
            </a:r>
            <a:endParaRPr lang="es-ES" sz="2400" b="1" i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-642974" y="285728"/>
            <a:ext cx="9572662" cy="5682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i="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El Sistema Nacional </a:t>
            </a:r>
            <a:r>
              <a:rPr lang="es-ES" sz="1400" i="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de</a:t>
            </a:r>
            <a:r>
              <a:rPr lang="es-ES" sz="2000" i="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s</a:t>
            </a:r>
            <a:r>
              <a:rPr lang="es-ES" sz="2800" b="1" i="0" dirty="0" smtClean="0">
                <a:latin typeface="+mn-lt"/>
              </a:rPr>
              <a:t>PRINCIPIOS DEL SNS</a:t>
            </a:r>
            <a:endParaRPr lang="es-ES" b="1" i="0" dirty="0" smtClean="0"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Equidad: </a:t>
            </a:r>
            <a:r>
              <a:rPr lang="es-ES" sz="1400" b="1" dirty="0"/>
              <a:t>servicios de calidad, de acuerdo a sus necesidades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Calidad: </a:t>
            </a:r>
            <a:r>
              <a:rPr lang="es-ES" sz="1400" b="1" dirty="0"/>
              <a:t>efectividad de las </a:t>
            </a:r>
            <a:r>
              <a:rPr lang="es-ES" sz="1400" b="1" dirty="0" smtClean="0"/>
              <a:t>acciones y  </a:t>
            </a:r>
            <a:r>
              <a:rPr lang="es-ES" sz="1400" b="1" dirty="0"/>
              <a:t>atención con calidez 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Eficiencia:</a:t>
            </a:r>
            <a:r>
              <a:rPr lang="es-ES" sz="1400" b="1" dirty="0"/>
              <a:t> optimizar el rendimiento de los recursos disponibles 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Participación: </a:t>
            </a:r>
            <a:r>
              <a:rPr lang="es-ES" sz="1400" b="1" dirty="0"/>
              <a:t>promover que el ejercicio </a:t>
            </a:r>
            <a:r>
              <a:rPr lang="es-ES" sz="1400" b="1" dirty="0" smtClean="0"/>
              <a:t>ciudadano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Pluralidad: </a:t>
            </a:r>
            <a:r>
              <a:rPr lang="es-ES" sz="1400" b="1" dirty="0"/>
              <a:t>respetar las </a:t>
            </a:r>
            <a:r>
              <a:rPr lang="es-ES" sz="1400" b="1" dirty="0" smtClean="0"/>
              <a:t>necesidades de los diferentes grupos sociales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Solidaridad: </a:t>
            </a:r>
            <a:r>
              <a:rPr lang="es-ES" sz="1400" b="1" i="0" dirty="0" smtClean="0">
                <a:latin typeface="+mn-lt"/>
              </a:rPr>
              <a:t>resolver las</a:t>
            </a:r>
            <a:r>
              <a:rPr lang="es-ES" sz="1400" b="1" dirty="0" smtClean="0"/>
              <a:t> necesidades de </a:t>
            </a:r>
            <a:r>
              <a:rPr lang="es-ES" sz="1400" b="1" dirty="0"/>
              <a:t>la población mas </a:t>
            </a:r>
            <a:r>
              <a:rPr lang="es-ES" sz="1400" b="1" dirty="0" smtClean="0"/>
              <a:t>vulnerable.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Universalidad:</a:t>
            </a:r>
            <a:r>
              <a:rPr lang="es-ES" sz="1400" b="1" dirty="0"/>
              <a:t> extender la cobertura de los beneficios del </a:t>
            </a:r>
            <a:r>
              <a:rPr lang="es-ES" sz="1400" b="1" dirty="0" smtClean="0"/>
              <a:t>sistema.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Descentralización:</a:t>
            </a:r>
            <a:r>
              <a:rPr lang="es-ES" sz="1400" b="1" dirty="0"/>
              <a:t> sistema descentralizado del país.</a:t>
            </a:r>
            <a:endParaRPr lang="es-ES" sz="1400" b="1" i="0" dirty="0">
              <a:solidFill>
                <a:schemeClr val="accent1"/>
              </a:solidFill>
              <a:latin typeface="+mn-lt"/>
            </a:endParaRPr>
          </a:p>
          <a:p>
            <a:pPr marL="900113" indent="441325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s-ES" sz="1400" b="1" i="0" dirty="0" smtClean="0">
                <a:solidFill>
                  <a:schemeClr val="accent1"/>
                </a:solidFill>
                <a:latin typeface="+mn-lt"/>
              </a:rPr>
              <a:t>Autonomía:</a:t>
            </a:r>
            <a:r>
              <a:rPr lang="es-ES" sz="1400" b="1" dirty="0" smtClean="0"/>
              <a:t> de </a:t>
            </a:r>
            <a:r>
              <a:rPr lang="es-ES" sz="1400" b="1" dirty="0"/>
              <a:t>las instituciones </a:t>
            </a:r>
            <a:r>
              <a:rPr lang="es-ES" sz="1400" b="1" dirty="0" smtClean="0"/>
              <a:t>que lo forman.</a:t>
            </a:r>
            <a:endParaRPr lang="es-ES" sz="1600" b="1" i="0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ESAR´S 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71612"/>
            <a:ext cx="851943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2214546" y="642918"/>
            <a:ext cx="4098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i="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PLAN INTEGRAL DE SALUD</a:t>
            </a:r>
            <a:endParaRPr lang="es-E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Rectángulo"/>
          <p:cNvSpPr/>
          <p:nvPr/>
        </p:nvSpPr>
        <p:spPr>
          <a:xfrm>
            <a:off x="214282" y="266596"/>
            <a:ext cx="864399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solidFill>
                  <a:schemeClr val="accent5">
                    <a:lumMod val="50000"/>
                  </a:schemeClr>
                </a:solidFill>
              </a:rPr>
              <a:t>FUNCIONAMIENTO DEL SISTEMA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2000" b="1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/>
              <a:t>El Sistema Nacional de Salud </a:t>
            </a:r>
            <a:r>
              <a:rPr lang="es-ES" sz="2000" b="1" dirty="0" smtClean="0"/>
              <a:t>funciona </a:t>
            </a:r>
            <a:r>
              <a:rPr lang="es-ES" sz="2000" b="1" dirty="0"/>
              <a:t>de manera descentralizada, desconcentrada y participativa; para el efecto sus integrantes se </a:t>
            </a:r>
            <a:r>
              <a:rPr lang="es-ES" sz="2000" b="1" dirty="0" smtClean="0"/>
              <a:t>relaciona </a:t>
            </a:r>
            <a:r>
              <a:rPr lang="es-ES" sz="2000" b="1" dirty="0"/>
              <a:t>mediante las </a:t>
            </a:r>
            <a:r>
              <a:rPr lang="es-ES" sz="2000" b="1" dirty="0" smtClean="0"/>
              <a:t>funciones:</a:t>
            </a:r>
            <a:endParaRPr lang="es-ES" sz="2000" b="1" dirty="0"/>
          </a:p>
          <a:p>
            <a:pPr marL="539750" indent="-36036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ES" sz="2000" b="1" dirty="0"/>
              <a:t>Función de coordinación</a:t>
            </a:r>
          </a:p>
          <a:p>
            <a:pPr marL="539750" indent="-36036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s-ES" sz="2000" b="1" dirty="0"/>
          </a:p>
          <a:p>
            <a:pPr marL="539750" indent="-36036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ES" sz="2000" b="1" dirty="0"/>
              <a:t>Función de Provisión de Servicios de Salud</a:t>
            </a:r>
          </a:p>
          <a:p>
            <a:pPr marL="539750" indent="-36036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sz="2000" b="1" dirty="0"/>
          </a:p>
          <a:p>
            <a:pPr marL="539750" indent="-36036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ES" sz="2000" b="1" dirty="0"/>
              <a:t>Función de aseguramiento</a:t>
            </a:r>
          </a:p>
          <a:p>
            <a:pPr marL="539750" indent="-36036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s-ES" sz="2000" b="1" dirty="0"/>
          </a:p>
          <a:p>
            <a:pPr marL="539750" indent="-360363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s-ES" sz="2000" b="1" dirty="0"/>
              <a:t>Función de Financiamiento</a:t>
            </a:r>
            <a:endParaRPr lang="es-ES" sz="1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 txBox="1">
            <a:spLocks/>
          </p:cNvSpPr>
          <p:nvPr/>
        </p:nvSpPr>
        <p:spPr>
          <a:xfrm>
            <a:off x="428625" y="0"/>
            <a:ext cx="8229600" cy="16541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ORGANIZACIÓN DE LOS SISTEMAS NACIONALES DE SALUD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28625" y="1928813"/>
            <a:ext cx="8229600" cy="453072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ÚNICO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 startAt="2"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MIXTO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 startAt="2"/>
              <a:tabLst/>
              <a:defRPr/>
            </a:pPr>
            <a:endParaRPr kumimoji="0" lang="es-E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SISTEMA ÚNICO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 startAt="2"/>
              <a:tabLst/>
              <a:defRPr/>
            </a:pPr>
            <a:endParaRPr kumimoji="0" lang="es-E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 startAt="2"/>
              <a:tabLst/>
              <a:defRPr/>
            </a:pPr>
            <a:endParaRPr kumimoji="0" lang="es-E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s-E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ASISTENCIA PÚBLICA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se caracteriza por ser :</a:t>
            </a:r>
            <a:endParaRPr kumimoji="0" lang="es-E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Gratuito</a:t>
            </a: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Único por niveles </a:t>
            </a: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 control de demandas </a:t>
            </a: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Asumido por el estado</a:t>
            </a:r>
            <a:endParaRPr kumimoji="0" lang="es-E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 txBox="1">
            <a:spLocks/>
          </p:cNvSpPr>
          <p:nvPr/>
        </p:nvSpPr>
        <p:spPr>
          <a:xfrm>
            <a:off x="500034" y="428604"/>
            <a:ext cx="8229600" cy="11398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SEGURIDAD SOCIAL</a:t>
            </a:r>
            <a:endParaRPr kumimoji="0" lang="es-E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57200" y="1142984"/>
            <a:ext cx="8229600" cy="62151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un deber del ciudadano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Todos deben de aportar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Estado no interviene (vigila)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Hay control de la demanda (franquicia)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hay duplicidad de  atención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equitativo (coberturas reales)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hay salto de niveles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6"/>
          <p:cNvPicPr>
            <a:picLocks noChangeAspect="1" noChangeArrowheads="1"/>
          </p:cNvPicPr>
          <p:nvPr/>
        </p:nvPicPr>
        <p:blipFill>
          <a:blip r:embed="rId2" cstate="print">
            <a:lum bright="68000" contrast="-84000"/>
          </a:blip>
          <a:srcRect l="10974" r="1274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 txBox="1">
            <a:spLocks/>
          </p:cNvSpPr>
          <p:nvPr/>
        </p:nvSpPr>
        <p:spPr>
          <a:xfrm>
            <a:off x="428596" y="571480"/>
            <a:ext cx="8229600" cy="11398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SISTEMA MIXTO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Confluencias de Organizaciones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Hay duplicidad para la prestación de los servicios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hay atención por niveles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enfatiza en la libertad del usuario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Bajas coberturas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Costos elevados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hay racionalización de la oferta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Inequitativo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2179</Words>
  <Application>Microsoft Office PowerPoint</Application>
  <PresentationFormat>Presentación en pantalla (4:3)</PresentationFormat>
  <Paragraphs>195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SERVIDOR</dc:creator>
  <cp:lastModifiedBy>invitado1</cp:lastModifiedBy>
  <cp:revision>21</cp:revision>
  <dcterms:created xsi:type="dcterms:W3CDTF">2010-01-06T19:33:14Z</dcterms:created>
  <dcterms:modified xsi:type="dcterms:W3CDTF">2013-05-14T21:04:46Z</dcterms:modified>
</cp:coreProperties>
</file>