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9"/>
  </p:notesMasterIdLst>
  <p:sldIdLst>
    <p:sldId id="264" r:id="rId2"/>
    <p:sldId id="256" r:id="rId3"/>
    <p:sldId id="260" r:id="rId4"/>
    <p:sldId id="263" r:id="rId5"/>
    <p:sldId id="261" r:id="rId6"/>
    <p:sldId id="258" r:id="rId7"/>
    <p:sldId id="262" r:id="rId8"/>
    <p:sldId id="265" r:id="rId9"/>
    <p:sldId id="266" r:id="rId10"/>
    <p:sldId id="269" r:id="rId11"/>
    <p:sldId id="270" r:id="rId12"/>
    <p:sldId id="271" r:id="rId13"/>
    <p:sldId id="272" r:id="rId14"/>
    <p:sldId id="275" r:id="rId15"/>
    <p:sldId id="276" r:id="rId16"/>
    <p:sldId id="277" r:id="rId17"/>
    <p:sldId id="279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5" r:id="rId3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AB40B2-09EB-4C39-B553-F103CB5984FC}" v="27" dt="2024-10-08T02:12:55.139"/>
    <p1510:client id="{EE34E6B5-8494-92D1-6AE7-AAA37251C8A8}" v="315" dt="2024-10-08T01:53:27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0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F8F8F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6E63-4903-BEF2-8151A772A167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6E63-4903-BEF2-8151A772A167}"/>
              </c:ext>
            </c:extLst>
          </c:dPt>
          <c:cat>
            <c:strRef>
              <c:f>Sheet1!$A$2:$A$3</c:f>
              <c:strCache>
                <c:ptCount val="2"/>
                <c:pt idx="0">
                  <c:v>Autoestima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63-4903-BEF2-8151A772A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F8F8F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1AF5-42BF-9FD4-34A862D55A08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1AF5-42BF-9FD4-34A862D55A08}"/>
              </c:ext>
            </c:extLst>
          </c:dPt>
          <c:cat>
            <c:strRef>
              <c:f>Sheet1!$A$2:$A$3</c:f>
              <c:strCache>
                <c:ptCount val="2"/>
                <c:pt idx="0">
                  <c:v>Relaciones Saludables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F5-42BF-9FD4-34A862D55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F8F8F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4B08-4501-8745-2E102CDC4C3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4B08-4501-8745-2E102CDC4C33}"/>
              </c:ext>
            </c:extLst>
          </c:dPt>
          <c:cat>
            <c:strRef>
              <c:f>Sheet1!$A$2:$A$3</c:f>
              <c:strCache>
                <c:ptCount val="2"/>
                <c:pt idx="0">
                  <c:v>Objetivos Claros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08-4501-8745-2E102CDC4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F8F8F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2E5-411C-BB80-B5AFC5776E5C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2E5-411C-BB80-B5AFC5776E5C}"/>
              </c:ext>
            </c:extLst>
          </c:dPt>
          <c:cat>
            <c:strRef>
              <c:f>Sheet1!$A$2:$A$3</c:f>
              <c:strCache>
                <c:ptCount val="2"/>
                <c:pt idx="0">
                  <c:v>Manejo del Estrés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E5-411C-BB80-B5AFC5776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879EA-B71C-40E1-ABCD-11166EEA35F7}" type="datetimeFigureOut">
              <a:t>21/5/2025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B02A9-1F28-49F5-B0D1-CA7F73DB992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32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017" y="2351157"/>
            <a:ext cx="8960219" cy="3862074"/>
          </a:xfrm>
        </p:spPr>
        <p:txBody>
          <a:bodyPr anchor="t">
            <a:normAutofit/>
          </a:bodyPr>
          <a:lstStyle>
            <a:lvl1pPr algn="l">
              <a:defRPr sz="7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829799" y="3246438"/>
            <a:ext cx="4114800" cy="36512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5AAFEA-9797-719F-034E-1443278D0D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83792" y="1058042"/>
            <a:ext cx="5184775" cy="1197591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73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2230F5-597C-3032-DF77-75747627AE3E}"/>
              </a:ext>
            </a:extLst>
          </p:cNvPr>
          <p:cNvSpPr/>
          <p:nvPr userDrawn="1"/>
        </p:nvSpPr>
        <p:spPr>
          <a:xfrm>
            <a:off x="4276033" y="2342507"/>
            <a:ext cx="6692533" cy="16882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D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007C1-A2D2-F1A6-D730-4F0C404C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036" y="619624"/>
            <a:ext cx="6692533" cy="1633247"/>
          </a:xfrm>
        </p:spPr>
        <p:txBody>
          <a:bodyPr anchor="t">
            <a:noAutofit/>
          </a:bodyPr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DCB85-C1AE-389B-180B-F0755C7558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B6781-E0BB-8244-2B18-81C5A89AB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3D6F03-414F-3442-0C5B-EC88513781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619622"/>
            <a:ext cx="3279453" cy="3279453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61BF6E-948C-4AEB-61A4-244B2DE035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90381" y="4212337"/>
            <a:ext cx="2278187" cy="2278187"/>
          </a:xfrm>
        </p:spPr>
        <p:txBody>
          <a:bodyPr/>
          <a:lstStyle/>
          <a:p>
            <a:endParaRPr lang="en-ID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A50E1A-8491-728C-9FA7-3C2B65D8B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017" y="4437088"/>
            <a:ext cx="7732183" cy="2053435"/>
          </a:xfrm>
        </p:spPr>
        <p:txBody>
          <a:bodyPr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AD539BA3-D11E-897F-CE18-588B0DC93D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76034" y="2647814"/>
            <a:ext cx="6692533" cy="1382909"/>
          </a:xfrm>
          <a:noFill/>
        </p:spPr>
        <p:txBody>
          <a:bodyPr lIns="90000" tIns="46800" rIns="90000" bIns="4680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699D9A-0440-F623-A0B6-4C44724F54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018" y="4210878"/>
            <a:ext cx="7732182" cy="221192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05BCCAA-A432-8B61-761B-D9FE1F32AE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6034" y="2342507"/>
            <a:ext cx="6692533" cy="300289"/>
          </a:xfrm>
        </p:spPr>
        <p:txBody>
          <a:bodyPr anchor="b">
            <a:noAutofit/>
          </a:bodyPr>
          <a:lstStyle>
            <a:lvl1pPr>
              <a:defRPr sz="12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2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419B-0A7A-D6A9-278B-3CB3F6B1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860" y="619622"/>
            <a:ext cx="4448707" cy="1968969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75DCC-A5DC-45EE-5280-E6AF55C5FB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54E76-F34B-95F8-FD2E-0312C265A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D592EB7-0888-4601-189D-47D758F2EA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783792" cy="3855843"/>
          </a:xfrm>
        </p:spPr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5089FCE-DB18-D776-A8F9-8E69AD01AA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9017" y="4596384"/>
            <a:ext cx="5184775" cy="1849257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1pPr>
            <a:lvl2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2pPr>
            <a:lvl3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3pPr>
            <a:lvl4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4pPr>
            <a:lvl5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0477A3C-2108-3003-027C-E88B14294E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19862" y="3429000"/>
            <a:ext cx="4448706" cy="280937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1A7CC4-3079-7DF7-C21C-DE6408BF46E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0076" y="4121150"/>
            <a:ext cx="5183717" cy="402167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628143-A333-8CBE-65C0-7C44565BD9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19860" y="3075517"/>
            <a:ext cx="4448707" cy="286809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24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442312-9E63-3A81-2CB4-8F85F5C2CD49}"/>
              </a:ext>
            </a:extLst>
          </p:cNvPr>
          <p:cNvSpPr/>
          <p:nvPr userDrawn="1"/>
        </p:nvSpPr>
        <p:spPr>
          <a:xfrm>
            <a:off x="0" y="1945185"/>
            <a:ext cx="3878469" cy="49128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0176E-FDDF-30CB-EB74-A75B39D0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629587"/>
            <a:ext cx="10369550" cy="1197627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0C34D-8F75-41B3-4243-E45FBD015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13D18-EF04-D403-494B-02A03A28B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A0E6078-78A1-619C-E7B0-63DBC649FF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017" y="2688236"/>
            <a:ext cx="2702983" cy="366811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3E87E0F-2528-3A8B-F312-9C9235E586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6810" y="2688236"/>
            <a:ext cx="2850043" cy="366811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C7124D-DD4E-EC8C-E7C5-E61FED507E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0075" y="2238376"/>
            <a:ext cx="2708275" cy="370417"/>
          </a:xfrm>
        </p:spPr>
        <p:txBody>
          <a:bodyPr>
            <a:noAutofit/>
          </a:bodyPr>
          <a:lstStyle>
            <a:lvl1pPr>
              <a:defRPr sz="12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080B0E0-EDE6-D1DA-96BC-3A304EF166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6810" y="2238376"/>
            <a:ext cx="2850042" cy="370417"/>
          </a:xfrm>
        </p:spPr>
        <p:txBody>
          <a:bodyPr>
            <a:noAutofit/>
          </a:bodyPr>
          <a:lstStyle>
            <a:lvl1pPr>
              <a:defRPr sz="12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59FAC71-85AD-024C-725C-D69E0CED99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18525" y="2238375"/>
            <a:ext cx="2850042" cy="370417"/>
          </a:xfrm>
        </p:spPr>
        <p:txBody>
          <a:bodyPr>
            <a:noAutofit/>
          </a:bodyPr>
          <a:lstStyle>
            <a:lvl1pPr>
              <a:defRPr sz="12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E6D3C3B-EB21-AFF3-AC51-E227BB698D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8524" y="2688236"/>
            <a:ext cx="2850043" cy="366811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66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A556A-4C4F-4323-BBD6-CDF3030D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619624"/>
            <a:ext cx="10369550" cy="9600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8D52A2-22C1-5391-6B70-150432196B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05432-AB6B-FF89-CB0C-1C4E6B4A2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 dirty="0"/>
          </a:p>
        </p:txBody>
      </p:sp>
      <p:sp>
        <p:nvSpPr>
          <p:cNvPr id="5" name="Chart Placeholder 22">
            <a:extLst>
              <a:ext uri="{FF2B5EF4-FFF2-40B4-BE49-F238E27FC236}">
                <a16:creationId xmlns:a16="http://schemas.microsoft.com/office/drawing/2014/main" id="{7B768053-ECBB-DC91-DCF1-5640D1A23588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1200000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hart Placeholder 22">
            <a:extLst>
              <a:ext uri="{FF2B5EF4-FFF2-40B4-BE49-F238E27FC236}">
                <a16:creationId xmlns:a16="http://schemas.microsoft.com/office/drawing/2014/main" id="{FA52F9D6-8DEF-B87B-34AA-6F17C7D862E0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8400000" y="173405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C07B785-A4DF-D4B6-92D0-2E8E22C608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893" y="3508020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78ACDE8-BCBA-A408-727B-966ACE39776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20552" y="1711315"/>
            <a:ext cx="2400000" cy="4802400"/>
          </a:xfrm>
        </p:spPr>
        <p:txBody>
          <a:bodyPr/>
          <a:lstStyle/>
          <a:p>
            <a:endParaRPr lang="en-UZ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9011876-5E78-CB58-BABC-A39746BBB65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31381" y="41125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F6B691D-F71E-358C-29A5-C67135B7323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219813" y="3508020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5C4FD2-9C3E-3AF6-FC72-5146F341D84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07323" y="41125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03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A556A-4C4F-4323-BBD6-CDF3030D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619624"/>
            <a:ext cx="10369550" cy="9600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8D52A2-22C1-5391-6B70-150432196B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05432-AB6B-FF89-CB0C-1C4E6B4A2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 dirty="0"/>
          </a:p>
        </p:txBody>
      </p:sp>
      <p:sp>
        <p:nvSpPr>
          <p:cNvPr id="12" name="Chart Placeholder 22">
            <a:extLst>
              <a:ext uri="{FF2B5EF4-FFF2-40B4-BE49-F238E27FC236}">
                <a16:creationId xmlns:a16="http://schemas.microsoft.com/office/drawing/2014/main" id="{3AC63550-66C3-F99B-5E65-D253158E0F9C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8143263" y="1732835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9B3EFB2-E56F-C9E5-76FB-4FD8920F40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05429" y="3539412"/>
            <a:ext cx="2399999" cy="453468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7FD8033-0930-ACA5-9193-EFBA1F7DB5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05429" y="4071900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463C79D-E124-6C29-D6D0-3680BB9FFE4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62156" y="3539412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E346084-5798-CA8D-0294-BA874A4CA03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962155" y="4093033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hart Placeholder 22">
            <a:extLst>
              <a:ext uri="{FF2B5EF4-FFF2-40B4-BE49-F238E27FC236}">
                <a16:creationId xmlns:a16="http://schemas.microsoft.com/office/drawing/2014/main" id="{751370E6-8AAB-ED91-AC5B-73F873921EED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4764900" y="174471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ED9B72C-BE96-619B-06BC-3B0185FC633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83793" y="3508020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5D1C864-8D31-86D1-2D15-613BE88DB0B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570887" y="4071900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hart Placeholder 22">
            <a:extLst>
              <a:ext uri="{FF2B5EF4-FFF2-40B4-BE49-F238E27FC236}">
                <a16:creationId xmlns:a16="http://schemas.microsoft.com/office/drawing/2014/main" id="{74A7B171-C193-9C15-A2E9-A5597B99BA7F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1386537" y="1717377"/>
            <a:ext cx="2037784" cy="168428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77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BFA7-001F-A678-E19D-8D282372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619624"/>
            <a:ext cx="10369550" cy="9600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395076-1138-E897-31D7-4D82C1722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0B50C-90EF-E120-9AA5-A1857D9D89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850E3DC5-CC2E-0762-D65B-58E1F832F268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184082" y="2314299"/>
            <a:ext cx="9199418" cy="3874051"/>
          </a:xfrm>
        </p:spPr>
        <p:txBody>
          <a:bodyPr/>
          <a:lstStyle/>
          <a:p>
            <a:endParaRPr lang="en-U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668BFF-4227-7693-3ECD-1D04DE721F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4859" y="1804459"/>
            <a:ext cx="9179983" cy="389467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2296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BFA7-001F-A678-E19D-8D282372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619624"/>
            <a:ext cx="10369550" cy="9600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395076-1138-E897-31D7-4D82C1722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0B50C-90EF-E120-9AA5-A1857D9D89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02310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395076-1138-E897-31D7-4D82C1722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0B50C-90EF-E120-9AA5-A1857D9D89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66737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017" y="2351157"/>
            <a:ext cx="8960219" cy="3862074"/>
          </a:xfrm>
        </p:spPr>
        <p:txBody>
          <a:bodyPr anchor="t">
            <a:normAutofit/>
          </a:bodyPr>
          <a:lstStyle>
            <a:lvl1pPr algn="l">
              <a:defRPr sz="7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829799" y="3246438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5AAFEA-9797-719F-034E-1443278D0D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83792" y="1058042"/>
            <a:ext cx="5184775" cy="1197591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55F0A-AE99-D4F7-F93F-7BBD8D0FB6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3792" y="644525"/>
            <a:ext cx="5184775" cy="363008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59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/>
          </a:lstStyle>
          <a:p>
            <a:pPr algn="l"/>
            <a:fld id="{F7021451-1387-4CA6-816F-3879F97B5CBC}" type="slidenum">
              <a:rPr lang="en-US" b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0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E2A2-57CA-76B4-7FC7-0E7E733D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619624"/>
            <a:ext cx="4875659" cy="1325563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02CC6-0866-F6F1-FFC1-330B30DD7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FEAA7-A226-2E50-AD23-5FE2A5B986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9D59CD-16F0-1FCD-4958-4D19378595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83794" y="0"/>
            <a:ext cx="5798607" cy="6858000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694355-D2F1-6177-CA10-2FB2BDCA9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018" y="3026273"/>
            <a:ext cx="4631139" cy="3196483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87BCCC-1439-7DCD-7227-755785A3F6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018" y="2656725"/>
            <a:ext cx="4631139" cy="369548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43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 Slide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5B17-B4A1-EB92-A298-388D035B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619622"/>
            <a:ext cx="3323629" cy="5618756"/>
          </a:xfrm>
        </p:spPr>
        <p:txBody>
          <a:bodyPr anchor="ctr">
            <a:noAutofit/>
          </a:bodyPr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CE9A8-062F-E52A-B822-F2C682A3C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EDBD3-C06B-F685-6F3A-17047C93B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DEB065-BE89-3D91-17A6-55B54A0585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05358" y="619623"/>
            <a:ext cx="2120349" cy="5618756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DCE6C6-C40C-F791-B3FF-EEAA2288C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8418" y="1002890"/>
            <a:ext cx="4360149" cy="5235488"/>
          </a:xfrm>
        </p:spPr>
        <p:txBody>
          <a:bodyPr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A83096-84C2-F21D-D5CC-31742623FC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7176" y="619125"/>
            <a:ext cx="4361391" cy="324908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08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 Slide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5B17-B4A1-EB92-A298-388D035B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687" y="619624"/>
            <a:ext cx="6780880" cy="1325563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CE9A8-062F-E52A-B822-F2C682A3C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EDBD3-C06B-F685-6F3A-17047C93B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DEB065-BE89-3D91-17A6-55B54A0585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619623"/>
            <a:ext cx="3160552" cy="5600283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DCE6C6-C40C-F791-B3FF-EEAA2288C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7687" y="2563862"/>
            <a:ext cx="6780880" cy="365604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EBFDFE2-ADC7-30CA-CB35-23735093C8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87826" y="2209800"/>
            <a:ext cx="6780741" cy="313267"/>
          </a:xfrm>
        </p:spPr>
        <p:txBody>
          <a:bodyPr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35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 Slide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07C1-A2D2-F1A6-D730-4F0C404C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4162370"/>
            <a:ext cx="4118757" cy="2278186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DCB85-C1AE-389B-180B-F0755C7558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B6781-E0BB-8244-2B18-81C5A89AB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3D6F03-414F-3442-0C5B-EC88513781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619622"/>
            <a:ext cx="3279453" cy="3279453"/>
          </a:xfrm>
        </p:spPr>
        <p:txBody>
          <a:bodyPr/>
          <a:lstStyle/>
          <a:p>
            <a:endParaRPr lang="en-ID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E5AE0EA-E418-F652-0112-3BBECBF9F3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4065" y="619622"/>
            <a:ext cx="3279453" cy="3279453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61BF6E-948C-4AEB-61A4-244B2DE035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9115" y="619622"/>
            <a:ext cx="3279453" cy="3279453"/>
          </a:xfrm>
        </p:spPr>
        <p:txBody>
          <a:bodyPr/>
          <a:lstStyle/>
          <a:p>
            <a:endParaRPr lang="en-ID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A50E1A-8491-728C-9FA7-3C2B65D8B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82818" y="4498109"/>
            <a:ext cx="5985749" cy="1942447"/>
          </a:xfrm>
        </p:spPr>
        <p:txBody>
          <a:bodyPr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BB0262-848E-2042-BD03-AA897C6F4F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82818" y="4162426"/>
            <a:ext cx="5985749" cy="270933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84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 Slide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07BE-2E01-93C2-881C-035E1AEE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052" y="625434"/>
            <a:ext cx="1924741" cy="5585361"/>
          </a:xfrm>
        </p:spPr>
        <p:txBody>
          <a:bodyPr vert="vert270" anchor="ctr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44A2B-1547-1655-29B9-2804D5FE3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14879-2CE9-2FEA-4087-F8FC1C8C0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EB0609-9FA3-D912-5F69-9CD9658CA1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8" y="1428516"/>
            <a:ext cx="3067418" cy="4000969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2439D-33F0-4626-5731-8FB5D5295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6410" y="1540369"/>
            <a:ext cx="4992158" cy="4207567"/>
          </a:xfrm>
        </p:spPr>
        <p:txBody>
          <a:bodyPr anchor="t">
            <a:noAutofit/>
          </a:bodyPr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06D519-3A30-B9CA-ABD4-EBCF7F5D9A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6409" y="1192742"/>
            <a:ext cx="4992158" cy="3048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95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 Slide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07BE-2E01-93C2-881C-035E1AEE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428" y="619623"/>
            <a:ext cx="4307141" cy="1454419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44A2B-1547-1655-29B9-2804D5FE3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14879-2CE9-2FEA-4087-F8FC1C8C0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EB0609-9FA3-D912-5F69-9CD9658CA1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619622"/>
            <a:ext cx="5618760" cy="5618757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2439D-33F0-4626-5731-8FB5D5295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1428" y="2852468"/>
            <a:ext cx="4307141" cy="3615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8F10DA-A583-C2C4-8665-598A6BCA89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1150" y="2473325"/>
            <a:ext cx="4307417" cy="333375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14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 Slide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8E67-9FD7-A8F8-75F6-2FF3CD0D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01649"/>
            <a:ext cx="10369550" cy="758604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EFFE8E-6F6C-1E23-79C9-808201616E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39AAF-82A4-7672-8873-E691CE5C3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550198D-18A3-B15D-CC93-17763FFE6A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9018" y="3233531"/>
            <a:ext cx="3122821" cy="312282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E06D47-5795-E8A4-6688-63C0FCAB2B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45748" y="3233531"/>
            <a:ext cx="3122821" cy="3122820"/>
          </a:xfrm>
        </p:spPr>
        <p:txBody>
          <a:bodyPr/>
          <a:lstStyle/>
          <a:p>
            <a:endParaRPr lang="en-ID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BFB99BAA-F395-0232-ED1F-8AC6BA5C78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22382" y="3233531"/>
            <a:ext cx="3122821" cy="3122820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0468B5-2B9D-DE53-3F2C-BA3EAD180D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9017" y="1702061"/>
            <a:ext cx="10369550" cy="1437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73FFC49-138F-7080-5BD9-31EBD6E5FA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9017" y="1340909"/>
            <a:ext cx="10369550" cy="3360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85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 Slide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B309-9F80-5BE3-F82C-91733414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3640484"/>
            <a:ext cx="3478419" cy="2809378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A27C05-E3B0-EFC4-2286-5860D4A1AC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3CF6B-04E5-9AB9-2466-0284576F0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4F23F8-6331-43CC-E76A-052E46B775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619622"/>
            <a:ext cx="4994450" cy="2809378"/>
          </a:xfrm>
        </p:spPr>
        <p:txBody>
          <a:bodyPr/>
          <a:lstStyle/>
          <a:p>
            <a:endParaRPr lang="en-ID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11F901-3943-1C25-A696-666A0EBDBC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0380" y="4052712"/>
            <a:ext cx="6678187" cy="2398254"/>
          </a:xfrm>
        </p:spPr>
        <p:txBody>
          <a:bodyPr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9263BE0-4D84-7BD4-D81B-B266C5C1C4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74118" y="619622"/>
            <a:ext cx="4994450" cy="2809378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996222-F889-3352-0878-1D5998408A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89426" y="3640667"/>
            <a:ext cx="6679141" cy="343959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13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A7B8A4-ABCC-D9A5-163D-95AADEB96E20}"/>
              </a:ext>
            </a:extLst>
          </p:cNvPr>
          <p:cNvSpPr/>
          <p:nvPr userDrawn="1"/>
        </p:nvSpPr>
        <p:spPr>
          <a:xfrm>
            <a:off x="11582400" y="0"/>
            <a:ext cx="6096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9017" y="619624"/>
            <a:ext cx="10369550" cy="9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17" y="1955207"/>
            <a:ext cx="10369550" cy="4283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829799" y="2011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ID" dirty="0"/>
              <a:t>	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4627" y="636704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0" b="1">
                <a:solidFill>
                  <a:schemeClr val="bg1"/>
                </a:solidFill>
              </a:defRPr>
            </a:lvl1pPr>
          </a:lstStyle>
          <a:p>
            <a:fld id="{CF6F24BE-8BEB-403A-BDCC-38E201D0662D}" type="slidenum">
              <a:rPr lang="en-ID" smtClean="0"/>
              <a:pPr/>
              <a:t>‹Nº›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26853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1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60" r:id="rId18"/>
    <p:sldLayoutId id="2147483680" r:id="rId19"/>
  </p:sldLayoutIdLst>
  <p:hf hd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23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12" indent="0" algn="l" defTabSz="914423" rtl="0" eaLnBrk="1" latinLnBrk="0" hangingPunct="1">
        <a:lnSpc>
          <a:spcPct val="130000"/>
        </a:lnSpc>
        <a:spcBef>
          <a:spcPts val="501"/>
        </a:spcBef>
        <a:buFont typeface="Arial" panose="020B0604020202020204" pitchFamily="34" charset="0"/>
        <a:buNone/>
        <a:defRPr sz="9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14423" indent="0" algn="l" defTabSz="914423" rtl="0" eaLnBrk="1" latinLnBrk="0" hangingPunct="1">
        <a:lnSpc>
          <a:spcPct val="130000"/>
        </a:lnSpc>
        <a:spcBef>
          <a:spcPts val="501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35" indent="0" algn="l" defTabSz="914423" rtl="0" eaLnBrk="1" latinLnBrk="0" hangingPunct="1">
        <a:lnSpc>
          <a:spcPct val="130000"/>
        </a:lnSpc>
        <a:spcBef>
          <a:spcPts val="501"/>
        </a:spcBef>
        <a:buFont typeface="Arial" panose="020B0604020202020204" pitchFamily="34" charset="0"/>
        <a:buNone/>
        <a:defRPr sz="7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45" indent="0" algn="l" defTabSz="914423" rtl="0" eaLnBrk="1" latinLnBrk="0" hangingPunct="1">
        <a:lnSpc>
          <a:spcPct val="130000"/>
        </a:lnSpc>
        <a:spcBef>
          <a:spcPts val="501"/>
        </a:spcBef>
        <a:buFont typeface="Arial" panose="020B0604020202020204" pitchFamily="34" charset="0"/>
        <a:buNone/>
        <a:defRPr sz="7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5" algn="l" defTabSz="91442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65">
          <p15:clr>
            <a:srgbClr val="F26B43"/>
          </p15:clr>
        </p15:guide>
        <p15:guide id="2" orient="horz" pos="3240">
          <p15:clr>
            <a:srgbClr val="F26B43"/>
          </p15:clr>
        </p15:guide>
        <p15:guide id="3" pos="10364">
          <p15:clr>
            <a:srgbClr val="F26B43"/>
          </p15:clr>
        </p15:guide>
        <p15:guide id="4" pos="5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T3ufoGgYYw?si=XvG9qiTnKEFjV4J1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concepto.de/cobarde/" TargetMode="External"/><Relationship Id="rId7" Type="http://schemas.openxmlformats.org/officeDocument/2006/relationships/hyperlink" Target="https://concepto.de/ignoranci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concepto.de/egocentrismo/" TargetMode="External"/><Relationship Id="rId5" Type="http://schemas.openxmlformats.org/officeDocument/2006/relationships/hyperlink" Target="https://concepto.de/inseguridad/" TargetMode="External"/><Relationship Id="rId4" Type="http://schemas.openxmlformats.org/officeDocument/2006/relationships/hyperlink" Target="https://concepto.de/egoist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R6MtDZs_e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4AC87D-4030-B0DA-37D1-0E5FDE6FB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964F0BA2-2F0B-71DE-68C1-F93FEED2C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161" y="5118993"/>
            <a:ext cx="9616930" cy="1361930"/>
          </a:xfrm>
        </p:spPr>
        <p:txBody>
          <a:bodyPr anchor="t" anchorCtr="0">
            <a:normAutofit/>
          </a:bodyPr>
          <a:lstStyle/>
          <a:p>
            <a:r>
              <a:rPr lang="en-GB" sz="6000" dirty="0"/>
              <a:t>AUTOCONOCIMIENTO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31A5AC-6186-B5D8-1DFB-BD5A8B9B7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128" y="0"/>
            <a:ext cx="2743200" cy="37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28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D0AA9-8655-9A8B-2F1E-751E882C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3" y="136524"/>
            <a:ext cx="10409382" cy="491549"/>
          </a:xfrm>
        </p:spPr>
        <p:txBody>
          <a:bodyPr/>
          <a:lstStyle/>
          <a:p>
            <a:r>
              <a:rPr lang="es-EC" sz="3200" dirty="0"/>
              <a:t>Estrategias de Autorregulación Emocional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ADB99CD-874C-7236-2028-07C6913EDD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6C54B3-A495-5099-42C0-745129A83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10</a:t>
            </a:fld>
            <a:endParaRPr lang="en-ID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381FDB8-4D8A-1BCB-9EFD-F6B819F76114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299037" y="1184639"/>
            <a:ext cx="11261354" cy="55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Qué es la autorregulación emocional</a:t>
            </a: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Capacidad para manejar los impulsos y emociones.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Modelo de Autorregulación de James Gross</a:t>
            </a: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Estrategias de regulación emocional, como modificación de la situación y atención selectiva.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Técnicas para controlar las emociones en el momento</a:t>
            </a: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Pausa consciente, respiración profunda, mindfulness. 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S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Reevaluación cognitiva: </a:t>
            </a:r>
            <a:r>
              <a:rPr kumimoji="0" lang="es-ES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Cambio de perspectiva sobre un evento.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S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Práctica de la gratitud y el optimismo: </a:t>
            </a:r>
            <a:r>
              <a:rPr kumimoji="0" lang="es-ES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Técnicas para modificar emociones negativas.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S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Autocuidado emocional: </a:t>
            </a:r>
            <a:r>
              <a:rPr kumimoji="0" lang="es-ES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Cómo el descanso, la nutrición y la actividad física influyen en las emociones.</a:t>
            </a: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2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CBFC2-C67A-05AE-F9C5-108A978E9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2" y="213224"/>
            <a:ext cx="9869440" cy="839721"/>
          </a:xfrm>
        </p:spPr>
        <p:txBody>
          <a:bodyPr/>
          <a:lstStyle/>
          <a:p>
            <a:r>
              <a:rPr lang="es-EC" dirty="0"/>
              <a:t>Técnicas de Automotivación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2F744F-82FD-E32A-C4DE-EAE55824AF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8BBEBB-A1C1-C756-73D5-BB14BE7719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11</a:t>
            </a:fld>
            <a:endParaRPr lang="en-ID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78E7C16-5BC9-EDF4-49D5-91F551E663BD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80360" y="1804911"/>
            <a:ext cx="11104267" cy="430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Definición de automotivación</a:t>
            </a: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Capacidad para impulsarse a sí mismo hacia metas.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Teoría de la autodeterminación de </a:t>
            </a:r>
            <a:r>
              <a:rPr kumimoji="0" lang="es-EC" altLang="es-EC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Deci</a:t>
            </a:r>
            <a:r>
              <a:rPr kumimoji="0" lang="es-EC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Ryan</a:t>
            </a: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Motivación intrínseca vs. extrínseca.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Metas SMART</a:t>
            </a: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Establecimiento de objetivos específicos, medibles, alcanzables, relevantes y en tiempo. </a:t>
            </a:r>
          </a:p>
          <a:p>
            <a:pPr marL="285750" indent="-28575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Visualización positiva</a:t>
            </a: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Cómo imaginar el éxito contribuye a la automotivación.</a:t>
            </a:r>
          </a:p>
          <a:p>
            <a:pPr marL="285750" indent="-28575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Técnicas de refuerzo positivo</a:t>
            </a: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Recompensas que impulsan la motivación interna.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S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Desarrollo de la resiliencia: </a:t>
            </a:r>
            <a:r>
              <a:rPr kumimoji="0" lang="es-ES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Cómo levantarse ante los fracasos y seguir motivado. </a:t>
            </a:r>
          </a:p>
        </p:txBody>
      </p:sp>
    </p:spTree>
    <p:extLst>
      <p:ext uri="{BB962C8B-B14F-4D97-AF65-F5344CB8AC3E}">
        <p14:creationId xmlns:p14="http://schemas.microsoft.com/office/powerpoint/2010/main" val="323173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89C80-E28A-CD9B-AC51-9DB425FBD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259406"/>
            <a:ext cx="10238894" cy="1325563"/>
          </a:xfrm>
        </p:spPr>
        <p:txBody>
          <a:bodyPr/>
          <a:lstStyle/>
          <a:p>
            <a:r>
              <a:rPr lang="es-ES" sz="3600" dirty="0"/>
              <a:t>Impacto de las Emociones en la Toma de Decisiones</a:t>
            </a:r>
            <a:endParaRPr lang="es-EC" sz="36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9F7501-74B7-835A-D3D1-88C814E80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BD5D27-B639-19FB-3473-E5A854F79A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12</a:t>
            </a:fld>
            <a:endParaRPr lang="en-ID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658B008-4C68-A56E-0022-B0458D145053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600365" y="1588260"/>
            <a:ext cx="10626960" cy="514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C" altLang="es-EC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Teoría del marcador somático de Antonio </a:t>
            </a:r>
            <a:r>
              <a:rPr kumimoji="0" lang="es-EC" altLang="es-EC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Damasio</a:t>
            </a:r>
            <a:r>
              <a:rPr kumimoji="0" lang="es-EC" altLang="es-EC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Cómo las emociones influyen en las decisiones intuitivas.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C" altLang="es-EC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Sesgos emocionales</a:t>
            </a:r>
            <a:r>
              <a:rPr kumimoji="0" lang="es-EC" altLang="es-EC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Impacto de emociones negativas (miedo, ira) en decisiones irracionales.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C" altLang="es-EC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Herramientas para tomar decisiones más racionales</a:t>
            </a:r>
            <a:r>
              <a:rPr kumimoji="0" lang="es-EC" altLang="es-EC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Desapego emocional, análisis frío de la situación.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s-EC" altLang="es-EC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72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4CD0E-D204-370E-9883-84FA836C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55" y="619624"/>
            <a:ext cx="10192712" cy="987503"/>
          </a:xfrm>
        </p:spPr>
        <p:txBody>
          <a:bodyPr/>
          <a:lstStyle/>
          <a:p>
            <a:r>
              <a:rPr lang="es-ES" sz="3200" dirty="0"/>
              <a:t>Emociones Positivas y su Papel en el Bienestar</a:t>
            </a:r>
            <a:endParaRPr lang="es-EC" sz="32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FC373D-438D-6405-DEDF-03BECABC9D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A63DEC-2144-37B4-4F35-EE1CF4EE7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13</a:t>
            </a:fld>
            <a:endParaRPr lang="en-ID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0F8D69A-0690-BBA7-A3B4-3D66F8CA4FEF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914400" y="2187050"/>
            <a:ext cx="10054027" cy="440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C" altLang="es-EC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Teoría de la ampliación y construcción de Barbara Fredrickson</a:t>
            </a:r>
            <a:r>
              <a:rPr kumimoji="0" lang="es-EC" altLang="es-EC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Cómo las emociones positivas mejoran la resiliencia.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C" altLang="es-EC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Técnicas para fomentar emociones positivas</a:t>
            </a:r>
            <a:r>
              <a:rPr kumimoji="0" lang="es-EC" altLang="es-EC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Gratitud, bondad, mindfulness.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C" altLang="es-EC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Impacto en la salud mental y física</a:t>
            </a:r>
            <a:r>
              <a:rPr kumimoji="0" lang="es-EC" altLang="es-EC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Reducción de estrés, mejora en la inmunidad. </a:t>
            </a:r>
          </a:p>
        </p:txBody>
      </p:sp>
    </p:spTree>
    <p:extLst>
      <p:ext uri="{BB962C8B-B14F-4D97-AF65-F5344CB8AC3E}">
        <p14:creationId xmlns:p14="http://schemas.microsoft.com/office/powerpoint/2010/main" val="284602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7AB40-E706-2FD6-2C6F-E2EC1C40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8290" y="840508"/>
            <a:ext cx="7952509" cy="4503818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Definición de habilidades sociales : Habilidades necesarias para interactuar, comunicarse y relacionarse de forma adecuada y eficaz con los demás.</a:t>
            </a:r>
            <a:br>
              <a:rPr 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Importancia de las habilidades sociales : Contribuyen a construir relaciones sanas y permiten resolver conflictos de manera constructiva.</a:t>
            </a:r>
            <a:br>
              <a:rPr 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Concepto de empatía : La empatía es la capacidad de comprender y sentir lo que otra persona experimenta desde su perspectiva, distinguiéndose en tres tipos:</a:t>
            </a:r>
            <a:br>
              <a:rPr 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Empatía cognitiva : Entender el punto de vista de otra persona.</a:t>
            </a:r>
            <a:br>
              <a:rPr 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Empatía afectiva : Sentir lo que siente otra persona.</a:t>
            </a:r>
            <a:br>
              <a:rPr 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Empatía compasiva : Sentir y querer actuar para ayudar a la otra persona.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0F0333-298A-EAA3-FA06-6C45A572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FE9FE6-6581-2A43-F1C9-CDA5EB476B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56" y="45973"/>
            <a:ext cx="6639117" cy="650879"/>
          </a:xfrm>
        </p:spPr>
        <p:txBody>
          <a:bodyPr>
            <a:normAutofit/>
          </a:bodyPr>
          <a:lstStyle/>
          <a:p>
            <a:r>
              <a:rPr lang="es-ES" sz="2400" b="1" dirty="0"/>
              <a:t>Habilidades Sociales y la Empatía</a:t>
            </a:r>
            <a:endParaRPr lang="es-EC" sz="2400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75F9B91-062D-640B-F572-DCF96EAB96C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93964" y="5344326"/>
            <a:ext cx="8859019" cy="13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Teoría de la inteligencia emocional de Daniel Goleman: Integra la empatía como una de las habilidades clave en las relaciones interpersonales.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Carl Rogers y su enfoque centrado en la persona, enfatizando la empatía como pilar de la comunicación efectiva y la relación de ayuda. </a:t>
            </a:r>
            <a:endParaRPr kumimoji="0" lang="es-EC" altLang="es-EC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Empatía- Habilidades Sociales.. | Javierenriquez.com">
            <a:extLst>
              <a:ext uri="{FF2B5EF4-FFF2-40B4-BE49-F238E27FC236}">
                <a16:creationId xmlns:a16="http://schemas.microsoft.com/office/drawing/2014/main" id="{5F074675-EDF0-DFF4-AD72-2BD6FB0D8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699492"/>
            <a:ext cx="3406052" cy="278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69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DC072-7F4C-B253-54CF-5CBE4BF9D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85791"/>
            <a:ext cx="7566409" cy="5765734"/>
          </a:xfrm>
        </p:spPr>
        <p:txBody>
          <a:bodyPr>
            <a:no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Observación del lenguaje corporal : Postura, gestos, movimientos y proximidad física como indicadores emocionales.</a:t>
            </a:r>
            <a:b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Expresiones faciales : Revisión de los seis tipos de emociones básicas de Ekman (alegría, tristeza, ira, sorpresa, miedo, asco) y sus expresiones comunes.</a:t>
            </a:r>
            <a:b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tono de voz y la prosodia : Análisis de cómo los cambios en el tono y el ritmo pueden expresar estados emocionales.</a:t>
            </a:r>
            <a:b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Teoría de las emociones básicas de Paul Ekman : Describe la universalidad de ciertas expresiones faciales y cómo estas nos ayudan a reconocer emociones en los demás.</a:t>
            </a:r>
            <a:b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Fundamentos de la comunicación no verbal : Albert Mehrabian y su teoría del 93% de la comunicación no verbal (lenguaje corporal y tono de voz). </a:t>
            </a:r>
            <a:b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13D94E-42F3-69B6-BBC6-BA8C6696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5D9CC2-F31E-E3C4-7009-89526E0241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48726" y="0"/>
            <a:ext cx="7638473" cy="768100"/>
          </a:xfrm>
        </p:spPr>
        <p:txBody>
          <a:bodyPr>
            <a:normAutofit/>
          </a:bodyPr>
          <a:lstStyle/>
          <a:p>
            <a:r>
              <a:rPr lang="es-ES" sz="2400" b="1" dirty="0"/>
              <a:t>Reconocimiento de las Emociones en los Demás</a:t>
            </a:r>
            <a:endParaRPr lang="es-EC" sz="2400" b="1" dirty="0"/>
          </a:p>
        </p:txBody>
      </p:sp>
      <p:pic>
        <p:nvPicPr>
          <p:cNvPr id="2053" name="Picture 5" descr="Wikinenes: La empatía">
            <a:extLst>
              <a:ext uri="{FF2B5EF4-FFF2-40B4-BE49-F238E27FC236}">
                <a16:creationId xmlns:a16="http://schemas.microsoft.com/office/drawing/2014/main" id="{B249D3A9-4D03-665F-D2D1-8123358F8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63" y="1941493"/>
            <a:ext cx="3426488" cy="44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286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0D7F1-DA0C-01FD-A233-3414B2E85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578" y="1444530"/>
            <a:ext cx="9634710" cy="5136385"/>
          </a:xfrm>
        </p:spPr>
        <p:txBody>
          <a:bodyPr>
            <a:no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Definición de inteligencia interpersonal : La capacidad de comprender a otras personas y trabajar eficazmente con ellas.</a:t>
            </a:r>
            <a:b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 de la inteligencia interpersonal :</a:t>
            </a:r>
            <a:b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Empatía : Conectar emocionalmente con otros. </a:t>
            </a:r>
            <a:b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Asertividad : Expresar las propias ideas y sentimientos de manera clara y respetuosa.</a:t>
            </a:r>
            <a:b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Escucha activa : Escuchar no solo las palabras, sino también las emociones detrás del mensaje.</a:t>
            </a:r>
            <a:b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EC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Teoría de las inteligencias múltiples de Howard Gardner</a:t>
            </a: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Destaca la inteligencia interpersonal como fundamental en el desarrollo humano y en la interacción</a:t>
            </a:r>
            <a:b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EC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Inteligencia emocional en la interacción social.</a:t>
            </a: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Goleman</a:t>
            </a:r>
            <a:b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FC55DBE-129D-985E-9C1A-18894EDA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D97B27-6DAD-171F-37FE-A7933E0FFF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65600" y="45973"/>
            <a:ext cx="7394096" cy="1043918"/>
          </a:xfrm>
        </p:spPr>
        <p:txBody>
          <a:bodyPr>
            <a:normAutofit/>
          </a:bodyPr>
          <a:lstStyle/>
          <a:p>
            <a:r>
              <a:rPr lang="es-ES" sz="2400" b="1" dirty="0"/>
              <a:t>Inteligencia Interpersonal: Comprender a los Demás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217315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B72DA9-B847-A6BF-EFEE-3437DEC6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38" y="136524"/>
            <a:ext cx="4875659" cy="1325563"/>
          </a:xfrm>
        </p:spPr>
        <p:txBody>
          <a:bodyPr/>
          <a:lstStyle/>
          <a:p>
            <a:r>
              <a:rPr lang="es-ES" sz="2800" dirty="0"/>
              <a:t>Técnicas para el Desarrollo de Habilidades Sociales</a:t>
            </a:r>
            <a:endParaRPr lang="es-EC" sz="28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D2A731-5004-490D-1E60-29D25FE9F9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B6DC5E-AAAD-0E15-5599-D1FF9E5D9F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17</a:t>
            </a:fld>
            <a:endParaRPr lang="en-ID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225920A0-7253-A2CD-5656-8D80CA6CEE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8190" y="3596524"/>
            <a:ext cx="5798607" cy="3261476"/>
          </a:xfrm>
        </p:spPr>
        <p:txBody>
          <a:bodyPr>
            <a:normAutofit/>
          </a:bodyPr>
          <a:lstStyle/>
          <a:p>
            <a:r>
              <a:rPr lang="es-ES" sz="2000" b="1" dirty="0"/>
              <a:t>Teoría del asertividad de Alberti y Emmons</a:t>
            </a:r>
            <a:r>
              <a:rPr lang="es-ES" sz="2000" dirty="0"/>
              <a:t>: Expone el asertividad como una habilidad de comunicación central.</a:t>
            </a:r>
          </a:p>
          <a:p>
            <a:endParaRPr lang="es-ES" sz="2000" dirty="0"/>
          </a:p>
          <a:p>
            <a:r>
              <a:rPr lang="es-ES" sz="2000" b="1" dirty="0"/>
              <a:t>Modelos de resolución de conflictos</a:t>
            </a:r>
            <a:r>
              <a:rPr lang="es-ES" sz="2000" dirty="0"/>
              <a:t>: El enfoque de Thomas-</a:t>
            </a:r>
            <a:r>
              <a:rPr lang="es-ES" sz="2000" dirty="0" err="1"/>
              <a:t>Kilmann</a:t>
            </a:r>
            <a:r>
              <a:rPr lang="es-ES" sz="2000" dirty="0"/>
              <a:t> y sus estilos de resolución.</a:t>
            </a:r>
            <a:endParaRPr lang="es-EC" sz="20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8DF81ED-89D4-40A5-2398-3E2B64BD74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2024785"/>
            <a:ext cx="5798190" cy="4696691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b="1" dirty="0"/>
              <a:t>Comunicación asertiva</a:t>
            </a:r>
            <a:r>
              <a:rPr lang="es-ES" sz="1800" dirty="0"/>
              <a:t>: La importancia de expresar pensamientos, emociones y necesidades de manera respetuosa y directa.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b="1" dirty="0"/>
              <a:t>Resolución de conflictos</a:t>
            </a:r>
            <a:r>
              <a:rPr lang="es-ES" sz="1800" dirty="0"/>
              <a:t>: Técnicas como el “gana-gana”, la negociación y el enfoque en intereses comunes para resolver diferencias.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b="1" dirty="0"/>
              <a:t>Cooperación y trabajo en equipo</a:t>
            </a:r>
            <a:r>
              <a:rPr lang="es-ES" sz="1800" dirty="0"/>
              <a:t>: Estrategias para colaborar eficazmente, escuchando y valorando las aportaciones de otros.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sz="1800" dirty="0"/>
          </a:p>
        </p:txBody>
      </p:sp>
      <p:pic>
        <p:nvPicPr>
          <p:cNvPr id="4099" name="Picture 3" descr="Cómo Desarrollar Las Habilidades Sociales: Una Guía 100% Científica">
            <a:extLst>
              <a:ext uri="{FF2B5EF4-FFF2-40B4-BE49-F238E27FC236}">
                <a16:creationId xmlns:a16="http://schemas.microsoft.com/office/drawing/2014/main" id="{AA9F9B14-ACAF-986C-A8B2-22D6E556E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53" y="367636"/>
            <a:ext cx="4998312" cy="269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21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33745-1C68-33D7-2FF2-B5A0F3651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99113"/>
            <a:ext cx="10826364" cy="1325563"/>
          </a:xfrm>
        </p:spPr>
        <p:txBody>
          <a:bodyPr/>
          <a:lstStyle/>
          <a:p>
            <a:r>
              <a:rPr lang="es-ES" sz="3200" dirty="0"/>
              <a:t>Evaluación y Práctica de las Habilidades Sociales</a:t>
            </a:r>
            <a:endParaRPr lang="es-EC" sz="32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2A991C-C2F5-6AC3-E6DB-87A4BA49B0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8E281B-9769-86D0-C36E-4D5276AF6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18</a:t>
            </a:fld>
            <a:endParaRPr lang="en-ID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7C892D6-8DEC-8DFA-1E79-0F44FCA8B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8839" y="1524676"/>
            <a:ext cx="8945258" cy="4763839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800" b="1" dirty="0"/>
              <a:t>Autoevaluación de habilidades sociales</a:t>
            </a:r>
            <a:r>
              <a:rPr lang="es-ES" sz="1800" dirty="0"/>
              <a:t>: Reflexión sobre fortalezas y áreas de mejora en habilidades sociales y empatía.</a:t>
            </a:r>
            <a:endParaRPr lang="es-EC" sz="18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800" b="1" dirty="0"/>
              <a:t>Dinámicas de rol y retroalimentación</a:t>
            </a:r>
            <a:r>
              <a:rPr lang="es-ES" sz="1800" dirty="0"/>
              <a:t>: Práctica de habilidades en situaciones simuladas, con </a:t>
            </a:r>
            <a:r>
              <a:rPr lang="es-ES" sz="1800" dirty="0" err="1"/>
              <a:t>feedback</a:t>
            </a:r>
            <a:r>
              <a:rPr lang="es-ES" sz="1800" dirty="0"/>
              <a:t> para el ajuste de comportamientos.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800" b="1" dirty="0"/>
              <a:t>Teoría de aprendizaje social de Bandura</a:t>
            </a:r>
            <a:r>
              <a:rPr lang="es-ES" sz="1800" dirty="0"/>
              <a:t>: La importancia de la observación, la imitación y la práctica en el desarrollo de habilidades.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800" b="1" dirty="0"/>
              <a:t>Autoevaluación en habilidades interpersonales</a:t>
            </a:r>
            <a:r>
              <a:rPr lang="es-ES" sz="1800" dirty="0"/>
              <a:t>: El rol de la autorreflexión y el ajuste en el desarrollo de habilidades (</a:t>
            </a:r>
            <a:r>
              <a:rPr lang="es-ES" sz="1800" dirty="0" err="1"/>
              <a:t>Mezirow</a:t>
            </a:r>
            <a:r>
              <a:rPr lang="es-ES" sz="1800" dirty="0"/>
              <a:t>).</a:t>
            </a:r>
            <a:endParaRPr lang="es-EC" sz="1800" dirty="0"/>
          </a:p>
        </p:txBody>
      </p:sp>
      <p:pic>
        <p:nvPicPr>
          <p:cNvPr id="6148" name="Picture 4" descr="Cómo desarrollar tus habilidades sociales - Mundopsicologos.com.ar">
            <a:extLst>
              <a:ext uri="{FF2B5EF4-FFF2-40B4-BE49-F238E27FC236}">
                <a16:creationId xmlns:a16="http://schemas.microsoft.com/office/drawing/2014/main" id="{3BDDCC5A-C6EF-A9AB-1982-91D23C74F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554" y="4989096"/>
            <a:ext cx="2884446" cy="186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03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CC548F-83AA-F59F-2017-01F4E1A2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287115"/>
            <a:ext cx="10369550" cy="581103"/>
          </a:xfrm>
        </p:spPr>
        <p:txBody>
          <a:bodyPr>
            <a:noAutofit/>
          </a:bodyPr>
          <a:lstStyle/>
          <a:p>
            <a:r>
              <a:rPr lang="es-ES" sz="2800" dirty="0"/>
              <a:t>Autovaloración: Reconociendo el Propio Valor</a:t>
            </a:r>
            <a:endParaRPr lang="es-EC" sz="28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DE0AD7-BCEB-7C62-F2D9-523C898BEE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5FE52B-F686-40AB-109C-164A450CFC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19</a:t>
            </a:fld>
            <a:endParaRPr lang="en-ID" dirty="0"/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92B54E15-3920-90FF-DE3C-0E7B42FE332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203200" y="997526"/>
            <a:ext cx="11074400" cy="586047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s-ES" sz="1600" b="1" dirty="0"/>
              <a:t>Definición de autovaloración:</a:t>
            </a:r>
            <a:endParaRPr lang="es-ES" sz="1600" dirty="0"/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Según Rosenberg (1965), la autovaloración es la percepción y juicio positivo que una persona tiene de sí misma, fundamentada en sus capacidades, logros y dignidad intrínseca.</a:t>
            </a:r>
          </a:p>
          <a:p>
            <a:pPr>
              <a:buFont typeface="+mj-lt"/>
              <a:buAutoNum type="arabicPeriod"/>
            </a:pPr>
            <a:r>
              <a:rPr lang="es-ES" sz="1600" b="1" dirty="0"/>
              <a:t>Elementos clave de la autovaloración:</a:t>
            </a:r>
            <a:endParaRPr lang="es-ES" sz="1600" dirty="0"/>
          </a:p>
          <a:p>
            <a:pPr marL="742950" lvl="1" indent="-285750">
              <a:buFont typeface="+mj-lt"/>
              <a:buAutoNum type="arabicPeriod"/>
            </a:pPr>
            <a:r>
              <a:rPr lang="es-ES" sz="1600" b="1" dirty="0"/>
              <a:t>Autoeficacia:</a:t>
            </a:r>
            <a:r>
              <a:rPr lang="es-ES" sz="1600" dirty="0"/>
              <a:t> Creencia en la capacidad de alcanzar objetivos (Bandura, 1997).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600" b="1" dirty="0"/>
              <a:t>Autoconfianza:</a:t>
            </a:r>
            <a:r>
              <a:rPr lang="es-ES" sz="1600" dirty="0"/>
              <a:t> Seguridad para afrontar desafíos.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600" b="1" dirty="0"/>
              <a:t>Reconocimiento del logro:</a:t>
            </a:r>
            <a:r>
              <a:rPr lang="es-ES" sz="1600" dirty="0"/>
              <a:t> Celebrar el progreso personal.</a:t>
            </a:r>
          </a:p>
          <a:p>
            <a:pPr>
              <a:buFont typeface="+mj-lt"/>
              <a:buAutoNum type="arabicPeriod"/>
            </a:pPr>
            <a:r>
              <a:rPr lang="es-ES" sz="1600" b="1" dirty="0"/>
              <a:t>Beneficios de una buena autovaloración:</a:t>
            </a:r>
            <a:endParaRPr lang="es-ES" sz="1600" dirty="0"/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Mayor resiliencia frente a las adversidades.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Relaciones interpersonales más saludables.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Mejor desempeño en entornos académicos y laborales.</a:t>
            </a:r>
          </a:p>
          <a:p>
            <a:pPr>
              <a:buFont typeface="+mj-lt"/>
              <a:buAutoNum type="arabicPeriod"/>
            </a:pPr>
            <a:r>
              <a:rPr lang="es-ES" sz="1600" b="1" dirty="0"/>
              <a:t>Ejercicios prácticos:</a:t>
            </a:r>
            <a:endParaRPr lang="es-ES" sz="1600" dirty="0"/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Listar logros personales y cualidades positivas.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Practicar el "diálogo interno positivo".</a:t>
            </a:r>
          </a:p>
        </p:txBody>
      </p:sp>
    </p:spTree>
    <p:extLst>
      <p:ext uri="{BB962C8B-B14F-4D97-AF65-F5344CB8AC3E}">
        <p14:creationId xmlns:p14="http://schemas.microsoft.com/office/powerpoint/2010/main" val="295553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6E6BE-4654-8E53-D65B-A6453273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 dirty="0"/>
              <a:t>AUTOCONOCIMIENTO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77D1BE-856B-C88B-CF23-DD9470860A2A}"/>
              </a:ext>
            </a:extLst>
          </p:cNvPr>
          <p:cNvCxnSpPr>
            <a:cxnSpLocks/>
          </p:cNvCxnSpPr>
          <p:nvPr/>
        </p:nvCxnSpPr>
        <p:spPr>
          <a:xfrm>
            <a:off x="694583" y="3947073"/>
            <a:ext cx="149504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C237F3F-AF80-9560-7A03-2C1BD03ECC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4941" y="442127"/>
            <a:ext cx="10422476" cy="3747826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  <a:ea typeface="+mn-lt"/>
                <a:cs typeface="+mn-lt"/>
              </a:rPr>
              <a:t>Habilidad de conectarse con nuestros sentimientos, pensamientos y acciones.</a:t>
            </a:r>
            <a:endParaRPr lang="es-ES" sz="2400" dirty="0">
              <a:solidFill>
                <a:schemeClr val="tx2"/>
              </a:solidFill>
              <a:ea typeface="Open Sans"/>
              <a:cs typeface="Open Sans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2400" dirty="0">
                <a:solidFill>
                  <a:schemeClr val="tx2"/>
                </a:solidFill>
                <a:ea typeface="+mn-lt"/>
                <a:cs typeface="+mn-lt"/>
              </a:rPr>
              <a:t>Tener autoconocimiento también significa poder reconocer cómo nos perciben otras personas.</a:t>
            </a:r>
            <a:endParaRPr lang="es-ES" sz="2400" dirty="0">
              <a:solidFill>
                <a:schemeClr val="tx2"/>
              </a:solidFill>
              <a:ea typeface="Open Sans"/>
              <a:cs typeface="Open Sans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2400" dirty="0">
                <a:solidFill>
                  <a:schemeClr val="tx2"/>
                </a:solidFill>
                <a:ea typeface="+mn-lt"/>
                <a:cs typeface="+mn-lt"/>
              </a:rPr>
              <a:t>Las personas que se conocen a sí mismas reconocen sus fortalezas y desafíos.</a:t>
            </a:r>
          </a:p>
          <a:p>
            <a:pPr marL="285750" indent="-285750" algn="just">
              <a:buFont typeface="Arial"/>
              <a:buChar char="•"/>
            </a:pPr>
            <a:endParaRPr lang="es-ES" sz="2400" dirty="0">
              <a:solidFill>
                <a:schemeClr val="tx2"/>
              </a:solidFill>
              <a:ea typeface="+mn-lt"/>
              <a:cs typeface="+mn-lt"/>
            </a:endParaRPr>
          </a:p>
        </p:txBody>
      </p:sp>
      <p:pic>
        <p:nvPicPr>
          <p:cNvPr id="1026" name="Picture 2" descr="Autoconocimiento – businessworld365">
            <a:extLst>
              <a:ext uri="{FF2B5EF4-FFF2-40B4-BE49-F238E27FC236}">
                <a16:creationId xmlns:a16="http://schemas.microsoft.com/office/drawing/2014/main" id="{05AE478F-726F-6412-0417-2DA206C34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5" y="4189953"/>
            <a:ext cx="2181225" cy="233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.Importancia del autoconocimiento en el crecimiento">
            <a:extLst>
              <a:ext uri="{FF2B5EF4-FFF2-40B4-BE49-F238E27FC236}">
                <a16:creationId xmlns:a16="http://schemas.microsoft.com/office/drawing/2014/main" id="{7084B5A9-F0D0-76B8-DB00-FEE2543D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27" y="4715238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81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BDB2E-330A-D139-40E3-071B0FFD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/>
              <a:t>"Autoaceptación: Clave para el Bienestar Personal"</a:t>
            </a:r>
            <a:endParaRPr lang="es-EC" sz="28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6FF2C57-B532-C5FC-17E3-BFBE00533E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77A6A3-F9F7-284E-935E-BBD84DE44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20</a:t>
            </a:fld>
            <a:endParaRPr lang="en-ID" dirty="0"/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2C1EEEBC-6632-FF81-BDA6-88A61B3CD9B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93964" y="1413164"/>
            <a:ext cx="10963563" cy="5319007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s-ES" sz="2000" b="1" dirty="0"/>
              <a:t>Definición de autoaceptación:</a:t>
            </a:r>
            <a:endParaRPr lang="es-ES" sz="2000" dirty="0"/>
          </a:p>
          <a:p>
            <a:pPr marL="742950" lvl="1" indent="-285750">
              <a:buFont typeface="+mj-lt"/>
              <a:buAutoNum type="arabicPeriod"/>
            </a:pPr>
            <a:r>
              <a:rPr lang="es-ES" sz="1400" dirty="0"/>
              <a:t>Según Ellis (1962), la autoaceptación es la habilidad de reconocer y aceptar todas las partes de uno mismo, incluidas fortalezas y debilidades, sin autocriticar destructivamente.</a:t>
            </a:r>
          </a:p>
          <a:p>
            <a:pPr>
              <a:buFont typeface="+mj-lt"/>
              <a:buAutoNum type="arabicPeriod"/>
            </a:pPr>
            <a:r>
              <a:rPr lang="es-ES" sz="2000" b="1" dirty="0"/>
              <a:t>Dimensiones de la autoaceptación:</a:t>
            </a:r>
            <a:endParaRPr lang="es-ES" sz="2000" dirty="0"/>
          </a:p>
          <a:p>
            <a:pPr marL="742950" lvl="1" indent="-285750">
              <a:buFont typeface="+mj-lt"/>
              <a:buAutoNum type="arabicPeriod"/>
            </a:pPr>
            <a:r>
              <a:rPr lang="es-ES" sz="1400" b="1" dirty="0"/>
              <a:t>Aceptación incondicional:</a:t>
            </a:r>
            <a:r>
              <a:rPr lang="es-ES" sz="1400" dirty="0"/>
              <a:t> Valorarse independientemente de los logros externos.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400" b="1" dirty="0"/>
              <a:t>Tolerancia a la imperfección:</a:t>
            </a:r>
            <a:r>
              <a:rPr lang="es-ES" sz="1400" dirty="0"/>
              <a:t> Entender que errar es parte del proceso humano.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400" b="1" dirty="0"/>
              <a:t>Compasión hacia uno mismo:</a:t>
            </a:r>
            <a:r>
              <a:rPr lang="es-ES" sz="1400" dirty="0"/>
              <a:t> Tratarse con amabilidad en momentos difíciles.</a:t>
            </a:r>
          </a:p>
          <a:p>
            <a:pPr>
              <a:buFont typeface="+mj-lt"/>
              <a:buAutoNum type="arabicPeriod"/>
            </a:pPr>
            <a:r>
              <a:rPr lang="es-ES" sz="2000" b="1" dirty="0"/>
              <a:t>Impacto en el bienestar:</a:t>
            </a:r>
            <a:endParaRPr lang="es-ES" sz="2000" dirty="0"/>
          </a:p>
          <a:p>
            <a:pPr marL="742950" lvl="1" indent="-285750">
              <a:buFont typeface="+mj-lt"/>
              <a:buAutoNum type="arabicPeriod"/>
            </a:pPr>
            <a:r>
              <a:rPr lang="es-ES" sz="1400" dirty="0"/>
              <a:t>Mejora de la salud mental (reducción de ansiedad y estrés).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400" dirty="0"/>
              <a:t>Aumento de la satisfacción con la vida.</a:t>
            </a:r>
          </a:p>
          <a:p>
            <a:pPr>
              <a:buFont typeface="+mj-lt"/>
              <a:buAutoNum type="arabicPeriod"/>
            </a:pPr>
            <a:r>
              <a:rPr lang="es-ES" sz="2000" b="1" dirty="0"/>
              <a:t>Ejercicios prácticos:</a:t>
            </a:r>
            <a:endParaRPr lang="es-ES" sz="2000" dirty="0"/>
          </a:p>
          <a:p>
            <a:pPr marL="742950" lvl="1" indent="-285750">
              <a:buFont typeface="+mj-lt"/>
              <a:buAutoNum type="arabicPeriod"/>
            </a:pPr>
            <a:r>
              <a:rPr lang="es-ES" sz="1400" dirty="0"/>
              <a:t>Escribir cartas de agradecimiento a uno mismo.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400" dirty="0"/>
              <a:t>Identificar y desmontar pensamientos autocríticos.</a:t>
            </a:r>
          </a:p>
          <a:p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257331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11FB1-3BB5-5430-2920-432D4E76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360625"/>
            <a:ext cx="10369550" cy="618049"/>
          </a:xfrm>
        </p:spPr>
        <p:txBody>
          <a:bodyPr>
            <a:noAutofit/>
          </a:bodyPr>
          <a:lstStyle/>
          <a:p>
            <a:r>
              <a:rPr lang="es-ES" sz="2400" dirty="0"/>
              <a:t>"Mentalidad de Crecimiento: El Poder de Creer en el Progreso"</a:t>
            </a:r>
            <a:endParaRPr lang="es-EC" sz="24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4F4F86-9C0C-69CB-15F0-F202C2099D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313A52-D50D-6B0D-B878-3730747FF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21</a:t>
            </a:fld>
            <a:endParaRPr lang="en-ID" dirty="0"/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A6B52A3C-D369-8E0B-48DB-80DA14FCDF15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99017" y="1136073"/>
            <a:ext cx="10493856" cy="559609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s-ES" sz="2400" b="1" dirty="0"/>
              <a:t>Definición de mentalidad de crecimiento:</a:t>
            </a:r>
            <a:endParaRPr lang="es-ES" sz="2400" dirty="0"/>
          </a:p>
          <a:p>
            <a:pPr marL="742950" lvl="1" indent="-285750">
              <a:buFont typeface="+mj-lt"/>
              <a:buAutoNum type="arabicPeriod"/>
            </a:pPr>
            <a:r>
              <a:rPr lang="es-ES" sz="1400" dirty="0"/>
              <a:t>Según </a:t>
            </a:r>
            <a:r>
              <a:rPr lang="es-ES" sz="1400" dirty="0" err="1"/>
              <a:t>Dweck</a:t>
            </a:r>
            <a:r>
              <a:rPr lang="es-ES" sz="1400" dirty="0"/>
              <a:t> (2006), es la creencia de que nuestras habilidades pueden desarrollarse con esfuerzo, práctica y perseverancia.</a:t>
            </a:r>
          </a:p>
          <a:p>
            <a:pPr>
              <a:buFont typeface="+mj-lt"/>
              <a:buAutoNum type="arabicPeriod"/>
            </a:pPr>
            <a:r>
              <a:rPr lang="es-ES" sz="2400" b="1" dirty="0"/>
              <a:t>Características de una mentalidad de crecimiento:</a:t>
            </a:r>
            <a:endParaRPr lang="es-ES" sz="2400" dirty="0"/>
          </a:p>
          <a:p>
            <a:pPr marL="742950" lvl="1" indent="-285750">
              <a:buFont typeface="+mj-lt"/>
              <a:buAutoNum type="arabicPeriod"/>
            </a:pPr>
            <a:r>
              <a:rPr lang="es-ES" sz="1400" dirty="0"/>
              <a:t>Ver los desafíos como oportunidades.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400" dirty="0"/>
              <a:t>Aprender de los errores y la crítica constructiva.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400" dirty="0"/>
              <a:t>Persistir frente a las dificultades.</a:t>
            </a:r>
          </a:p>
          <a:p>
            <a:pPr>
              <a:buFont typeface="+mj-lt"/>
              <a:buAutoNum type="arabicPeriod"/>
            </a:pPr>
            <a:r>
              <a:rPr lang="es-ES" sz="2400" b="1" dirty="0"/>
              <a:t>Comparación con la mentalidad fija:</a:t>
            </a:r>
            <a:endParaRPr lang="es-ES" sz="2400" dirty="0"/>
          </a:p>
          <a:p>
            <a:pPr marL="742950" lvl="1" indent="-285750">
              <a:buFont typeface="+mj-lt"/>
              <a:buAutoNum type="arabicPeriod"/>
            </a:pPr>
            <a:r>
              <a:rPr lang="es-ES" sz="1400" b="1" dirty="0"/>
              <a:t>Mentalidad fija:</a:t>
            </a:r>
            <a:r>
              <a:rPr lang="es-ES" sz="1400" dirty="0"/>
              <a:t> Creencia de que las habilidades son innatas e inmutables.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400" b="1" dirty="0"/>
              <a:t>Mentalidad de crecimiento:</a:t>
            </a:r>
            <a:r>
              <a:rPr lang="es-ES" sz="1400" dirty="0"/>
              <a:t> Confianza en la capacidad de evolucionar.</a:t>
            </a:r>
          </a:p>
          <a:p>
            <a:pPr>
              <a:buFont typeface="+mj-lt"/>
              <a:buAutoNum type="arabicPeriod"/>
            </a:pPr>
            <a:r>
              <a:rPr lang="es-ES" sz="2400" b="1" dirty="0"/>
              <a:t>Estrategias para fomentarla:</a:t>
            </a:r>
            <a:endParaRPr lang="es-ES" sz="2400" dirty="0"/>
          </a:p>
          <a:p>
            <a:pPr marL="742950" lvl="1" indent="-285750">
              <a:buFont typeface="+mj-lt"/>
              <a:buAutoNum type="arabicPeriod"/>
            </a:pPr>
            <a:r>
              <a:rPr lang="es-ES" sz="1400" dirty="0"/>
              <a:t>Establecer metas alcanzables y celebrar los avances.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400" dirty="0"/>
              <a:t>Replantar el fracaso como aprendizaje.</a:t>
            </a: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433144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040C4-4DA7-C330-D140-1C74BEC3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18" y="342153"/>
            <a:ext cx="10369550" cy="654994"/>
          </a:xfrm>
        </p:spPr>
        <p:txBody>
          <a:bodyPr>
            <a:noAutofit/>
          </a:bodyPr>
          <a:lstStyle/>
          <a:p>
            <a:r>
              <a:rPr lang="es-ES" sz="2800" dirty="0"/>
              <a:t>"Proyecto de Vida: Diseñando Nuestro Futuro"</a:t>
            </a:r>
            <a:endParaRPr lang="es-EC" sz="28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6DC3165-E299-FEC2-E97C-B31C709020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93F50A-8609-4952-772E-C18F96029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22</a:t>
            </a:fld>
            <a:endParaRPr lang="en-ID" dirty="0"/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EE3EADE2-7DA1-6C78-5912-380BED2B10B6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24873" y="997147"/>
            <a:ext cx="10760363" cy="5860853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s-ES" sz="2800" b="1" dirty="0"/>
              <a:t>Definición de proyecto de vida:</a:t>
            </a:r>
            <a:endParaRPr lang="es-ES" sz="2800" dirty="0"/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Es una planificación personal que guía las acciones hacia metas significativas y alineadas con los valores individuales (Cortina, 1998).</a:t>
            </a:r>
          </a:p>
          <a:p>
            <a:pPr>
              <a:buFont typeface="+mj-lt"/>
              <a:buAutoNum type="arabicPeriod"/>
            </a:pPr>
            <a:r>
              <a:rPr lang="es-ES" sz="2800" b="1" dirty="0"/>
              <a:t>Componentes de un proyecto de vida:</a:t>
            </a:r>
            <a:endParaRPr lang="es-ES" sz="2800" dirty="0"/>
          </a:p>
          <a:p>
            <a:pPr marL="742950" lvl="1" indent="-285750">
              <a:buFont typeface="+mj-lt"/>
              <a:buAutoNum type="arabicPeriod"/>
            </a:pPr>
            <a:r>
              <a:rPr lang="es-ES" sz="1600" b="1" dirty="0"/>
              <a:t>Misión personal:</a:t>
            </a:r>
            <a:r>
              <a:rPr lang="es-ES" sz="1600" dirty="0"/>
              <a:t> Propósito fundamental.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600" b="1" dirty="0"/>
              <a:t>Visión a largo plazo:</a:t>
            </a:r>
            <a:r>
              <a:rPr lang="es-ES" sz="1600" dirty="0"/>
              <a:t> Imagen del futuro deseado.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600" b="1" dirty="0"/>
              <a:t>Metas:</a:t>
            </a:r>
            <a:r>
              <a:rPr lang="es-ES" sz="1600" dirty="0"/>
              <a:t> Objetivos específicos y alcanzables.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600" b="1" dirty="0"/>
              <a:t>Plan de acción:</a:t>
            </a:r>
            <a:r>
              <a:rPr lang="es-ES" sz="1600" dirty="0"/>
              <a:t> Pasos concretos para lograrlas.</a:t>
            </a:r>
          </a:p>
          <a:p>
            <a:pPr>
              <a:buFont typeface="+mj-lt"/>
              <a:buAutoNum type="arabicPeriod"/>
            </a:pPr>
            <a:r>
              <a:rPr lang="es-ES" sz="2800" b="1" dirty="0"/>
              <a:t>Importancia del proyecto de vida:</a:t>
            </a:r>
            <a:endParaRPr lang="es-ES" sz="2800" dirty="0"/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Proporciona dirección y sentido a las acciones.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Fomenta la autonomía y la responsabilidad.</a:t>
            </a:r>
          </a:p>
          <a:p>
            <a:pPr>
              <a:buFont typeface="+mj-lt"/>
              <a:buAutoNum type="arabicPeriod"/>
            </a:pPr>
            <a:r>
              <a:rPr lang="es-ES" sz="2800" b="1" dirty="0"/>
              <a:t>Ejercicio práctico:</a:t>
            </a:r>
            <a:endParaRPr lang="es-ES" sz="2800" dirty="0"/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Realizar un mapa de sueños, identificando áreas clave como familia, profesión y desarrollo personal.</a:t>
            </a:r>
          </a:p>
          <a:p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674031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4744E-ECB3-70B6-DB2B-52CB5292A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619624"/>
            <a:ext cx="10369550" cy="673467"/>
          </a:xfrm>
        </p:spPr>
        <p:txBody>
          <a:bodyPr>
            <a:noAutofit/>
          </a:bodyPr>
          <a:lstStyle/>
          <a:p>
            <a:pPr algn="ctr"/>
            <a:r>
              <a:rPr lang="es-ES" sz="2400" dirty="0"/>
              <a:t>Autonomía: Construyendo la Capacidad de Decidir por Uno Mismo"</a:t>
            </a:r>
            <a:endParaRPr lang="es-EC" sz="24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363746-EC57-2017-EEA1-656DDE8A1E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70645AE-A551-B465-6F66-AAEB531846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23</a:t>
            </a:fld>
            <a:endParaRPr lang="en-ID" dirty="0"/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28F9F19C-056D-2C45-A84D-36FA78E21483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22238" y="1398172"/>
            <a:ext cx="11109180" cy="5333999"/>
          </a:xfrm>
        </p:spPr>
        <p:txBody>
          <a:bodyPr>
            <a:normAutofit lnSpcReduction="10000"/>
          </a:bodyPr>
          <a:lstStyle/>
          <a:p>
            <a:pPr lvl="1">
              <a:buFont typeface="+mj-lt"/>
              <a:buAutoNum type="arabicPeriod"/>
            </a:pPr>
            <a:r>
              <a:rPr lang="es-ES" sz="2000" b="1" dirty="0"/>
              <a:t>Definición de autonomía:</a:t>
            </a:r>
            <a:endParaRPr lang="es-ES" sz="2000" dirty="0"/>
          </a:p>
          <a:p>
            <a:pPr marL="1200161" lvl="2" indent="-285750">
              <a:buFont typeface="+mj-lt"/>
              <a:buAutoNum type="arabicPeriod"/>
            </a:pPr>
            <a:r>
              <a:rPr lang="es-ES" sz="2000" dirty="0"/>
              <a:t>Es la capacidad de actuar y tomar decisiones de manera independiente, calculando en valores y principios propios (</a:t>
            </a:r>
            <a:r>
              <a:rPr lang="es-ES" sz="2000" dirty="0" err="1"/>
              <a:t>Deci</a:t>
            </a:r>
            <a:r>
              <a:rPr lang="es-ES" sz="2000" dirty="0"/>
              <a:t> y Ryan, 1985).</a:t>
            </a:r>
          </a:p>
          <a:p>
            <a:pPr lvl="1">
              <a:buFont typeface="+mj-lt"/>
              <a:buAutoNum type="arabicPeriod"/>
            </a:pPr>
            <a:r>
              <a:rPr lang="es-ES" sz="2000" b="1" dirty="0"/>
              <a:t>Relación entre autonomía y autoestima:</a:t>
            </a:r>
            <a:endParaRPr lang="es-ES" sz="2000" dirty="0"/>
          </a:p>
          <a:p>
            <a:pPr marL="1200161" lvl="2" indent="-285750">
              <a:buFont typeface="+mj-lt"/>
              <a:buAutoNum type="arabicPeriod"/>
            </a:pPr>
            <a:r>
              <a:rPr lang="es-ES" sz="2000" dirty="0"/>
              <a:t>La autonomía fortalece la autoestima al permitir la autoafirmación y el control sobre la vida propia.</a:t>
            </a:r>
          </a:p>
          <a:p>
            <a:pPr lvl="1">
              <a:buFont typeface="+mj-lt"/>
              <a:buAutoNum type="arabicPeriod"/>
            </a:pPr>
            <a:r>
              <a:rPr lang="es-ES" sz="2000" b="1" dirty="0"/>
              <a:t>Estrategias para fomentar la autonomía:</a:t>
            </a:r>
            <a:endParaRPr lang="es-ES" sz="2000" dirty="0"/>
          </a:p>
          <a:p>
            <a:pPr marL="1200161" lvl="2" indent="-285750">
              <a:buFont typeface="+mj-lt"/>
              <a:buAutoNum type="arabicPeriod"/>
            </a:pPr>
            <a:r>
              <a:rPr lang="es-ES" sz="2000" dirty="0"/>
              <a:t>Tomar decisiones cotidianas de manera consciente.</a:t>
            </a:r>
          </a:p>
          <a:p>
            <a:pPr marL="1200161" lvl="2" indent="-285750">
              <a:buFont typeface="+mj-lt"/>
              <a:buAutoNum type="arabicPeriod"/>
            </a:pPr>
            <a:r>
              <a:rPr lang="es-ES" sz="2000" dirty="0"/>
              <a:t>Reflexionar sobre los valores que guían nuestras elecciones.</a:t>
            </a:r>
          </a:p>
          <a:p>
            <a:pPr lvl="1">
              <a:buFont typeface="+mj-lt"/>
              <a:buAutoNum type="arabicPeriod"/>
            </a:pPr>
            <a:r>
              <a:rPr lang="es-ES" sz="2000" b="1" dirty="0"/>
              <a:t>Impacto de la autonomía:</a:t>
            </a:r>
            <a:endParaRPr lang="es-ES" sz="2000" dirty="0"/>
          </a:p>
          <a:p>
            <a:pPr marL="1200161" lvl="2" indent="-285750">
              <a:buFont typeface="+mj-lt"/>
              <a:buAutoNum type="arabicPeriod"/>
            </a:pPr>
            <a:r>
              <a:rPr lang="es-ES" sz="2000" dirty="0"/>
              <a:t>Mayor responsabilidad en las acciones.</a:t>
            </a:r>
          </a:p>
          <a:p>
            <a:pPr marL="1200161" lvl="2" indent="-285750">
              <a:buFont typeface="+mj-lt"/>
              <a:buAutoNum type="arabicPeriod"/>
            </a:pPr>
            <a:r>
              <a:rPr lang="es-ES" sz="2000" dirty="0"/>
              <a:t>Incremento de la satisfacción personal y profesional.</a:t>
            </a:r>
          </a:p>
          <a:p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4004383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722CF-D861-A911-3C24-EB7FE197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222487"/>
            <a:ext cx="10369550" cy="695171"/>
          </a:xfrm>
        </p:spPr>
        <p:txBody>
          <a:bodyPr>
            <a:noAutofit/>
          </a:bodyPr>
          <a:lstStyle/>
          <a:p>
            <a:pPr algn="ctr"/>
            <a:r>
              <a:rPr lang="es-EC" sz="2400" dirty="0"/>
              <a:t>Autocuidado Físico: Salud e Higiene Personal: La Base del Bienestar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490489-155D-9869-3445-A6F1891A84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F16CDE-6E78-6BFA-EB81-00B7358D0E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24</a:t>
            </a:fld>
            <a:endParaRPr lang="en-ID" dirty="0"/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185DEB28-0522-2F55-2BC6-046333532144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8095" y="917659"/>
            <a:ext cx="11431392" cy="5814511"/>
          </a:xfrm>
        </p:spPr>
        <p:txBody>
          <a:bodyPr>
            <a:normAutofit/>
          </a:bodyPr>
          <a:lstStyle/>
          <a:p>
            <a:pPr lvl="1" algn="just">
              <a:buFont typeface="+mj-lt"/>
              <a:buAutoNum type="arabicPeriod"/>
            </a:pPr>
            <a:r>
              <a:rPr lang="es-ES" sz="1600" b="1" dirty="0"/>
              <a:t>Concepto de higiene personal:</a:t>
            </a:r>
            <a:endParaRPr lang="es-ES" sz="1600" dirty="0"/>
          </a:p>
          <a:p>
            <a:pPr marL="1200161" lvl="2" indent="-285750" algn="just">
              <a:buFont typeface="+mj-lt"/>
              <a:buAutoNum type="arabicPeriod"/>
            </a:pPr>
            <a:r>
              <a:rPr lang="es-ES" sz="1800" dirty="0"/>
              <a:t>Conjunto de hábitos destinados a mantener el cuerpo limpio y saludable, previniendo enfermedades e infecciones.</a:t>
            </a:r>
          </a:p>
          <a:p>
            <a:pPr lvl="1" algn="just">
              <a:buFont typeface="+mj-lt"/>
              <a:buAutoNum type="arabicPeriod"/>
            </a:pPr>
            <a:r>
              <a:rPr lang="es-ES" sz="1600" b="1" dirty="0"/>
              <a:t>Importancia de la higiene personal:</a:t>
            </a:r>
            <a:endParaRPr lang="es-ES" sz="1600" dirty="0"/>
          </a:p>
          <a:p>
            <a:pPr marL="1200161" lvl="2" indent="-285750" algn="just">
              <a:buFont typeface="+mj-lt"/>
              <a:buAutoNum type="arabicPeriod"/>
            </a:pPr>
            <a:r>
              <a:rPr lang="es-ES" sz="1800" dirty="0"/>
              <a:t>Previene infecciones y enfermedades transmisibles.</a:t>
            </a:r>
          </a:p>
          <a:p>
            <a:pPr marL="1200161" lvl="2" indent="-285750" algn="just">
              <a:buFont typeface="+mj-lt"/>
              <a:buAutoNum type="arabicPeriod"/>
            </a:pPr>
            <a:r>
              <a:rPr lang="es-ES" sz="1800" dirty="0"/>
              <a:t>Refuerza la autoestima y las interacciones sociales.</a:t>
            </a:r>
          </a:p>
          <a:p>
            <a:pPr lvl="1" algn="just">
              <a:buFont typeface="+mj-lt"/>
              <a:buAutoNum type="arabicPeriod"/>
            </a:pPr>
            <a:r>
              <a:rPr lang="es-ES" sz="1600" b="1" dirty="0"/>
              <a:t>Aspectos esenciales de la higiene personal:</a:t>
            </a:r>
            <a:endParaRPr lang="es-ES" sz="1600" dirty="0"/>
          </a:p>
          <a:p>
            <a:pPr marL="1200161" lvl="2" indent="-285750" algn="just">
              <a:buFont typeface="+mj-lt"/>
              <a:buAutoNum type="arabicPeriod"/>
            </a:pPr>
            <a:r>
              <a:rPr lang="es-ES" sz="1800" dirty="0"/>
              <a:t>Higiene bucal: Cepillado regular, uso de hilo dental y visitas al dentista.</a:t>
            </a:r>
          </a:p>
          <a:p>
            <a:pPr marL="1200161" lvl="2" indent="-285750" algn="just">
              <a:buFont typeface="+mj-lt"/>
              <a:buAutoNum type="arabicPeriod"/>
            </a:pPr>
            <a:r>
              <a:rPr lang="es-ES" sz="1800" dirty="0"/>
              <a:t>Higiene corporal: Ducha diaria y cuidado adecuado de la piel.</a:t>
            </a:r>
          </a:p>
          <a:p>
            <a:pPr marL="1200161" lvl="2" indent="-285750" algn="just">
              <a:buFont typeface="+mj-lt"/>
              <a:buAutoNum type="arabicPeriod"/>
            </a:pPr>
            <a:r>
              <a:rPr lang="es-ES" sz="1800" dirty="0"/>
              <a:t>Cuidado de uñas y cabello: Prevención de hongos y otras infecciones.</a:t>
            </a:r>
          </a:p>
          <a:p>
            <a:pPr lvl="1" algn="just">
              <a:buFont typeface="+mj-lt"/>
              <a:buAutoNum type="arabicPeriod"/>
            </a:pPr>
            <a:r>
              <a:rPr lang="es-ES" sz="1600" b="1" dirty="0"/>
              <a:t>Prácticas recomendadas:</a:t>
            </a:r>
            <a:endParaRPr lang="es-ES" sz="1600" dirty="0"/>
          </a:p>
          <a:p>
            <a:pPr marL="1200161" lvl="2" indent="-285750" algn="just">
              <a:buFont typeface="+mj-lt"/>
              <a:buAutoNum type="arabicPeriod"/>
            </a:pPr>
            <a:r>
              <a:rPr lang="es-ES" sz="1800" dirty="0"/>
              <a:t>Uso de productos de higiene personal adecuados para el tipo de piel.</a:t>
            </a:r>
          </a:p>
          <a:p>
            <a:pPr marL="1200161" lvl="2" indent="-285750" algn="just">
              <a:buFont typeface="+mj-lt"/>
              <a:buAutoNum type="arabicPeriod"/>
            </a:pPr>
            <a:r>
              <a:rPr lang="es-ES" sz="1800" dirty="0"/>
              <a:t>Lavado de manos frecuente, especialmente antes de comer y después de usar el baño.</a:t>
            </a:r>
          </a:p>
          <a:p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80298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4A60E1-5AC6-04C4-0FC1-DB8C23F5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89" y="304273"/>
            <a:ext cx="10369550" cy="960000"/>
          </a:xfrm>
        </p:spPr>
        <p:txBody>
          <a:bodyPr>
            <a:noAutofit/>
          </a:bodyPr>
          <a:lstStyle/>
          <a:p>
            <a:pPr algn="ctr"/>
            <a:r>
              <a:rPr lang="es-ES" sz="2000" dirty="0"/>
              <a:t>Alimentación Saludable para el Universitario: Energía para el Éxito Académico</a:t>
            </a:r>
            <a:endParaRPr lang="es-EC" sz="20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0CAE082-D8AE-1339-5FDB-4A5290B80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3E8898-055B-CFC0-7109-D6BC96F177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25</a:t>
            </a:fld>
            <a:endParaRPr lang="en-ID" dirty="0"/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61923822-0D1F-67F6-52BB-C62E8216D6C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22238" y="1071418"/>
            <a:ext cx="11247726" cy="5786581"/>
          </a:xfrm>
        </p:spPr>
        <p:txBody>
          <a:bodyPr>
            <a:normAutofit fontScale="92500" lnSpcReduction="20000"/>
          </a:bodyPr>
          <a:lstStyle/>
          <a:p>
            <a:pPr lvl="1">
              <a:buFont typeface="+mj-lt"/>
              <a:buAutoNum type="arabicPeriod"/>
            </a:pPr>
            <a:r>
              <a:rPr lang="es-ES" sz="2400" b="1" dirty="0"/>
              <a:t>Bases de una alimentación saludable:</a:t>
            </a:r>
            <a:endParaRPr lang="es-ES" sz="2400" dirty="0"/>
          </a:p>
          <a:p>
            <a:pPr marL="1200161" lvl="2" indent="-285750">
              <a:buFont typeface="+mj-lt"/>
              <a:buAutoNum type="arabicPeriod"/>
            </a:pPr>
            <a:r>
              <a:rPr lang="es-ES" sz="1200" dirty="0"/>
              <a:t>Consumir una dieta equilibrada con carbohidratos, proteínas, grasas saludables, vitaminas y minerales.</a:t>
            </a:r>
          </a:p>
          <a:p>
            <a:pPr marL="1200161" lvl="2" indent="-285750">
              <a:buFont typeface="+mj-lt"/>
              <a:buAutoNum type="arabicPeriod"/>
            </a:pPr>
            <a:r>
              <a:rPr lang="es-ES" sz="1200" dirty="0"/>
              <a:t>Priorizar alimentos frescos y evitar </a:t>
            </a:r>
            <a:r>
              <a:rPr lang="es-ES" sz="1200" dirty="0" err="1"/>
              <a:t>ultraprocesados</a:t>
            </a:r>
            <a:r>
              <a:rPr lang="es-ES" sz="1200" dirty="0"/>
              <a:t>.</a:t>
            </a:r>
          </a:p>
          <a:p>
            <a:pPr lvl="1">
              <a:buFont typeface="+mj-lt"/>
              <a:buAutoNum type="arabicPeriod"/>
            </a:pPr>
            <a:r>
              <a:rPr lang="es-ES" sz="2400" b="1" dirty="0"/>
              <a:t>Desafíos de los universitarios:</a:t>
            </a:r>
            <a:endParaRPr lang="es-ES" sz="2400" dirty="0"/>
          </a:p>
          <a:p>
            <a:pPr marL="1200161" lvl="2" indent="-285750">
              <a:buFont typeface="+mj-lt"/>
              <a:buAutoNum type="arabicPeriod"/>
            </a:pPr>
            <a:r>
              <a:rPr lang="es-ES" sz="1200" dirty="0"/>
              <a:t>Horarios irregulares y falta de tiempo.</a:t>
            </a:r>
          </a:p>
          <a:p>
            <a:pPr marL="1200161" lvl="2" indent="-285750">
              <a:buFont typeface="+mj-lt"/>
              <a:buAutoNum type="arabicPeriod"/>
            </a:pPr>
            <a:r>
              <a:rPr lang="es-ES" sz="1200" dirty="0"/>
              <a:t>Tendencia a consumir comida rápida y poco nutritiva.</a:t>
            </a:r>
          </a:p>
          <a:p>
            <a:pPr lvl="1">
              <a:buFont typeface="+mj-lt"/>
              <a:buAutoNum type="arabicPeriod"/>
            </a:pPr>
            <a:r>
              <a:rPr lang="es-ES" sz="2400" b="1" dirty="0"/>
              <a:t>Consejos prácticos:</a:t>
            </a:r>
            <a:endParaRPr lang="es-ES" sz="2400" dirty="0"/>
          </a:p>
          <a:p>
            <a:pPr marL="1200161" lvl="2" indent="-285750">
              <a:buFont typeface="+mj-lt"/>
              <a:buAutoNum type="arabicPeriod"/>
            </a:pPr>
            <a:r>
              <a:rPr lang="es-ES" sz="1200" dirty="0"/>
              <a:t>Planificar comidas: Incluir frutas, vegetales, proteínas magras y cereales integrales.</a:t>
            </a:r>
          </a:p>
          <a:p>
            <a:pPr marL="1200161" lvl="2" indent="-285750">
              <a:buFont typeface="+mj-lt"/>
              <a:buAutoNum type="arabicPeriod"/>
            </a:pPr>
            <a:r>
              <a:rPr lang="es-ES" sz="1200" dirty="0"/>
              <a:t>Mantenerse hidratado: Beber suficiente agua a lo largo del día.</a:t>
            </a:r>
          </a:p>
          <a:p>
            <a:pPr marL="1200161" lvl="2" indent="-285750">
              <a:buFont typeface="+mj-lt"/>
              <a:buAutoNum type="arabicPeriod"/>
            </a:pPr>
            <a:r>
              <a:rPr lang="es-ES" sz="1200" dirty="0"/>
              <a:t>Evite el consumo excesivo de cafeína y bebidas energéticas.</a:t>
            </a:r>
          </a:p>
          <a:p>
            <a:pPr lvl="1">
              <a:buFont typeface="+mj-lt"/>
              <a:buAutoNum type="arabicPeriod"/>
            </a:pPr>
            <a:r>
              <a:rPr lang="es-ES" sz="2400" b="1" dirty="0"/>
              <a:t>Ejemplo de menú saludable para un día típico:</a:t>
            </a:r>
            <a:endParaRPr lang="es-ES" sz="2400" dirty="0"/>
          </a:p>
          <a:p>
            <a:pPr marL="1200161" lvl="2" indent="-285750">
              <a:buFont typeface="+mj-lt"/>
              <a:buAutoNum type="arabicPeriod"/>
            </a:pPr>
            <a:r>
              <a:rPr lang="es-ES" sz="1200" dirty="0"/>
              <a:t>Desayuno: Avena con frutas y nueces.</a:t>
            </a:r>
          </a:p>
          <a:p>
            <a:pPr marL="1200161" lvl="2" indent="-285750">
              <a:buFont typeface="+mj-lt"/>
              <a:buAutoNum type="arabicPeriod"/>
            </a:pPr>
            <a:r>
              <a:rPr lang="es-ES" sz="1200" dirty="0"/>
              <a:t>Almuerzo: Pollo a la plancha con ensalada y arroz integral.</a:t>
            </a:r>
          </a:p>
          <a:p>
            <a:pPr marL="1200161" lvl="2" indent="-285750">
              <a:buFont typeface="+mj-lt"/>
              <a:buAutoNum type="arabicPeriod"/>
            </a:pPr>
            <a:r>
              <a:rPr lang="es-ES" sz="1200" dirty="0"/>
              <a:t>Cena: Tortilla de espinacas y batido de plátano.</a:t>
            </a:r>
          </a:p>
          <a:p>
            <a:pPr lvl="1"/>
            <a:r>
              <a:rPr lang="es-ES" sz="2400" b="1" dirty="0"/>
              <a:t>Conclusión:</a:t>
            </a:r>
            <a:br>
              <a:rPr lang="es-ES" sz="2400" dirty="0"/>
            </a:br>
            <a:r>
              <a:rPr lang="es-ES" sz="2400" dirty="0"/>
              <a:t>Una alimentación equilibrada no solo mejora el rendimiento académico, sino que también refuerza el sistema inmune y la salud mental.</a:t>
            </a:r>
          </a:p>
          <a:p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3387021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4371F-40F1-46B1-848A-CCBF89152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89" y="309825"/>
            <a:ext cx="10369550" cy="719649"/>
          </a:xfrm>
        </p:spPr>
        <p:txBody>
          <a:bodyPr>
            <a:noAutofit/>
          </a:bodyPr>
          <a:lstStyle/>
          <a:p>
            <a:pPr algn="ctr"/>
            <a:r>
              <a:rPr lang="es-ES" sz="2400" dirty="0"/>
              <a:t>Salud Sexual y Reproductiva: Decisiones Informadas y Responsables</a:t>
            </a:r>
            <a:endParaRPr lang="es-EC" sz="24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3858F8-BADF-1B59-1182-179855AB31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C37342-49AE-088B-8CA4-3B14FD6FC5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26</a:t>
            </a:fld>
            <a:endParaRPr lang="en-ID" dirty="0"/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2A507A57-E6BD-3DF0-0B80-6E0411C0A578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41745" y="1209965"/>
            <a:ext cx="10945091" cy="5522206"/>
          </a:xfrm>
        </p:spPr>
        <p:txBody>
          <a:bodyPr>
            <a:normAutofit fontScale="92500" lnSpcReduction="20000"/>
          </a:bodyPr>
          <a:lstStyle/>
          <a:p>
            <a:pPr lvl="2">
              <a:buFont typeface="+mj-lt"/>
              <a:buAutoNum type="arabicPeriod"/>
            </a:pPr>
            <a:r>
              <a:rPr lang="es-ES" sz="1600" b="1" dirty="0"/>
              <a:t>Definición de salud sexual y reproductiva:</a:t>
            </a:r>
            <a:endParaRPr lang="es-ES" sz="1600" dirty="0"/>
          </a:p>
          <a:p>
            <a:pPr marL="1657373" lvl="3" indent="-285750">
              <a:buFont typeface="+mj-lt"/>
              <a:buAutoNum type="arabicPeriod"/>
            </a:pPr>
            <a:r>
              <a:rPr lang="es-ES" sz="1600" dirty="0"/>
              <a:t>Según la OMS, es el bienestar físico, emocional, mental y social relacionado con la sexualidad y la capacidad de reproducción.</a:t>
            </a:r>
          </a:p>
          <a:p>
            <a:pPr lvl="2">
              <a:buFont typeface="+mj-lt"/>
              <a:buAutoNum type="arabicPeriod"/>
            </a:pPr>
            <a:r>
              <a:rPr lang="es-ES" sz="1600" b="1" dirty="0"/>
              <a:t>Aspectos clave:</a:t>
            </a:r>
            <a:endParaRPr lang="es-ES" sz="1600" dirty="0"/>
          </a:p>
          <a:p>
            <a:pPr marL="1657373" lvl="3" indent="-285750">
              <a:buFont typeface="+mj-lt"/>
              <a:buAutoNum type="arabicPeriod"/>
            </a:pPr>
            <a:r>
              <a:rPr lang="es-ES" sz="1600" b="1" dirty="0"/>
              <a:t>Métodos anticonceptivos:</a:t>
            </a:r>
            <a:r>
              <a:rPr lang="es-ES" sz="1600" dirty="0"/>
              <a:t> Conocer las opciones disponibles y su efectividad.</a:t>
            </a:r>
          </a:p>
          <a:p>
            <a:pPr marL="1657373" lvl="3" indent="-285750">
              <a:buFont typeface="+mj-lt"/>
              <a:buAutoNum type="arabicPeriod"/>
            </a:pPr>
            <a:r>
              <a:rPr lang="es-ES" sz="1600" b="1" dirty="0"/>
              <a:t>Prevención de ITS:</a:t>
            </a:r>
            <a:r>
              <a:rPr lang="es-ES" sz="1600" dirty="0"/>
              <a:t> Uso correcto del conservante y cheques médicos regulares.</a:t>
            </a:r>
          </a:p>
          <a:p>
            <a:pPr marL="1657373" lvl="3" indent="-285750">
              <a:buFont typeface="+mj-lt"/>
              <a:buAutoNum type="arabicPeriod"/>
            </a:pPr>
            <a:r>
              <a:rPr lang="es-ES" sz="1600" b="1" dirty="0"/>
              <a:t>Consentimiento y relaciones sanas:</a:t>
            </a:r>
            <a:r>
              <a:rPr lang="es-ES" sz="1600" dirty="0"/>
              <a:t> Respetar límites personales y de la pareja.</a:t>
            </a:r>
          </a:p>
          <a:p>
            <a:pPr lvl="2">
              <a:buFont typeface="+mj-lt"/>
              <a:buAutoNum type="arabicPeriod"/>
            </a:pPr>
            <a:r>
              <a:rPr lang="es-ES" sz="1600" b="1" dirty="0"/>
              <a:t>Importancia de la educación sexual integral:</a:t>
            </a:r>
            <a:endParaRPr lang="es-ES" sz="1600" dirty="0"/>
          </a:p>
          <a:p>
            <a:pPr marL="1657373" lvl="3" indent="-285750">
              <a:buFont typeface="+mj-lt"/>
              <a:buAutoNum type="arabicPeriod"/>
            </a:pPr>
            <a:r>
              <a:rPr lang="es-ES" sz="1600" dirty="0"/>
              <a:t>Reducir embarazos no planeados.</a:t>
            </a:r>
          </a:p>
          <a:p>
            <a:pPr marL="1657373" lvl="3" indent="-285750">
              <a:buFont typeface="+mj-lt"/>
              <a:buAutoNum type="arabicPeriod"/>
            </a:pPr>
            <a:r>
              <a:rPr lang="es-ES" sz="1600" dirty="0"/>
              <a:t>Previene infecciones de transmisión sexual (ITS).</a:t>
            </a:r>
          </a:p>
          <a:p>
            <a:pPr marL="1657373" lvl="3" indent="-285750">
              <a:buFont typeface="+mj-lt"/>
              <a:buAutoNum type="arabicPeriod"/>
            </a:pPr>
            <a:r>
              <a:rPr lang="es-ES" sz="1600" dirty="0"/>
              <a:t>Promueva relaciones afectivas responsables.</a:t>
            </a:r>
          </a:p>
          <a:p>
            <a:pPr lvl="2">
              <a:buFont typeface="+mj-lt"/>
              <a:buAutoNum type="arabicPeriod"/>
            </a:pPr>
            <a:r>
              <a:rPr lang="es-ES" sz="1600" b="1" dirty="0"/>
              <a:t>Consejos para jóvenes universitarios:</a:t>
            </a:r>
            <a:endParaRPr lang="es-ES" sz="1600" dirty="0"/>
          </a:p>
          <a:p>
            <a:pPr marL="1657373" lvl="3" indent="-285750">
              <a:buFont typeface="+mj-lt"/>
              <a:buAutoNum type="arabicPeriod"/>
            </a:pPr>
            <a:r>
              <a:rPr lang="es-ES" sz="1600" dirty="0"/>
              <a:t>Consulte con profesionales de salud para elegir métodos anticonceptivos.</a:t>
            </a:r>
          </a:p>
          <a:p>
            <a:pPr marL="1657373" lvl="3" indent="-285750">
              <a:buFont typeface="+mj-lt"/>
              <a:buAutoNum type="arabicPeriod"/>
            </a:pPr>
            <a:r>
              <a:rPr lang="es-ES" sz="1600" dirty="0"/>
              <a:t>Mantener un diálogo abierto y respetuoso sobre sexualidad.</a:t>
            </a:r>
          </a:p>
          <a:p>
            <a:pPr lvl="2"/>
            <a:r>
              <a:rPr lang="es-ES" sz="1600" b="1" dirty="0"/>
              <a:t>Conclusión:</a:t>
            </a:r>
            <a:br>
              <a:rPr lang="es-ES" sz="1600" dirty="0"/>
            </a:br>
            <a:r>
              <a:rPr lang="es-ES" sz="1600" dirty="0"/>
              <a:t>Cuidar la salud sexual y reproductiva es fundamental para el bienestar integral y la construcción de relaciones afectivas sanas y responsables.</a:t>
            </a:r>
          </a:p>
          <a:p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590087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A6430-5327-5768-EAA2-333FC2ED2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44" y="271734"/>
            <a:ext cx="10369550" cy="389467"/>
          </a:xfrm>
        </p:spPr>
        <p:txBody>
          <a:bodyPr>
            <a:noAutofit/>
          </a:bodyPr>
          <a:lstStyle/>
          <a:p>
            <a:pPr algn="ctr"/>
            <a:r>
              <a:rPr lang="es-ES" sz="2400" dirty="0"/>
              <a:t>Relación entre Hábitos Saludables y Bienestar Integral</a:t>
            </a:r>
            <a:endParaRPr lang="es-EC" sz="24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F10F89-2BBF-120B-5DF1-DBB1F8EEEF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4472A6-2A96-0F19-163A-74E360EA0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27</a:t>
            </a:fld>
            <a:endParaRPr lang="en-ID" dirty="0"/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161D2F8E-4C74-BE4A-691E-2E7F42198491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34109" y="840509"/>
            <a:ext cx="10874847" cy="5891662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+mj-lt"/>
              <a:buAutoNum type="arabicPeriod"/>
            </a:pPr>
            <a:r>
              <a:rPr lang="es-ES" sz="1900" b="1" dirty="0"/>
              <a:t>Bienestar integral:</a:t>
            </a:r>
            <a:endParaRPr lang="es-ES" sz="1900" dirty="0"/>
          </a:p>
          <a:p>
            <a:pPr marL="742950" lvl="1" indent="-285750" algn="just">
              <a:buFont typeface="+mj-lt"/>
              <a:buAutoNum type="arabicPeriod"/>
            </a:pPr>
            <a:r>
              <a:rPr lang="es-ES" sz="1900" dirty="0"/>
              <a:t>Es la armonía entre la salud física, mental y social (OMS, 1946).</a:t>
            </a:r>
          </a:p>
          <a:p>
            <a:pPr algn="just">
              <a:buFont typeface="+mj-lt"/>
              <a:buAutoNum type="arabicPeriod"/>
            </a:pPr>
            <a:r>
              <a:rPr lang="es-ES" sz="1900" b="1" dirty="0"/>
              <a:t>Hábitos claves para el bienestar:</a:t>
            </a:r>
            <a:endParaRPr lang="es-ES" sz="1900" dirty="0"/>
          </a:p>
          <a:p>
            <a:pPr marL="742950" lvl="1" indent="-285750" algn="just">
              <a:buFont typeface="+mj-lt"/>
              <a:buAutoNum type="arabicPeriod"/>
            </a:pPr>
            <a:r>
              <a:rPr lang="es-ES" sz="1900" dirty="0"/>
              <a:t>Alimentación equilibrada.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s-ES" sz="1900" dirty="0"/>
              <a:t>Higiene personal adecuada.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s-ES" sz="1900" dirty="0"/>
              <a:t>Ejercicio físico regular.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s-ES" sz="1900" dirty="0"/>
              <a:t>Prevención y atención médica oportuna.</a:t>
            </a:r>
          </a:p>
          <a:p>
            <a:pPr algn="just">
              <a:buFont typeface="+mj-lt"/>
              <a:buAutoNum type="arabicPeriod"/>
            </a:pPr>
            <a:r>
              <a:rPr lang="es-ES" sz="1900" b="1" dirty="0"/>
              <a:t>Interconexión entre hábitos saludables:</a:t>
            </a:r>
            <a:endParaRPr lang="es-ES" sz="1900" dirty="0"/>
          </a:p>
          <a:p>
            <a:pPr marL="742950" lvl="1" indent="-285750" algn="just">
              <a:buFont typeface="+mj-lt"/>
              <a:buAutoNum type="arabicPeriod"/>
            </a:pPr>
            <a:r>
              <a:rPr lang="es-ES" sz="1900" dirty="0"/>
              <a:t>Una buena higiene fomenta la salud física.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s-ES" sz="1900" dirty="0"/>
              <a:t>La alimentación adecuada refuerza el sistema inmunológico.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s-ES" sz="1900" dirty="0"/>
              <a:t>El ejercicio regular mejora la salud mental y emocional.</a:t>
            </a:r>
          </a:p>
          <a:p>
            <a:pPr algn="just">
              <a:buFont typeface="+mj-lt"/>
              <a:buAutoNum type="arabicPeriod"/>
            </a:pPr>
            <a:r>
              <a:rPr lang="es-ES" sz="1900" b="1" dirty="0"/>
              <a:t>Ejercicios prácticos:</a:t>
            </a:r>
            <a:endParaRPr lang="es-ES" sz="1900" dirty="0"/>
          </a:p>
          <a:p>
            <a:pPr marL="742950" lvl="1" indent="-285750" algn="just">
              <a:buFont typeface="+mj-lt"/>
              <a:buAutoNum type="arabicPeriod"/>
            </a:pPr>
            <a:r>
              <a:rPr lang="es-ES" sz="1900" dirty="0"/>
              <a:t>Realizar un plan semanal de autocuidado físico.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s-ES" sz="1900" dirty="0"/>
              <a:t>Evaluar hábitos actuales y establecer objetivos de mejora.</a:t>
            </a:r>
          </a:p>
          <a:p>
            <a:pPr algn="just"/>
            <a:r>
              <a:rPr lang="es-ES" sz="1900" b="1" dirty="0"/>
              <a:t>Conclusión:</a:t>
            </a:r>
            <a:br>
              <a:rPr lang="es-ES" sz="1900" dirty="0"/>
            </a:br>
            <a:r>
              <a:rPr lang="es-ES" sz="1900" dirty="0"/>
              <a:t>Los hábitos saludables son fundamentales para alcanzar el bienestar integral, impactando positivamente en todas las áreas de la vida.</a:t>
            </a:r>
          </a:p>
          <a:p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688015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72B1A-F303-C667-F508-FBD1AEE7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18" y="351389"/>
            <a:ext cx="10369550" cy="636521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/>
              <a:t>Autocuidado Emocional y su Relación con el Manejo del Estrés y la Ansiedad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81C9BE-4083-1CD1-9A7D-B32E57B895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5EA226-BE68-59BD-C22D-285A8D557E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28</a:t>
            </a:fld>
            <a:endParaRPr lang="en-ID" dirty="0"/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5746EA5A-347F-A379-C6A3-84ACBC87079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61817" y="1514765"/>
            <a:ext cx="10778837" cy="5217406"/>
          </a:xfrm>
        </p:spPr>
        <p:txBody>
          <a:bodyPr>
            <a:normAutofit lnSpcReduction="10000"/>
          </a:bodyPr>
          <a:lstStyle/>
          <a:p>
            <a:pPr lvl="1" algn="just">
              <a:buFont typeface="+mj-lt"/>
              <a:buAutoNum type="arabicPeriod"/>
            </a:pPr>
            <a:r>
              <a:rPr lang="es-ES" sz="2400" b="1" dirty="0"/>
              <a:t>Definición de Autocuidado Emocional:</a:t>
            </a:r>
            <a:endParaRPr lang="es-ES" sz="2400" dirty="0"/>
          </a:p>
          <a:p>
            <a:pPr marL="1200161" lvl="2" indent="-285750" algn="just">
              <a:buFont typeface="+mj-lt"/>
              <a:buAutoNum type="arabicPeriod"/>
            </a:pPr>
            <a:r>
              <a:rPr lang="es-ES" sz="2000" dirty="0"/>
              <a:t>Conjunto de prácticas orientadas a mantener el equilibrio emocional y prevenir el desgaste mental.</a:t>
            </a:r>
          </a:p>
          <a:p>
            <a:pPr marL="1200161" lvl="2" indent="-285750" algn="just">
              <a:buFont typeface="+mj-lt"/>
              <a:buAutoNum type="arabicPeriod"/>
            </a:pPr>
            <a:r>
              <a:rPr lang="es-ES" sz="2000" dirty="0"/>
              <a:t>Implica identificar, gestionar y expresar emociones de manera saludable.</a:t>
            </a:r>
          </a:p>
          <a:p>
            <a:pPr lvl="1" algn="just">
              <a:buFont typeface="+mj-lt"/>
              <a:buAutoNum type="arabicPeriod"/>
            </a:pPr>
            <a:r>
              <a:rPr lang="es-ES" sz="2400" b="1" dirty="0"/>
              <a:t>Impacto en el Estrés y la Ansiedad:</a:t>
            </a:r>
            <a:endParaRPr lang="es-ES" sz="2400" dirty="0"/>
          </a:p>
          <a:p>
            <a:pPr marL="1200161" lvl="2" indent="-285750" algn="just">
              <a:buFont typeface="+mj-lt"/>
              <a:buAutoNum type="arabicPeriod"/>
            </a:pPr>
            <a:r>
              <a:rPr lang="es-ES" sz="2000" dirty="0"/>
              <a:t>Reduce reacciones emocionales intensas y promueve la resiliencia.</a:t>
            </a:r>
          </a:p>
          <a:p>
            <a:pPr marL="1200161" lvl="2" indent="-285750" algn="just">
              <a:buFont typeface="+mj-lt"/>
              <a:buAutoNum type="arabicPeriod"/>
            </a:pPr>
            <a:r>
              <a:rPr lang="es-ES" sz="2000" dirty="0"/>
              <a:t>Mejora la capacidad para adaptarse a cambios inesperados.</a:t>
            </a:r>
          </a:p>
          <a:p>
            <a:pPr lvl="1" algn="just">
              <a:buFont typeface="+mj-lt"/>
              <a:buAutoNum type="arabicPeriod"/>
            </a:pPr>
            <a:r>
              <a:rPr lang="es-ES" sz="2400" b="1" dirty="0"/>
              <a:t>Bases teóricas:</a:t>
            </a:r>
            <a:endParaRPr lang="es-ES" sz="2400" dirty="0"/>
          </a:p>
          <a:p>
            <a:pPr marL="1200161" lvl="2" indent="-285750" algn="just">
              <a:buFont typeface="+mj-lt"/>
              <a:buAutoNum type="arabicPeriod"/>
            </a:pPr>
            <a:r>
              <a:rPr lang="es-ES" sz="2000" dirty="0"/>
              <a:t>Teoría del Apego (Bowlby): la regulación emocional como base para la estabilidad psicológica.</a:t>
            </a:r>
          </a:p>
          <a:p>
            <a:pPr marL="1200161" lvl="2" indent="-285750" algn="just">
              <a:buFont typeface="+mj-lt"/>
              <a:buAutoNum type="arabicPeriod"/>
            </a:pPr>
            <a:r>
              <a:rPr lang="es-ES" sz="2000" dirty="0"/>
              <a:t>Modelo Bio-psico-social de Lazarus y Folkman: el estrés se gestiona mejor con estrategias emocionales efectivas.</a:t>
            </a:r>
          </a:p>
          <a:p>
            <a:pPr algn="just"/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925293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F0744-2F20-EEE0-5007-5D45B170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339040"/>
            <a:ext cx="10369550" cy="457200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/>
              <a:t>Estrategias para el Manejo del Estrés a través del Autocuidado Emocional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163CF2-A178-CC96-4752-C10C6D0C74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B06096-23CA-F098-3477-16B58FA657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29</a:t>
            </a:fld>
            <a:endParaRPr lang="en-ID" dirty="0"/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DC7AC66B-F897-944C-2EE1-8472522F6244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41745" y="1119405"/>
            <a:ext cx="10852728" cy="5475359"/>
          </a:xfrm>
        </p:spPr>
        <p:txBody>
          <a:bodyPr>
            <a:normAutofit fontScale="92500" lnSpcReduction="10000"/>
          </a:bodyPr>
          <a:lstStyle/>
          <a:p>
            <a:pPr lvl="1" algn="just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s-EC" altLang="es-EC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Estrés:</a:t>
            </a:r>
            <a:endParaRPr kumimoji="0" lang="es-EC" altLang="es-EC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14411" lvl="2" algn="just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C" altLang="es-EC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Tipos: agudo, crónico y eventos de vida.</a:t>
            </a:r>
          </a:p>
          <a:p>
            <a:pPr marL="914411" lvl="2" algn="just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C" altLang="es-EC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Impacto en el cuerpo: activación del eje HPA y cortisol elevado.</a:t>
            </a:r>
          </a:p>
          <a:p>
            <a:pPr lvl="1" algn="just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kumimoji="0" lang="es-EC" altLang="es-EC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Estrategias de manejo:</a:t>
            </a:r>
            <a:endParaRPr kumimoji="0" lang="es-EC" altLang="es-EC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14411" lvl="2" algn="just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C" altLang="es-EC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Técnicas de relajación progresiva y respiración consciente.</a:t>
            </a:r>
          </a:p>
          <a:p>
            <a:pPr marL="914411" lvl="2" algn="just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C" altLang="es-EC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Establecimiento de prioridades y gestión del tiempo.</a:t>
            </a:r>
          </a:p>
          <a:p>
            <a:pPr marL="914411" lvl="2" algn="just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C" altLang="es-EC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Prácticas de gratitud para redirigir el enfoque mental.</a:t>
            </a:r>
          </a:p>
          <a:p>
            <a:pPr lvl="1" algn="just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kumimoji="0" lang="es-EC" altLang="es-EC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Sustento teórico:</a:t>
            </a:r>
            <a:endParaRPr kumimoji="0" lang="es-EC" altLang="es-EC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14411" lvl="2" algn="just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C" altLang="es-EC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Teoría del Estrés Transaccional (Lazarus y Folkman): afrontamiento centrado en la emoción.</a:t>
            </a:r>
          </a:p>
          <a:p>
            <a:pPr marL="914411" lvl="2" algn="just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C" altLang="es-EC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Estudios de Kabat-Zinn sobre mindfulness: reducción del estrés basado en la atención plena.</a:t>
            </a:r>
          </a:p>
          <a:p>
            <a:endParaRPr lang="es-EC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B84D961-7AB9-D773-352B-C1A1492D0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2138A91-6AF5-06D1-01FC-65B60211C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EE04043-180A-7085-B602-9FCDA6C62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7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238E9-8933-9025-FDCE-75B9FF38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8" y="650104"/>
            <a:ext cx="5692876" cy="1325563"/>
          </a:xfrm>
        </p:spPr>
        <p:txBody>
          <a:bodyPr/>
          <a:lstStyle/>
          <a:p>
            <a:r>
              <a:rPr lang="es-ES" dirty="0"/>
              <a:t> AUTOCONCEPTO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72563C-B329-F938-08BF-6EECD99B0D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AUTOCONOCIMIENTO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137876-8F1D-651C-0445-C3DD106BE4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3</a:t>
            </a:fld>
            <a:endParaRPr lang="en-ID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D62D233E-4FB6-65CF-5DB3-E1C4CB4B83E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0611" b="10611"/>
          <a:stretch/>
        </p:blipFill>
        <p:spPr/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7354042-F14A-C22A-9618-A16D3510B5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241" y="3118411"/>
            <a:ext cx="5182429" cy="23772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s-ES" sz="2000" dirty="0"/>
              <a:t>El autoconcepto es la percepción que una persona tiene de sí misma, que abarca sus características, habilidades y valores. Se forma a lo largo de la vida a partir de experiencias personales y la influencia de otros.</a:t>
            </a:r>
            <a:endParaRPr lang="es-ES" sz="2000" dirty="0">
              <a:ea typeface="Open Sans"/>
              <a:cs typeface="Open Sans"/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2A36319-A65F-B7D7-4B8D-B8CBF14D1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407" y="1891030"/>
            <a:ext cx="4631139" cy="369548"/>
          </a:xfrm>
        </p:spPr>
        <p:txBody>
          <a:bodyPr/>
          <a:lstStyle/>
          <a:p>
            <a:r>
              <a:rPr lang="es-ES" dirty="0"/>
              <a:t>COMPRENDIENDO EL AUTOCONCEPTO</a:t>
            </a:r>
          </a:p>
        </p:txBody>
      </p:sp>
    </p:spTree>
    <p:extLst>
      <p:ext uri="{BB962C8B-B14F-4D97-AF65-F5344CB8AC3E}">
        <p14:creationId xmlns:p14="http://schemas.microsoft.com/office/powerpoint/2010/main" val="966447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7C3D7-57C4-819B-0537-F2121E1CC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17" y="291353"/>
            <a:ext cx="10369550" cy="756594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/>
              <a:t>Ansiedad y Técnicas de Autocuidado Emocional para su Regulación</a:t>
            </a:r>
            <a:br>
              <a:rPr lang="es-ES" sz="2400" b="1" dirty="0"/>
            </a:br>
            <a:endParaRPr lang="es-EC" sz="24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35C7BC3-5450-CA90-0298-E5F683A673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93B8A5-8EED-4C87-EF11-5121C514D8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30</a:t>
            </a:fld>
            <a:endParaRPr lang="en-ID" dirty="0"/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9F95DB83-16B9-F8FA-6F0E-81321452555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60218" y="1237673"/>
            <a:ext cx="10871200" cy="5620327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es-ES" sz="2000" b="1" dirty="0"/>
              <a:t>Ansiedad:</a:t>
            </a:r>
            <a:endParaRPr lang="es-ES" sz="2000" dirty="0"/>
          </a:p>
          <a:p>
            <a:pPr marL="742950" lvl="1" indent="-285750" algn="just">
              <a:buFont typeface="+mj-lt"/>
              <a:buAutoNum type="arabicPeriod"/>
            </a:pPr>
            <a:r>
              <a:rPr lang="es-ES" sz="2000" dirty="0"/>
              <a:t>Diferencia entre ansiedad funcional y desadaptativa.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s-ES" sz="2000" dirty="0"/>
              <a:t>Síntomas comunes: cognitivos, emocionales y físicos.</a:t>
            </a:r>
          </a:p>
          <a:p>
            <a:pPr algn="just">
              <a:buFont typeface="+mj-lt"/>
              <a:buAutoNum type="arabicPeriod"/>
            </a:pPr>
            <a:r>
              <a:rPr lang="es-ES" sz="2000" b="1" dirty="0"/>
              <a:t>Técnicas de regulación:</a:t>
            </a:r>
            <a:endParaRPr lang="es-ES" sz="2000" dirty="0"/>
          </a:p>
          <a:p>
            <a:pPr marL="742950" lvl="1" indent="-285750" algn="just">
              <a:buFont typeface="+mj-lt"/>
              <a:buAutoNum type="arabicPeriod"/>
            </a:pPr>
            <a:r>
              <a:rPr lang="es-ES" sz="2000" dirty="0"/>
              <a:t>Identificación de pensamientos irracionales con la terapia cognitivo-conductual (TCC).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s-ES" sz="2000" dirty="0"/>
              <a:t>Uso de ejercicios de </a:t>
            </a:r>
            <a:r>
              <a:rPr lang="es-ES" sz="2000" dirty="0" err="1"/>
              <a:t>grounding</a:t>
            </a:r>
            <a:r>
              <a:rPr lang="es-ES" sz="2000" dirty="0"/>
              <a:t> para mantenerse en el presente.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s-ES" sz="2000" dirty="0"/>
              <a:t>Creación de rutinas que fomenten la estabilidad emocional.</a:t>
            </a:r>
          </a:p>
          <a:p>
            <a:pPr algn="just">
              <a:buFont typeface="+mj-lt"/>
              <a:buAutoNum type="arabicPeriod"/>
            </a:pPr>
            <a:r>
              <a:rPr lang="es-ES" sz="2000" b="1" dirty="0"/>
              <a:t>Sustento teórico:</a:t>
            </a:r>
            <a:endParaRPr lang="es-ES" sz="2000" dirty="0"/>
          </a:p>
          <a:p>
            <a:pPr marL="742950" lvl="1" indent="-285750" algn="just">
              <a:buFont typeface="+mj-lt"/>
              <a:buAutoNum type="arabicPeriod"/>
            </a:pPr>
            <a:r>
              <a:rPr lang="es-ES" sz="2000" dirty="0"/>
              <a:t>Modelo de los Tres Sistemas de Ansiedad (Barlow): interacción entre pensamientos, emociones y comportamientos.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s-ES" sz="2000" dirty="0"/>
              <a:t>Perspectivas de Albert Ellis sobre reestructuración cognitiva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91361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83177-6F96-59C2-7860-1AC64E37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619624"/>
            <a:ext cx="10369550" cy="479503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/>
              <a:t>Adaptación al Cambio: Habilidades Emocionales para la Resiliencia</a:t>
            </a:r>
            <a:br>
              <a:rPr lang="es-ES" sz="2000" b="1" dirty="0"/>
            </a:br>
            <a:endParaRPr lang="es-EC" sz="20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B3A0DF-D082-EF84-C6EB-1B84A7351E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E0ED71-4927-F4F5-8319-D48CF6CD71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31</a:t>
            </a:fld>
            <a:endParaRPr lang="en-ID" dirty="0"/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FD5925B2-07AB-A22D-5C77-CD95D8076BA3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12114" y="1256145"/>
            <a:ext cx="10143355" cy="5476026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es-ES" sz="1800" b="1" dirty="0"/>
              <a:t>Adaptación al Cambio:</a:t>
            </a:r>
            <a:endParaRPr lang="es-ES" sz="1800" dirty="0"/>
          </a:p>
          <a:p>
            <a:pPr marL="742950" lvl="1" indent="-285750" algn="just">
              <a:buFont typeface="+mj-lt"/>
              <a:buAutoNum type="arabicPeriod"/>
            </a:pPr>
            <a:r>
              <a:rPr lang="es-ES" sz="1800" dirty="0"/>
              <a:t>Proceso psicológico de ajuste ante nuevas circunstancias.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s-ES" sz="1800" dirty="0"/>
              <a:t>Factores que dificultan el cambio: miedo, incertidumbre y resistencia.</a:t>
            </a:r>
          </a:p>
          <a:p>
            <a:pPr algn="just">
              <a:buFont typeface="+mj-lt"/>
              <a:buAutoNum type="arabicPeriod"/>
            </a:pPr>
            <a:r>
              <a:rPr lang="es-ES" sz="1800" b="1" dirty="0"/>
              <a:t>Habilidades para la resiliencia:</a:t>
            </a:r>
            <a:endParaRPr lang="es-ES" sz="1800" dirty="0"/>
          </a:p>
          <a:p>
            <a:pPr marL="742950" lvl="1" indent="-285750" algn="just">
              <a:buFont typeface="+mj-lt"/>
              <a:buAutoNum type="arabicPeriod"/>
            </a:pPr>
            <a:r>
              <a:rPr lang="es-ES" sz="1800" dirty="0"/>
              <a:t>Flexibilidad cognitiva: reinterpretar situaciones desde una perspectiva positiva.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s-ES" sz="1800" dirty="0"/>
              <a:t>Autocompasión: tratarse con amabilidad en momentos de dificultad.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s-ES" sz="1800" dirty="0"/>
              <a:t>Conexión social como soporte emocional en la transición.</a:t>
            </a:r>
          </a:p>
          <a:p>
            <a:pPr algn="just">
              <a:buFont typeface="+mj-lt"/>
              <a:buAutoNum type="arabicPeriod"/>
            </a:pPr>
            <a:r>
              <a:rPr lang="es-ES" sz="1800" b="1" dirty="0"/>
              <a:t>Sustento teórico:</a:t>
            </a:r>
            <a:endParaRPr lang="es-ES" sz="1800" dirty="0"/>
          </a:p>
          <a:p>
            <a:pPr marL="742950" lvl="1" indent="-285750" algn="just">
              <a:buFont typeface="+mj-lt"/>
              <a:buAutoNum type="arabicPeriod"/>
            </a:pPr>
            <a:r>
              <a:rPr lang="es-ES" sz="1800" dirty="0"/>
              <a:t>Modelo de Resiliencia de Ann </a:t>
            </a:r>
            <a:r>
              <a:rPr lang="es-ES" sz="1800" dirty="0" err="1"/>
              <a:t>Masten</a:t>
            </a:r>
            <a:r>
              <a:rPr lang="es-ES" sz="1800" dirty="0"/>
              <a:t>: "capacidad de recuperación frente a la adversidad".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s-ES" sz="1800" dirty="0"/>
              <a:t>Teoría de la Autoeficacia de Bandura: percepción de control en situaciones desafiantes.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63055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1F2B1-60E6-6A54-A5B3-A69F4F102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98" y="280183"/>
            <a:ext cx="10369550" cy="389467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/>
              <a:t>Hábitos y Rutinas Saludables para Mantener el Autocuidado Emocional</a:t>
            </a:r>
            <a:br>
              <a:rPr lang="es-ES" sz="2000" b="1" dirty="0"/>
            </a:br>
            <a:endParaRPr lang="es-EC" sz="20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A51814-F5A6-DFED-F8A2-D1A92C34BD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D635CC-71AD-21EC-7742-FECC7FB6F5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32</a:t>
            </a:fld>
            <a:endParaRPr lang="en-ID" dirty="0"/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200AD217-0C44-4AA2-6D89-4DA451639383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184081" y="1117601"/>
            <a:ext cx="9761009" cy="5070750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s-ES" sz="3200" b="1" dirty="0"/>
              <a:t>Importancia de las Rutinas:</a:t>
            </a:r>
            <a:endParaRPr lang="es-ES" sz="3200" dirty="0"/>
          </a:p>
          <a:p>
            <a:pPr marL="742950" lvl="1" indent="-285750">
              <a:buFont typeface="+mj-lt"/>
              <a:buAutoNum type="arabicPeriod"/>
            </a:pPr>
            <a:r>
              <a:rPr lang="es-ES" sz="1800" dirty="0"/>
              <a:t>Proveen estructura y predictibilidad en el día a día.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800" dirty="0"/>
              <a:t>Reducen la incertidumbre y fomentan el enfoque en el bienestar.</a:t>
            </a:r>
          </a:p>
          <a:p>
            <a:pPr>
              <a:buFont typeface="+mj-lt"/>
              <a:buAutoNum type="arabicPeriod"/>
            </a:pPr>
            <a:r>
              <a:rPr lang="es-ES" sz="3200" b="1" dirty="0"/>
              <a:t>Hábitos esenciales:</a:t>
            </a:r>
            <a:endParaRPr lang="es-ES" sz="3200" dirty="0"/>
          </a:p>
          <a:p>
            <a:pPr marL="742950" lvl="1" indent="-285750">
              <a:buFont typeface="+mj-lt"/>
              <a:buAutoNum type="arabicPeriod"/>
            </a:pPr>
            <a:r>
              <a:rPr lang="es-ES" sz="1800" dirty="0"/>
              <a:t>Sueño reparador: técnicas para mejorar la higiene del sueño.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800" dirty="0"/>
              <a:t>Actividad física regular: liberación de endorfinas y reducción del estrés.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800" dirty="0"/>
              <a:t>Alimentación consciente: relación entre dieta y salud mental.</a:t>
            </a:r>
          </a:p>
          <a:p>
            <a:pPr>
              <a:buFont typeface="+mj-lt"/>
              <a:buAutoNum type="arabicPeriod"/>
            </a:pPr>
            <a:r>
              <a:rPr lang="es-ES" sz="3200" b="1" dirty="0"/>
              <a:t>Sustento teórico:</a:t>
            </a:r>
            <a:endParaRPr lang="es-ES" sz="3200" dirty="0"/>
          </a:p>
          <a:p>
            <a:pPr marL="742950" lvl="1" indent="-285750">
              <a:buFont typeface="+mj-lt"/>
              <a:buAutoNum type="arabicPeriod"/>
            </a:pPr>
            <a:r>
              <a:rPr lang="es-ES" sz="1800" dirty="0"/>
              <a:t>Teoría del Bienestar de Martin Seligman: pilares de la felicidad y el equilibrio.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800" dirty="0"/>
              <a:t>Investigaciones en neurociencia sobre hábitos y plasticidad cerebral.</a:t>
            </a:r>
          </a:p>
          <a:p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1177352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38DED-6C81-A3FB-26CE-A6C87B14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619624"/>
            <a:ext cx="10369550" cy="507212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/>
              <a:t>Autocuidado Social y su relación con la Adaptación al Medio Social</a:t>
            </a:r>
            <a:br>
              <a:rPr lang="es-ES" sz="2000" b="1" dirty="0"/>
            </a:br>
            <a:endParaRPr lang="es-EC" sz="20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C48766-DA2F-2C93-A9C8-F1798A0FC2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FDEFF3-44B7-1D21-0F93-7E1A854628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33</a:t>
            </a:fld>
            <a:endParaRPr lang="en-ID" dirty="0"/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32CA318B-9B30-BD21-C4BA-656A45EC37C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184082" y="1496291"/>
            <a:ext cx="9936500" cy="5006109"/>
          </a:xfrm>
        </p:spPr>
        <p:txBody>
          <a:bodyPr>
            <a:normAutofit/>
          </a:bodyPr>
          <a:lstStyle/>
          <a:p>
            <a:pPr marL="742950" lvl="1" indent="-285750">
              <a:buFont typeface="+mj-lt"/>
              <a:buAutoNum type="arabicPeriod"/>
            </a:pPr>
            <a:r>
              <a:rPr lang="es-ES" sz="2000" dirty="0"/>
              <a:t>Acciones y decisiones conscientes que promueven el bienestar en las interacciones sociales.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2000" dirty="0"/>
              <a:t>Implica establecer límites, fomentar relaciones saludables y participar en redes sociales positivas.</a:t>
            </a:r>
          </a:p>
          <a:p>
            <a:r>
              <a:rPr lang="es-ES" sz="3600" b="1" dirty="0"/>
              <a:t>Relación con la Adaptación al Medio Social:</a:t>
            </a:r>
            <a:endParaRPr lang="es-ES" sz="3600" dirty="0"/>
          </a:p>
          <a:p>
            <a:pPr marL="742950" lvl="1" indent="-285750">
              <a:buFont typeface="+mj-lt"/>
              <a:buAutoNum type="arabicPeriod"/>
            </a:pPr>
            <a:r>
              <a:rPr lang="es-ES" sz="2000" dirty="0"/>
              <a:t>El autocuidado social ayuda a manejar conflictos, reducir el estrés interpersonal y promover la resiliencia.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2000" dirty="0"/>
              <a:t>Mejora habilidades como la asertividad y la empatía, fundamentales para adaptarse a diversos entornos sociales.</a:t>
            </a:r>
          </a:p>
          <a:p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2614144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6BEBD-AB10-64C9-07FA-D49A3806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296351"/>
            <a:ext cx="10369550" cy="553394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/>
              <a:t>Estrategias para la Comunicación Efectiva como Forma de Autocuidado Social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507BFB-25C1-0175-B3EA-CF336EC860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8985B8-8DAA-361F-617B-233A3A5930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34</a:t>
            </a:fld>
            <a:endParaRPr lang="en-ID" dirty="0"/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79F4F9BA-BD64-4968-462A-56621E349151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119427" y="1366983"/>
            <a:ext cx="9199418" cy="5116944"/>
          </a:xfrm>
        </p:spPr>
        <p:txBody>
          <a:bodyPr>
            <a:normAutofit lnSpcReduction="10000"/>
          </a:bodyPr>
          <a:lstStyle/>
          <a:p>
            <a:pPr algn="just">
              <a:buFont typeface="+mj-lt"/>
              <a:buAutoNum type="arabicPeriod"/>
            </a:pPr>
            <a:r>
              <a:rPr lang="es-ES" sz="2800" b="1" dirty="0"/>
              <a:t>Comunicación Efectiva:</a:t>
            </a:r>
            <a:endParaRPr lang="es-ES" sz="2800" dirty="0"/>
          </a:p>
          <a:p>
            <a:pPr marL="742950" lvl="1" indent="-285750" algn="just">
              <a:buFont typeface="+mj-lt"/>
              <a:buAutoNum type="arabicPeriod"/>
            </a:pPr>
            <a:r>
              <a:rPr lang="es-ES" sz="1600" dirty="0"/>
              <a:t>Características: clara, asertiva, empática y bidireccional.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s-ES" sz="1600" dirty="0"/>
              <a:t>Evitar patrones de comunicación pasiva o agresiva.</a:t>
            </a:r>
          </a:p>
          <a:p>
            <a:pPr algn="just">
              <a:buFont typeface="+mj-lt"/>
              <a:buAutoNum type="arabicPeriod"/>
            </a:pPr>
            <a:r>
              <a:rPr lang="es-ES" sz="2800" b="1" dirty="0"/>
              <a:t>Estrategias:</a:t>
            </a:r>
            <a:endParaRPr lang="es-ES" sz="2800" dirty="0"/>
          </a:p>
          <a:p>
            <a:pPr marL="742950" lvl="1" indent="-285750" algn="just">
              <a:buFont typeface="+mj-lt"/>
              <a:buAutoNum type="arabicPeriod"/>
            </a:pPr>
            <a:r>
              <a:rPr lang="es-ES" sz="1600" dirty="0"/>
              <a:t>Uso de la escucha activa para entender perspectivas ajenas.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s-ES" sz="1600" dirty="0"/>
              <a:t>Establecimiento de límites a través de mensajes "yo".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s-ES" sz="1600" dirty="0"/>
              <a:t>Práctica de la asertividad para expresar necesidades sin temor ni agresión.</a:t>
            </a:r>
          </a:p>
          <a:p>
            <a:pPr algn="just">
              <a:buFont typeface="+mj-lt"/>
              <a:buAutoNum type="arabicPeriod"/>
            </a:pPr>
            <a:r>
              <a:rPr lang="es-ES" sz="2800" b="1" dirty="0"/>
              <a:t>Sustento teórico:</a:t>
            </a:r>
            <a:endParaRPr lang="es-ES" sz="2800" dirty="0"/>
          </a:p>
          <a:p>
            <a:pPr marL="742950" lvl="1" indent="-285750" algn="just">
              <a:buFont typeface="+mj-lt"/>
              <a:buAutoNum type="arabicPeriod"/>
            </a:pPr>
            <a:r>
              <a:rPr lang="es-ES" sz="1600" dirty="0"/>
              <a:t>Teoría de la Comunicación Humana de Watzlawick: el mensaje y el contexto son inseparables.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s-ES" sz="1600" dirty="0"/>
              <a:t>Modelo de Comunicación No Violenta (Rosenberg): lenguaje que conecta y fomenta relaciones positivas.</a:t>
            </a:r>
          </a:p>
          <a:p>
            <a:pPr algn="just"/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813569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C8944-857F-F3FD-DF33-19FE7852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400" b="1" dirty="0"/>
              <a:t>La Construcción de Redes de Apoyo como Pilar del Autocuidado Social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4E1E13-9213-831E-93EF-396AC658FC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AF92D5-070F-5BCB-E693-B2A7A1D0CC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35</a:t>
            </a:fld>
            <a:endParaRPr lang="en-ID" dirty="0"/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7F962E5B-1EC9-1F2E-B055-B5146B5101E5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184082" y="1579625"/>
            <a:ext cx="9899554" cy="4608726"/>
          </a:xfrm>
        </p:spPr>
        <p:txBody>
          <a:bodyPr>
            <a:normAutofit fontScale="92500"/>
          </a:bodyPr>
          <a:lstStyle/>
          <a:p>
            <a:pPr>
              <a:buFont typeface="+mj-lt"/>
              <a:buAutoNum type="arabicPeriod"/>
            </a:pPr>
            <a:r>
              <a:rPr lang="es-ES" sz="2800" b="1" dirty="0"/>
              <a:t>Redes de Apoyo:</a:t>
            </a:r>
            <a:endParaRPr lang="es-ES" sz="2800" dirty="0"/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Tipos: familiares, amigos, colegas, comunidades.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Beneficios: soporte emocional, asesoramiento y recursos compartidos.</a:t>
            </a:r>
          </a:p>
          <a:p>
            <a:pPr>
              <a:buFont typeface="+mj-lt"/>
              <a:buAutoNum type="arabicPeriod"/>
            </a:pPr>
            <a:r>
              <a:rPr lang="es-ES" sz="2800" b="1" dirty="0"/>
              <a:t>Estrategias para construir redes de apoyo:</a:t>
            </a:r>
            <a:endParaRPr lang="es-ES" sz="2800" dirty="0"/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Participar en actividades comunitarias y grupos de interés.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Mantener una comunicación regular con personas clave.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Fomentar relaciones basadas en la reciprocidad y el respeto mutuo.</a:t>
            </a:r>
          </a:p>
          <a:p>
            <a:pPr>
              <a:buFont typeface="+mj-lt"/>
              <a:buAutoNum type="arabicPeriod"/>
            </a:pPr>
            <a:r>
              <a:rPr lang="es-ES" sz="2800" b="1" dirty="0"/>
              <a:t>Sustento teórico:</a:t>
            </a:r>
            <a:endParaRPr lang="es-ES" sz="2800" dirty="0"/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Teoría de la Interdependencia Social (</a:t>
            </a:r>
            <a:r>
              <a:rPr lang="es-ES" sz="1600" dirty="0" err="1"/>
              <a:t>Deutsch</a:t>
            </a:r>
            <a:r>
              <a:rPr lang="es-ES" sz="1600" dirty="0"/>
              <a:t>): el bienestar individual está vinculado al apoyo mutuo.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Estudios sobre capital social: redes sólidas favorecen la resiliencia y el bienestar.</a:t>
            </a:r>
          </a:p>
          <a:p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840410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2FC25-967E-A37F-3459-F3D556A71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2000" b="1" dirty="0"/>
              <a:t>Manejo del Estrés Interpersonal como Estrategia de Autocuidado Social</a:t>
            </a:r>
            <a:br>
              <a:rPr lang="es-EC" sz="2000" b="1" dirty="0"/>
            </a:br>
            <a:endParaRPr lang="es-EC" sz="20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7952C1-29BA-C51C-B92F-E7581AA9DC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B438DF-7624-9588-970B-02B6137DCD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36</a:t>
            </a:fld>
            <a:endParaRPr lang="en-ID" dirty="0"/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4D352245-B68F-0CB9-0FF8-B2B39935C56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184082" y="1422401"/>
            <a:ext cx="9199418" cy="4765950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s-ES" sz="2800" b="1" dirty="0"/>
              <a:t>Estrés Interpersonal:</a:t>
            </a:r>
            <a:endParaRPr lang="es-ES" sz="2800" dirty="0"/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Situaciones que generan conflicto o tensión en relaciones sociales.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Impacto: deterioro de relaciones, ansiedad, agotamiento emocional.</a:t>
            </a:r>
          </a:p>
          <a:p>
            <a:pPr>
              <a:buFont typeface="+mj-lt"/>
              <a:buAutoNum type="arabicPeriod"/>
            </a:pPr>
            <a:r>
              <a:rPr lang="es-ES" sz="2800" b="1" dirty="0"/>
              <a:t>Estrategias de manejo:</a:t>
            </a:r>
            <a:endParaRPr lang="es-ES" sz="2800" dirty="0"/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Técnicas de mindfulness para responder en lugar de reaccionar.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Resolución de conflictos mediante el diálogo respetuoso y estructurado.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Autocompasión como herramienta para superar críticas internas y externas.</a:t>
            </a:r>
          </a:p>
          <a:p>
            <a:pPr>
              <a:buFont typeface="+mj-lt"/>
              <a:buAutoNum type="arabicPeriod"/>
            </a:pPr>
            <a:r>
              <a:rPr lang="es-ES" sz="2800" b="1" dirty="0"/>
              <a:t>Sustento teórico:</a:t>
            </a:r>
            <a:endParaRPr lang="es-ES" sz="2800" dirty="0"/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Modelo </a:t>
            </a:r>
            <a:r>
              <a:rPr lang="es-ES" sz="1600" dirty="0" err="1"/>
              <a:t>Transactional</a:t>
            </a:r>
            <a:r>
              <a:rPr lang="es-ES" sz="1600" dirty="0"/>
              <a:t> del Estrés (Lazarus y Folkman): manejo adaptativo del estrés.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1600" dirty="0"/>
              <a:t>Perspectivas de </a:t>
            </a:r>
            <a:r>
              <a:rPr lang="es-ES" sz="1600" dirty="0" err="1"/>
              <a:t>Kristin</a:t>
            </a:r>
            <a:r>
              <a:rPr lang="es-ES" sz="1600" dirty="0"/>
              <a:t> </a:t>
            </a:r>
            <a:r>
              <a:rPr lang="es-ES" sz="1600" dirty="0" err="1"/>
              <a:t>Neff</a:t>
            </a:r>
            <a:r>
              <a:rPr lang="es-ES" sz="1600" dirty="0"/>
              <a:t> sobre autocompasión: reducción de autocríticas y promoción del bienestar.</a:t>
            </a:r>
          </a:p>
          <a:p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4256590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96C35E-C8EF-C185-DD6C-AEEDC2E6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i="0" u="none" strike="noStrike" baseline="0" dirty="0">
                <a:latin typeface="ArialNormal"/>
              </a:rPr>
              <a:t>PREVENCIÓN DEL CONSUMO DE ALCOHOL Y </a:t>
            </a:r>
            <a:r>
              <a:rPr lang="es-EC" sz="2800" b="1" i="0" u="none" strike="noStrike" baseline="0" dirty="0">
                <a:latin typeface="ArialNormal"/>
              </a:rPr>
              <a:t>DROGAS.</a:t>
            </a:r>
            <a:endParaRPr lang="es-EC" sz="6000" b="1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33DA2A-FC7A-A02B-9754-4756DDC726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PUNCA BRAND STRATEGY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C1A8A5-DB7A-E900-0949-B5F3B385F1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37</a:t>
            </a:fld>
            <a:endParaRPr lang="en-ID" dirty="0"/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FFC5F467-B113-E14E-4AEE-B3AE2CDF834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/>
        <p:txBody>
          <a:bodyPr/>
          <a:lstStyle/>
          <a:p>
            <a:r>
              <a:rPr lang="es-EC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https://youtu.be/LT3ufoGgYYw?si=XvG9qiTnKEFjV4J1</a:t>
            </a:r>
            <a:endParaRPr lang="es-EC" dirty="0">
              <a:solidFill>
                <a:srgbClr val="00B0F0"/>
              </a:solidFill>
            </a:endParaRPr>
          </a:p>
          <a:p>
            <a:endParaRPr lang="es-EC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93A5A24-41B6-4B44-D69F-2C817DA26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446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C41E5-D41A-B6B4-89DC-0962CB48A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49" y="619624"/>
            <a:ext cx="5968963" cy="596694"/>
          </a:xfrm>
        </p:spPr>
        <p:txBody>
          <a:bodyPr/>
          <a:lstStyle/>
          <a:p>
            <a:pPr algn="ctr"/>
            <a:r>
              <a:rPr lang="es-ES" sz="2000" b="1" baseline="0" dirty="0">
                <a:solidFill>
                  <a:srgbClr val="FFFFFF"/>
                </a:solidFill>
                <a:ea typeface="+mj-lt"/>
                <a:cs typeface="+mj-lt"/>
              </a:rPr>
              <a:t>la imagen que hemos creado sobre nosotros mismos</a:t>
            </a:r>
            <a:endParaRPr lang="es-ES" sz="2000" dirty="0">
              <a:solidFill>
                <a:srgbClr val="FFFFFF"/>
              </a:solidFill>
              <a:ea typeface="+mj-lt"/>
              <a:cs typeface="+mj-lt"/>
            </a:endParaRPr>
          </a:p>
          <a:p>
            <a:pPr algn="ctr"/>
            <a:endParaRPr lang="es-ES" sz="16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AA3BC9B-418F-39E4-B05D-4D178ACC77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BC978A-18E4-058E-31D0-8E171FB45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4</a:t>
            </a:fld>
            <a:endParaRPr lang="en-ID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2A775989-E077-72A9-98C8-AAE6EA53C56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6198" r="26198"/>
          <a:stretch/>
        </p:blipFill>
        <p:spPr>
          <a:xfrm>
            <a:off x="6093011" y="485912"/>
            <a:ext cx="4627999" cy="5565914"/>
          </a:xfr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C3A7357-89B1-015C-34CE-5932065BEA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148" y="1590621"/>
            <a:ext cx="5558791" cy="43391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 algn="just" rtl="0">
              <a:lnSpc>
                <a:spcPct val="150000"/>
              </a:lnSpc>
              <a:buFont typeface="Wingdings"/>
              <a:buChar char="Ø"/>
            </a:pPr>
            <a:r>
              <a:rPr lang="es-ES" sz="1800" b="1" baseline="0" dirty="0">
                <a:solidFill>
                  <a:srgbClr val="FFFFFF"/>
                </a:solidFill>
                <a:latin typeface="Open Sans"/>
                <a:ea typeface="Segoe UI"/>
                <a:cs typeface="Segoe UI"/>
              </a:rPr>
              <a:t>Es relativamente estable</a:t>
            </a:r>
            <a:r>
              <a:rPr lang="en-US" sz="1800" dirty="0">
                <a:solidFill>
                  <a:srgbClr val="FFFFFF"/>
                </a:solidFill>
                <a:latin typeface="Open Sans"/>
                <a:ea typeface="Segoe UI"/>
                <a:cs typeface="Segoe UI"/>
              </a:rPr>
              <a:t>​</a:t>
            </a:r>
            <a:endParaRPr lang="es-ES" sz="1800" dirty="0">
              <a:ea typeface="Open Sans"/>
              <a:cs typeface="Open Sans"/>
            </a:endParaRPr>
          </a:p>
          <a:p>
            <a:pPr marL="285750" indent="-285750" algn="just" rtl="0">
              <a:lnSpc>
                <a:spcPct val="150000"/>
              </a:lnSpc>
              <a:buFont typeface="Wingdings"/>
              <a:buChar char="Ø"/>
            </a:pPr>
            <a:r>
              <a:rPr lang="es-ES" sz="1800" b="1" baseline="0" dirty="0">
                <a:solidFill>
                  <a:srgbClr val="FFFFFF"/>
                </a:solidFill>
                <a:latin typeface="Open Sans"/>
                <a:ea typeface="Segoe UI"/>
                <a:cs typeface="Segoe UI"/>
              </a:rPr>
              <a:t>El autoconcepto puede cambiar</a:t>
            </a:r>
            <a:r>
              <a:rPr lang="en-US" sz="1800" dirty="0">
                <a:solidFill>
                  <a:srgbClr val="FFFFFF"/>
                </a:solidFill>
                <a:latin typeface="Open Sans"/>
                <a:ea typeface="Segoe UI"/>
                <a:cs typeface="Segoe UI"/>
              </a:rPr>
              <a:t>​</a:t>
            </a:r>
          </a:p>
          <a:p>
            <a:pPr marL="285750" indent="-285750" algn="just" rtl="0">
              <a:lnSpc>
                <a:spcPct val="150000"/>
              </a:lnSpc>
              <a:buFont typeface="Wingdings"/>
              <a:buChar char="Ø"/>
            </a:pPr>
            <a:r>
              <a:rPr lang="es-ES" sz="1800" b="1" baseline="0" dirty="0">
                <a:solidFill>
                  <a:srgbClr val="FFFFFF"/>
                </a:solidFill>
                <a:latin typeface="Open Sans"/>
                <a:ea typeface="Segoe UI"/>
                <a:cs typeface="Segoe UI"/>
              </a:rPr>
              <a:t>El autoconcepto tiene límites difusos</a:t>
            </a:r>
            <a:r>
              <a:rPr lang="en-US" sz="1800" dirty="0">
                <a:solidFill>
                  <a:srgbClr val="FFFFFF"/>
                </a:solidFill>
                <a:latin typeface="Open Sans"/>
                <a:ea typeface="Segoe UI"/>
                <a:cs typeface="Segoe UI"/>
              </a:rPr>
              <a:t>​</a:t>
            </a:r>
          </a:p>
          <a:p>
            <a:pPr marL="285750" indent="-285750" algn="just" rtl="0">
              <a:lnSpc>
                <a:spcPct val="150000"/>
              </a:lnSpc>
              <a:buFont typeface="Wingdings"/>
              <a:buChar char="Ø"/>
            </a:pPr>
            <a:r>
              <a:rPr lang="es-ES" sz="1800" b="1" baseline="0" dirty="0">
                <a:solidFill>
                  <a:srgbClr val="FFFFFF"/>
                </a:solidFill>
                <a:latin typeface="Open Sans"/>
                <a:ea typeface="Segoe UI"/>
                <a:cs typeface="Segoe UI"/>
              </a:rPr>
              <a:t>La distancia entre las ideas es relativa</a:t>
            </a:r>
            <a:r>
              <a:rPr lang="en-US" sz="1800" dirty="0">
                <a:solidFill>
                  <a:srgbClr val="FFFFFF"/>
                </a:solidFill>
                <a:latin typeface="Open Sans"/>
                <a:ea typeface="Segoe UI"/>
                <a:cs typeface="Segoe UI"/>
              </a:rPr>
              <a:t>​</a:t>
            </a:r>
          </a:p>
          <a:p>
            <a:pPr marL="285750" indent="-285750" algn="just" rtl="0">
              <a:lnSpc>
                <a:spcPct val="150000"/>
              </a:lnSpc>
              <a:buFont typeface="Wingdings"/>
              <a:buChar char="Ø"/>
            </a:pPr>
            <a:r>
              <a:rPr lang="es-ES" sz="1800" b="1" dirty="0">
                <a:solidFill>
                  <a:srgbClr val="FFFFFF"/>
                </a:solidFill>
                <a:latin typeface="Open Sans"/>
                <a:ea typeface="Segoe UI"/>
                <a:cs typeface="Segoe UI"/>
              </a:rPr>
              <a:t>Diferencia</a:t>
            </a:r>
            <a:r>
              <a:rPr lang="es-ES" sz="1800" b="1" baseline="0" dirty="0">
                <a:solidFill>
                  <a:srgbClr val="FFFFFF"/>
                </a:solidFill>
                <a:latin typeface="Open Sans"/>
                <a:ea typeface="Segoe UI"/>
                <a:cs typeface="Segoe UI"/>
              </a:rPr>
              <a:t> entre autoconcepto y autoestima</a:t>
            </a:r>
            <a:r>
              <a:rPr lang="en-US" sz="1800" dirty="0">
                <a:solidFill>
                  <a:srgbClr val="FFFFFF"/>
                </a:solidFill>
                <a:latin typeface="Open Sans"/>
                <a:ea typeface="Segoe UI"/>
                <a:cs typeface="Segoe UI"/>
              </a:rPr>
              <a:t>​</a:t>
            </a:r>
          </a:p>
          <a:p>
            <a:pPr marL="285750" indent="-285750" algn="just" rtl="0">
              <a:lnSpc>
                <a:spcPct val="150000"/>
              </a:lnSpc>
              <a:buFont typeface="Wingdings"/>
              <a:buChar char="Ø"/>
            </a:pPr>
            <a:r>
              <a:rPr lang="es-ES" sz="1800" b="1" baseline="0" dirty="0">
                <a:solidFill>
                  <a:srgbClr val="FFFFFF"/>
                </a:solidFill>
                <a:latin typeface="Open Sans"/>
                <a:ea typeface="Segoe UI"/>
                <a:cs typeface="Segoe UI"/>
              </a:rPr>
              <a:t>Está relacionado con la autoconsciencia</a:t>
            </a:r>
            <a:r>
              <a:rPr lang="en-US" sz="1800" dirty="0">
                <a:solidFill>
                  <a:srgbClr val="FFFFFF"/>
                </a:solidFill>
                <a:latin typeface="Open Sans"/>
                <a:ea typeface="Segoe UI"/>
                <a:cs typeface="Segoe UI"/>
              </a:rPr>
              <a:t>​</a:t>
            </a:r>
          </a:p>
          <a:p>
            <a:pPr marL="285750" indent="-285750" algn="just" rtl="0">
              <a:lnSpc>
                <a:spcPct val="150000"/>
              </a:lnSpc>
              <a:buFont typeface="Wingdings"/>
              <a:buChar char="Ø"/>
            </a:pPr>
            <a:r>
              <a:rPr lang="es-ES" sz="1800" b="1" baseline="0" dirty="0">
                <a:solidFill>
                  <a:srgbClr val="FFFFFF"/>
                </a:solidFill>
                <a:latin typeface="Open Sans"/>
                <a:ea typeface="Segoe UI"/>
                <a:cs typeface="Segoe UI"/>
              </a:rPr>
              <a:t>Es sensible al ambiente</a:t>
            </a:r>
            <a:endParaRPr lang="es-ES" sz="18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4043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57020" y="105063"/>
            <a:ext cx="3906982" cy="1054100"/>
          </a:xfrm>
          <a:prstGeom prst="rect">
            <a:avLst/>
          </a:prstGeom>
          <a:noFill/>
          <a:ln/>
        </p:spPr>
        <p:txBody>
          <a:bodyPr wrap="square" rtlCol="0" anchor="t" anchorCtr="0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Montserrat ExtraBold"/>
              </a:rPr>
              <a:t>FORTALEZAS </a:t>
            </a:r>
          </a:p>
          <a:p>
            <a:pPr marL="0" indent="0">
              <a:buNone/>
            </a:pPr>
            <a:r>
              <a:rPr lang="en-US" sz="2800" dirty="0">
                <a:latin typeface="Montserrat ExtraBold"/>
              </a:rPr>
              <a:t>PERSONALES</a:t>
            </a:r>
          </a:p>
        </p:txBody>
      </p:sp>
      <p:sp>
        <p:nvSpPr>
          <p:cNvPr id="4" name="Shape 1"/>
          <p:cNvSpPr/>
          <p:nvPr/>
        </p:nvSpPr>
        <p:spPr>
          <a:xfrm>
            <a:off x="1219200" y="1219200"/>
            <a:ext cx="1219200" cy="1219200"/>
          </a:xfrm>
          <a:prstGeom prst="line">
            <a:avLst/>
          </a:prstGeom>
          <a:noFill/>
          <a:ln/>
        </p:spPr>
        <p:txBody>
          <a:bodyPr/>
          <a:lstStyle/>
          <a:p>
            <a:endParaRPr lang="es-EC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9700" y="6350000"/>
            <a:ext cx="609600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 anchor="ctr" anchorCtr="0"/>
          <a:lstStyle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7021451-1387-4CA6-816F-3879F97B5CBC}" type="slidenum">
              <a:rPr lang="en-US" sz="121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pPr algn="ctr"/>
              <a:t>5</a:t>
            </a:fld>
            <a:endParaRPr lang="en-US" sz="121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D679134-8847-5AAD-1F80-EBF64633C729}"/>
              </a:ext>
            </a:extLst>
          </p:cNvPr>
          <p:cNvSpPr txBox="1"/>
          <p:nvPr/>
        </p:nvSpPr>
        <p:spPr>
          <a:xfrm>
            <a:off x="462099" y="1623666"/>
            <a:ext cx="2955636" cy="4476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Century Gothic" panose="020B0502020202020204" pitchFamily="34" charset="0"/>
              </a:rPr>
              <a:t>Comunicación efectiva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Century Gothic" panose="020B0502020202020204" pitchFamily="34" charset="0"/>
              </a:rPr>
              <a:t>Resiliencia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Century Gothic" panose="020B0502020202020204" pitchFamily="34" charset="0"/>
              </a:rPr>
              <a:t>Liderazgo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Century Gothic" panose="020B0502020202020204" pitchFamily="34" charset="0"/>
              </a:rPr>
              <a:t>Empatía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Century Gothic" panose="020B0502020202020204" pitchFamily="34" charset="0"/>
              </a:rPr>
              <a:t>Creatividad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Century Gothic" panose="020B0502020202020204" pitchFamily="34" charset="0"/>
              </a:rPr>
              <a:t>Pensamiento crítico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Century Gothic" panose="020B0502020202020204" pitchFamily="34" charset="0"/>
              </a:rPr>
              <a:t>Trabajo en equipo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Century Gothic" panose="020B0502020202020204" pitchFamily="34" charset="0"/>
              </a:rPr>
              <a:t>Autoconfianza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Century Gothic" panose="020B0502020202020204" pitchFamily="34" charset="0"/>
              </a:rPr>
              <a:t>Gestión del estrés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Century Gothic" panose="020B0502020202020204" pitchFamily="34" charset="0"/>
              </a:rPr>
              <a:t>Iniciativa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Century Gothic" panose="020B0502020202020204" pitchFamily="34" charset="0"/>
              </a:rPr>
              <a:t>Persistencia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Century Gothic" panose="020B0502020202020204" pitchFamily="34" charset="0"/>
              </a:rPr>
              <a:t>Inteligencia emocional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B243D83-C3F0-5E6F-D742-1715D91B6817}"/>
              </a:ext>
            </a:extLst>
          </p:cNvPr>
          <p:cNvSpPr txBox="1">
            <a:spLocks/>
          </p:cNvSpPr>
          <p:nvPr/>
        </p:nvSpPr>
        <p:spPr>
          <a:xfrm>
            <a:off x="7021098" y="152400"/>
            <a:ext cx="4644429" cy="730827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/>
              <a:t> DEBILIDADES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CF83E37-CF44-A0A6-700D-1C0C7585BE3F}"/>
              </a:ext>
            </a:extLst>
          </p:cNvPr>
          <p:cNvSpPr txBox="1"/>
          <p:nvPr/>
        </p:nvSpPr>
        <p:spPr>
          <a:xfrm>
            <a:off x="7474672" y="1001674"/>
            <a:ext cx="3114501" cy="52783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entury Gothic" panose="020B0502020202020204" pitchFamily="34" charset="0"/>
                <a:ea typeface="Open Sans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Cobardía</a:t>
            </a:r>
            <a:r>
              <a:rPr lang="en-US" sz="1600" b="1" dirty="0">
                <a:latin typeface="Century Gothic" panose="020B0502020202020204" pitchFamily="34" charset="0"/>
                <a:ea typeface="+mn-lt"/>
                <a:cs typeface="+mn-lt"/>
              </a:rPr>
              <a:t>. </a:t>
            </a:r>
            <a:endParaRPr lang="es-ES" sz="1600" b="1" dirty="0">
              <a:latin typeface="Century Gothic" panose="020B0502020202020204" pitchFamily="34" charset="0"/>
              <a:ea typeface="Open Sans"/>
              <a:cs typeface="Open Sans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entury Gothic" panose="020B0502020202020204" pitchFamily="34" charset="0"/>
                <a:ea typeface="+mn-lt"/>
                <a:cs typeface="+mn-lt"/>
              </a:rPr>
              <a:t>Impaciencia. </a:t>
            </a:r>
            <a:endParaRPr lang="en-US" sz="1600" b="1" dirty="0">
              <a:latin typeface="Century Gothic" panose="020B0502020202020204" pitchFamily="34" charset="0"/>
              <a:ea typeface="Open Sans"/>
              <a:cs typeface="Open Sans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entury Gothic" panose="020B0502020202020204" pitchFamily="34" charset="0"/>
                <a:ea typeface="Open Sans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Egoísmo</a:t>
            </a:r>
            <a:r>
              <a:rPr lang="en-US" sz="1600" b="1" dirty="0">
                <a:latin typeface="Century Gothic" panose="020B0502020202020204" pitchFamily="34" charset="0"/>
                <a:ea typeface="+mn-lt"/>
                <a:cs typeface="+mn-lt"/>
              </a:rPr>
              <a:t>. </a:t>
            </a:r>
            <a:endParaRPr lang="en-US" sz="1600" b="1" dirty="0">
              <a:latin typeface="Century Gothic" panose="020B0502020202020204" pitchFamily="34" charset="0"/>
              <a:ea typeface="Open Sans"/>
              <a:cs typeface="Open Sans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entury Gothic" panose="020B0502020202020204" pitchFamily="34" charset="0"/>
                <a:ea typeface="Open Sans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Inseguridad</a:t>
            </a:r>
            <a:endParaRPr lang="en-US" sz="1600" b="1" dirty="0">
              <a:latin typeface="Century Gothic" panose="020B0502020202020204" pitchFamily="34" charset="0"/>
              <a:ea typeface="Open Sans"/>
              <a:cs typeface="Open San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err="1">
                <a:latin typeface="Century Gothic" panose="020B0502020202020204" pitchFamily="34" charset="0"/>
                <a:ea typeface="+mn-lt"/>
                <a:cs typeface="+mn-lt"/>
              </a:rPr>
              <a:t>Deslealtad</a:t>
            </a:r>
            <a:r>
              <a:rPr lang="en-US" sz="1600" b="1" dirty="0">
                <a:latin typeface="Century Gothic" panose="020B0502020202020204" pitchFamily="34" charset="0"/>
                <a:ea typeface="+mn-lt"/>
                <a:cs typeface="+mn-lt"/>
              </a:rPr>
              <a:t>. </a:t>
            </a:r>
            <a:endParaRPr lang="en-US" sz="1600" b="1" dirty="0">
              <a:latin typeface="Century Gothic" panose="020B0502020202020204" pitchFamily="34" charset="0"/>
              <a:ea typeface="Open Sans"/>
              <a:cs typeface="Open Sans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err="1">
                <a:latin typeface="Century Gothic" panose="020B0502020202020204" pitchFamily="34" charset="0"/>
                <a:ea typeface="+mn-lt"/>
                <a:cs typeface="+mn-lt"/>
              </a:rPr>
              <a:t>Irresponsabilidad</a:t>
            </a:r>
            <a:r>
              <a:rPr lang="en-US" sz="1600" b="1" dirty="0">
                <a:latin typeface="Century Gothic" panose="020B0502020202020204" pitchFamily="34" charset="0"/>
                <a:ea typeface="+mn-lt"/>
                <a:cs typeface="+mn-lt"/>
              </a:rPr>
              <a:t>. </a:t>
            </a:r>
            <a:endParaRPr lang="en-US" sz="1600" b="1" dirty="0">
              <a:latin typeface="Century Gothic" panose="020B0502020202020204" pitchFamily="34" charset="0"/>
              <a:ea typeface="Open Sans"/>
              <a:cs typeface="Open Sans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err="1">
                <a:latin typeface="Century Gothic" panose="020B0502020202020204" pitchFamily="34" charset="0"/>
                <a:ea typeface="+mn-lt"/>
                <a:cs typeface="+mn-lt"/>
              </a:rPr>
              <a:t>Resentimiento</a:t>
            </a:r>
            <a:endParaRPr lang="en-US" sz="1600" b="1" dirty="0">
              <a:latin typeface="Century Gothic" panose="020B0502020202020204" pitchFamily="34" charset="0"/>
              <a:ea typeface="Open Sans"/>
              <a:cs typeface="Open Sans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err="1">
                <a:latin typeface="Century Gothic" panose="020B0502020202020204" pitchFamily="34" charset="0"/>
                <a:ea typeface="+mn-lt"/>
                <a:cs typeface="+mn-lt"/>
              </a:rPr>
              <a:t>Dependencia</a:t>
            </a:r>
            <a:r>
              <a:rPr lang="en-US" sz="1600" b="1" dirty="0">
                <a:latin typeface="Century Gothic" panose="020B0502020202020204" pitchFamily="34" charset="0"/>
                <a:ea typeface="+mn-lt"/>
                <a:cs typeface="+mn-lt"/>
              </a:rPr>
              <a:t>. </a:t>
            </a:r>
            <a:endParaRPr lang="en-US" sz="1600" b="1" dirty="0">
              <a:latin typeface="Century Gothic" panose="020B0502020202020204" pitchFamily="34" charset="0"/>
              <a:ea typeface="Open Sans"/>
              <a:cs typeface="Open Sans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err="1">
                <a:latin typeface="Century Gothic" panose="020B0502020202020204" pitchFamily="34" charset="0"/>
                <a:ea typeface="+mn-lt"/>
                <a:cs typeface="+mn-lt"/>
              </a:rPr>
              <a:t>Timidez</a:t>
            </a:r>
            <a:r>
              <a:rPr lang="en-US" sz="1600" b="1" dirty="0">
                <a:latin typeface="Century Gothic" panose="020B0502020202020204" pitchFamily="34" charset="0"/>
                <a:ea typeface="+mn-lt"/>
                <a:cs typeface="+mn-lt"/>
              </a:rPr>
              <a:t>. </a:t>
            </a:r>
            <a:endParaRPr lang="en-US" sz="1600" b="1" dirty="0">
              <a:latin typeface="Century Gothic" panose="020B0502020202020204" pitchFamily="34" charset="0"/>
              <a:ea typeface="Open Sans"/>
              <a:cs typeface="Open Sans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entury Gothic" panose="020B0502020202020204" pitchFamily="34" charset="0"/>
                <a:ea typeface="Open Sans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Egocentrismo</a:t>
            </a:r>
            <a:r>
              <a:rPr lang="en-US" sz="1600" b="1" dirty="0">
                <a:latin typeface="Century Gothic" panose="020B0502020202020204" pitchFamily="34" charset="0"/>
                <a:ea typeface="+mn-lt"/>
                <a:cs typeface="+mn-lt"/>
              </a:rPr>
              <a:t>. </a:t>
            </a:r>
            <a:endParaRPr lang="en-US" sz="1600" b="1" dirty="0">
              <a:latin typeface="Century Gothic" panose="020B0502020202020204" pitchFamily="34" charset="0"/>
              <a:ea typeface="Open Sans"/>
              <a:cs typeface="Open Sans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err="1">
                <a:latin typeface="Century Gothic" panose="020B0502020202020204" pitchFamily="34" charset="0"/>
                <a:ea typeface="+mn-lt"/>
                <a:cs typeface="+mn-lt"/>
              </a:rPr>
              <a:t>Irascibilidad</a:t>
            </a:r>
            <a:r>
              <a:rPr lang="en-US" sz="1600" b="1" dirty="0">
                <a:latin typeface="Century Gothic" panose="020B0502020202020204" pitchFamily="34" charset="0"/>
                <a:ea typeface="+mn-lt"/>
                <a:cs typeface="+mn-lt"/>
              </a:rPr>
              <a:t>. </a:t>
            </a:r>
            <a:endParaRPr lang="en-US" sz="1600" b="1" dirty="0">
              <a:latin typeface="Century Gothic" panose="020B0502020202020204" pitchFamily="34" charset="0"/>
              <a:ea typeface="Open Sans"/>
              <a:cs typeface="Open Sans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err="1">
                <a:latin typeface="Century Gothic" panose="020B0502020202020204" pitchFamily="34" charset="0"/>
                <a:ea typeface="+mn-lt"/>
                <a:cs typeface="+mn-lt"/>
              </a:rPr>
              <a:t>Neuroticismo</a:t>
            </a:r>
            <a:r>
              <a:rPr lang="en-US" sz="1600" b="1" dirty="0">
                <a:latin typeface="Century Gothic" panose="020B0502020202020204" pitchFamily="34" charset="0"/>
                <a:ea typeface="+mn-lt"/>
                <a:cs typeface="+mn-lt"/>
              </a:rPr>
              <a:t>. </a:t>
            </a:r>
            <a:endParaRPr lang="en-US" sz="1600" b="1" dirty="0">
              <a:latin typeface="Century Gothic" panose="020B0502020202020204" pitchFamily="34" charset="0"/>
              <a:ea typeface="Open Sans"/>
              <a:cs typeface="Open Sans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entury Gothic" panose="020B0502020202020204" pitchFamily="34" charset="0"/>
                <a:ea typeface="Open Sans"/>
                <a:cs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Ignorancia</a:t>
            </a:r>
            <a:r>
              <a:rPr lang="en-US" sz="1600" b="1" dirty="0">
                <a:latin typeface="Century Gothic" panose="020B0502020202020204" pitchFamily="34" charset="0"/>
                <a:ea typeface="+mn-lt"/>
                <a:cs typeface="+mn-lt"/>
              </a:rPr>
              <a:t>.  </a:t>
            </a:r>
            <a:endParaRPr lang="en-US" sz="1600" b="1" dirty="0">
              <a:latin typeface="Century Gothic" panose="020B0502020202020204" pitchFamily="34" charset="0"/>
              <a:ea typeface="Open Sans"/>
              <a:cs typeface="Open Sans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400" b="1" dirty="0">
              <a:solidFill>
                <a:srgbClr val="FF0000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pic>
        <p:nvPicPr>
          <p:cNvPr id="11" name="Marcador de posición de imagen 7" descr="Hombre del servicio de asistencia frustrado">
            <a:extLst>
              <a:ext uri="{FF2B5EF4-FFF2-40B4-BE49-F238E27FC236}">
                <a16:creationId xmlns:a16="http://schemas.microsoft.com/office/drawing/2014/main" id="{2878AC80-5030-E4B0-2F5A-F25E10A4FAC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1240" r="31240"/>
          <a:stretch/>
        </p:blipFill>
        <p:spPr>
          <a:xfrm>
            <a:off x="4397069" y="1945040"/>
            <a:ext cx="2264802" cy="25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9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5503B-BE89-5465-955A-D242A604E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TÉCNICAS DE AUTOCONOCIMIENTO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E83D64-CA5B-8309-4146-1E78A748EE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AUTOCONOCIMIENTO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76D7D8A-FC3D-CC2D-82CA-29F466678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6</a:t>
            </a:fld>
            <a:endParaRPr lang="en-ID"/>
          </a:p>
        </p:txBody>
      </p:sp>
      <p:pic>
        <p:nvPicPr>
          <p:cNvPr id="11" name="Marcador de posición de imagen 10" descr="Una cascada de agua&#10;&#10;Descripción generada automáticamente">
            <a:extLst>
              <a:ext uri="{FF2B5EF4-FFF2-40B4-BE49-F238E27FC236}">
                <a16:creationId xmlns:a16="http://schemas.microsoft.com/office/drawing/2014/main" id="{48BAF634-B583-C4CB-77B2-8C946BE1C53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598805" y="619760"/>
            <a:ext cx="3279140" cy="3279140"/>
          </a:xfrm>
        </p:spPr>
      </p:pic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D1728ABB-6BD9-CAD4-E7BF-3785F4DE54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5" r="35"/>
          <a:stretch/>
        </p:blipFill>
        <p:spPr>
          <a:xfrm>
            <a:off x="8690610" y="4212590"/>
            <a:ext cx="2278380" cy="2278380"/>
          </a:xfrm>
        </p:spPr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DA89D7B-7072-0DC2-D01B-AC1F738EDE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199" y="4710920"/>
            <a:ext cx="8914438" cy="2053435"/>
          </a:xfrm>
        </p:spPr>
        <p:txBody>
          <a:bodyPr/>
          <a:lstStyle/>
          <a:p>
            <a:r>
              <a:rPr lang="es-ES" sz="1600" dirty="0"/>
              <a:t>Escribir un diario puede ayudar a reflexionar sobre pensamientos y emociones. Permite identificar patrones de comportamiento y áreas de mejora.</a:t>
            </a:r>
          </a:p>
          <a:p>
            <a:r>
              <a:rPr lang="es-ES" sz="1600" b="1" dirty="0"/>
              <a:t>Pedir a otra persona que te describa: ¿Realmente sabes cómo te ven los demás?</a:t>
            </a:r>
          </a:p>
          <a:p>
            <a:r>
              <a:rPr lang="es-ES" sz="1600" b="1" dirty="0"/>
              <a:t>Identifica tus detonadores. ¿Qué te saca de tus casillas? ¿Hay ciertas cosas que te ponen de mal humor? ¿Qué acciones activan lo peor de ti? 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1E62901-457F-43B7-3489-E406755022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76034" y="2566045"/>
            <a:ext cx="6692533" cy="1603511"/>
          </a:xfrm>
        </p:spPr>
        <p:txBody>
          <a:bodyPr/>
          <a:lstStyle/>
          <a:p>
            <a:r>
              <a:rPr lang="es-ES" dirty="0"/>
              <a:t>La meditación fomenta la atención plena, lo que ayuda a aumentar el conocimiento de uno mismo. Puede calmar la mente y permitir un espacio para la autoexploración.</a:t>
            </a:r>
          </a:p>
          <a:p>
            <a:r>
              <a:rPr lang="es-EC" b="1" i="0" dirty="0">
                <a:solidFill>
                  <a:srgbClr val="111111"/>
                </a:solidFill>
                <a:effectLst/>
                <a:latin typeface="Ubuntu" panose="020B0504030602030204" pitchFamily="34" charset="0"/>
              </a:rPr>
              <a:t>Hacer actividad física</a:t>
            </a:r>
            <a:r>
              <a:rPr lang="es-EC" b="0" i="0" dirty="0">
                <a:solidFill>
                  <a:srgbClr val="111111"/>
                </a:solidFill>
                <a:effectLst/>
                <a:latin typeface="Ubuntu" panose="020B0504030602030204" pitchFamily="34" charset="0"/>
              </a:rPr>
              <a:t>: </a:t>
            </a:r>
            <a:r>
              <a:rPr lang="es-ES" b="0" i="0" dirty="0">
                <a:solidFill>
                  <a:srgbClr val="111111"/>
                </a:solidFill>
                <a:effectLst/>
                <a:latin typeface="Ubuntu" panose="020B0504030602030204" pitchFamily="34" charset="0"/>
              </a:rPr>
              <a:t>La salud corporal es indispensable para nuestro bienestar emocional</a:t>
            </a:r>
            <a:endParaRPr lang="es-EC" b="0" i="0" dirty="0">
              <a:solidFill>
                <a:srgbClr val="111111"/>
              </a:solidFill>
              <a:effectLst/>
              <a:latin typeface="Ubuntu" panose="020B0504030602030204" pitchFamily="34" charset="0"/>
            </a:endParaRPr>
          </a:p>
          <a:p>
            <a:r>
              <a:rPr lang="es-ES" b="1" i="0" dirty="0">
                <a:solidFill>
                  <a:srgbClr val="111111"/>
                </a:solidFill>
                <a:effectLst/>
                <a:latin typeface="Ubuntu" panose="020B0504030602030204" pitchFamily="34" charset="0"/>
              </a:rPr>
              <a:t>Viajar sin compañía a un nuevo destino</a:t>
            </a:r>
          </a:p>
          <a:p>
            <a:endParaRPr lang="es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C55A96AC-0BDA-5D1E-67E4-881A0FA2C0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JOURNALING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A2A9F48-3A58-58AC-044C-F93C243263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89606" y="2372866"/>
            <a:ext cx="6692533" cy="300289"/>
          </a:xfrm>
        </p:spPr>
        <p:txBody>
          <a:bodyPr/>
          <a:lstStyle/>
          <a:p>
            <a:r>
              <a:rPr lang="es-ES"/>
              <a:t>MEDITACIÓN</a:t>
            </a:r>
          </a:p>
        </p:txBody>
      </p:sp>
    </p:spTree>
    <p:extLst>
      <p:ext uri="{BB962C8B-B14F-4D97-AF65-F5344CB8AC3E}">
        <p14:creationId xmlns:p14="http://schemas.microsoft.com/office/powerpoint/2010/main" val="414144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0"/>
          <p:cNvGraphicFramePr/>
          <p:nvPr/>
        </p:nvGraphicFramePr>
        <p:xfrm>
          <a:off x="749300" y="1727200"/>
          <a:ext cx="20320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1"/>
          <p:cNvGraphicFramePr/>
          <p:nvPr/>
        </p:nvGraphicFramePr>
        <p:xfrm>
          <a:off x="8724900" y="1739900"/>
          <a:ext cx="20320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2"/>
          <p:cNvGraphicFramePr/>
          <p:nvPr/>
        </p:nvGraphicFramePr>
        <p:xfrm>
          <a:off x="3365500" y="1739900"/>
          <a:ext cx="20320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3"/>
          <p:cNvGraphicFramePr/>
          <p:nvPr/>
        </p:nvGraphicFramePr>
        <p:xfrm>
          <a:off x="6146800" y="1739900"/>
          <a:ext cx="20320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9700" y="6350000"/>
            <a:ext cx="609600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 anchor="ctr" anchorCtr="0"/>
          <a:lstStyle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7021451-1387-4CA6-816F-3879F97B5CBC}" type="slidenum">
              <a:rPr lang="en-US" sz="121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pPr algn="ctr"/>
              <a:t>7</a:t>
            </a:fld>
            <a:endParaRPr lang="en-US" sz="121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BC762A-312E-461B-A070-23237BA98668}"/>
              </a:ext>
            </a:extLst>
          </p:cNvPr>
          <p:cNvSpPr txBox="1"/>
          <p:nvPr/>
        </p:nvSpPr>
        <p:spPr>
          <a:xfrm>
            <a:off x="596900" y="571500"/>
            <a:ext cx="10363200" cy="9525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spAutoFit/>
          </a:bodyPr>
          <a:lstStyle/>
          <a:p>
            <a:r>
              <a:rPr lang="es-ES" sz="4400">
                <a:latin typeface="Montserrat ExtraBold"/>
              </a:rPr>
              <a:t>REFLEXIONES FINALES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CCA85B-EC3A-4A90-A38B-C1853139E1A6}"/>
              </a:ext>
            </a:extLst>
          </p:cNvPr>
          <p:cNvSpPr txBox="1"/>
          <p:nvPr/>
        </p:nvSpPr>
        <p:spPr>
          <a:xfrm>
            <a:off x="1308100" y="2349500"/>
            <a:ext cx="914400" cy="4572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s-ES"/>
              <a:t>40%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8CD9CC-B8CA-4696-9FD0-88BA95597048}"/>
              </a:ext>
            </a:extLst>
          </p:cNvPr>
          <p:cNvSpPr txBox="1"/>
          <p:nvPr/>
        </p:nvSpPr>
        <p:spPr>
          <a:xfrm>
            <a:off x="9283700" y="2349500"/>
            <a:ext cx="914400" cy="4572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s-ES"/>
              <a:t>30%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B14455-7C64-4691-8E1A-07844CF4396F}"/>
              </a:ext>
            </a:extLst>
          </p:cNvPr>
          <p:cNvSpPr txBox="1"/>
          <p:nvPr/>
        </p:nvSpPr>
        <p:spPr>
          <a:xfrm>
            <a:off x="3911600" y="2349500"/>
            <a:ext cx="914400" cy="4572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s-ES"/>
              <a:t>20%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9AA208-CE0C-4803-B811-814B0DD923A9}"/>
              </a:ext>
            </a:extLst>
          </p:cNvPr>
          <p:cNvSpPr txBox="1"/>
          <p:nvPr/>
        </p:nvSpPr>
        <p:spPr>
          <a:xfrm>
            <a:off x="6692900" y="2349500"/>
            <a:ext cx="914400" cy="4572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s-ES"/>
              <a:t>10%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C81193-7413-4FE6-9477-C28CBA4E73EA}"/>
              </a:ext>
            </a:extLst>
          </p:cNvPr>
          <p:cNvSpPr txBox="1"/>
          <p:nvPr/>
        </p:nvSpPr>
        <p:spPr>
          <a:xfrm>
            <a:off x="571500" y="3530600"/>
            <a:ext cx="2387600" cy="482600"/>
          </a:xfrm>
          <a:prstGeom prst="rect">
            <a:avLst/>
          </a:prstGeom>
          <a:noFill/>
        </p:spPr>
        <p:txBody>
          <a:bodyPr vertOverflow="overflow" vert="horz" wrap="square" rtlCol="0" anchor="b" anchorCtr="1">
            <a:spAutoFit/>
          </a:bodyPr>
          <a:lstStyle/>
          <a:p>
            <a:pPr algn="ctr"/>
            <a:r>
              <a:rPr lang="es-ES" sz="1250" b="1"/>
              <a:t>AUTOESTIMA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4A25364-24D9-4EAA-8B28-1F2C995728E3}"/>
              </a:ext>
            </a:extLst>
          </p:cNvPr>
          <p:cNvSpPr txBox="1"/>
          <p:nvPr/>
        </p:nvSpPr>
        <p:spPr>
          <a:xfrm>
            <a:off x="571500" y="4127500"/>
            <a:ext cx="2387600" cy="1077218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ctr"/>
            <a:r>
              <a:rPr lang="es-ES" sz="1600" dirty="0">
                <a:latin typeface="Open Sans"/>
                <a:ea typeface="Open Sans"/>
                <a:cs typeface="Open Sans"/>
              </a:rPr>
              <a:t>Mantener una alta autoestima es crucial para el autoconocimiento.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6B5F62F-6BC1-4E13-8927-CB18FC8979BC}"/>
              </a:ext>
            </a:extLst>
          </p:cNvPr>
          <p:cNvSpPr txBox="1"/>
          <p:nvPr/>
        </p:nvSpPr>
        <p:spPr>
          <a:xfrm>
            <a:off x="8547100" y="3530600"/>
            <a:ext cx="2387600" cy="482600"/>
          </a:xfrm>
          <a:prstGeom prst="rect">
            <a:avLst/>
          </a:prstGeom>
          <a:noFill/>
        </p:spPr>
        <p:txBody>
          <a:bodyPr vertOverflow="overflow" vert="horz" wrap="square" rtlCol="0" anchor="b" anchorCtr="1">
            <a:spAutoFit/>
          </a:bodyPr>
          <a:lstStyle/>
          <a:p>
            <a:pPr algn="ctr"/>
            <a:r>
              <a:rPr lang="es-ES" sz="1250" b="1"/>
              <a:t>RELACIONES SALUDABLES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918C72-2E91-4CD4-BF03-92CDB1825E6C}"/>
              </a:ext>
            </a:extLst>
          </p:cNvPr>
          <p:cNvSpPr txBox="1"/>
          <p:nvPr/>
        </p:nvSpPr>
        <p:spPr>
          <a:xfrm>
            <a:off x="8547100" y="4127500"/>
            <a:ext cx="2387600" cy="92333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ctr"/>
            <a:r>
              <a:rPr lang="es-ES" dirty="0">
                <a:latin typeface="Open Sans"/>
                <a:ea typeface="Open Sans"/>
                <a:cs typeface="Open Sans"/>
              </a:rPr>
              <a:t>Las relaciones sanas son un reflejo del autoconocimiento.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4AA2305-4505-453F-BAB5-6A065D71AF42}"/>
              </a:ext>
            </a:extLst>
          </p:cNvPr>
          <p:cNvSpPr txBox="1"/>
          <p:nvPr/>
        </p:nvSpPr>
        <p:spPr>
          <a:xfrm>
            <a:off x="3187700" y="3530600"/>
            <a:ext cx="2387600" cy="482600"/>
          </a:xfrm>
          <a:prstGeom prst="rect">
            <a:avLst/>
          </a:prstGeom>
          <a:noFill/>
        </p:spPr>
        <p:txBody>
          <a:bodyPr vertOverflow="overflow" vert="horz" wrap="square" rtlCol="0" anchor="b" anchorCtr="1">
            <a:spAutoFit/>
          </a:bodyPr>
          <a:lstStyle/>
          <a:p>
            <a:pPr algn="ctr"/>
            <a:r>
              <a:rPr lang="es-ES" sz="1250" b="1" dirty="0"/>
              <a:t>OBJETIVOS CLAROS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8266A71-14A5-4C48-900A-4593BFE2BD08}"/>
              </a:ext>
            </a:extLst>
          </p:cNvPr>
          <p:cNvSpPr txBox="1"/>
          <p:nvPr/>
        </p:nvSpPr>
        <p:spPr>
          <a:xfrm>
            <a:off x="3187700" y="4127500"/>
            <a:ext cx="2387600" cy="92333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ctr"/>
            <a:r>
              <a:rPr lang="es-ES" dirty="0">
                <a:latin typeface="Open Sans"/>
                <a:ea typeface="Open Sans"/>
                <a:cs typeface="Open Sans"/>
              </a:rPr>
              <a:t>Tener metas claras mejora el sentido de propósito.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A756CE7-2700-4CB1-A413-72EA0165E1C4}"/>
              </a:ext>
            </a:extLst>
          </p:cNvPr>
          <p:cNvSpPr txBox="1"/>
          <p:nvPr/>
        </p:nvSpPr>
        <p:spPr>
          <a:xfrm>
            <a:off x="5969000" y="3517900"/>
            <a:ext cx="2387600" cy="482600"/>
          </a:xfrm>
          <a:prstGeom prst="rect">
            <a:avLst/>
          </a:prstGeom>
          <a:noFill/>
        </p:spPr>
        <p:txBody>
          <a:bodyPr vertOverflow="overflow" vert="horz" wrap="square" rtlCol="0" anchor="b" anchorCtr="1">
            <a:spAutoFit/>
          </a:bodyPr>
          <a:lstStyle/>
          <a:p>
            <a:pPr algn="ctr"/>
            <a:r>
              <a:rPr lang="es-ES" sz="1250" b="1"/>
              <a:t>MANEJO DEL ESTRÉS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AB220E-3756-443D-B01A-03822E3C63EA}"/>
              </a:ext>
            </a:extLst>
          </p:cNvPr>
          <p:cNvSpPr txBox="1"/>
          <p:nvPr/>
        </p:nvSpPr>
        <p:spPr>
          <a:xfrm>
            <a:off x="5969000" y="4127500"/>
            <a:ext cx="2387600" cy="1200329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ctr"/>
            <a:r>
              <a:rPr lang="es-ES" dirty="0">
                <a:latin typeface="Open Sans"/>
                <a:ea typeface="Open Sans"/>
                <a:cs typeface="Open Sans"/>
              </a:rPr>
              <a:t>Reconocer y manejar el estrés impacta nuestra autoconciencia.</a:t>
            </a:r>
          </a:p>
        </p:txBody>
      </p:sp>
    </p:spTree>
    <p:extLst>
      <p:ext uri="{BB962C8B-B14F-4D97-AF65-F5344CB8AC3E}">
        <p14:creationId xmlns:p14="http://schemas.microsoft.com/office/powerpoint/2010/main" val="3131964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4E85E46B-4FAC-91ED-BEBC-5CBEE639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9" y="619624"/>
            <a:ext cx="3474218" cy="1325563"/>
          </a:xfrm>
        </p:spPr>
        <p:txBody>
          <a:bodyPr/>
          <a:lstStyle/>
          <a:p>
            <a:r>
              <a: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Gestión de Emociones</a:t>
            </a:r>
            <a:endParaRPr lang="en-US" sz="4000" dirty="0"/>
          </a:p>
        </p:txBody>
      </p:sp>
      <p:sp>
        <p:nvSpPr>
          <p:cNvPr id="1035" name="Footer Placeholder 2">
            <a:extLst>
              <a:ext uri="{FF2B5EF4-FFF2-40B4-BE49-F238E27FC236}">
                <a16:creationId xmlns:a16="http://schemas.microsoft.com/office/drawing/2014/main" id="{68E768CC-E70C-0ABF-1F4F-2C546BC89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9829799" y="2011362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ID"/>
              <a:t>PRESENTATION TITLE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4FDC660-C07A-792E-036E-6B1E2F59E2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4627" y="6367046"/>
            <a:ext cx="609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7021451-1387-4CA6-816F-3879F97B5CBC}" type="slidenum">
              <a:rPr lang="en-ID" smtClean="0"/>
              <a:pPr>
                <a:spcAft>
                  <a:spcPts val="600"/>
                </a:spcAft>
              </a:pPr>
              <a:t>8</a:t>
            </a:fld>
            <a:endParaRPr lang="en-ID"/>
          </a:p>
        </p:txBody>
      </p:sp>
      <p:pic>
        <p:nvPicPr>
          <p:cNvPr id="1028" name="Picture 4" descr="Explorando Del Revés 2: El Rol de las Emociones a la Hora de Desarrollar un  Sentido de Identidad - Alba Psicólogos">
            <a:extLst>
              <a:ext uri="{FF2B5EF4-FFF2-40B4-BE49-F238E27FC236}">
                <a16:creationId xmlns:a16="http://schemas.microsoft.com/office/drawing/2014/main" id="{A5783DFD-DA9A-FA6F-AAF8-A17E06D74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5" r="23236"/>
          <a:stretch/>
        </p:blipFill>
        <p:spPr bwMode="auto">
          <a:xfrm>
            <a:off x="6883242" y="0"/>
            <a:ext cx="4634504" cy="57684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C7D05DD-5CDE-8D13-8AF8-DB89AFD57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63" y="2193924"/>
            <a:ext cx="6374437" cy="42775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algn="just" defTabSz="914423" fontAlgn="base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Tx/>
              <a:buSzTx/>
              <a:tabLst/>
            </a:pPr>
            <a:endParaRPr kumimoji="0" lang="es-EC" altLang="es-EC" b="1" i="0" u="none" strike="noStrike" kern="1200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R="0" algn="just" defTabSz="914423" fontAlgn="base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altLang="es-EC" b="1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Definición de emociones</a:t>
            </a:r>
            <a:r>
              <a:rPr kumimoji="0" lang="es-EC" altLang="es-EC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: Según Daniel Goleman, las emociones son impulsos para actuar.</a:t>
            </a:r>
          </a:p>
          <a:p>
            <a:pPr marR="0" algn="just" defTabSz="914423" fontAlgn="base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Tx/>
              <a:buSzTx/>
              <a:tabLst/>
            </a:pPr>
            <a:endParaRPr kumimoji="0" lang="es-EC" altLang="es-EC" b="0" i="0" u="none" strike="noStrike" kern="1200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R="0" algn="just" defTabSz="914423" fontAlgn="base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altLang="es-EC" b="1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Teoría de la Inteligencia Emocional</a:t>
            </a:r>
            <a:r>
              <a:rPr kumimoji="0" lang="es-EC" altLang="es-EC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: Goleman explica que la gestión emocional es clave para el éxito personal y laboral.</a:t>
            </a:r>
            <a:endParaRPr lang="es-EC" altLang="es-EC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 marR="0" algn="just" defTabSz="914423" fontAlgn="base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Tx/>
              <a:buSzTx/>
              <a:tabLst/>
            </a:pPr>
            <a:endParaRPr kumimoji="0" lang="es-EC" altLang="es-EC" b="0" i="0" u="none" strike="noStrike" kern="1200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R="0" algn="just" defTabSz="914423" fontAlgn="base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altLang="es-EC" b="1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Importancia de la Gestión Emocional</a:t>
            </a:r>
            <a:r>
              <a:rPr kumimoji="0" lang="es-EC" altLang="es-EC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: Impacto en la toma de decisiones, salud mental y relaciones interpersonales.</a:t>
            </a:r>
          </a:p>
          <a:p>
            <a:pPr marR="0" algn="just" defTabSz="914423" fontAlgn="base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s-EC" b="1" i="0" u="none" strike="noStrike" kern="1200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503AABA-A534-F4CD-9CEA-53B9D510FA91}"/>
              </a:ext>
            </a:extLst>
          </p:cNvPr>
          <p:cNvSpPr txBox="1"/>
          <p:nvPr/>
        </p:nvSpPr>
        <p:spPr>
          <a:xfrm>
            <a:off x="5310909" y="6226442"/>
            <a:ext cx="6206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https://www.youtube.com/watch?v=pR6MtDZs_eM</a:t>
            </a:r>
            <a:endParaRPr lang="es-EC" dirty="0">
              <a:solidFill>
                <a:srgbClr val="FF0000"/>
              </a:solidFill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2373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5EBBB-61CB-59E0-718B-75EDD037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55" y="336102"/>
            <a:ext cx="10337639" cy="661426"/>
          </a:xfrm>
        </p:spPr>
        <p:txBody>
          <a:bodyPr anchor="b">
            <a:normAutofit/>
          </a:bodyPr>
          <a:lstStyle/>
          <a:p>
            <a:pPr algn="ctr"/>
            <a:r>
              <a:rPr lang="es-ES" sz="3200" dirty="0"/>
              <a:t>Identificación de Emociones y Sentimientos</a:t>
            </a:r>
            <a:endParaRPr lang="es-EC" sz="32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E5142F-2376-D78F-9B3D-27EBE7EA94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9829799" y="2011362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ID"/>
              <a:t>PRESENTATION TITLE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9F995F-1D6F-BD19-52ED-BD7336907A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4627" y="6367046"/>
            <a:ext cx="609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F6F24BE-8BEB-403A-BDCC-38E201D0662D}" type="slidenum">
              <a:rPr lang="en-ID" smtClean="0"/>
              <a:pPr>
                <a:spcAft>
                  <a:spcPts val="600"/>
                </a:spcAft>
              </a:pPr>
              <a:t>9</a:t>
            </a:fld>
            <a:endParaRPr lang="en-ID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F311E99-1519-2DCF-A7BD-9CABB11ACF8F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63418" y="1625600"/>
            <a:ext cx="10822497" cy="489629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 marL="285750" marR="0" lvl="0" indent="-28575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effectLst/>
              </a:rPr>
              <a:t>Diferencia entre emociones y sentimientos</a:t>
            </a:r>
            <a:r>
              <a:rPr kumimoji="0" lang="es-EC" altLang="es-EC" sz="2000" b="0" i="0" u="none" strike="noStrike" cap="none" normalizeH="0" baseline="0" dirty="0">
                <a:ln>
                  <a:noFill/>
                </a:ln>
                <a:effectLst/>
              </a:rPr>
              <a:t>: Las emociones son respuestas inmediatas y universales; los sentimientos son interpretaciones subjetivas.</a:t>
            </a:r>
          </a:p>
          <a:p>
            <a:pPr marL="285750" marR="0" lvl="0" indent="-28575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effectLst/>
              </a:rPr>
              <a:t>Teoría de la emoción de Paul Ekman</a:t>
            </a:r>
            <a:r>
              <a:rPr kumimoji="0" lang="es-EC" altLang="es-EC" sz="2000" b="0" i="0" u="none" strike="noStrike" cap="none" normalizeH="0" baseline="0" dirty="0">
                <a:ln>
                  <a:noFill/>
                </a:ln>
                <a:effectLst/>
              </a:rPr>
              <a:t>: Seis emociones básicas: alegría, tristeza, miedo, asco, ira, sorpresa.</a:t>
            </a:r>
          </a:p>
          <a:p>
            <a:pPr marL="285750" marR="0" lvl="0" indent="-28575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effectLst/>
              </a:rPr>
              <a:t>Herramientas para la identificación de emociones</a:t>
            </a:r>
            <a:r>
              <a:rPr kumimoji="0" lang="es-EC" altLang="es-EC" sz="2000" b="0" i="0" u="none" strike="noStrike" cap="none" normalizeH="0" baseline="0" dirty="0">
                <a:ln>
                  <a:noFill/>
                </a:ln>
                <a:effectLst/>
              </a:rPr>
              <a:t>: Diarios emocionales, rueda de </a:t>
            </a:r>
            <a:r>
              <a:rPr kumimoji="0" lang="es-EC" altLang="es-EC" sz="2000" b="0" i="0" u="none" strike="noStrike" cap="none" normalizeH="0" baseline="0" dirty="0" err="1">
                <a:ln>
                  <a:noFill/>
                </a:ln>
                <a:effectLst/>
              </a:rPr>
              <a:t>Plutchik</a:t>
            </a:r>
            <a:r>
              <a:rPr kumimoji="0" lang="es-EC" altLang="es-EC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285750" marR="0" lvl="0" indent="-28575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effectLst/>
              </a:rPr>
              <a:t>Importancia del reconocimiento emocional</a:t>
            </a:r>
            <a:r>
              <a:rPr kumimoji="0" lang="es-EC" altLang="es-EC" sz="2000" b="0" i="0" u="none" strike="noStrike" cap="none" normalizeH="0" baseline="0" dirty="0">
                <a:ln>
                  <a:noFill/>
                </a:ln>
                <a:effectLst/>
              </a:rPr>
              <a:t>: Primer paso hacia una adecuada gestión. </a:t>
            </a:r>
          </a:p>
        </p:txBody>
      </p:sp>
    </p:spTree>
    <p:extLst>
      <p:ext uri="{BB962C8B-B14F-4D97-AF65-F5344CB8AC3E}">
        <p14:creationId xmlns:p14="http://schemas.microsoft.com/office/powerpoint/2010/main" val="2193877783"/>
      </p:ext>
    </p:extLst>
  </p:cSld>
  <p:clrMapOvr>
    <a:masterClrMapping/>
  </p:clrMapOvr>
</p:sld>
</file>

<file path=ppt/theme/theme1.xml><?xml version="1.0" encoding="utf-8"?>
<a:theme xmlns:a="http://schemas.openxmlformats.org/drawingml/2006/main" name="Citrin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ontserrat ExtraBold - Open Sans">
      <a:majorFont>
        <a:latin typeface="Montserrat Extra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5710</TotalTime>
  <Words>3597</Words>
  <Application>Microsoft Office PowerPoint</Application>
  <PresentationFormat>Panorámica</PresentationFormat>
  <Paragraphs>409</Paragraphs>
  <Slides>37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8" baseType="lpstr">
      <vt:lpstr>Arial</vt:lpstr>
      <vt:lpstr>ArialNormal</vt:lpstr>
      <vt:lpstr>Calibri</vt:lpstr>
      <vt:lpstr>Cascadia Mono SemiBold</vt:lpstr>
      <vt:lpstr>Century Gothic</vt:lpstr>
      <vt:lpstr>Montserrat ExtraBold</vt:lpstr>
      <vt:lpstr>Open Sans</vt:lpstr>
      <vt:lpstr>Times New Roman</vt:lpstr>
      <vt:lpstr>Ubuntu</vt:lpstr>
      <vt:lpstr>Wingdings</vt:lpstr>
      <vt:lpstr>Citrine</vt:lpstr>
      <vt:lpstr>AUTOCONOCIMIENTO</vt:lpstr>
      <vt:lpstr>Presentación de PowerPoint</vt:lpstr>
      <vt:lpstr> AUTOCONCEPTO</vt:lpstr>
      <vt:lpstr>la imagen que hemos creado sobre nosotros mismos </vt:lpstr>
      <vt:lpstr>Presentación de PowerPoint</vt:lpstr>
      <vt:lpstr>TÉCNICAS DE AUTOCONOCIMIENTO</vt:lpstr>
      <vt:lpstr>Presentación de PowerPoint</vt:lpstr>
      <vt:lpstr>Gestión de Emociones</vt:lpstr>
      <vt:lpstr>Identificación de Emociones y Sentimientos</vt:lpstr>
      <vt:lpstr>Estrategias de Autorregulación Emocional</vt:lpstr>
      <vt:lpstr>Técnicas de Automotivación</vt:lpstr>
      <vt:lpstr>Impacto de las Emociones en la Toma de Decisiones</vt:lpstr>
      <vt:lpstr>Emociones Positivas y su Papel en el Bienestar</vt:lpstr>
      <vt:lpstr>Definición de habilidades sociales : Habilidades necesarias para interactuar, comunicarse y relacionarse de forma adecuada y eficaz con los demás.  Importancia de las habilidades sociales : Contribuyen a construir relaciones sanas y permiten resolver conflictos de manera constructiva.  Concepto de empatía : La empatía es la capacidad de comprender y sentir lo que otra persona experimenta desde su perspectiva, distinguiéndose en tres tipos:  Empatía cognitiva : Entender el punto de vista de otra persona. Empatía afectiva : Sentir lo que siente otra persona. Empatía compasiva : Sentir y querer actuar para ayudar a la otra persona.</vt:lpstr>
      <vt:lpstr>Observación del lenguaje corporal : Postura, gestos, movimientos y proximidad física como indicadores emocionales.  Expresiones faciales : Revisión de los seis tipos de emociones básicas de Ekman (alegría, tristeza, ira, sorpresa, miedo, asco) y sus expresiones comunes.  El tono de voz y la prosodia : Análisis de cómo los cambios en el tono y el ritmo pueden expresar estados emocionales.  Teoría de las emociones básicas de Paul Ekman : Describe la universalidad de ciertas expresiones faciales y cómo estas nos ayudan a reconocer emociones en los demás.  Fundamentos de la comunicación no verbal : Albert Mehrabian y su teoría del 93% de la comunicación no verbal (lenguaje corporal y tono de voz).   </vt:lpstr>
      <vt:lpstr>Definición de inteligencia interpersonal : La capacidad de comprender a otras personas y trabajar eficazmente con ellas.  Componentes de la inteligencia interpersonal :  Empatía : Conectar emocionalmente con otros.   Asertividad : Expresar las propias ideas y sentimientos de manera clara y respetuosa.  Escucha activa : Escuchar no solo las palabras, sino también las emociones detrás del mensaje.  Teoría de las inteligencias múltiples de Howard Gardner : Destaca la inteligencia interpersonal como fundamental en el desarrollo humano y en la interacción  Inteligencia emocional en la interacción social.: Goleman   </vt:lpstr>
      <vt:lpstr>Técnicas para el Desarrollo de Habilidades Sociales</vt:lpstr>
      <vt:lpstr>Evaluación y Práctica de las Habilidades Sociales</vt:lpstr>
      <vt:lpstr>Autovaloración: Reconociendo el Propio Valor</vt:lpstr>
      <vt:lpstr>"Autoaceptación: Clave para el Bienestar Personal"</vt:lpstr>
      <vt:lpstr>"Mentalidad de Crecimiento: El Poder de Creer en el Progreso"</vt:lpstr>
      <vt:lpstr>"Proyecto de Vida: Diseñando Nuestro Futuro"</vt:lpstr>
      <vt:lpstr>Autonomía: Construyendo la Capacidad de Decidir por Uno Mismo"</vt:lpstr>
      <vt:lpstr>Autocuidado Físico: Salud e Higiene Personal: La Base del Bienestar</vt:lpstr>
      <vt:lpstr>Alimentación Saludable para el Universitario: Energía para el Éxito Académico</vt:lpstr>
      <vt:lpstr>Salud Sexual y Reproductiva: Decisiones Informadas y Responsables</vt:lpstr>
      <vt:lpstr>Relación entre Hábitos Saludables y Bienestar Integral</vt:lpstr>
      <vt:lpstr>Autocuidado Emocional y su Relación con el Manejo del Estrés y la Ansiedad</vt:lpstr>
      <vt:lpstr>Estrategias para el Manejo del Estrés a través del Autocuidado Emocional</vt:lpstr>
      <vt:lpstr>Ansiedad y Técnicas de Autocuidado Emocional para su Regulación </vt:lpstr>
      <vt:lpstr>Adaptación al Cambio: Habilidades Emocionales para la Resiliencia </vt:lpstr>
      <vt:lpstr>Hábitos y Rutinas Saludables para Mantener el Autocuidado Emocional </vt:lpstr>
      <vt:lpstr>Autocuidado Social y su relación con la Adaptación al Medio Social </vt:lpstr>
      <vt:lpstr>Estrategias para la Comunicación Efectiva como Forma de Autocuidado Social</vt:lpstr>
      <vt:lpstr>La Construcción de Redes de Apoyo como Pilar del Autocuidado Social</vt:lpstr>
      <vt:lpstr>Manejo del Estrés Interpersonal como Estrategia de Autocuidado Social </vt:lpstr>
      <vt:lpstr>PREVENCIÓN DEL CONSUMO DE ALCOHOL Y DROGAS.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PACO JANETA</dc:creator>
  <cp:lastModifiedBy>paco janeta</cp:lastModifiedBy>
  <cp:revision>140</cp:revision>
  <dcterms:created xsi:type="dcterms:W3CDTF">2024-10-07T21:15:59Z</dcterms:created>
  <dcterms:modified xsi:type="dcterms:W3CDTF">2025-05-21T13:37:50Z</dcterms:modified>
</cp:coreProperties>
</file>