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41"/>
  </p:notesMasterIdLst>
  <p:sldIdLst>
    <p:sldId id="339" r:id="rId2"/>
    <p:sldId id="340" r:id="rId3"/>
    <p:sldId id="341" r:id="rId4"/>
    <p:sldId id="342" r:id="rId5"/>
    <p:sldId id="343" r:id="rId6"/>
    <p:sldId id="344" r:id="rId7"/>
    <p:sldId id="345" r:id="rId8"/>
    <p:sldId id="361" r:id="rId9"/>
    <p:sldId id="346" r:id="rId10"/>
    <p:sldId id="362" r:id="rId11"/>
    <p:sldId id="347" r:id="rId12"/>
    <p:sldId id="363" r:id="rId13"/>
    <p:sldId id="348" r:id="rId14"/>
    <p:sldId id="364" r:id="rId15"/>
    <p:sldId id="349" r:id="rId16"/>
    <p:sldId id="365" r:id="rId17"/>
    <p:sldId id="351" r:id="rId18"/>
    <p:sldId id="366" r:id="rId19"/>
    <p:sldId id="352" r:id="rId20"/>
    <p:sldId id="367" r:id="rId21"/>
    <p:sldId id="353" r:id="rId22"/>
    <p:sldId id="354" r:id="rId23"/>
    <p:sldId id="355" r:id="rId24"/>
    <p:sldId id="356" r:id="rId25"/>
    <p:sldId id="357" r:id="rId26"/>
    <p:sldId id="358" r:id="rId27"/>
    <p:sldId id="359" r:id="rId28"/>
    <p:sldId id="360" r:id="rId29"/>
    <p:sldId id="368" r:id="rId30"/>
    <p:sldId id="369" r:id="rId31"/>
    <p:sldId id="370" r:id="rId32"/>
    <p:sldId id="371" r:id="rId33"/>
    <p:sldId id="372" r:id="rId34"/>
    <p:sldId id="373" r:id="rId35"/>
    <p:sldId id="374" r:id="rId36"/>
    <p:sldId id="375" r:id="rId37"/>
    <p:sldId id="376" r:id="rId38"/>
    <p:sldId id="377" r:id="rId39"/>
    <p:sldId id="378" r:id="rId4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1" autoAdjust="0"/>
    <p:restoredTop sz="94660"/>
  </p:normalViewPr>
  <p:slideViewPr>
    <p:cSldViewPr>
      <p:cViewPr varScale="1">
        <p:scale>
          <a:sx n="70" d="100"/>
          <a:sy n="70" d="100"/>
        </p:scale>
        <p:origin x="5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89B693-8B40-4738-A6D9-13728D8AEB90}" type="datetimeFigureOut">
              <a:rPr lang="es-ES" smtClean="0"/>
              <a:pPr/>
              <a:t>17/11/2015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73630D-5616-4E2C-B7A5-DF3F68ED3D5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6258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73630D-5616-4E2C-B7A5-DF3F68ED3D52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749708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73630D-5616-4E2C-B7A5-DF3F68ED3D52}" type="slidenum">
              <a:rPr lang="es-ES" smtClean="0"/>
              <a:pPr/>
              <a:t>10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863322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73630D-5616-4E2C-B7A5-DF3F68ED3D52}" type="slidenum">
              <a:rPr lang="es-ES" smtClean="0"/>
              <a:pPr/>
              <a:t>11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570516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73630D-5616-4E2C-B7A5-DF3F68ED3D52}" type="slidenum">
              <a:rPr lang="es-ES" smtClean="0"/>
              <a:pPr/>
              <a:t>12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324577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73630D-5616-4E2C-B7A5-DF3F68ED3D52}" type="slidenum">
              <a:rPr lang="es-ES" smtClean="0"/>
              <a:pPr/>
              <a:t>13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625859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73630D-5616-4E2C-B7A5-DF3F68ED3D52}" type="slidenum">
              <a:rPr lang="es-ES" smtClean="0"/>
              <a:pPr/>
              <a:t>14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879737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73630D-5616-4E2C-B7A5-DF3F68ED3D52}" type="slidenum">
              <a:rPr lang="es-ES" smtClean="0"/>
              <a:pPr/>
              <a:t>15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118161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73630D-5616-4E2C-B7A5-DF3F68ED3D52}" type="slidenum">
              <a:rPr lang="es-ES" smtClean="0"/>
              <a:pPr/>
              <a:t>16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139474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73630D-5616-4E2C-B7A5-DF3F68ED3D52}" type="slidenum">
              <a:rPr lang="es-ES" smtClean="0"/>
              <a:pPr/>
              <a:t>17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138918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73630D-5616-4E2C-B7A5-DF3F68ED3D52}" type="slidenum">
              <a:rPr lang="es-ES" smtClean="0"/>
              <a:pPr/>
              <a:t>18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484260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73630D-5616-4E2C-B7A5-DF3F68ED3D52}" type="slidenum">
              <a:rPr lang="es-ES" smtClean="0"/>
              <a:pPr/>
              <a:t>19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14328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73630D-5616-4E2C-B7A5-DF3F68ED3D52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501539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73630D-5616-4E2C-B7A5-DF3F68ED3D52}" type="slidenum">
              <a:rPr lang="es-ES" smtClean="0"/>
              <a:pPr/>
              <a:t>20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29835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73630D-5616-4E2C-B7A5-DF3F68ED3D52}" type="slidenum">
              <a:rPr lang="es-ES" smtClean="0"/>
              <a:pPr/>
              <a:t>21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7759430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73630D-5616-4E2C-B7A5-DF3F68ED3D52}" type="slidenum">
              <a:rPr lang="es-ES" smtClean="0"/>
              <a:pPr/>
              <a:t>22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6269241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73630D-5616-4E2C-B7A5-DF3F68ED3D52}" type="slidenum">
              <a:rPr lang="es-ES" smtClean="0"/>
              <a:pPr/>
              <a:t>23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5665222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73630D-5616-4E2C-B7A5-DF3F68ED3D52}" type="slidenum">
              <a:rPr lang="es-ES" smtClean="0"/>
              <a:pPr/>
              <a:t>24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7279549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73630D-5616-4E2C-B7A5-DF3F68ED3D52}" type="slidenum">
              <a:rPr lang="es-ES" smtClean="0"/>
              <a:pPr/>
              <a:t>25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7738990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73630D-5616-4E2C-B7A5-DF3F68ED3D52}" type="slidenum">
              <a:rPr lang="es-ES" smtClean="0"/>
              <a:pPr/>
              <a:t>26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6712422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73630D-5616-4E2C-B7A5-DF3F68ED3D52}" type="slidenum">
              <a:rPr lang="es-ES" smtClean="0"/>
              <a:pPr/>
              <a:t>27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2618659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73630D-5616-4E2C-B7A5-DF3F68ED3D52}" type="slidenum">
              <a:rPr lang="es-ES" smtClean="0"/>
              <a:pPr/>
              <a:t>28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1870812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73630D-5616-4E2C-B7A5-DF3F68ED3D52}" type="slidenum">
              <a:rPr lang="es-ES" smtClean="0"/>
              <a:pPr/>
              <a:t>29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31399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73630D-5616-4E2C-B7A5-DF3F68ED3D52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4941413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73630D-5616-4E2C-B7A5-DF3F68ED3D52}" type="slidenum">
              <a:rPr lang="es-ES" smtClean="0"/>
              <a:pPr/>
              <a:t>30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3475662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73630D-5616-4E2C-B7A5-DF3F68ED3D52}" type="slidenum">
              <a:rPr lang="es-ES" smtClean="0"/>
              <a:pPr/>
              <a:t>31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1811732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73630D-5616-4E2C-B7A5-DF3F68ED3D52}" type="slidenum">
              <a:rPr lang="es-ES" smtClean="0"/>
              <a:pPr/>
              <a:t>32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7999870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73630D-5616-4E2C-B7A5-DF3F68ED3D52}" type="slidenum">
              <a:rPr lang="es-ES" smtClean="0"/>
              <a:pPr/>
              <a:t>33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7515487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73630D-5616-4E2C-B7A5-DF3F68ED3D52}" type="slidenum">
              <a:rPr lang="es-ES" smtClean="0"/>
              <a:pPr/>
              <a:t>34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6107278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73630D-5616-4E2C-B7A5-DF3F68ED3D52}" type="slidenum">
              <a:rPr lang="es-ES" smtClean="0"/>
              <a:pPr/>
              <a:t>35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7084536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73630D-5616-4E2C-B7A5-DF3F68ED3D52}" type="slidenum">
              <a:rPr lang="es-ES" smtClean="0"/>
              <a:pPr/>
              <a:t>36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5066790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73630D-5616-4E2C-B7A5-DF3F68ED3D52}" type="slidenum">
              <a:rPr lang="es-ES" smtClean="0"/>
              <a:pPr/>
              <a:t>37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522842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73630D-5616-4E2C-B7A5-DF3F68ED3D52}" type="slidenum">
              <a:rPr lang="es-ES" smtClean="0"/>
              <a:pPr/>
              <a:t>38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1513796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73630D-5616-4E2C-B7A5-DF3F68ED3D52}" type="slidenum">
              <a:rPr lang="es-ES" smtClean="0"/>
              <a:pPr/>
              <a:t>39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18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73630D-5616-4E2C-B7A5-DF3F68ED3D52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426206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73630D-5616-4E2C-B7A5-DF3F68ED3D52}" type="slidenum">
              <a:rPr lang="es-ES" smtClean="0"/>
              <a:pPr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584616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73630D-5616-4E2C-B7A5-DF3F68ED3D52}" type="slidenum">
              <a:rPr lang="es-ES" smtClean="0"/>
              <a:pPr/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828207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73630D-5616-4E2C-B7A5-DF3F68ED3D52}" type="slidenum">
              <a:rPr lang="es-ES" smtClean="0"/>
              <a:pPr/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77240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73630D-5616-4E2C-B7A5-DF3F68ED3D52}" type="slidenum">
              <a:rPr lang="es-ES" smtClean="0"/>
              <a:pPr/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91876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73630D-5616-4E2C-B7A5-DF3F68ED3D52}" type="slidenum">
              <a:rPr lang="es-ES" smtClean="0"/>
              <a:pPr/>
              <a:t>9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75355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17/11/2015</a:t>
            </a:fld>
            <a:endParaRPr lang="es-ES" dirty="0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17/11/2015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17/11/2015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17/11/2015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17/11/2015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17/11/2015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17/11/2015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17/11/2015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17/11/2015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17/11/2015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17/11/2015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17/11/2015</a:t>
            </a:fld>
            <a:endParaRPr lang="es-ES" dirty="0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 dirty="0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357290" y="2000240"/>
            <a:ext cx="74295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4800" b="1" dirty="0" smtClean="0">
                <a:latin typeface="Arial Narrow" pitchFamily="34" charset="0"/>
              </a:rPr>
              <a:t>Sistemas de control contable y valuación de Inventarios</a:t>
            </a:r>
            <a:endParaRPr lang="es-ES" sz="48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CuadroTexto"/>
          <p:cNvSpPr txBox="1"/>
          <p:nvPr/>
        </p:nvSpPr>
        <p:spPr>
          <a:xfrm>
            <a:off x="1643042" y="1785926"/>
            <a:ext cx="5786478" cy="510778"/>
          </a:xfrm>
          <a:prstGeom prst="roundRect">
            <a:avLst/>
          </a:prstGeom>
          <a:ln w="28575"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400" b="1" dirty="0" smtClean="0">
                <a:latin typeface="Arial Narrow" pitchFamily="34" charset="0"/>
              </a:rPr>
              <a:t>ASIENTO CONTABLE  DEVOLUCION VENTAS</a:t>
            </a:r>
            <a:endParaRPr lang="es-ES" sz="2400" b="1" dirty="0">
              <a:latin typeface="Arial Narrow" pitchFamily="34" charset="0"/>
            </a:endParaRPr>
          </a:p>
        </p:txBody>
      </p:sp>
      <p:grpSp>
        <p:nvGrpSpPr>
          <p:cNvPr id="2" name="19 Grupo"/>
          <p:cNvGrpSpPr/>
          <p:nvPr/>
        </p:nvGrpSpPr>
        <p:grpSpPr>
          <a:xfrm>
            <a:off x="2143108" y="2857496"/>
            <a:ext cx="5929353" cy="1362970"/>
            <a:chOff x="1357290" y="1857364"/>
            <a:chExt cx="3723082" cy="1215591"/>
          </a:xfrm>
        </p:grpSpPr>
        <p:sp>
          <p:nvSpPr>
            <p:cNvPr id="11" name="10 CuadroTexto"/>
            <p:cNvSpPr txBox="1"/>
            <p:nvPr/>
          </p:nvSpPr>
          <p:spPr>
            <a:xfrm>
              <a:off x="1491859" y="2112217"/>
              <a:ext cx="3588513" cy="9607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dirty="0" smtClean="0"/>
                <a:t>Devolución en Ventas                                    XXXX                IVA Cobrado                                                XXXX</a:t>
              </a:r>
            </a:p>
            <a:p>
              <a:r>
                <a:rPr lang="es-ES" sz="1600" dirty="0" smtClean="0"/>
                <a:t>                       Caja, Clientes, Bancos                            XXXX</a:t>
              </a:r>
            </a:p>
            <a:p>
              <a:r>
                <a:rPr lang="es-ES" sz="1600" dirty="0" smtClean="0"/>
                <a:t>Para registrar la devolución de mercaderías vendidas</a:t>
              </a:r>
              <a:endParaRPr lang="es-ES" sz="1600" dirty="0"/>
            </a:p>
          </p:txBody>
        </p:sp>
        <p:cxnSp>
          <p:nvCxnSpPr>
            <p:cNvPr id="13" name="12 Conector recto"/>
            <p:cNvCxnSpPr/>
            <p:nvPr/>
          </p:nvCxnSpPr>
          <p:spPr>
            <a:xfrm>
              <a:off x="1357290" y="2000240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Conector recto"/>
            <p:cNvCxnSpPr/>
            <p:nvPr/>
          </p:nvCxnSpPr>
          <p:spPr>
            <a:xfrm>
              <a:off x="3357554" y="2000240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14 CuadroTexto"/>
            <p:cNvSpPr txBox="1"/>
            <p:nvPr/>
          </p:nvSpPr>
          <p:spPr>
            <a:xfrm>
              <a:off x="2928926" y="1857364"/>
              <a:ext cx="3571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dirty="0" smtClean="0"/>
                <a:t>x</a:t>
              </a:r>
              <a:endParaRPr lang="es-ES" sz="1400" dirty="0"/>
            </a:p>
          </p:txBody>
        </p:sp>
      </p:grpSp>
      <p:sp>
        <p:nvSpPr>
          <p:cNvPr id="9" name="8 CuadroTexto"/>
          <p:cNvSpPr txBox="1"/>
          <p:nvPr/>
        </p:nvSpPr>
        <p:spPr>
          <a:xfrm>
            <a:off x="1571604" y="357166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400" b="1" dirty="0" smtClean="0">
                <a:latin typeface="Arial Narrow" pitchFamily="34" charset="0"/>
              </a:rPr>
              <a:t>SISTEMA DE CUENTA MULTIPLE 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1571604" y="928670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400" b="1" dirty="0" smtClean="0">
                <a:latin typeface="Arial Narrow" pitchFamily="34" charset="0"/>
              </a:rPr>
              <a:t>CUENTAS QUE INTERVIENEN EN EL SISTEMA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2786050" y="1428736"/>
            <a:ext cx="4500594" cy="510778"/>
          </a:xfrm>
          <a:prstGeom prst="roundRect">
            <a:avLst/>
          </a:prstGeom>
          <a:ln w="28575"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C" sz="2400" dirty="0" smtClean="0">
                <a:latin typeface="Arial Narrow" pitchFamily="34" charset="0"/>
              </a:rPr>
              <a:t>DESCUENTOS EN VENTAS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643042" y="2357430"/>
            <a:ext cx="6643734" cy="1123712"/>
          </a:xfrm>
          <a:prstGeom prst="roundRect">
            <a:avLst/>
          </a:prstGeom>
          <a:ln w="28575"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000" dirty="0" smtClean="0">
                <a:latin typeface="Arial Narrow" pitchFamily="34" charset="0"/>
              </a:rPr>
              <a:t>CUENTA DE NATURALEZA DEUDORA, SE LA UTILIZA PARA REGISTRAR EL VALOR DE LOS DESCUENTOS O REBAJAS SOBRE LAS VENTAS FACTURADAS A LOS CLIENTES</a:t>
            </a:r>
            <a:endParaRPr lang="es-ES" sz="2000" dirty="0">
              <a:latin typeface="Arial Narrow" pitchFamily="34" charset="0"/>
            </a:endParaRPr>
          </a:p>
        </p:txBody>
      </p:sp>
      <p:cxnSp>
        <p:nvCxnSpPr>
          <p:cNvPr id="8" name="7 Conector recto de flecha"/>
          <p:cNvCxnSpPr>
            <a:stCxn id="5" idx="2"/>
          </p:cNvCxnSpPr>
          <p:nvPr/>
        </p:nvCxnSpPr>
        <p:spPr>
          <a:xfrm rot="16200000" flipH="1">
            <a:off x="4845248" y="2130612"/>
            <a:ext cx="417916" cy="3571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7 Grupo"/>
          <p:cNvGrpSpPr/>
          <p:nvPr/>
        </p:nvGrpSpPr>
        <p:grpSpPr>
          <a:xfrm>
            <a:off x="2071670" y="3929066"/>
            <a:ext cx="5643602" cy="1857388"/>
            <a:chOff x="2071670" y="1000108"/>
            <a:chExt cx="5643602" cy="1857388"/>
          </a:xfrm>
        </p:grpSpPr>
        <p:sp>
          <p:nvSpPr>
            <p:cNvPr id="10" name="9 CuadroTexto"/>
            <p:cNvSpPr txBox="1"/>
            <p:nvPr/>
          </p:nvSpPr>
          <p:spPr>
            <a:xfrm>
              <a:off x="2143108" y="1071546"/>
              <a:ext cx="2357454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C" b="1" dirty="0" smtClean="0">
                  <a:latin typeface="Arial Narrow" pitchFamily="34" charset="0"/>
                </a:rPr>
                <a:t>SE DEBITA POR:</a:t>
              </a:r>
            </a:p>
            <a:p>
              <a:pPr algn="ctr"/>
              <a:endParaRPr lang="es-EC" b="1" dirty="0" smtClean="0">
                <a:latin typeface="Arial Narrow" pitchFamily="34" charset="0"/>
              </a:endParaRPr>
            </a:p>
            <a:p>
              <a:pPr marL="342900" indent="-342900" algn="just">
                <a:buFont typeface="+mj-lt"/>
                <a:buAutoNum type="arabicPeriod"/>
              </a:pPr>
              <a:r>
                <a:rPr lang="es-EC" sz="1600" dirty="0" smtClean="0">
                  <a:latin typeface="Arial Narrow" pitchFamily="34" charset="0"/>
                </a:rPr>
                <a:t>POR LOS VALORES DE LOS DESCUENTOS CONCEDIDOS A LOS CLIENTES.</a:t>
              </a:r>
              <a:endParaRPr lang="es-EC" sz="1600" dirty="0">
                <a:latin typeface="Arial Narrow" pitchFamily="34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214942" y="1142984"/>
              <a:ext cx="2357454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C" b="1" dirty="0" smtClean="0">
                  <a:latin typeface="Arial Narrow" pitchFamily="34" charset="0"/>
                </a:rPr>
                <a:t>SE ACREDITA POR:</a:t>
              </a:r>
            </a:p>
            <a:p>
              <a:pPr algn="ctr"/>
              <a:endParaRPr lang="es-EC" b="1" dirty="0" smtClean="0">
                <a:latin typeface="Arial Narrow" pitchFamily="34" charset="0"/>
              </a:endParaRPr>
            </a:p>
            <a:p>
              <a:pPr marL="342900" indent="-342900" algn="just">
                <a:buFont typeface="+mj-lt"/>
                <a:buAutoNum type="arabicPeriod"/>
              </a:pPr>
              <a:r>
                <a:rPr lang="es-EC" sz="1600" dirty="0" smtClean="0">
                  <a:latin typeface="Arial Narrow" pitchFamily="34" charset="0"/>
                </a:rPr>
                <a:t>POR EL AJUSTE PARA DETERMINAR LAS VENTAS NETAS.</a:t>
              </a:r>
              <a:endParaRPr lang="es-EC" sz="1600" dirty="0">
                <a:latin typeface="Arial Narrow" pitchFamily="34" charset="0"/>
              </a:endParaRPr>
            </a:p>
          </p:txBody>
        </p:sp>
        <p:cxnSp>
          <p:nvCxnSpPr>
            <p:cNvPr id="13" name="12 Conector recto"/>
            <p:cNvCxnSpPr/>
            <p:nvPr/>
          </p:nvCxnSpPr>
          <p:spPr>
            <a:xfrm>
              <a:off x="2071670" y="1000108"/>
              <a:ext cx="564360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Conector recto"/>
            <p:cNvCxnSpPr/>
            <p:nvPr/>
          </p:nvCxnSpPr>
          <p:spPr>
            <a:xfrm rot="5400000">
              <a:off x="3929852" y="1928802"/>
              <a:ext cx="1856594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15 CuadroTexto"/>
          <p:cNvSpPr txBox="1"/>
          <p:nvPr/>
        </p:nvSpPr>
        <p:spPr>
          <a:xfrm>
            <a:off x="1643042" y="214290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400" b="1" dirty="0" smtClean="0">
                <a:latin typeface="Arial Narrow" pitchFamily="34" charset="0"/>
              </a:rPr>
              <a:t>SISTEMA DE CUENTA MULTIPLE 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1643042" y="785794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400" b="1" dirty="0" smtClean="0">
                <a:latin typeface="Arial Narrow" pitchFamily="34" charset="0"/>
              </a:rPr>
              <a:t>CUENTAS QUE INTERVIENEN EN EL SISTEMA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CuadroTexto"/>
          <p:cNvSpPr txBox="1"/>
          <p:nvPr/>
        </p:nvSpPr>
        <p:spPr>
          <a:xfrm>
            <a:off x="1643042" y="1785926"/>
            <a:ext cx="6643734" cy="510778"/>
          </a:xfrm>
          <a:prstGeom prst="roundRect">
            <a:avLst/>
          </a:prstGeom>
          <a:ln w="28575"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400" b="1" dirty="0" smtClean="0">
                <a:latin typeface="Arial Narrow" pitchFamily="34" charset="0"/>
              </a:rPr>
              <a:t>ASIENTO CONTABLE VENTAS CON DESCUENTO</a:t>
            </a:r>
            <a:endParaRPr lang="es-ES" sz="2400" b="1" dirty="0">
              <a:latin typeface="Arial Narrow" pitchFamily="34" charset="0"/>
            </a:endParaRPr>
          </a:p>
        </p:txBody>
      </p:sp>
      <p:grpSp>
        <p:nvGrpSpPr>
          <p:cNvPr id="2" name="19 Grupo"/>
          <p:cNvGrpSpPr/>
          <p:nvPr/>
        </p:nvGrpSpPr>
        <p:grpSpPr>
          <a:xfrm>
            <a:off x="2143108" y="2857496"/>
            <a:ext cx="5929353" cy="1609191"/>
            <a:chOff x="1357290" y="1857364"/>
            <a:chExt cx="3723082" cy="1435188"/>
          </a:xfrm>
        </p:grpSpPr>
        <p:sp>
          <p:nvSpPr>
            <p:cNvPr id="11" name="10 CuadroTexto"/>
            <p:cNvSpPr txBox="1"/>
            <p:nvPr/>
          </p:nvSpPr>
          <p:spPr>
            <a:xfrm>
              <a:off x="1491859" y="2112217"/>
              <a:ext cx="3588513" cy="11803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dirty="0" smtClean="0"/>
                <a:t>Caja, Bancos, Clientes                                            XXXX</a:t>
              </a:r>
            </a:p>
            <a:p>
              <a:r>
                <a:rPr lang="es-ES" sz="1600" dirty="0" smtClean="0"/>
                <a:t>Descuento en Ventas                                              XXXX</a:t>
              </a:r>
            </a:p>
            <a:p>
              <a:r>
                <a:rPr lang="es-ES" sz="1600" dirty="0" smtClean="0"/>
                <a:t>	Ventas                                                          XXXX</a:t>
              </a:r>
            </a:p>
            <a:p>
              <a:r>
                <a:rPr lang="es-ES" sz="1600" dirty="0" smtClean="0"/>
                <a:t>                IVA Cobrado                                                 XXXX</a:t>
              </a:r>
            </a:p>
            <a:p>
              <a:r>
                <a:rPr lang="es-ES" sz="1600" dirty="0" smtClean="0"/>
                <a:t>Para registrar la venta de mercaderías con descuento</a:t>
              </a:r>
              <a:endParaRPr lang="es-ES" sz="1600" dirty="0"/>
            </a:p>
          </p:txBody>
        </p:sp>
        <p:cxnSp>
          <p:nvCxnSpPr>
            <p:cNvPr id="13" name="12 Conector recto"/>
            <p:cNvCxnSpPr/>
            <p:nvPr/>
          </p:nvCxnSpPr>
          <p:spPr>
            <a:xfrm>
              <a:off x="1357290" y="2000240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Conector recto"/>
            <p:cNvCxnSpPr/>
            <p:nvPr/>
          </p:nvCxnSpPr>
          <p:spPr>
            <a:xfrm>
              <a:off x="3357554" y="2000240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14 CuadroTexto"/>
            <p:cNvSpPr txBox="1"/>
            <p:nvPr/>
          </p:nvSpPr>
          <p:spPr>
            <a:xfrm>
              <a:off x="2928926" y="1857364"/>
              <a:ext cx="3571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dirty="0" smtClean="0"/>
                <a:t>x</a:t>
              </a:r>
              <a:endParaRPr lang="es-ES" sz="1400" dirty="0"/>
            </a:p>
          </p:txBody>
        </p:sp>
      </p:grpSp>
      <p:sp>
        <p:nvSpPr>
          <p:cNvPr id="9" name="8 CuadroTexto"/>
          <p:cNvSpPr txBox="1"/>
          <p:nvPr/>
        </p:nvSpPr>
        <p:spPr>
          <a:xfrm>
            <a:off x="1571604" y="357166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400" b="1" dirty="0" smtClean="0">
                <a:latin typeface="Arial Narrow" pitchFamily="34" charset="0"/>
              </a:rPr>
              <a:t>SISTEMA DE CUENTA MULTIPLE 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1571604" y="928670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400" b="1" dirty="0" smtClean="0">
                <a:latin typeface="Arial Narrow" pitchFamily="34" charset="0"/>
              </a:rPr>
              <a:t>CUENTAS QUE INTERVIENEN EN EL SISTEMA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3500430" y="1428736"/>
            <a:ext cx="3000396" cy="510778"/>
          </a:xfrm>
          <a:prstGeom prst="roundRect">
            <a:avLst/>
          </a:prstGeom>
          <a:ln w="28575"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C" sz="2400" dirty="0" smtClean="0">
                <a:latin typeface="Arial Narrow" pitchFamily="34" charset="0"/>
              </a:rPr>
              <a:t>COMPRAS 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643042" y="2357430"/>
            <a:ext cx="6643734" cy="783193"/>
          </a:xfrm>
          <a:prstGeom prst="roundRect">
            <a:avLst/>
          </a:prstGeom>
          <a:ln w="28575"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000" dirty="0" smtClean="0">
                <a:latin typeface="Arial Narrow" pitchFamily="34" charset="0"/>
              </a:rPr>
              <a:t>CUENTA DE NATURALEZA DEUDORA, SE LA UTILIZA PARA REGISTRAR LAS ADQUISICIONES DE MERCADERÍAS.</a:t>
            </a:r>
            <a:endParaRPr lang="es-ES" sz="2000" dirty="0">
              <a:latin typeface="Arial Narrow" pitchFamily="34" charset="0"/>
            </a:endParaRPr>
          </a:p>
        </p:txBody>
      </p:sp>
      <p:cxnSp>
        <p:nvCxnSpPr>
          <p:cNvPr id="8" name="7 Conector recto de flecha"/>
          <p:cNvCxnSpPr>
            <a:stCxn id="5" idx="2"/>
          </p:cNvCxnSpPr>
          <p:nvPr/>
        </p:nvCxnSpPr>
        <p:spPr>
          <a:xfrm rot="5400000">
            <a:off x="4797026" y="2143116"/>
            <a:ext cx="407204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7 Grupo"/>
          <p:cNvGrpSpPr/>
          <p:nvPr/>
        </p:nvGrpSpPr>
        <p:grpSpPr>
          <a:xfrm>
            <a:off x="2071670" y="3500438"/>
            <a:ext cx="5643602" cy="3179981"/>
            <a:chOff x="2071670" y="1000108"/>
            <a:chExt cx="5643602" cy="3179981"/>
          </a:xfrm>
        </p:grpSpPr>
        <p:sp>
          <p:nvSpPr>
            <p:cNvPr id="10" name="9 CuadroTexto"/>
            <p:cNvSpPr txBox="1"/>
            <p:nvPr/>
          </p:nvSpPr>
          <p:spPr>
            <a:xfrm>
              <a:off x="2143108" y="1071546"/>
              <a:ext cx="2357454" cy="3108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C" b="1" dirty="0" smtClean="0">
                  <a:latin typeface="Arial Narrow" pitchFamily="34" charset="0"/>
                </a:rPr>
                <a:t>SE DEBITA POR:</a:t>
              </a:r>
            </a:p>
            <a:p>
              <a:pPr algn="ctr"/>
              <a:endParaRPr lang="es-EC" b="1" dirty="0" smtClean="0">
                <a:latin typeface="Arial Narrow" pitchFamily="34" charset="0"/>
              </a:endParaRPr>
            </a:p>
            <a:p>
              <a:pPr marL="342900" indent="-342900" algn="just">
                <a:buFont typeface="+mj-lt"/>
                <a:buAutoNum type="arabicPeriod"/>
              </a:pPr>
              <a:r>
                <a:rPr lang="es-EC" sz="1600" dirty="0" smtClean="0">
                  <a:latin typeface="Arial Narrow" pitchFamily="34" charset="0"/>
                </a:rPr>
                <a:t>POR LAS ADQUISICIONES DE MERCADERÍAS</a:t>
              </a:r>
            </a:p>
            <a:p>
              <a:pPr marL="342900" indent="-342900" algn="just">
                <a:buFont typeface="+mj-lt"/>
                <a:buAutoNum type="arabicPeriod"/>
              </a:pPr>
              <a:r>
                <a:rPr lang="es-EC" sz="1600" dirty="0" smtClean="0">
                  <a:latin typeface="Arial Narrow" pitchFamily="34" charset="0"/>
                </a:rPr>
                <a:t>POR LOS AJUSTES PARA SALDAR LA CUENTA TRANSPORTE EN COMPRAS</a:t>
              </a:r>
            </a:p>
            <a:p>
              <a:pPr marL="342900" indent="-342900" algn="just">
                <a:buFont typeface="+mj-lt"/>
                <a:buAutoNum type="arabicPeriod"/>
              </a:pPr>
              <a:endParaRPr lang="es-EC" sz="1600" dirty="0" smtClean="0">
                <a:latin typeface="Arial Narrow" pitchFamily="34" charset="0"/>
              </a:endParaRPr>
            </a:p>
            <a:p>
              <a:pPr marL="342900" indent="-342900" algn="just">
                <a:buFont typeface="+mj-lt"/>
                <a:buAutoNum type="arabicPeriod"/>
              </a:pPr>
              <a:endParaRPr lang="es-EC" sz="1600" dirty="0">
                <a:latin typeface="Arial Narrow" pitchFamily="34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214942" y="1142984"/>
              <a:ext cx="2357454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C" b="1" dirty="0" smtClean="0">
                  <a:latin typeface="Arial Narrow" pitchFamily="34" charset="0"/>
                </a:rPr>
                <a:t>SE ACREDITA POR:</a:t>
              </a:r>
            </a:p>
            <a:p>
              <a:pPr algn="ctr"/>
              <a:endParaRPr lang="es-EC" b="1" dirty="0" smtClean="0">
                <a:latin typeface="Arial Narrow" pitchFamily="34" charset="0"/>
              </a:endParaRPr>
            </a:p>
            <a:p>
              <a:pPr marL="342900" indent="-342900" algn="just">
                <a:buFont typeface="+mj-lt"/>
                <a:buAutoNum type="arabicPeriod"/>
              </a:pPr>
              <a:r>
                <a:rPr lang="es-EC" sz="1600" dirty="0" smtClean="0">
                  <a:latin typeface="Arial Narrow" pitchFamily="34" charset="0"/>
                </a:rPr>
                <a:t>POR LOS AJUSTES PARA SALDAR LAS CUENTAS DE DESCUENTO EN COMPRAS Y DEVOLUCIÓN</a:t>
              </a:r>
              <a:endParaRPr lang="es-EC" sz="1600" dirty="0">
                <a:latin typeface="Arial Narrow" pitchFamily="34" charset="0"/>
              </a:endParaRPr>
            </a:p>
          </p:txBody>
        </p:sp>
        <p:cxnSp>
          <p:nvCxnSpPr>
            <p:cNvPr id="13" name="12 Conector recto"/>
            <p:cNvCxnSpPr/>
            <p:nvPr/>
          </p:nvCxnSpPr>
          <p:spPr>
            <a:xfrm>
              <a:off x="2071670" y="1000108"/>
              <a:ext cx="564360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Conector recto"/>
            <p:cNvCxnSpPr/>
            <p:nvPr/>
          </p:nvCxnSpPr>
          <p:spPr>
            <a:xfrm rot="5400000">
              <a:off x="3679819" y="2178835"/>
              <a:ext cx="2356660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15 CuadroTexto"/>
          <p:cNvSpPr txBox="1"/>
          <p:nvPr/>
        </p:nvSpPr>
        <p:spPr>
          <a:xfrm>
            <a:off x="1643042" y="214290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400" b="1" dirty="0" smtClean="0">
                <a:latin typeface="Arial Narrow" pitchFamily="34" charset="0"/>
              </a:rPr>
              <a:t>SISTEMA DE CUENTA MULTIPLE 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1643042" y="785794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400" b="1" dirty="0" smtClean="0">
                <a:latin typeface="Arial Narrow" pitchFamily="34" charset="0"/>
              </a:rPr>
              <a:t>CUENTAS QUE INTERVIENEN EN EL SISTEMA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CuadroTexto"/>
          <p:cNvSpPr txBox="1"/>
          <p:nvPr/>
        </p:nvSpPr>
        <p:spPr>
          <a:xfrm>
            <a:off x="1571604" y="1785926"/>
            <a:ext cx="4500594" cy="510778"/>
          </a:xfrm>
          <a:prstGeom prst="roundRect">
            <a:avLst/>
          </a:prstGeom>
          <a:ln w="28575"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400" b="1" dirty="0" smtClean="0">
                <a:latin typeface="Arial Narrow" pitchFamily="34" charset="0"/>
              </a:rPr>
              <a:t>ASIENTO CONTABLE COMPRAS</a:t>
            </a:r>
            <a:endParaRPr lang="es-ES" sz="2400" b="1" dirty="0">
              <a:latin typeface="Arial Narrow" pitchFamily="34" charset="0"/>
            </a:endParaRPr>
          </a:p>
        </p:txBody>
      </p:sp>
      <p:grpSp>
        <p:nvGrpSpPr>
          <p:cNvPr id="2" name="19 Grupo"/>
          <p:cNvGrpSpPr/>
          <p:nvPr/>
        </p:nvGrpSpPr>
        <p:grpSpPr>
          <a:xfrm>
            <a:off x="2071670" y="2928934"/>
            <a:ext cx="5929353" cy="1362970"/>
            <a:chOff x="1357290" y="1857364"/>
            <a:chExt cx="3723082" cy="1215591"/>
          </a:xfrm>
        </p:grpSpPr>
        <p:sp>
          <p:nvSpPr>
            <p:cNvPr id="11" name="10 CuadroTexto"/>
            <p:cNvSpPr txBox="1"/>
            <p:nvPr/>
          </p:nvSpPr>
          <p:spPr>
            <a:xfrm>
              <a:off x="1491859" y="2112217"/>
              <a:ext cx="3588513" cy="9607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dirty="0" smtClean="0"/>
                <a:t>Compras                                                             XXXX</a:t>
              </a:r>
            </a:p>
            <a:p>
              <a:r>
                <a:rPr lang="es-ES" sz="1600" dirty="0" smtClean="0"/>
                <a:t>IVA Pagado                                                          XXXX</a:t>
              </a:r>
            </a:p>
            <a:p>
              <a:r>
                <a:rPr lang="es-ES" sz="1600" dirty="0" smtClean="0"/>
                <a:t>	Caja, Bancos, Proveedores                                 XXXX</a:t>
              </a:r>
            </a:p>
            <a:p>
              <a:r>
                <a:rPr lang="es-ES" sz="1600" dirty="0" smtClean="0"/>
                <a:t> Para registrar la compra de mercaderías</a:t>
              </a:r>
              <a:endParaRPr lang="es-ES" sz="1600" dirty="0"/>
            </a:p>
          </p:txBody>
        </p:sp>
        <p:cxnSp>
          <p:nvCxnSpPr>
            <p:cNvPr id="13" name="12 Conector recto"/>
            <p:cNvCxnSpPr/>
            <p:nvPr/>
          </p:nvCxnSpPr>
          <p:spPr>
            <a:xfrm>
              <a:off x="1357290" y="2000240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Conector recto"/>
            <p:cNvCxnSpPr/>
            <p:nvPr/>
          </p:nvCxnSpPr>
          <p:spPr>
            <a:xfrm>
              <a:off x="3357554" y="2000240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14 CuadroTexto"/>
            <p:cNvSpPr txBox="1"/>
            <p:nvPr/>
          </p:nvSpPr>
          <p:spPr>
            <a:xfrm>
              <a:off x="2928926" y="1857364"/>
              <a:ext cx="3571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dirty="0" smtClean="0"/>
                <a:t>x</a:t>
              </a:r>
              <a:endParaRPr lang="es-ES" sz="1400" dirty="0"/>
            </a:p>
          </p:txBody>
        </p:sp>
      </p:grpSp>
      <p:sp>
        <p:nvSpPr>
          <p:cNvPr id="9" name="8 CuadroTexto"/>
          <p:cNvSpPr txBox="1"/>
          <p:nvPr/>
        </p:nvSpPr>
        <p:spPr>
          <a:xfrm>
            <a:off x="1571604" y="357166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400" b="1" dirty="0" smtClean="0">
                <a:latin typeface="Arial Narrow" pitchFamily="34" charset="0"/>
              </a:rPr>
              <a:t>SISTEMA DE CUENTA MULTIPLE 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1571604" y="928670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400" b="1" dirty="0" smtClean="0">
                <a:latin typeface="Arial Narrow" pitchFamily="34" charset="0"/>
              </a:rPr>
              <a:t>CUENTAS QUE INTERVIENEN EN EL SISTEMA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2643174" y="1428736"/>
            <a:ext cx="4714908" cy="510778"/>
          </a:xfrm>
          <a:prstGeom prst="roundRect">
            <a:avLst/>
          </a:prstGeom>
          <a:ln w="28575"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C" sz="2400" dirty="0" smtClean="0">
                <a:latin typeface="Arial Narrow" pitchFamily="34" charset="0"/>
              </a:rPr>
              <a:t>DEVOLUCIONES EN COMPRAS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643042" y="2357430"/>
            <a:ext cx="6643734" cy="1191816"/>
          </a:xfrm>
          <a:prstGeom prst="roundRect">
            <a:avLst/>
          </a:prstGeom>
          <a:ln w="28575"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000" dirty="0" smtClean="0">
                <a:latin typeface="Arial Narrow" pitchFamily="34" charset="0"/>
              </a:rPr>
              <a:t>CUENTA DE NATURALEZA ACREEDORA, SE LA UTILIZA PARA REGISTRAR EL VALOR LAS MERCADERÍAS QUE HAN SIDO DEVUELTAS A LOS PROVEEDORES</a:t>
            </a:r>
            <a:r>
              <a:rPr lang="es-ES" sz="2400" dirty="0" smtClean="0">
                <a:latin typeface="Arial Narrow" pitchFamily="34" charset="0"/>
              </a:rPr>
              <a:t>.</a:t>
            </a:r>
            <a:endParaRPr lang="es-ES" sz="2400" dirty="0">
              <a:latin typeface="Arial Narrow" pitchFamily="34" charset="0"/>
            </a:endParaRPr>
          </a:p>
        </p:txBody>
      </p:sp>
      <p:cxnSp>
        <p:nvCxnSpPr>
          <p:cNvPr id="8" name="7 Conector recto de flecha"/>
          <p:cNvCxnSpPr/>
          <p:nvPr/>
        </p:nvCxnSpPr>
        <p:spPr>
          <a:xfrm rot="16200000" flipH="1">
            <a:off x="4857753" y="2143117"/>
            <a:ext cx="428629" cy="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7 Grupo"/>
          <p:cNvGrpSpPr/>
          <p:nvPr/>
        </p:nvGrpSpPr>
        <p:grpSpPr>
          <a:xfrm>
            <a:off x="2071670" y="3929066"/>
            <a:ext cx="5643602" cy="1857388"/>
            <a:chOff x="2071670" y="1000108"/>
            <a:chExt cx="5643602" cy="1857388"/>
          </a:xfrm>
        </p:grpSpPr>
        <p:sp>
          <p:nvSpPr>
            <p:cNvPr id="10" name="9 CuadroTexto"/>
            <p:cNvSpPr txBox="1"/>
            <p:nvPr/>
          </p:nvSpPr>
          <p:spPr>
            <a:xfrm>
              <a:off x="2143108" y="1071546"/>
              <a:ext cx="2357454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C" b="1" dirty="0" smtClean="0">
                  <a:latin typeface="Arial Narrow" pitchFamily="34" charset="0"/>
                </a:rPr>
                <a:t>SE DEBITA POR:</a:t>
              </a:r>
            </a:p>
            <a:p>
              <a:pPr algn="ctr"/>
              <a:endParaRPr lang="es-EC" b="1" dirty="0" smtClean="0">
                <a:latin typeface="Arial Narrow" pitchFamily="34" charset="0"/>
              </a:endParaRPr>
            </a:p>
            <a:p>
              <a:pPr marL="342900" indent="-342900" algn="just">
                <a:buFont typeface="+mj-lt"/>
                <a:buAutoNum type="arabicPeriod"/>
              </a:pPr>
              <a:r>
                <a:rPr lang="es-EC" sz="1600" dirty="0" smtClean="0">
                  <a:latin typeface="Arial Narrow" pitchFamily="34" charset="0"/>
                </a:rPr>
                <a:t>POR EL AJUSTE PARA DETERMINAR LAS COMPRAS  NETAS.</a:t>
              </a:r>
              <a:endParaRPr lang="es-EC" sz="1600" dirty="0">
                <a:latin typeface="Arial Narrow" pitchFamily="34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214942" y="1142984"/>
              <a:ext cx="2357454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C" b="1" dirty="0" smtClean="0">
                  <a:latin typeface="Arial Narrow" pitchFamily="34" charset="0"/>
                </a:rPr>
                <a:t>SE ACREDITA POR:</a:t>
              </a:r>
            </a:p>
            <a:p>
              <a:pPr algn="ctr"/>
              <a:endParaRPr lang="es-EC" b="1" dirty="0" smtClean="0">
                <a:latin typeface="Arial Narrow" pitchFamily="34" charset="0"/>
              </a:endParaRPr>
            </a:p>
            <a:p>
              <a:pPr marL="342900" indent="-342900" algn="just">
                <a:buFont typeface="+mj-lt"/>
                <a:buAutoNum type="arabicPeriod"/>
              </a:pPr>
              <a:r>
                <a:rPr lang="es-EC" sz="1600" dirty="0" smtClean="0">
                  <a:latin typeface="Arial Narrow" pitchFamily="34" charset="0"/>
                </a:rPr>
                <a:t>Por la devoluciones de mercaderías a los proveedores</a:t>
              </a:r>
              <a:endParaRPr lang="es-EC" sz="1600" dirty="0">
                <a:latin typeface="Arial Narrow" pitchFamily="34" charset="0"/>
              </a:endParaRPr>
            </a:p>
          </p:txBody>
        </p:sp>
        <p:cxnSp>
          <p:nvCxnSpPr>
            <p:cNvPr id="13" name="12 Conector recto"/>
            <p:cNvCxnSpPr/>
            <p:nvPr/>
          </p:nvCxnSpPr>
          <p:spPr>
            <a:xfrm>
              <a:off x="2071670" y="1000108"/>
              <a:ext cx="564360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Conector recto"/>
            <p:cNvCxnSpPr/>
            <p:nvPr/>
          </p:nvCxnSpPr>
          <p:spPr>
            <a:xfrm rot="5400000">
              <a:off x="3929852" y="1928802"/>
              <a:ext cx="1856594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15 CuadroTexto"/>
          <p:cNvSpPr txBox="1"/>
          <p:nvPr/>
        </p:nvSpPr>
        <p:spPr>
          <a:xfrm>
            <a:off x="1643042" y="214290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400" b="1" dirty="0" smtClean="0">
                <a:latin typeface="Arial Narrow" pitchFamily="34" charset="0"/>
              </a:rPr>
              <a:t>SISTEMA DE CUENTA MULTIPLE 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1643042" y="785794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400" b="1" dirty="0" smtClean="0">
                <a:latin typeface="Arial Narrow" pitchFamily="34" charset="0"/>
              </a:rPr>
              <a:t>CUENTAS QUE INTERVIENEN EN EL SISTEMA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CuadroTexto"/>
          <p:cNvSpPr txBox="1"/>
          <p:nvPr/>
        </p:nvSpPr>
        <p:spPr>
          <a:xfrm>
            <a:off x="1571604" y="1785926"/>
            <a:ext cx="6786610" cy="510778"/>
          </a:xfrm>
          <a:prstGeom prst="roundRect">
            <a:avLst/>
          </a:prstGeom>
          <a:ln w="28575"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400" b="1" dirty="0" smtClean="0">
                <a:latin typeface="Arial Narrow" pitchFamily="34" charset="0"/>
              </a:rPr>
              <a:t>ASIENTO CONTABLE DEVOLUCION EN COMPRAS</a:t>
            </a:r>
            <a:endParaRPr lang="es-ES" sz="2400" b="1" dirty="0">
              <a:latin typeface="Arial Narrow" pitchFamily="34" charset="0"/>
            </a:endParaRPr>
          </a:p>
        </p:txBody>
      </p:sp>
      <p:grpSp>
        <p:nvGrpSpPr>
          <p:cNvPr id="2" name="19 Grupo"/>
          <p:cNvGrpSpPr/>
          <p:nvPr/>
        </p:nvGrpSpPr>
        <p:grpSpPr>
          <a:xfrm>
            <a:off x="2071670" y="2928934"/>
            <a:ext cx="5929353" cy="1362970"/>
            <a:chOff x="1357290" y="1857364"/>
            <a:chExt cx="3723082" cy="1215591"/>
          </a:xfrm>
        </p:grpSpPr>
        <p:sp>
          <p:nvSpPr>
            <p:cNvPr id="11" name="10 CuadroTexto"/>
            <p:cNvSpPr txBox="1"/>
            <p:nvPr/>
          </p:nvSpPr>
          <p:spPr>
            <a:xfrm>
              <a:off x="1491859" y="2112217"/>
              <a:ext cx="3588513" cy="9607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dirty="0" smtClean="0"/>
                <a:t>Caja, Bancos, Proveedores                                     XXXX</a:t>
              </a:r>
            </a:p>
            <a:p>
              <a:r>
                <a:rPr lang="es-ES" sz="1600" dirty="0" smtClean="0"/>
                <a:t>	Devolución en compras                                 XXXX</a:t>
              </a:r>
            </a:p>
            <a:p>
              <a:r>
                <a:rPr lang="es-ES" sz="1600" dirty="0" smtClean="0"/>
                <a:t>                 Iva Pagado</a:t>
              </a:r>
            </a:p>
            <a:p>
              <a:r>
                <a:rPr lang="es-ES" sz="1600" dirty="0" smtClean="0"/>
                <a:t> Para registrar la devolución de mercaderías compradas</a:t>
              </a:r>
              <a:endParaRPr lang="es-ES" sz="1600" dirty="0"/>
            </a:p>
          </p:txBody>
        </p:sp>
        <p:cxnSp>
          <p:nvCxnSpPr>
            <p:cNvPr id="13" name="12 Conector recto"/>
            <p:cNvCxnSpPr/>
            <p:nvPr/>
          </p:nvCxnSpPr>
          <p:spPr>
            <a:xfrm>
              <a:off x="1357290" y="2000240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Conector recto"/>
            <p:cNvCxnSpPr/>
            <p:nvPr/>
          </p:nvCxnSpPr>
          <p:spPr>
            <a:xfrm>
              <a:off x="3357554" y="2000240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14 CuadroTexto"/>
            <p:cNvSpPr txBox="1"/>
            <p:nvPr/>
          </p:nvSpPr>
          <p:spPr>
            <a:xfrm>
              <a:off x="2928926" y="1857364"/>
              <a:ext cx="3571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dirty="0" smtClean="0"/>
                <a:t>x</a:t>
              </a:r>
              <a:endParaRPr lang="es-ES" sz="1400" dirty="0"/>
            </a:p>
          </p:txBody>
        </p:sp>
      </p:grpSp>
      <p:sp>
        <p:nvSpPr>
          <p:cNvPr id="9" name="8 CuadroTexto"/>
          <p:cNvSpPr txBox="1"/>
          <p:nvPr/>
        </p:nvSpPr>
        <p:spPr>
          <a:xfrm>
            <a:off x="1571604" y="357166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400" b="1" dirty="0" smtClean="0">
                <a:latin typeface="Arial Narrow" pitchFamily="34" charset="0"/>
              </a:rPr>
              <a:t>SISTEMA DE CUENTA MULTIPLE 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1571604" y="928670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400" b="1" dirty="0" smtClean="0">
                <a:latin typeface="Arial Narrow" pitchFamily="34" charset="0"/>
              </a:rPr>
              <a:t>CUENTAS QUE INTERVIENEN EN EL SISTEMA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2786050" y="1428736"/>
            <a:ext cx="4500594" cy="510778"/>
          </a:xfrm>
          <a:prstGeom prst="roundRect">
            <a:avLst/>
          </a:prstGeom>
          <a:ln w="28575"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C" sz="2400" dirty="0" smtClean="0">
                <a:latin typeface="Arial Narrow" pitchFamily="34" charset="0"/>
              </a:rPr>
              <a:t>DESCUENTOS EN COMPRAS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643042" y="2357430"/>
            <a:ext cx="6643734" cy="1123712"/>
          </a:xfrm>
          <a:prstGeom prst="roundRect">
            <a:avLst/>
          </a:prstGeom>
          <a:ln w="28575"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000" dirty="0" smtClean="0">
                <a:latin typeface="Arial Narrow" pitchFamily="34" charset="0"/>
              </a:rPr>
              <a:t>CUENTA DE NATURALEZA ACREEDORA, SE LA UTILIZA PARA REGISTRAR EL VALOR DE LOS DESCUENTOS QUE LOS PROVEEDORES HAN EFECTUADO A LA EMPRESA.</a:t>
            </a:r>
            <a:endParaRPr lang="es-ES" sz="2000" dirty="0">
              <a:latin typeface="Arial Narrow" pitchFamily="34" charset="0"/>
            </a:endParaRPr>
          </a:p>
        </p:txBody>
      </p:sp>
      <p:cxnSp>
        <p:nvCxnSpPr>
          <p:cNvPr id="8" name="7 Conector recto de flecha"/>
          <p:cNvCxnSpPr>
            <a:stCxn id="5" idx="2"/>
          </p:cNvCxnSpPr>
          <p:nvPr/>
        </p:nvCxnSpPr>
        <p:spPr>
          <a:xfrm rot="16200000" flipH="1">
            <a:off x="4845248" y="2130612"/>
            <a:ext cx="417916" cy="3571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CuadroTexto"/>
          <p:cNvSpPr txBox="1"/>
          <p:nvPr/>
        </p:nvSpPr>
        <p:spPr>
          <a:xfrm>
            <a:off x="1643042" y="214290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400" b="1" dirty="0" smtClean="0">
                <a:latin typeface="Arial Narrow" pitchFamily="34" charset="0"/>
              </a:rPr>
              <a:t>SISTEMA DE CUENTA MULTIPLE 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1643042" y="785794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400" b="1" dirty="0" smtClean="0">
                <a:latin typeface="Arial Narrow" pitchFamily="34" charset="0"/>
              </a:rPr>
              <a:t>CUENTAS QUE INTERVIENEN EN EL SISTEMA </a:t>
            </a:r>
          </a:p>
        </p:txBody>
      </p:sp>
      <p:grpSp>
        <p:nvGrpSpPr>
          <p:cNvPr id="12" name="7 Grupo"/>
          <p:cNvGrpSpPr/>
          <p:nvPr/>
        </p:nvGrpSpPr>
        <p:grpSpPr>
          <a:xfrm>
            <a:off x="2071670" y="3929066"/>
            <a:ext cx="5643602" cy="2020313"/>
            <a:chOff x="2071670" y="1000108"/>
            <a:chExt cx="5643602" cy="2020313"/>
          </a:xfrm>
        </p:grpSpPr>
        <p:sp>
          <p:nvSpPr>
            <p:cNvPr id="15" name="14 CuadroTexto"/>
            <p:cNvSpPr txBox="1"/>
            <p:nvPr/>
          </p:nvSpPr>
          <p:spPr>
            <a:xfrm>
              <a:off x="2143108" y="1071546"/>
              <a:ext cx="2357454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C" b="1" dirty="0" smtClean="0">
                  <a:latin typeface="Arial Narrow" pitchFamily="34" charset="0"/>
                </a:rPr>
                <a:t>SE DEBITA POR:</a:t>
              </a:r>
            </a:p>
            <a:p>
              <a:pPr algn="ctr"/>
              <a:endParaRPr lang="es-EC" b="1" dirty="0" smtClean="0">
                <a:latin typeface="Arial Narrow" pitchFamily="34" charset="0"/>
              </a:endParaRPr>
            </a:p>
            <a:p>
              <a:pPr marL="342900" indent="-342900" algn="just">
                <a:buFont typeface="+mj-lt"/>
                <a:buAutoNum type="arabicPeriod"/>
              </a:pPr>
              <a:r>
                <a:rPr lang="es-EC" sz="1600" dirty="0" smtClean="0">
                  <a:latin typeface="Arial Narrow" pitchFamily="34" charset="0"/>
                </a:rPr>
                <a:t>POR EL AJUSTE PARA DETERMINAR LAS COMPRAS  NETAS..</a:t>
              </a:r>
              <a:endParaRPr lang="es-EC" sz="1600" dirty="0">
                <a:latin typeface="Arial Narrow" pitchFamily="34" charset="0"/>
              </a:endParaRPr>
            </a:p>
          </p:txBody>
        </p:sp>
        <p:sp>
          <p:nvSpPr>
            <p:cNvPr id="18" name="17 CuadroTexto"/>
            <p:cNvSpPr txBox="1"/>
            <p:nvPr/>
          </p:nvSpPr>
          <p:spPr>
            <a:xfrm>
              <a:off x="5214942" y="1142984"/>
              <a:ext cx="2357454" cy="18774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C" b="1" dirty="0" smtClean="0">
                  <a:latin typeface="Arial Narrow" pitchFamily="34" charset="0"/>
                </a:rPr>
                <a:t>SE ACREDITA POR:</a:t>
              </a:r>
            </a:p>
            <a:p>
              <a:pPr algn="ctr"/>
              <a:endParaRPr lang="es-EC" b="1" dirty="0" smtClean="0">
                <a:latin typeface="Arial Narrow" pitchFamily="34" charset="0"/>
              </a:endParaRPr>
            </a:p>
            <a:p>
              <a:pPr marL="342900" indent="-342900" algn="just">
                <a:buFont typeface="+mj-lt"/>
                <a:buAutoNum type="arabicPeriod"/>
              </a:pPr>
              <a:r>
                <a:rPr lang="es-EC" sz="1600" dirty="0" smtClean="0">
                  <a:latin typeface="Arial Narrow" pitchFamily="34" charset="0"/>
                </a:rPr>
                <a:t>POR LOS VALORES DE LAS DEVOLUCIONES EFECTUADAS A LOS PROVEEDORES</a:t>
              </a:r>
            </a:p>
          </p:txBody>
        </p:sp>
        <p:cxnSp>
          <p:nvCxnSpPr>
            <p:cNvPr id="19" name="18 Conector recto"/>
            <p:cNvCxnSpPr/>
            <p:nvPr/>
          </p:nvCxnSpPr>
          <p:spPr>
            <a:xfrm>
              <a:off x="2071670" y="1000108"/>
              <a:ext cx="564360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5400000">
              <a:off x="3929852" y="1928802"/>
              <a:ext cx="1856594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CuadroTexto"/>
          <p:cNvSpPr txBox="1"/>
          <p:nvPr/>
        </p:nvSpPr>
        <p:spPr>
          <a:xfrm>
            <a:off x="1571604" y="1785926"/>
            <a:ext cx="4500594" cy="919401"/>
          </a:xfrm>
          <a:prstGeom prst="roundRect">
            <a:avLst/>
          </a:prstGeom>
          <a:ln w="28575"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400" b="1" dirty="0" smtClean="0">
                <a:latin typeface="Arial Narrow" pitchFamily="34" charset="0"/>
              </a:rPr>
              <a:t>ASIENTO CONTABLE COMPRA CON DESCUENTO</a:t>
            </a:r>
            <a:endParaRPr lang="es-ES" sz="2400" b="1" dirty="0">
              <a:latin typeface="Arial Narrow" pitchFamily="34" charset="0"/>
            </a:endParaRPr>
          </a:p>
        </p:txBody>
      </p:sp>
      <p:grpSp>
        <p:nvGrpSpPr>
          <p:cNvPr id="2" name="19 Grupo"/>
          <p:cNvGrpSpPr/>
          <p:nvPr/>
        </p:nvGrpSpPr>
        <p:grpSpPr>
          <a:xfrm>
            <a:off x="2071670" y="2928934"/>
            <a:ext cx="5929353" cy="1609191"/>
            <a:chOff x="1357290" y="1857364"/>
            <a:chExt cx="3723082" cy="1435188"/>
          </a:xfrm>
        </p:grpSpPr>
        <p:sp>
          <p:nvSpPr>
            <p:cNvPr id="11" name="10 CuadroTexto"/>
            <p:cNvSpPr txBox="1"/>
            <p:nvPr/>
          </p:nvSpPr>
          <p:spPr>
            <a:xfrm>
              <a:off x="1491859" y="2112217"/>
              <a:ext cx="3588513" cy="11803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dirty="0" smtClean="0"/>
                <a:t>Compras                                                             XXXX</a:t>
              </a:r>
            </a:p>
            <a:p>
              <a:r>
                <a:rPr lang="es-ES" sz="1600" dirty="0" smtClean="0"/>
                <a:t>IVA Pagado                                                          XXXX</a:t>
              </a:r>
            </a:p>
            <a:p>
              <a:r>
                <a:rPr lang="es-ES" sz="1600" dirty="0" smtClean="0"/>
                <a:t>	Caja, Bancos, Proveedores                                 XXXX</a:t>
              </a:r>
            </a:p>
            <a:p>
              <a:r>
                <a:rPr lang="es-ES" sz="1600" dirty="0" smtClean="0"/>
                <a:t>                 Descuento en Compras                                   XXXX</a:t>
              </a:r>
            </a:p>
            <a:p>
              <a:r>
                <a:rPr lang="es-ES" sz="1600" dirty="0" smtClean="0"/>
                <a:t> Para registrar la compra de mercaderías con descuento</a:t>
              </a:r>
              <a:endParaRPr lang="es-ES" sz="1600" dirty="0"/>
            </a:p>
          </p:txBody>
        </p:sp>
        <p:cxnSp>
          <p:nvCxnSpPr>
            <p:cNvPr id="13" name="12 Conector recto"/>
            <p:cNvCxnSpPr/>
            <p:nvPr/>
          </p:nvCxnSpPr>
          <p:spPr>
            <a:xfrm>
              <a:off x="1357290" y="2000240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Conector recto"/>
            <p:cNvCxnSpPr/>
            <p:nvPr/>
          </p:nvCxnSpPr>
          <p:spPr>
            <a:xfrm>
              <a:off x="3357554" y="2000240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14 CuadroTexto"/>
            <p:cNvSpPr txBox="1"/>
            <p:nvPr/>
          </p:nvSpPr>
          <p:spPr>
            <a:xfrm>
              <a:off x="2928926" y="1857364"/>
              <a:ext cx="3571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dirty="0" smtClean="0"/>
                <a:t>x</a:t>
              </a:r>
              <a:endParaRPr lang="es-ES" sz="1400" dirty="0"/>
            </a:p>
          </p:txBody>
        </p:sp>
      </p:grpSp>
      <p:sp>
        <p:nvSpPr>
          <p:cNvPr id="9" name="8 CuadroTexto"/>
          <p:cNvSpPr txBox="1"/>
          <p:nvPr/>
        </p:nvSpPr>
        <p:spPr>
          <a:xfrm>
            <a:off x="1571604" y="357166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400" b="1" dirty="0" smtClean="0">
                <a:latin typeface="Arial Narrow" pitchFamily="34" charset="0"/>
              </a:rPr>
              <a:t>SISTEMA DE CUENTA MULTIPLE 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1571604" y="928670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400" b="1" dirty="0" smtClean="0">
                <a:latin typeface="Arial Narrow" pitchFamily="34" charset="0"/>
              </a:rPr>
              <a:t>CUENTAS QUE INTERVIENEN EN EL SISTEMA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2786050" y="1428736"/>
            <a:ext cx="4500594" cy="510778"/>
          </a:xfrm>
          <a:prstGeom prst="roundRect">
            <a:avLst/>
          </a:prstGeom>
          <a:ln w="28575"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C" sz="2400" dirty="0" smtClean="0">
                <a:latin typeface="Arial Narrow" pitchFamily="34" charset="0"/>
              </a:rPr>
              <a:t>TRANSPORTE EN COMPRAS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643042" y="2357430"/>
            <a:ext cx="6643734" cy="1464231"/>
          </a:xfrm>
          <a:prstGeom prst="roundRect">
            <a:avLst/>
          </a:prstGeom>
          <a:ln w="28575"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000" dirty="0" smtClean="0">
                <a:latin typeface="Arial Narrow" pitchFamily="34" charset="0"/>
              </a:rPr>
              <a:t>CUENTA DE NATURALEZA DEUDORA, SE LA UTILIZA PARA REGISTRAR LOS PAGOS POR CONCEPTO DEL TRASLADO DE LA MERCADERÍA DESDE LA BODEGA DEL PROVEEDOR HASTA LA BODEGA DE LA EMPRESA.</a:t>
            </a:r>
            <a:endParaRPr lang="es-ES" sz="2000" dirty="0">
              <a:latin typeface="Arial Narrow" pitchFamily="34" charset="0"/>
            </a:endParaRPr>
          </a:p>
        </p:txBody>
      </p:sp>
      <p:cxnSp>
        <p:nvCxnSpPr>
          <p:cNvPr id="8" name="7 Conector recto de flecha"/>
          <p:cNvCxnSpPr>
            <a:stCxn id="5" idx="2"/>
          </p:cNvCxnSpPr>
          <p:nvPr/>
        </p:nvCxnSpPr>
        <p:spPr>
          <a:xfrm rot="16200000" flipH="1">
            <a:off x="4845248" y="2130612"/>
            <a:ext cx="417916" cy="3571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CuadroTexto"/>
          <p:cNvSpPr txBox="1"/>
          <p:nvPr/>
        </p:nvSpPr>
        <p:spPr>
          <a:xfrm>
            <a:off x="1643042" y="214290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400" b="1" dirty="0" smtClean="0">
                <a:latin typeface="Arial Narrow" pitchFamily="34" charset="0"/>
              </a:rPr>
              <a:t>SISTEMA DE CUENTA MULTIPLE 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1643042" y="785794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400" b="1" dirty="0" smtClean="0">
                <a:latin typeface="Arial Narrow" pitchFamily="34" charset="0"/>
              </a:rPr>
              <a:t>CUENTAS QUE INTERVIENEN EN EL SISTEMA </a:t>
            </a:r>
          </a:p>
        </p:txBody>
      </p:sp>
      <p:grpSp>
        <p:nvGrpSpPr>
          <p:cNvPr id="2" name="7 Grupo"/>
          <p:cNvGrpSpPr/>
          <p:nvPr/>
        </p:nvGrpSpPr>
        <p:grpSpPr>
          <a:xfrm>
            <a:off x="2071670" y="3929066"/>
            <a:ext cx="5643602" cy="1948875"/>
            <a:chOff x="2071670" y="1000108"/>
            <a:chExt cx="5643602" cy="1948875"/>
          </a:xfrm>
        </p:grpSpPr>
        <p:sp>
          <p:nvSpPr>
            <p:cNvPr id="15" name="14 CuadroTexto"/>
            <p:cNvSpPr txBox="1"/>
            <p:nvPr/>
          </p:nvSpPr>
          <p:spPr>
            <a:xfrm>
              <a:off x="2143108" y="1071546"/>
              <a:ext cx="2357454" cy="18774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C" b="1" dirty="0" smtClean="0">
                  <a:latin typeface="Arial Narrow" pitchFamily="34" charset="0"/>
                </a:rPr>
                <a:t>SE DEBITA POR:</a:t>
              </a:r>
            </a:p>
            <a:p>
              <a:pPr algn="ctr"/>
              <a:endParaRPr lang="es-EC" b="1" dirty="0" smtClean="0">
                <a:latin typeface="Arial Narrow" pitchFamily="34" charset="0"/>
              </a:endParaRPr>
            </a:p>
            <a:p>
              <a:pPr marL="342900" indent="-342900" algn="just">
                <a:buFont typeface="+mj-lt"/>
                <a:buAutoNum type="arabicPeriod"/>
              </a:pPr>
              <a:r>
                <a:rPr lang="es-EC" sz="1600" dirty="0" smtClean="0">
                  <a:latin typeface="Arial Narrow" pitchFamily="34" charset="0"/>
                </a:rPr>
                <a:t>POR EL PAGO DEL TRASLADO DE LA MERCADERÍA HASTA LA BODEGA DE LA EMPRESA.</a:t>
              </a:r>
              <a:endParaRPr lang="es-EC" sz="1600" dirty="0">
                <a:latin typeface="Arial Narrow" pitchFamily="34" charset="0"/>
              </a:endParaRPr>
            </a:p>
          </p:txBody>
        </p:sp>
        <p:sp>
          <p:nvSpPr>
            <p:cNvPr id="18" name="17 CuadroTexto"/>
            <p:cNvSpPr txBox="1"/>
            <p:nvPr/>
          </p:nvSpPr>
          <p:spPr>
            <a:xfrm>
              <a:off x="5214942" y="1142984"/>
              <a:ext cx="2357454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C" b="1" dirty="0" smtClean="0">
                  <a:latin typeface="Arial Narrow" pitchFamily="34" charset="0"/>
                </a:rPr>
                <a:t>SE ACREDITA POR:</a:t>
              </a:r>
            </a:p>
            <a:p>
              <a:pPr algn="ctr"/>
              <a:endParaRPr lang="es-EC" b="1" dirty="0" smtClean="0">
                <a:latin typeface="Arial Narrow" pitchFamily="34" charset="0"/>
              </a:endParaRPr>
            </a:p>
            <a:p>
              <a:pPr marL="342900" indent="-342900" algn="just">
                <a:buFont typeface="+mj-lt"/>
                <a:buAutoNum type="arabicPeriod"/>
              </a:pPr>
              <a:r>
                <a:rPr lang="es-EC" sz="1600" dirty="0" smtClean="0">
                  <a:latin typeface="Arial Narrow" pitchFamily="34" charset="0"/>
                </a:rPr>
                <a:t>POR EL AJUSTE PARA DETERMINAR LAS COMPRAS  NETAS..</a:t>
              </a:r>
              <a:endParaRPr lang="es-EC" sz="1600" dirty="0">
                <a:latin typeface="Arial Narrow" pitchFamily="34" charset="0"/>
              </a:endParaRPr>
            </a:p>
          </p:txBody>
        </p:sp>
        <p:cxnSp>
          <p:nvCxnSpPr>
            <p:cNvPr id="19" name="18 Conector recto"/>
            <p:cNvCxnSpPr/>
            <p:nvPr/>
          </p:nvCxnSpPr>
          <p:spPr>
            <a:xfrm>
              <a:off x="2071670" y="1000108"/>
              <a:ext cx="564360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5400000">
              <a:off x="3929852" y="1928802"/>
              <a:ext cx="1856594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357290" y="285728"/>
            <a:ext cx="742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3200" b="1" dirty="0" smtClean="0">
                <a:latin typeface="Arial Narrow" pitchFamily="34" charset="0"/>
              </a:rPr>
              <a:t>MERCADERIAS</a:t>
            </a:r>
            <a:endParaRPr lang="es-ES" sz="3200" dirty="0">
              <a:latin typeface="Arial Narrow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214414" y="1357298"/>
            <a:ext cx="2286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800" b="1" dirty="0" smtClean="0">
                <a:latin typeface="Arial Narrow" pitchFamily="34" charset="0"/>
              </a:rPr>
              <a:t>CONCEPTO</a:t>
            </a:r>
            <a:endParaRPr lang="es-ES" sz="2800" dirty="0">
              <a:latin typeface="Arial Narrow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428728" y="2428868"/>
            <a:ext cx="7143800" cy="2677656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C" sz="2800" dirty="0" smtClean="0">
                <a:latin typeface="Arial Narrow" pitchFamily="34" charset="0"/>
              </a:rPr>
              <a:t>ESTA CUENTA REPRESENTA EL CONJUNTO DE BIENES QUE TIENE LA EMPRESA DESTINADOS PARA LA VENTA, QUE PUEDEN SER FABRICADOS POR LA MISMA CUANDO ES UNA EMPRESA INDUSTRIAL O COMPRADOS CUANDO ES UNA EMPRESA COMERCIAL.</a:t>
            </a:r>
            <a:endParaRPr lang="es-ES" sz="28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CuadroTexto"/>
          <p:cNvSpPr txBox="1"/>
          <p:nvPr/>
        </p:nvSpPr>
        <p:spPr>
          <a:xfrm>
            <a:off x="1571604" y="1785926"/>
            <a:ext cx="6429420" cy="510778"/>
          </a:xfrm>
          <a:prstGeom prst="roundRect">
            <a:avLst/>
          </a:prstGeom>
          <a:ln w="28575"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400" b="1" dirty="0" smtClean="0">
                <a:latin typeface="Arial Narrow" pitchFamily="34" charset="0"/>
              </a:rPr>
              <a:t>ASIENTO CONTABLE TRANSPORTE EN COMPRAS</a:t>
            </a:r>
            <a:endParaRPr lang="es-ES" sz="2400" b="1" dirty="0">
              <a:latin typeface="Arial Narrow" pitchFamily="34" charset="0"/>
            </a:endParaRPr>
          </a:p>
        </p:txBody>
      </p:sp>
      <p:grpSp>
        <p:nvGrpSpPr>
          <p:cNvPr id="2" name="19 Grupo"/>
          <p:cNvGrpSpPr/>
          <p:nvPr/>
        </p:nvGrpSpPr>
        <p:grpSpPr>
          <a:xfrm>
            <a:off x="2071670" y="2928934"/>
            <a:ext cx="5929353" cy="1362970"/>
            <a:chOff x="1357290" y="1857364"/>
            <a:chExt cx="3723082" cy="1215591"/>
          </a:xfrm>
        </p:grpSpPr>
        <p:sp>
          <p:nvSpPr>
            <p:cNvPr id="11" name="10 CuadroTexto"/>
            <p:cNvSpPr txBox="1"/>
            <p:nvPr/>
          </p:nvSpPr>
          <p:spPr>
            <a:xfrm>
              <a:off x="1491859" y="2112217"/>
              <a:ext cx="3588513" cy="9607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dirty="0" smtClean="0"/>
                <a:t>Transporte en Compras                                       XXXX</a:t>
              </a:r>
            </a:p>
            <a:p>
              <a:r>
                <a:rPr lang="es-ES" sz="1600" dirty="0" smtClean="0"/>
                <a:t>	Caja, Bancos                                                    XXXX Para registrar el pago de transporte para el traslado de  mercadería.</a:t>
              </a:r>
              <a:endParaRPr lang="es-ES" sz="1600" dirty="0"/>
            </a:p>
          </p:txBody>
        </p:sp>
        <p:cxnSp>
          <p:nvCxnSpPr>
            <p:cNvPr id="13" name="12 Conector recto"/>
            <p:cNvCxnSpPr/>
            <p:nvPr/>
          </p:nvCxnSpPr>
          <p:spPr>
            <a:xfrm>
              <a:off x="1357290" y="2000240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Conector recto"/>
            <p:cNvCxnSpPr/>
            <p:nvPr/>
          </p:nvCxnSpPr>
          <p:spPr>
            <a:xfrm>
              <a:off x="3357554" y="2000240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14 CuadroTexto"/>
            <p:cNvSpPr txBox="1"/>
            <p:nvPr/>
          </p:nvSpPr>
          <p:spPr>
            <a:xfrm>
              <a:off x="2928926" y="1857364"/>
              <a:ext cx="3571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dirty="0" smtClean="0"/>
                <a:t>x</a:t>
              </a:r>
              <a:endParaRPr lang="es-ES" sz="1400" dirty="0"/>
            </a:p>
          </p:txBody>
        </p:sp>
      </p:grpSp>
      <p:sp>
        <p:nvSpPr>
          <p:cNvPr id="9" name="8 CuadroTexto"/>
          <p:cNvSpPr txBox="1"/>
          <p:nvPr/>
        </p:nvSpPr>
        <p:spPr>
          <a:xfrm>
            <a:off x="1571604" y="357166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400" b="1" dirty="0" smtClean="0">
                <a:latin typeface="Arial Narrow" pitchFamily="34" charset="0"/>
              </a:rPr>
              <a:t>SISTEMA DE CUENTA MULTIPLE 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1571604" y="928670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400" b="1" dirty="0" smtClean="0">
                <a:latin typeface="Arial Narrow" pitchFamily="34" charset="0"/>
              </a:rPr>
              <a:t>CUENTAS QUE INTERVIENEN EN EL SISTEMA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2857488" y="1142984"/>
            <a:ext cx="4500594" cy="510778"/>
          </a:xfrm>
          <a:prstGeom prst="roundRect">
            <a:avLst/>
          </a:prstGeom>
          <a:ln w="28575"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C" sz="2400" dirty="0" smtClean="0">
                <a:latin typeface="Arial Narrow" pitchFamily="34" charset="0"/>
              </a:rPr>
              <a:t>INVENTARIO DE MERCADERIAS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643042" y="2000240"/>
            <a:ext cx="6643734" cy="1804749"/>
          </a:xfrm>
          <a:prstGeom prst="roundRect">
            <a:avLst/>
          </a:prstGeom>
          <a:ln w="28575"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000" dirty="0" smtClean="0">
                <a:latin typeface="Arial Narrow" pitchFamily="34" charset="0"/>
              </a:rPr>
              <a:t>CUENTA DE NATURALEZA DEUDORA, EN ESTE SISTEMA DICHA CUENTA ES UTILIZADA UNICAMENTE PARA REGISTRAR LOS INVENTARIOS INICIALES Y FINALES DE LA EMPRESA, POR LO TANTO NO ES CONSIDERADA CUENTA DE MOVIMIENTO EN EL PROCESO.</a:t>
            </a:r>
            <a:endParaRPr lang="es-ES" sz="2000" dirty="0">
              <a:latin typeface="Arial Narrow" pitchFamily="34" charset="0"/>
            </a:endParaRPr>
          </a:p>
        </p:txBody>
      </p:sp>
      <p:cxnSp>
        <p:nvCxnSpPr>
          <p:cNvPr id="8" name="7 Conector recto de flecha"/>
          <p:cNvCxnSpPr>
            <a:stCxn id="5" idx="2"/>
          </p:cNvCxnSpPr>
          <p:nvPr/>
        </p:nvCxnSpPr>
        <p:spPr>
          <a:xfrm rot="16200000" flipH="1">
            <a:off x="4952404" y="1809142"/>
            <a:ext cx="346480" cy="3571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CuadroTexto"/>
          <p:cNvSpPr txBox="1"/>
          <p:nvPr/>
        </p:nvSpPr>
        <p:spPr>
          <a:xfrm>
            <a:off x="1643042" y="0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400" b="1" dirty="0" smtClean="0">
                <a:latin typeface="Arial Narrow" pitchFamily="34" charset="0"/>
              </a:rPr>
              <a:t>SISTEMA DE CUENTA MULTIPLE 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1643042" y="571480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400" b="1" dirty="0" smtClean="0">
                <a:latin typeface="Arial Narrow" pitchFamily="34" charset="0"/>
              </a:rPr>
              <a:t>CUENTAS QUE INTERVIENEN EN EL SISTEMA </a:t>
            </a:r>
          </a:p>
        </p:txBody>
      </p:sp>
      <p:grpSp>
        <p:nvGrpSpPr>
          <p:cNvPr id="2" name="7 Grupo"/>
          <p:cNvGrpSpPr/>
          <p:nvPr/>
        </p:nvGrpSpPr>
        <p:grpSpPr>
          <a:xfrm>
            <a:off x="1428728" y="3929066"/>
            <a:ext cx="7072362" cy="2714646"/>
            <a:chOff x="2071670" y="1000108"/>
            <a:chExt cx="5643602" cy="2714646"/>
          </a:xfrm>
        </p:grpSpPr>
        <p:sp>
          <p:nvSpPr>
            <p:cNvPr id="15" name="14 CuadroTexto"/>
            <p:cNvSpPr txBox="1"/>
            <p:nvPr/>
          </p:nvSpPr>
          <p:spPr>
            <a:xfrm>
              <a:off x="2143108" y="1071546"/>
              <a:ext cx="2357454" cy="26161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C" b="1" dirty="0" smtClean="0">
                  <a:latin typeface="Arial Narrow" pitchFamily="34" charset="0"/>
                </a:rPr>
                <a:t>SE DEBITA POR:</a:t>
              </a:r>
            </a:p>
            <a:p>
              <a:pPr algn="ctr"/>
              <a:endParaRPr lang="es-EC" b="1" dirty="0" smtClean="0">
                <a:latin typeface="Arial Narrow" pitchFamily="34" charset="0"/>
              </a:endParaRPr>
            </a:p>
            <a:p>
              <a:pPr marL="342900" indent="-342900" algn="just">
                <a:buFont typeface="+mj-lt"/>
                <a:buAutoNum type="arabicPeriod"/>
              </a:pPr>
              <a:r>
                <a:rPr lang="es-EC" sz="1400" dirty="0" smtClean="0">
                  <a:latin typeface="Arial Narrow" pitchFamily="34" charset="0"/>
                </a:rPr>
                <a:t>POR LA CONTABILIZACIÓN DEL INVENTARIO CUANDO AL INICIAR UN PERIODO CONTABLE SE REPORTA LA EXISTENCIA DE MERCADERÍAS</a:t>
              </a:r>
              <a:r>
                <a:rPr lang="es-EC" sz="1600" dirty="0" smtClean="0">
                  <a:latin typeface="Arial Narrow" pitchFamily="34" charset="0"/>
                </a:rPr>
                <a:t>.</a:t>
              </a:r>
            </a:p>
            <a:p>
              <a:pPr marL="342900" indent="-342900" algn="just">
                <a:buFont typeface="+mj-lt"/>
                <a:buAutoNum type="arabicPeriod"/>
              </a:pPr>
              <a:r>
                <a:rPr lang="es-EC" sz="1400" dirty="0" smtClean="0">
                  <a:latin typeface="Arial Narrow" pitchFamily="34" charset="0"/>
                </a:rPr>
                <a:t>PARA INGRESAR A LA CONTABILIDAD EL INVENTARIO FISICO O EXTRACONTABLE AL TÉRMINO DEL PERIODO</a:t>
              </a:r>
              <a:endParaRPr lang="es-EC" dirty="0">
                <a:latin typeface="Arial Narrow" pitchFamily="34" charset="0"/>
              </a:endParaRPr>
            </a:p>
          </p:txBody>
        </p:sp>
        <p:sp>
          <p:nvSpPr>
            <p:cNvPr id="18" name="17 CuadroTexto"/>
            <p:cNvSpPr txBox="1"/>
            <p:nvPr/>
          </p:nvSpPr>
          <p:spPr>
            <a:xfrm>
              <a:off x="5214942" y="1142984"/>
              <a:ext cx="2357454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C" b="1" dirty="0" smtClean="0">
                  <a:latin typeface="Arial Narrow" pitchFamily="34" charset="0"/>
                </a:rPr>
                <a:t>SE ACREDITA POR:</a:t>
              </a:r>
            </a:p>
            <a:p>
              <a:pPr algn="ctr"/>
              <a:endParaRPr lang="es-EC" b="1" dirty="0" smtClean="0">
                <a:latin typeface="Arial Narrow" pitchFamily="34" charset="0"/>
              </a:endParaRPr>
            </a:p>
            <a:p>
              <a:pPr marL="342900" indent="-342900" algn="just">
                <a:buFont typeface="+mj-lt"/>
                <a:buAutoNum type="arabicPeriod"/>
              </a:pPr>
              <a:r>
                <a:rPr lang="es-EC" sz="1600" dirty="0" smtClean="0">
                  <a:latin typeface="Arial Narrow" pitchFamily="34" charset="0"/>
                </a:rPr>
                <a:t>POR EL AJUSTE PARA DETERMINAR LAS EL COSTO DE VENTAS</a:t>
              </a:r>
              <a:endParaRPr lang="es-EC" sz="1600" dirty="0">
                <a:latin typeface="Arial Narrow" pitchFamily="34" charset="0"/>
              </a:endParaRPr>
            </a:p>
          </p:txBody>
        </p:sp>
        <p:cxnSp>
          <p:nvCxnSpPr>
            <p:cNvPr id="19" name="18 Conector recto"/>
            <p:cNvCxnSpPr/>
            <p:nvPr/>
          </p:nvCxnSpPr>
          <p:spPr>
            <a:xfrm>
              <a:off x="2071670" y="1000108"/>
              <a:ext cx="564360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H="1">
              <a:off x="3504831" y="2354617"/>
              <a:ext cx="2713852" cy="64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2857488" y="1142984"/>
            <a:ext cx="4500594" cy="510778"/>
          </a:xfrm>
          <a:prstGeom prst="roundRect">
            <a:avLst/>
          </a:prstGeom>
          <a:ln w="28575"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C" sz="2400" dirty="0" smtClean="0">
                <a:latin typeface="Arial Narrow" pitchFamily="34" charset="0"/>
              </a:rPr>
              <a:t>UTILIDAD BRUTA EN VENTAS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643042" y="2000240"/>
            <a:ext cx="6643734" cy="1804749"/>
          </a:xfrm>
          <a:prstGeom prst="roundRect">
            <a:avLst/>
          </a:prstGeom>
          <a:ln w="28575"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000" dirty="0" smtClean="0">
                <a:latin typeface="Arial Narrow" pitchFamily="34" charset="0"/>
              </a:rPr>
              <a:t>CUENTA DE NATURALEZA ACREEDORA, EN ESTE SISTEMA DICHA CUENTA ES UTILIZADA UNICAMENTE PARA REGISTRAR LA DIFERENCIA ENTRE EL PRECIO DE VENTA Y EL VALOR DE COSTO, POR LO TANTO NO ES CONSIDERADA CUENTA DE MOVIMIENTO EN EL PROCESO.</a:t>
            </a:r>
            <a:endParaRPr lang="es-ES" sz="2000" dirty="0">
              <a:latin typeface="Arial Narrow" pitchFamily="34" charset="0"/>
            </a:endParaRPr>
          </a:p>
        </p:txBody>
      </p:sp>
      <p:cxnSp>
        <p:nvCxnSpPr>
          <p:cNvPr id="8" name="7 Conector recto de flecha"/>
          <p:cNvCxnSpPr>
            <a:stCxn id="5" idx="2"/>
          </p:cNvCxnSpPr>
          <p:nvPr/>
        </p:nvCxnSpPr>
        <p:spPr>
          <a:xfrm rot="16200000" flipH="1">
            <a:off x="4952404" y="1809142"/>
            <a:ext cx="346480" cy="3571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CuadroTexto"/>
          <p:cNvSpPr txBox="1"/>
          <p:nvPr/>
        </p:nvSpPr>
        <p:spPr>
          <a:xfrm>
            <a:off x="1643042" y="0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400" b="1" dirty="0" smtClean="0">
                <a:latin typeface="Arial Narrow" pitchFamily="34" charset="0"/>
              </a:rPr>
              <a:t>SISTEMA DE CUENTA MULTIPLE 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1643042" y="571480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400" b="1" dirty="0" smtClean="0">
                <a:latin typeface="Arial Narrow" pitchFamily="34" charset="0"/>
              </a:rPr>
              <a:t>CUENTAS QUE INTERVIENEN EN EL SISTEMA </a:t>
            </a:r>
          </a:p>
        </p:txBody>
      </p:sp>
      <p:grpSp>
        <p:nvGrpSpPr>
          <p:cNvPr id="2" name="7 Grupo"/>
          <p:cNvGrpSpPr/>
          <p:nvPr/>
        </p:nvGrpSpPr>
        <p:grpSpPr>
          <a:xfrm>
            <a:off x="1428728" y="3929066"/>
            <a:ext cx="7072362" cy="2714646"/>
            <a:chOff x="2071670" y="1000108"/>
            <a:chExt cx="5643602" cy="2714646"/>
          </a:xfrm>
        </p:grpSpPr>
        <p:sp>
          <p:nvSpPr>
            <p:cNvPr id="15" name="14 CuadroTexto"/>
            <p:cNvSpPr txBox="1"/>
            <p:nvPr/>
          </p:nvSpPr>
          <p:spPr>
            <a:xfrm>
              <a:off x="2143108" y="1071546"/>
              <a:ext cx="2357454" cy="1292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C" b="1" dirty="0" smtClean="0">
                  <a:latin typeface="Arial Narrow" pitchFamily="34" charset="0"/>
                </a:rPr>
                <a:t>SE DEBITA POR:</a:t>
              </a:r>
            </a:p>
            <a:p>
              <a:pPr algn="ctr"/>
              <a:endParaRPr lang="es-EC" b="1" dirty="0" smtClean="0">
                <a:latin typeface="Arial Narrow" pitchFamily="34" charset="0"/>
              </a:endParaRPr>
            </a:p>
            <a:p>
              <a:pPr marL="342900" indent="-342900" algn="just">
                <a:buFont typeface="+mj-lt"/>
                <a:buAutoNum type="arabicPeriod"/>
              </a:pPr>
              <a:r>
                <a:rPr lang="es-EC" sz="1400" dirty="0" smtClean="0">
                  <a:latin typeface="Arial Narrow" pitchFamily="34" charset="0"/>
                </a:rPr>
                <a:t>EN EL PROCESO DE REGULACION CUANDO SE VAYA A DETERMINAR LA UTILIDAD OPERACIONAL.</a:t>
              </a:r>
              <a:endParaRPr lang="es-EC" dirty="0">
                <a:latin typeface="Arial Narrow" pitchFamily="34" charset="0"/>
              </a:endParaRPr>
            </a:p>
          </p:txBody>
        </p:sp>
        <p:sp>
          <p:nvSpPr>
            <p:cNvPr id="18" name="17 CuadroTexto"/>
            <p:cNvSpPr txBox="1"/>
            <p:nvPr/>
          </p:nvSpPr>
          <p:spPr>
            <a:xfrm>
              <a:off x="5214942" y="1142984"/>
              <a:ext cx="2357454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C" b="1" dirty="0" smtClean="0">
                  <a:latin typeface="Arial Narrow" pitchFamily="34" charset="0"/>
                </a:rPr>
                <a:t>SE ACREDITA POR:</a:t>
              </a:r>
            </a:p>
            <a:p>
              <a:pPr algn="ctr"/>
              <a:endParaRPr lang="es-EC" b="1" dirty="0" smtClean="0">
                <a:latin typeface="Arial Narrow" pitchFamily="34" charset="0"/>
              </a:endParaRPr>
            </a:p>
            <a:p>
              <a:pPr marL="342900" indent="-342900" algn="just">
                <a:buFont typeface="+mj-lt"/>
                <a:buAutoNum type="arabicPeriod"/>
              </a:pPr>
              <a:r>
                <a:rPr lang="es-EC" sz="1600" dirty="0" smtClean="0">
                  <a:latin typeface="Arial Narrow" pitchFamily="34" charset="0"/>
                </a:rPr>
                <a:t>AL MOMENTO DE CERRAR LAS CUENTAS DE VENTAS Y COSTO DE VENTAS, SIEMPRE Y CUANDO EL PRECIO DE VENTAS SEA MAYOR AL COSTO DE LA MERCADERÍA.</a:t>
              </a:r>
              <a:endParaRPr lang="es-EC" sz="1600" dirty="0">
                <a:latin typeface="Arial Narrow" pitchFamily="34" charset="0"/>
              </a:endParaRPr>
            </a:p>
          </p:txBody>
        </p:sp>
        <p:cxnSp>
          <p:nvCxnSpPr>
            <p:cNvPr id="19" name="18 Conector recto"/>
            <p:cNvCxnSpPr/>
            <p:nvPr/>
          </p:nvCxnSpPr>
          <p:spPr>
            <a:xfrm>
              <a:off x="2071670" y="1000108"/>
              <a:ext cx="564360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H="1">
              <a:off x="3504831" y="2354617"/>
              <a:ext cx="2713852" cy="64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2786050" y="1142984"/>
            <a:ext cx="4500594" cy="510778"/>
          </a:xfrm>
          <a:prstGeom prst="roundRect">
            <a:avLst/>
          </a:prstGeom>
          <a:ln w="28575"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C" sz="2400" dirty="0" smtClean="0">
                <a:latin typeface="Arial Narrow" pitchFamily="34" charset="0"/>
              </a:rPr>
              <a:t>COSTO DE VENTAS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142976" y="1928802"/>
            <a:ext cx="7500990" cy="1464231"/>
          </a:xfrm>
          <a:prstGeom prst="roundRect">
            <a:avLst/>
          </a:prstGeom>
          <a:ln w="28575"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000" dirty="0" smtClean="0">
                <a:latin typeface="Arial Narrow" pitchFamily="34" charset="0"/>
              </a:rPr>
              <a:t>CUENTA DE NATURALEZA DEUDORA, EN ESTE SISTEMA NO ES CONSIDERADA CUENTA DE MOVIMIENTO EN EL PROCESO, SE LA UTILIZA COMO CUENTA PUENTE PARA DETERMINAR LA PERDIDA O LA UTILIDAD BRUTA EN VENTAS</a:t>
            </a:r>
            <a:endParaRPr lang="es-ES" sz="2000" dirty="0">
              <a:latin typeface="Arial Narrow" pitchFamily="34" charset="0"/>
            </a:endParaRPr>
          </a:p>
        </p:txBody>
      </p:sp>
      <p:cxnSp>
        <p:nvCxnSpPr>
          <p:cNvPr id="8" name="7 Conector recto de flecha"/>
          <p:cNvCxnSpPr>
            <a:stCxn id="5" idx="2"/>
          </p:cNvCxnSpPr>
          <p:nvPr/>
        </p:nvCxnSpPr>
        <p:spPr>
          <a:xfrm rot="16200000" flipH="1">
            <a:off x="4916685" y="1773423"/>
            <a:ext cx="275042" cy="3571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CuadroTexto"/>
          <p:cNvSpPr txBox="1"/>
          <p:nvPr/>
        </p:nvSpPr>
        <p:spPr>
          <a:xfrm>
            <a:off x="1643042" y="0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400" b="1" dirty="0" smtClean="0">
                <a:latin typeface="Arial Narrow" pitchFamily="34" charset="0"/>
              </a:rPr>
              <a:t>SISTEMA DE CUENTA MULTIPLE 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1643042" y="571480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400" b="1" dirty="0" smtClean="0">
                <a:latin typeface="Arial Narrow" pitchFamily="34" charset="0"/>
              </a:rPr>
              <a:t>CUENTAS QUE INTERVIENEN EN EL SISTEMA </a:t>
            </a:r>
          </a:p>
        </p:txBody>
      </p:sp>
      <p:grpSp>
        <p:nvGrpSpPr>
          <p:cNvPr id="2" name="7 Grupo"/>
          <p:cNvGrpSpPr/>
          <p:nvPr/>
        </p:nvGrpSpPr>
        <p:grpSpPr>
          <a:xfrm>
            <a:off x="1428728" y="4143354"/>
            <a:ext cx="7072362" cy="2714646"/>
            <a:chOff x="2071670" y="1000108"/>
            <a:chExt cx="5643602" cy="2714646"/>
          </a:xfrm>
        </p:grpSpPr>
        <p:sp>
          <p:nvSpPr>
            <p:cNvPr id="15" name="14 CuadroTexto"/>
            <p:cNvSpPr txBox="1"/>
            <p:nvPr/>
          </p:nvSpPr>
          <p:spPr>
            <a:xfrm>
              <a:off x="2143108" y="1071546"/>
              <a:ext cx="2357454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C" b="1" dirty="0" smtClean="0">
                  <a:latin typeface="Arial Narrow" pitchFamily="34" charset="0"/>
                </a:rPr>
                <a:t>SE DEBITA POR:</a:t>
              </a:r>
            </a:p>
            <a:p>
              <a:pPr algn="ctr"/>
              <a:endParaRPr lang="es-EC" b="1" dirty="0" smtClean="0">
                <a:latin typeface="Arial Narrow" pitchFamily="34" charset="0"/>
              </a:endParaRPr>
            </a:p>
            <a:p>
              <a:pPr marL="342900" indent="-342900" algn="just">
                <a:buFont typeface="+mj-lt"/>
                <a:buAutoNum type="arabicPeriod"/>
              </a:pPr>
              <a:r>
                <a:rPr lang="es-EC" sz="1400" dirty="0" smtClean="0">
                  <a:latin typeface="Arial Narrow" pitchFamily="34" charset="0"/>
                </a:rPr>
                <a:t>Para liquidar el inventario inicial, las compras</a:t>
              </a:r>
              <a:endParaRPr lang="es-EC" dirty="0">
                <a:latin typeface="Arial Narrow" pitchFamily="34" charset="0"/>
              </a:endParaRPr>
            </a:p>
          </p:txBody>
        </p:sp>
        <p:sp>
          <p:nvSpPr>
            <p:cNvPr id="18" name="17 CuadroTexto"/>
            <p:cNvSpPr txBox="1"/>
            <p:nvPr/>
          </p:nvSpPr>
          <p:spPr>
            <a:xfrm>
              <a:off x="5214942" y="1142984"/>
              <a:ext cx="2357454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C" b="1" dirty="0" smtClean="0">
                  <a:latin typeface="Arial Narrow" pitchFamily="34" charset="0"/>
                </a:rPr>
                <a:t>SE ACREDITA POR:</a:t>
              </a:r>
            </a:p>
            <a:p>
              <a:pPr algn="ctr"/>
              <a:endParaRPr lang="es-EC" b="1" dirty="0" smtClean="0">
                <a:latin typeface="Arial Narrow" pitchFamily="34" charset="0"/>
              </a:endParaRPr>
            </a:p>
            <a:p>
              <a:pPr marL="342900" indent="-342900" algn="just">
                <a:buFont typeface="+mj-lt"/>
                <a:buAutoNum type="arabicPeriod"/>
              </a:pPr>
              <a:r>
                <a:rPr lang="es-EC" sz="1600" dirty="0" smtClean="0">
                  <a:latin typeface="Arial Narrow" pitchFamily="34" charset="0"/>
                </a:rPr>
                <a:t>Para introducir el inventario final y determinar el costo de ventas real.</a:t>
              </a:r>
            </a:p>
            <a:p>
              <a:pPr marL="342900" indent="-342900" algn="just">
                <a:buFont typeface="+mj-lt"/>
                <a:buAutoNum type="arabicPeriod"/>
              </a:pPr>
              <a:r>
                <a:rPr lang="es-EC" sz="1600" dirty="0" smtClean="0">
                  <a:latin typeface="Arial Narrow" pitchFamily="34" charset="0"/>
                </a:rPr>
                <a:t>Para determinar la utilidad o perdida bruta en ventas.</a:t>
              </a:r>
            </a:p>
            <a:p>
              <a:pPr marL="342900" indent="-342900" algn="just"/>
              <a:endParaRPr lang="es-EC" sz="1600" dirty="0">
                <a:latin typeface="Arial Narrow" pitchFamily="34" charset="0"/>
              </a:endParaRPr>
            </a:p>
          </p:txBody>
        </p:sp>
        <p:cxnSp>
          <p:nvCxnSpPr>
            <p:cNvPr id="19" name="18 Conector recto"/>
            <p:cNvCxnSpPr/>
            <p:nvPr/>
          </p:nvCxnSpPr>
          <p:spPr>
            <a:xfrm>
              <a:off x="2071670" y="1000108"/>
              <a:ext cx="564360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H="1">
              <a:off x="3504831" y="2354617"/>
              <a:ext cx="2713852" cy="64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2857488" y="1428736"/>
            <a:ext cx="4500594" cy="510778"/>
          </a:xfrm>
          <a:prstGeom prst="roundRect">
            <a:avLst/>
          </a:prstGeom>
          <a:ln w="28575"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C" sz="2400" dirty="0" smtClean="0">
                <a:latin typeface="Arial Narrow" pitchFamily="34" charset="0"/>
              </a:rPr>
              <a:t>CALCULO DEL COSTO DE VENTAS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1643042" y="0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400" b="1" dirty="0" smtClean="0">
                <a:latin typeface="Arial Narrow" pitchFamily="34" charset="0"/>
              </a:rPr>
              <a:t>SISTEMA DE CUENTA MULTIPLE 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1643042" y="571480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400" b="1" dirty="0" smtClean="0">
                <a:latin typeface="Arial Narrow" pitchFamily="34" charset="0"/>
              </a:rPr>
              <a:t>CUENTAS QUE INTERVIENEN EN EL SISTEMA </a:t>
            </a:r>
          </a:p>
        </p:txBody>
      </p:sp>
      <p:grpSp>
        <p:nvGrpSpPr>
          <p:cNvPr id="28" name="27 Grupo"/>
          <p:cNvGrpSpPr/>
          <p:nvPr/>
        </p:nvGrpSpPr>
        <p:grpSpPr>
          <a:xfrm>
            <a:off x="2285984" y="2357430"/>
            <a:ext cx="5715040" cy="2826306"/>
            <a:chOff x="2285984" y="2357430"/>
            <a:chExt cx="5715040" cy="2826306"/>
          </a:xfrm>
        </p:grpSpPr>
        <p:sp>
          <p:nvSpPr>
            <p:cNvPr id="13" name="12 CuadroTexto"/>
            <p:cNvSpPr txBox="1"/>
            <p:nvPr/>
          </p:nvSpPr>
          <p:spPr>
            <a:xfrm>
              <a:off x="2285984" y="2357430"/>
              <a:ext cx="5715040" cy="2826306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just"/>
              <a:r>
                <a:rPr lang="es-ES" sz="1600" dirty="0" smtClean="0">
                  <a:latin typeface="Arial Narrow" pitchFamily="34" charset="0"/>
                </a:rPr>
                <a:t>Inventario Inicial                                                                    XXXX</a:t>
              </a:r>
            </a:p>
            <a:p>
              <a:pPr algn="just"/>
              <a:r>
                <a:rPr lang="es-ES" sz="1600" dirty="0" smtClean="0">
                  <a:latin typeface="Arial Narrow" pitchFamily="34" charset="0"/>
                </a:rPr>
                <a:t>(+) Compras netas                                                                 XXXX</a:t>
              </a:r>
            </a:p>
            <a:p>
              <a:pPr algn="just"/>
              <a:r>
                <a:rPr lang="es-ES" sz="1600" dirty="0" smtClean="0">
                  <a:latin typeface="Arial Narrow" pitchFamily="34" charset="0"/>
                </a:rPr>
                <a:t>Compras Brutas                               XXXX</a:t>
              </a:r>
            </a:p>
            <a:p>
              <a:pPr algn="just"/>
              <a:r>
                <a:rPr lang="es-ES" sz="1600" dirty="0" smtClean="0">
                  <a:latin typeface="Arial Narrow" pitchFamily="34" charset="0"/>
                </a:rPr>
                <a:t>(+) Transporte en Compras              XXXX</a:t>
              </a:r>
            </a:p>
            <a:p>
              <a:pPr algn="just"/>
              <a:r>
                <a:rPr lang="es-ES" sz="1600" dirty="0" smtClean="0">
                  <a:latin typeface="Arial Narrow" pitchFamily="34" charset="0"/>
                </a:rPr>
                <a:t>(-) Devoluciones en Compras           XXXX</a:t>
              </a:r>
            </a:p>
            <a:p>
              <a:pPr algn="just"/>
              <a:r>
                <a:rPr lang="es-ES" sz="1600" dirty="0" smtClean="0">
                  <a:latin typeface="Arial Narrow" pitchFamily="34" charset="0"/>
                </a:rPr>
                <a:t>(-) Descuentos en Compras              XXXX</a:t>
              </a:r>
            </a:p>
            <a:p>
              <a:pPr algn="just"/>
              <a:endParaRPr lang="es-ES" sz="1600" dirty="0" smtClean="0">
                <a:latin typeface="Arial Narrow" pitchFamily="34" charset="0"/>
              </a:endParaRPr>
            </a:p>
            <a:p>
              <a:pPr algn="just"/>
              <a:r>
                <a:rPr lang="es-ES" sz="1600" dirty="0" smtClean="0">
                  <a:latin typeface="Arial Narrow" pitchFamily="34" charset="0"/>
                </a:rPr>
                <a:t>(=) Disponible para la ventas                                                 XXXX</a:t>
              </a:r>
            </a:p>
            <a:p>
              <a:pPr algn="just"/>
              <a:r>
                <a:rPr lang="es-ES" sz="1600" dirty="0" smtClean="0">
                  <a:latin typeface="Arial Narrow" pitchFamily="34" charset="0"/>
                </a:rPr>
                <a:t>(-) Inventario Final                                                                  XXXX</a:t>
              </a:r>
            </a:p>
            <a:p>
              <a:pPr algn="just"/>
              <a:r>
                <a:rPr lang="es-ES" sz="1600" dirty="0" smtClean="0">
                  <a:latin typeface="Arial Narrow" pitchFamily="34" charset="0"/>
                </a:rPr>
                <a:t> (=) Costo de ventas                                                               XXXX</a:t>
              </a:r>
            </a:p>
          </p:txBody>
        </p:sp>
        <p:cxnSp>
          <p:nvCxnSpPr>
            <p:cNvPr id="23" name="22 Conector recto"/>
            <p:cNvCxnSpPr/>
            <p:nvPr/>
          </p:nvCxnSpPr>
          <p:spPr>
            <a:xfrm>
              <a:off x="5000628" y="4000504"/>
              <a:ext cx="71438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24 Conector recto"/>
            <p:cNvCxnSpPr/>
            <p:nvPr/>
          </p:nvCxnSpPr>
          <p:spPr>
            <a:xfrm>
              <a:off x="6500826" y="4000504"/>
              <a:ext cx="85725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Conector recto"/>
            <p:cNvCxnSpPr/>
            <p:nvPr/>
          </p:nvCxnSpPr>
          <p:spPr>
            <a:xfrm>
              <a:off x="6715140" y="4714884"/>
              <a:ext cx="71438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2928926" y="2214554"/>
            <a:ext cx="4500594" cy="510778"/>
          </a:xfrm>
          <a:prstGeom prst="roundRect">
            <a:avLst/>
          </a:prstGeom>
          <a:ln w="28575"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C" sz="2400" dirty="0" smtClean="0">
                <a:latin typeface="Arial Narrow" pitchFamily="34" charset="0"/>
              </a:rPr>
              <a:t>CALCULO DE LAS VENTAS NETAS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1857356" y="571480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400" b="1" dirty="0" smtClean="0">
                <a:latin typeface="Arial Narrow" pitchFamily="34" charset="0"/>
              </a:rPr>
              <a:t>SISTEMA DE CUENTA MULTIPLE 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1857356" y="1285860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400" b="1" dirty="0" smtClean="0">
                <a:latin typeface="Arial Narrow" pitchFamily="34" charset="0"/>
              </a:rPr>
              <a:t>CUENTAS QUE INTERVIENEN EN EL SISTEMA </a:t>
            </a:r>
          </a:p>
        </p:txBody>
      </p:sp>
      <p:grpSp>
        <p:nvGrpSpPr>
          <p:cNvPr id="11" name="10 Grupo"/>
          <p:cNvGrpSpPr/>
          <p:nvPr/>
        </p:nvGrpSpPr>
        <p:grpSpPr>
          <a:xfrm>
            <a:off x="3071802" y="3143248"/>
            <a:ext cx="4357718" cy="1191816"/>
            <a:chOff x="3071802" y="2786058"/>
            <a:chExt cx="4357718" cy="1191816"/>
          </a:xfrm>
        </p:grpSpPr>
        <p:sp>
          <p:nvSpPr>
            <p:cNvPr id="13" name="12 CuadroTexto"/>
            <p:cNvSpPr txBox="1"/>
            <p:nvPr/>
          </p:nvSpPr>
          <p:spPr>
            <a:xfrm>
              <a:off x="3071802" y="2786058"/>
              <a:ext cx="4357718" cy="1191816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just"/>
              <a:r>
                <a:rPr lang="es-ES" sz="1600" dirty="0" smtClean="0">
                  <a:latin typeface="Arial Narrow" pitchFamily="34" charset="0"/>
                </a:rPr>
                <a:t>Ventas  Brutas                                  XXXX</a:t>
              </a:r>
            </a:p>
            <a:p>
              <a:pPr algn="just"/>
              <a:r>
                <a:rPr lang="es-ES" sz="1600" dirty="0" smtClean="0">
                  <a:latin typeface="Arial Narrow" pitchFamily="34" charset="0"/>
                </a:rPr>
                <a:t>(-) Devoluciones en Ventas              XXXX</a:t>
              </a:r>
            </a:p>
            <a:p>
              <a:pPr algn="just"/>
              <a:r>
                <a:rPr lang="es-ES" sz="1600" dirty="0" smtClean="0">
                  <a:latin typeface="Arial Narrow" pitchFamily="34" charset="0"/>
                </a:rPr>
                <a:t>(-) Descuentos en Ventas                XXXX</a:t>
              </a:r>
            </a:p>
            <a:p>
              <a:pPr algn="just"/>
              <a:r>
                <a:rPr lang="es-ES" sz="1600" dirty="0" smtClean="0">
                  <a:latin typeface="Arial Narrow" pitchFamily="34" charset="0"/>
                </a:rPr>
                <a:t>(=) Ventas Netas                              XXXX</a:t>
              </a:r>
            </a:p>
          </p:txBody>
        </p:sp>
        <p:cxnSp>
          <p:nvCxnSpPr>
            <p:cNvPr id="23" name="22 Conector recto"/>
            <p:cNvCxnSpPr/>
            <p:nvPr/>
          </p:nvCxnSpPr>
          <p:spPr>
            <a:xfrm>
              <a:off x="5523018" y="3643314"/>
              <a:ext cx="680893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9 Grupo"/>
          <p:cNvGrpSpPr/>
          <p:nvPr/>
        </p:nvGrpSpPr>
        <p:grpSpPr>
          <a:xfrm>
            <a:off x="2285984" y="1643050"/>
            <a:ext cx="5916125" cy="1071295"/>
            <a:chOff x="1357290" y="1857364"/>
            <a:chExt cx="3714776" cy="955455"/>
          </a:xfrm>
        </p:grpSpPr>
        <p:sp>
          <p:nvSpPr>
            <p:cNvPr id="13" name="12 CuadroTexto"/>
            <p:cNvSpPr txBox="1"/>
            <p:nvPr/>
          </p:nvSpPr>
          <p:spPr>
            <a:xfrm>
              <a:off x="1483553" y="2071678"/>
              <a:ext cx="3588513" cy="7411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dirty="0" smtClean="0"/>
                <a:t>Ventas                                                    XXXX</a:t>
              </a:r>
            </a:p>
            <a:p>
              <a:r>
                <a:rPr lang="es-ES" sz="1600" dirty="0" smtClean="0"/>
                <a:t>	Devolución en ventas                                   XXXX</a:t>
              </a:r>
            </a:p>
            <a:p>
              <a:r>
                <a:rPr lang="es-ES" sz="1600" dirty="0" smtClean="0"/>
                <a:t>Para saldar la cuenta devolución en venta.</a:t>
              </a:r>
              <a:endParaRPr lang="es-ES" sz="1600" dirty="0"/>
            </a:p>
          </p:txBody>
        </p:sp>
        <p:cxnSp>
          <p:nvCxnSpPr>
            <p:cNvPr id="15" name="14 Conector recto"/>
            <p:cNvCxnSpPr/>
            <p:nvPr/>
          </p:nvCxnSpPr>
          <p:spPr>
            <a:xfrm>
              <a:off x="1357290" y="2000240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>
              <a:off x="3357554" y="2000240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16 CuadroTexto"/>
            <p:cNvSpPr txBox="1"/>
            <p:nvPr/>
          </p:nvSpPr>
          <p:spPr>
            <a:xfrm>
              <a:off x="2928926" y="1857364"/>
              <a:ext cx="357190" cy="274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dirty="0" smtClean="0"/>
                <a:t>a</a:t>
              </a:r>
              <a:endParaRPr lang="es-ES" sz="1400" dirty="0"/>
            </a:p>
          </p:txBody>
        </p:sp>
      </p:grpSp>
      <p:sp>
        <p:nvSpPr>
          <p:cNvPr id="19" name="18 CuadroTexto"/>
          <p:cNvSpPr txBox="1"/>
          <p:nvPr/>
        </p:nvSpPr>
        <p:spPr>
          <a:xfrm>
            <a:off x="1857356" y="214290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400" b="1" dirty="0" smtClean="0">
                <a:latin typeface="Arial Narrow" pitchFamily="34" charset="0"/>
              </a:rPr>
              <a:t>SISTEMA DE CUENTA MULTIPLE 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1857356" y="928670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400" b="1" dirty="0" smtClean="0">
                <a:latin typeface="Arial Narrow" pitchFamily="34" charset="0"/>
              </a:rPr>
              <a:t>ASIENTOS DE AJUSTE</a:t>
            </a:r>
          </a:p>
        </p:txBody>
      </p:sp>
      <p:grpSp>
        <p:nvGrpSpPr>
          <p:cNvPr id="22" name="19 Grupo"/>
          <p:cNvGrpSpPr/>
          <p:nvPr/>
        </p:nvGrpSpPr>
        <p:grpSpPr>
          <a:xfrm>
            <a:off x="2214546" y="3071810"/>
            <a:ext cx="5916125" cy="1071295"/>
            <a:chOff x="1357290" y="1857364"/>
            <a:chExt cx="3714776" cy="955455"/>
          </a:xfrm>
        </p:grpSpPr>
        <p:sp>
          <p:nvSpPr>
            <p:cNvPr id="23" name="22 CuadroTexto"/>
            <p:cNvSpPr txBox="1"/>
            <p:nvPr/>
          </p:nvSpPr>
          <p:spPr>
            <a:xfrm>
              <a:off x="1483553" y="2071678"/>
              <a:ext cx="3588513" cy="7411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dirty="0" smtClean="0"/>
                <a:t>Ventas                                                    XXXX</a:t>
              </a:r>
            </a:p>
            <a:p>
              <a:r>
                <a:rPr lang="es-ES" sz="1600" dirty="0" smtClean="0"/>
                <a:t>	Descuento en ventas                                   XXXX</a:t>
              </a:r>
            </a:p>
            <a:p>
              <a:r>
                <a:rPr lang="es-ES" sz="1600" dirty="0" smtClean="0"/>
                <a:t>Para saldar la cuenta descuento  en venta.</a:t>
              </a:r>
              <a:endParaRPr lang="es-ES" sz="1600" dirty="0"/>
            </a:p>
          </p:txBody>
        </p:sp>
        <p:cxnSp>
          <p:nvCxnSpPr>
            <p:cNvPr id="24" name="23 Conector recto"/>
            <p:cNvCxnSpPr/>
            <p:nvPr/>
          </p:nvCxnSpPr>
          <p:spPr>
            <a:xfrm>
              <a:off x="1357290" y="2000240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24 Conector recto"/>
            <p:cNvCxnSpPr/>
            <p:nvPr/>
          </p:nvCxnSpPr>
          <p:spPr>
            <a:xfrm>
              <a:off x="3357554" y="2000240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25 CuadroTexto"/>
            <p:cNvSpPr txBox="1"/>
            <p:nvPr/>
          </p:nvSpPr>
          <p:spPr>
            <a:xfrm>
              <a:off x="2928926" y="1857364"/>
              <a:ext cx="357190" cy="274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dirty="0" smtClean="0"/>
                <a:t>b</a:t>
              </a:r>
              <a:endParaRPr lang="es-ES" sz="1400" dirty="0"/>
            </a:p>
          </p:txBody>
        </p:sp>
      </p:grpSp>
      <p:grpSp>
        <p:nvGrpSpPr>
          <p:cNvPr id="27" name="19 Grupo"/>
          <p:cNvGrpSpPr/>
          <p:nvPr/>
        </p:nvGrpSpPr>
        <p:grpSpPr>
          <a:xfrm>
            <a:off x="2143108" y="4572008"/>
            <a:ext cx="5916125" cy="1071295"/>
            <a:chOff x="1357290" y="1857364"/>
            <a:chExt cx="3714776" cy="955455"/>
          </a:xfrm>
        </p:grpSpPr>
        <p:sp>
          <p:nvSpPr>
            <p:cNvPr id="28" name="27 CuadroTexto"/>
            <p:cNvSpPr txBox="1"/>
            <p:nvPr/>
          </p:nvSpPr>
          <p:spPr>
            <a:xfrm>
              <a:off x="1483553" y="2071678"/>
              <a:ext cx="3588513" cy="7411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dirty="0" smtClean="0"/>
                <a:t>Devolución en compras                             XXXX</a:t>
              </a:r>
            </a:p>
            <a:p>
              <a:r>
                <a:rPr lang="es-ES" sz="1600" dirty="0" smtClean="0"/>
                <a:t>	Compras                                                    XXXX</a:t>
              </a:r>
            </a:p>
            <a:p>
              <a:r>
                <a:rPr lang="es-ES" sz="1600" dirty="0" smtClean="0"/>
                <a:t>Para saldar la cuenta devolución en compra.</a:t>
              </a:r>
              <a:endParaRPr lang="es-ES" sz="1600" dirty="0"/>
            </a:p>
          </p:txBody>
        </p:sp>
        <p:cxnSp>
          <p:nvCxnSpPr>
            <p:cNvPr id="29" name="28 Conector recto"/>
            <p:cNvCxnSpPr/>
            <p:nvPr/>
          </p:nvCxnSpPr>
          <p:spPr>
            <a:xfrm>
              <a:off x="1357290" y="2000240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29 Conector recto"/>
            <p:cNvCxnSpPr/>
            <p:nvPr/>
          </p:nvCxnSpPr>
          <p:spPr>
            <a:xfrm>
              <a:off x="3357554" y="2000240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30 CuadroTexto"/>
            <p:cNvSpPr txBox="1"/>
            <p:nvPr/>
          </p:nvSpPr>
          <p:spPr>
            <a:xfrm>
              <a:off x="2928926" y="1857364"/>
              <a:ext cx="357190" cy="274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dirty="0" smtClean="0"/>
                <a:t>c</a:t>
              </a:r>
              <a:endParaRPr lang="es-ES" sz="1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9 Grupo"/>
          <p:cNvGrpSpPr/>
          <p:nvPr/>
        </p:nvGrpSpPr>
        <p:grpSpPr>
          <a:xfrm>
            <a:off x="2285984" y="1643050"/>
            <a:ext cx="5916125" cy="1071295"/>
            <a:chOff x="1357290" y="1857364"/>
            <a:chExt cx="3714776" cy="955455"/>
          </a:xfrm>
        </p:grpSpPr>
        <p:sp>
          <p:nvSpPr>
            <p:cNvPr id="13" name="12 CuadroTexto"/>
            <p:cNvSpPr txBox="1"/>
            <p:nvPr/>
          </p:nvSpPr>
          <p:spPr>
            <a:xfrm>
              <a:off x="1483553" y="2071678"/>
              <a:ext cx="3588513" cy="7411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dirty="0" smtClean="0"/>
                <a:t>Descuento en compras                                      XXXX</a:t>
              </a:r>
            </a:p>
            <a:p>
              <a:r>
                <a:rPr lang="es-ES" sz="1600" dirty="0" smtClean="0"/>
                <a:t>	Compras                                                    XXXX</a:t>
              </a:r>
            </a:p>
            <a:p>
              <a:r>
                <a:rPr lang="es-ES" sz="1600" dirty="0" smtClean="0"/>
                <a:t>Para saldar la cuenta descuento en compra.</a:t>
              </a:r>
              <a:endParaRPr lang="es-ES" sz="1600" dirty="0"/>
            </a:p>
          </p:txBody>
        </p:sp>
        <p:cxnSp>
          <p:nvCxnSpPr>
            <p:cNvPr id="15" name="14 Conector recto"/>
            <p:cNvCxnSpPr/>
            <p:nvPr/>
          </p:nvCxnSpPr>
          <p:spPr>
            <a:xfrm>
              <a:off x="1357290" y="2000240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>
              <a:off x="3357554" y="2000240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16 CuadroTexto"/>
            <p:cNvSpPr txBox="1"/>
            <p:nvPr/>
          </p:nvSpPr>
          <p:spPr>
            <a:xfrm>
              <a:off x="2928926" y="1857364"/>
              <a:ext cx="357190" cy="274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dirty="0" smtClean="0"/>
                <a:t>d</a:t>
              </a:r>
              <a:endParaRPr lang="es-ES" sz="1400" dirty="0"/>
            </a:p>
          </p:txBody>
        </p:sp>
      </p:grpSp>
      <p:sp>
        <p:nvSpPr>
          <p:cNvPr id="19" name="18 CuadroTexto"/>
          <p:cNvSpPr txBox="1"/>
          <p:nvPr/>
        </p:nvSpPr>
        <p:spPr>
          <a:xfrm>
            <a:off x="1857356" y="214290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400" b="1" dirty="0" smtClean="0">
                <a:latin typeface="Arial Narrow" pitchFamily="34" charset="0"/>
              </a:rPr>
              <a:t>SISTEMA DE CUENTA MULTIPLE 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1857356" y="928670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400" b="1" dirty="0" smtClean="0">
                <a:latin typeface="Arial Narrow" pitchFamily="34" charset="0"/>
              </a:rPr>
              <a:t>ASIENTOS DE AJUSTE</a:t>
            </a:r>
          </a:p>
        </p:txBody>
      </p:sp>
      <p:grpSp>
        <p:nvGrpSpPr>
          <p:cNvPr id="3" name="19 Grupo"/>
          <p:cNvGrpSpPr/>
          <p:nvPr/>
        </p:nvGrpSpPr>
        <p:grpSpPr>
          <a:xfrm>
            <a:off x="2214546" y="3071810"/>
            <a:ext cx="5916125" cy="1071295"/>
            <a:chOff x="1357290" y="1857364"/>
            <a:chExt cx="3714776" cy="955455"/>
          </a:xfrm>
        </p:grpSpPr>
        <p:sp>
          <p:nvSpPr>
            <p:cNvPr id="23" name="22 CuadroTexto"/>
            <p:cNvSpPr txBox="1"/>
            <p:nvPr/>
          </p:nvSpPr>
          <p:spPr>
            <a:xfrm>
              <a:off x="1483553" y="2071678"/>
              <a:ext cx="3588513" cy="7411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dirty="0" smtClean="0"/>
                <a:t>Compras                                                    XXXX</a:t>
              </a:r>
            </a:p>
            <a:p>
              <a:r>
                <a:rPr lang="es-ES" sz="1600" dirty="0" smtClean="0"/>
                <a:t>	Transporte en compras                                   XXXX</a:t>
              </a:r>
            </a:p>
            <a:p>
              <a:r>
                <a:rPr lang="es-ES" sz="1600" dirty="0" smtClean="0"/>
                <a:t>Para saldar la cuenta transporte en compras.</a:t>
              </a:r>
              <a:endParaRPr lang="es-ES" sz="1600" dirty="0"/>
            </a:p>
          </p:txBody>
        </p:sp>
        <p:cxnSp>
          <p:nvCxnSpPr>
            <p:cNvPr id="24" name="23 Conector recto"/>
            <p:cNvCxnSpPr/>
            <p:nvPr/>
          </p:nvCxnSpPr>
          <p:spPr>
            <a:xfrm>
              <a:off x="1357290" y="2000240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24 Conector recto"/>
            <p:cNvCxnSpPr/>
            <p:nvPr/>
          </p:nvCxnSpPr>
          <p:spPr>
            <a:xfrm>
              <a:off x="3357554" y="2000240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25 CuadroTexto"/>
            <p:cNvSpPr txBox="1"/>
            <p:nvPr/>
          </p:nvSpPr>
          <p:spPr>
            <a:xfrm>
              <a:off x="2928926" y="1857364"/>
              <a:ext cx="357190" cy="274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dirty="0" smtClean="0"/>
                <a:t>e</a:t>
              </a:r>
              <a:endParaRPr lang="es-ES" sz="1400" dirty="0"/>
            </a:p>
          </p:txBody>
        </p:sp>
      </p:grpSp>
      <p:grpSp>
        <p:nvGrpSpPr>
          <p:cNvPr id="4" name="19 Grupo"/>
          <p:cNvGrpSpPr/>
          <p:nvPr/>
        </p:nvGrpSpPr>
        <p:grpSpPr>
          <a:xfrm>
            <a:off x="2143108" y="4572008"/>
            <a:ext cx="5916125" cy="1317516"/>
            <a:chOff x="1357290" y="1857364"/>
            <a:chExt cx="3714776" cy="1175052"/>
          </a:xfrm>
        </p:grpSpPr>
        <p:sp>
          <p:nvSpPr>
            <p:cNvPr id="28" name="27 CuadroTexto"/>
            <p:cNvSpPr txBox="1"/>
            <p:nvPr/>
          </p:nvSpPr>
          <p:spPr>
            <a:xfrm>
              <a:off x="1483553" y="2071678"/>
              <a:ext cx="3588513" cy="9607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dirty="0" smtClean="0"/>
                <a:t>Costo de ventas                                          XXXX</a:t>
              </a:r>
            </a:p>
            <a:p>
              <a:r>
                <a:rPr lang="es-ES" sz="1600" dirty="0" smtClean="0"/>
                <a:t>	Compras                                                    XXXX</a:t>
              </a:r>
            </a:p>
            <a:p>
              <a:r>
                <a:rPr lang="es-ES" sz="1600" dirty="0" smtClean="0"/>
                <a:t>                Inventario de Mercadería (inicial)                  XXXX</a:t>
              </a:r>
            </a:p>
            <a:p>
              <a:r>
                <a:rPr lang="es-ES" sz="1600" dirty="0" smtClean="0"/>
                <a:t>Para cerrar compras e inventario inicial y determinar el disponible</a:t>
              </a:r>
              <a:endParaRPr lang="es-ES" sz="1600" dirty="0"/>
            </a:p>
          </p:txBody>
        </p:sp>
        <p:cxnSp>
          <p:nvCxnSpPr>
            <p:cNvPr id="29" name="28 Conector recto"/>
            <p:cNvCxnSpPr/>
            <p:nvPr/>
          </p:nvCxnSpPr>
          <p:spPr>
            <a:xfrm>
              <a:off x="1357290" y="2000240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29 Conector recto"/>
            <p:cNvCxnSpPr/>
            <p:nvPr/>
          </p:nvCxnSpPr>
          <p:spPr>
            <a:xfrm>
              <a:off x="3357554" y="2000240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30 CuadroTexto"/>
            <p:cNvSpPr txBox="1"/>
            <p:nvPr/>
          </p:nvSpPr>
          <p:spPr>
            <a:xfrm>
              <a:off x="2928926" y="1857364"/>
              <a:ext cx="357190" cy="274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dirty="0" smtClean="0"/>
                <a:t>f</a:t>
              </a:r>
              <a:endParaRPr lang="es-ES" sz="1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9 Grupo"/>
          <p:cNvGrpSpPr/>
          <p:nvPr/>
        </p:nvGrpSpPr>
        <p:grpSpPr>
          <a:xfrm>
            <a:off x="2285984" y="1643050"/>
            <a:ext cx="5916125" cy="1071295"/>
            <a:chOff x="1357290" y="1857364"/>
            <a:chExt cx="3714776" cy="955455"/>
          </a:xfrm>
        </p:grpSpPr>
        <p:sp>
          <p:nvSpPr>
            <p:cNvPr id="13" name="12 CuadroTexto"/>
            <p:cNvSpPr txBox="1"/>
            <p:nvPr/>
          </p:nvSpPr>
          <p:spPr>
            <a:xfrm>
              <a:off x="1483553" y="2071678"/>
              <a:ext cx="3588513" cy="7411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dirty="0" smtClean="0"/>
                <a:t>Inventario de Mercaderías (final)                      XXXX</a:t>
              </a:r>
            </a:p>
            <a:p>
              <a:r>
                <a:rPr lang="es-ES" sz="1600" dirty="0" smtClean="0"/>
                <a:t>	Costo de ventas                                             XXXX</a:t>
              </a:r>
            </a:p>
            <a:p>
              <a:r>
                <a:rPr lang="es-ES" sz="1600" dirty="0" smtClean="0"/>
                <a:t>Para saldar la cuenta descuento en compra.</a:t>
              </a:r>
              <a:endParaRPr lang="es-ES" sz="1600" dirty="0"/>
            </a:p>
          </p:txBody>
        </p:sp>
        <p:cxnSp>
          <p:nvCxnSpPr>
            <p:cNvPr id="15" name="14 Conector recto"/>
            <p:cNvCxnSpPr/>
            <p:nvPr/>
          </p:nvCxnSpPr>
          <p:spPr>
            <a:xfrm>
              <a:off x="1357290" y="2000240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>
              <a:off x="3357554" y="2000240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16 CuadroTexto"/>
            <p:cNvSpPr txBox="1"/>
            <p:nvPr/>
          </p:nvSpPr>
          <p:spPr>
            <a:xfrm>
              <a:off x="2928926" y="1857364"/>
              <a:ext cx="357190" cy="274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dirty="0" smtClean="0"/>
                <a:t>g</a:t>
              </a:r>
              <a:endParaRPr lang="es-ES" sz="1400" dirty="0"/>
            </a:p>
          </p:txBody>
        </p:sp>
      </p:grpSp>
      <p:sp>
        <p:nvSpPr>
          <p:cNvPr id="19" name="18 CuadroTexto"/>
          <p:cNvSpPr txBox="1"/>
          <p:nvPr/>
        </p:nvSpPr>
        <p:spPr>
          <a:xfrm>
            <a:off x="1857356" y="214290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400" b="1" dirty="0" smtClean="0">
                <a:latin typeface="Arial Narrow" pitchFamily="34" charset="0"/>
              </a:rPr>
              <a:t>SISTEMA DE CUENTA MULTIPLE 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1857356" y="928670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400" b="1" dirty="0" smtClean="0">
                <a:latin typeface="Arial Narrow" pitchFamily="34" charset="0"/>
              </a:rPr>
              <a:t>ASIENTOS DE AJUSTE</a:t>
            </a:r>
          </a:p>
        </p:txBody>
      </p:sp>
      <p:grpSp>
        <p:nvGrpSpPr>
          <p:cNvPr id="3" name="19 Grupo"/>
          <p:cNvGrpSpPr/>
          <p:nvPr/>
        </p:nvGrpSpPr>
        <p:grpSpPr>
          <a:xfrm>
            <a:off x="2214546" y="3071810"/>
            <a:ext cx="5916125" cy="1317516"/>
            <a:chOff x="1357290" y="1857364"/>
            <a:chExt cx="3714776" cy="1175052"/>
          </a:xfrm>
        </p:grpSpPr>
        <p:sp>
          <p:nvSpPr>
            <p:cNvPr id="23" name="22 CuadroTexto"/>
            <p:cNvSpPr txBox="1"/>
            <p:nvPr/>
          </p:nvSpPr>
          <p:spPr>
            <a:xfrm>
              <a:off x="1483553" y="2071678"/>
              <a:ext cx="3588513" cy="9607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dirty="0" smtClean="0"/>
                <a:t>Ventas                                                   XXXX</a:t>
              </a:r>
            </a:p>
            <a:p>
              <a:r>
                <a:rPr lang="es-ES" sz="1600" dirty="0" smtClean="0"/>
                <a:t>	Costo de Ventas                                     XXXX</a:t>
              </a:r>
            </a:p>
            <a:p>
              <a:r>
                <a:rPr lang="es-ES" sz="1600" dirty="0" smtClean="0"/>
                <a:t>                 utilidad Bruta en Ventas                          XXXX</a:t>
              </a:r>
            </a:p>
            <a:p>
              <a:r>
                <a:rPr lang="es-ES" sz="1600" dirty="0" smtClean="0"/>
                <a:t>Para cerrar ventas y costo de ventas y determinar la utilidad.</a:t>
              </a:r>
              <a:endParaRPr lang="es-ES" sz="1600" dirty="0"/>
            </a:p>
          </p:txBody>
        </p:sp>
        <p:cxnSp>
          <p:nvCxnSpPr>
            <p:cNvPr id="24" name="23 Conector recto"/>
            <p:cNvCxnSpPr/>
            <p:nvPr/>
          </p:nvCxnSpPr>
          <p:spPr>
            <a:xfrm>
              <a:off x="1357290" y="2000240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24 Conector recto"/>
            <p:cNvCxnSpPr/>
            <p:nvPr/>
          </p:nvCxnSpPr>
          <p:spPr>
            <a:xfrm>
              <a:off x="3357554" y="2000240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25 CuadroTexto"/>
            <p:cNvSpPr txBox="1"/>
            <p:nvPr/>
          </p:nvSpPr>
          <p:spPr>
            <a:xfrm>
              <a:off x="2928926" y="1857364"/>
              <a:ext cx="357190" cy="274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dirty="0" smtClean="0"/>
                <a:t>h</a:t>
              </a:r>
              <a:endParaRPr lang="es-ES" sz="1400" dirty="0"/>
            </a:p>
          </p:txBody>
        </p:sp>
      </p:grpSp>
      <p:grpSp>
        <p:nvGrpSpPr>
          <p:cNvPr id="21" name="19 Grupo"/>
          <p:cNvGrpSpPr/>
          <p:nvPr/>
        </p:nvGrpSpPr>
        <p:grpSpPr>
          <a:xfrm>
            <a:off x="2214546" y="4714884"/>
            <a:ext cx="5916125" cy="1317516"/>
            <a:chOff x="1357290" y="1857364"/>
            <a:chExt cx="3714776" cy="1175052"/>
          </a:xfrm>
        </p:grpSpPr>
        <p:sp>
          <p:nvSpPr>
            <p:cNvPr id="22" name="21 CuadroTexto"/>
            <p:cNvSpPr txBox="1"/>
            <p:nvPr/>
          </p:nvSpPr>
          <p:spPr>
            <a:xfrm>
              <a:off x="1483553" y="2071678"/>
              <a:ext cx="3588513" cy="9607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dirty="0" smtClean="0"/>
                <a:t>Ventas                                                   XXXX</a:t>
              </a:r>
            </a:p>
            <a:p>
              <a:r>
                <a:rPr lang="es-ES" sz="1600" dirty="0" smtClean="0"/>
                <a:t>Perdida Bruta en Ventas                           XXXX</a:t>
              </a:r>
            </a:p>
            <a:p>
              <a:r>
                <a:rPr lang="es-ES" sz="1600" dirty="0" smtClean="0"/>
                <a:t>	Costo de Ventas                                     XXXX</a:t>
              </a:r>
            </a:p>
            <a:p>
              <a:r>
                <a:rPr lang="es-ES" sz="1600" dirty="0" smtClean="0"/>
                <a:t> Para cerrar ventas y costo de ventas y determinar la perdida.</a:t>
              </a:r>
              <a:endParaRPr lang="es-ES" sz="1600" dirty="0"/>
            </a:p>
          </p:txBody>
        </p:sp>
        <p:cxnSp>
          <p:nvCxnSpPr>
            <p:cNvPr id="27" name="26 Conector recto"/>
            <p:cNvCxnSpPr/>
            <p:nvPr/>
          </p:nvCxnSpPr>
          <p:spPr>
            <a:xfrm>
              <a:off x="1357290" y="2000240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31 Conector recto"/>
            <p:cNvCxnSpPr/>
            <p:nvPr/>
          </p:nvCxnSpPr>
          <p:spPr>
            <a:xfrm>
              <a:off x="3357554" y="2000240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32 CuadroTexto"/>
            <p:cNvSpPr txBox="1"/>
            <p:nvPr/>
          </p:nvSpPr>
          <p:spPr>
            <a:xfrm>
              <a:off x="2928926" y="1857364"/>
              <a:ext cx="357190" cy="274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dirty="0" smtClean="0"/>
                <a:t>i</a:t>
              </a:r>
              <a:endParaRPr lang="es-ES" sz="1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1500166" y="285728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400" b="1" dirty="0" smtClean="0">
                <a:latin typeface="Arial Narrow" pitchFamily="34" charset="0"/>
              </a:rPr>
              <a:t>SISTEMA DE CUENTA PERMANENTE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214414" y="1428736"/>
            <a:ext cx="7429552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C" dirty="0" smtClean="0">
                <a:latin typeface="Arial Narrow" pitchFamily="34" charset="0"/>
              </a:rPr>
              <a:t>CONOCIDO TAMBIEN COMO PERPETUO, ES AQUEL QUE LLEVA EL CONTROL DE LAS CUENTA MERCADERIAS MEDIANTE TARJETAS KARDEX. ADEMÁS UTILIZA TRES CUENTAS: INVENTARIO DE MERCADERÍAS, VENTAS Y COSTO DE VENTAS.</a:t>
            </a:r>
            <a:endParaRPr lang="es-EC" sz="2400" dirty="0" smtClean="0"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357290" y="785794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400" b="1" dirty="0" smtClean="0">
                <a:latin typeface="Arial Narrow" pitchFamily="34" charset="0"/>
              </a:rPr>
              <a:t>CONCEPTO 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1214414" y="3429000"/>
            <a:ext cx="7429552" cy="15696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es-EC" sz="1600" dirty="0" smtClean="0">
                <a:latin typeface="Arial Narrow" pitchFamily="34" charset="0"/>
              </a:rPr>
              <a:t>CONTROL EFICAZ CONTROL SOBRE BODEGA </a:t>
            </a:r>
          </a:p>
          <a:p>
            <a:pPr marL="342900" indent="-342900" algn="just">
              <a:buAutoNum type="arabicPeriod"/>
            </a:pPr>
            <a:r>
              <a:rPr lang="es-EC" sz="1600" dirty="0" smtClean="0">
                <a:latin typeface="Arial Narrow" pitchFamily="34" charset="0"/>
              </a:rPr>
              <a:t>NO SE PUEDE CAER EN DESABASTECIMIENTO O SOBRECARGA DE LA MERCADERIA</a:t>
            </a:r>
          </a:p>
          <a:p>
            <a:pPr marL="342900" indent="-342900" algn="just">
              <a:buAutoNum type="arabicPeriod"/>
            </a:pPr>
            <a:r>
              <a:rPr lang="es-EC" sz="1600" dirty="0" smtClean="0">
                <a:latin typeface="Arial Narrow" pitchFamily="34" charset="0"/>
              </a:rPr>
              <a:t>EL SALDO FINAL DE LAS MERCADERÍAS SE PUEDE DETERMINAR EN CUALQUIER MOMENTO, DE MANERA CONTABLE</a:t>
            </a:r>
          </a:p>
          <a:p>
            <a:pPr marL="342900" indent="-342900" algn="just">
              <a:buAutoNum type="arabicPeriod"/>
            </a:pPr>
            <a:r>
              <a:rPr lang="es-EC" sz="1600" dirty="0" smtClean="0">
                <a:latin typeface="Arial Narrow" pitchFamily="34" charset="0"/>
              </a:rPr>
              <a:t>EN CUALQUIER MOMENTO, SE PUEDE CONOCER EL COSTO DE LAS MERCADERÍAS VENDIDAS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1214414" y="2786058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400" b="1" dirty="0" smtClean="0">
                <a:latin typeface="Arial Narrow" pitchFamily="34" charset="0"/>
              </a:rPr>
              <a:t>VENTAJAS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1285852" y="5643578"/>
            <a:ext cx="7643866" cy="3385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C" sz="1600" dirty="0" smtClean="0">
                <a:latin typeface="Arial Narrow" pitchFamily="34" charset="0"/>
              </a:rPr>
              <a:t>1. REQUIERE UNA INVERSION ELEVADA PARA SU EJECUCIÓN.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1214414" y="5072074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400" b="1" dirty="0" smtClean="0">
                <a:latin typeface="Arial Narrow" pitchFamily="34" charset="0"/>
              </a:rPr>
              <a:t>DESVENTAJA DEL SISTEMA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357290" y="214290"/>
            <a:ext cx="742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3200" b="1" dirty="0" smtClean="0">
                <a:latin typeface="Arial Narrow" pitchFamily="34" charset="0"/>
              </a:rPr>
              <a:t>MERCADERIAS</a:t>
            </a:r>
            <a:endParaRPr lang="es-ES" sz="3200" dirty="0">
              <a:latin typeface="Arial Narrow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285852" y="928670"/>
            <a:ext cx="7572428" cy="1261884"/>
          </a:xfrm>
          <a:prstGeom prst="rect">
            <a:avLst/>
          </a:prstGeom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C" sz="2400" dirty="0" smtClean="0">
                <a:latin typeface="Arial Narrow" pitchFamily="34" charset="0"/>
              </a:rPr>
              <a:t>LOS BIENES QUE CONFORMAN ESTA CUENTA PUEDEN VARIAR DEPENDIENDO LA NATURALEZA DE LA EMPRESA, A CONTINUACION SE PRESENTA EJEMPLOS</a:t>
            </a:r>
            <a:r>
              <a:rPr lang="es-EC" sz="2800" dirty="0" smtClean="0">
                <a:latin typeface="Arial Narrow" pitchFamily="34" charset="0"/>
              </a:rPr>
              <a:t>:</a:t>
            </a:r>
            <a:endParaRPr lang="es-ES" sz="2800" dirty="0">
              <a:latin typeface="Arial Narrow" pitchFamily="34" charset="0"/>
            </a:endParaRPr>
          </a:p>
        </p:txBody>
      </p:sp>
      <p:grpSp>
        <p:nvGrpSpPr>
          <p:cNvPr id="19" name="18 Grupo"/>
          <p:cNvGrpSpPr/>
          <p:nvPr/>
        </p:nvGrpSpPr>
        <p:grpSpPr>
          <a:xfrm>
            <a:off x="1214414" y="2571744"/>
            <a:ext cx="7715304" cy="3974269"/>
            <a:chOff x="1285852" y="2357430"/>
            <a:chExt cx="7715304" cy="3974269"/>
          </a:xfrm>
        </p:grpSpPr>
        <p:sp>
          <p:nvSpPr>
            <p:cNvPr id="7" name="6 CuadroTexto"/>
            <p:cNvSpPr txBox="1"/>
            <p:nvPr/>
          </p:nvSpPr>
          <p:spPr>
            <a:xfrm>
              <a:off x="1285852" y="2571744"/>
              <a:ext cx="2143140" cy="40011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just"/>
              <a:r>
                <a:rPr lang="es-EC" sz="2000" dirty="0" smtClean="0">
                  <a:latin typeface="Arial Narrow" pitchFamily="34" charset="0"/>
                </a:rPr>
                <a:t>COMISARIATO</a:t>
              </a:r>
              <a:endParaRPr lang="es-ES" sz="2800" dirty="0">
                <a:latin typeface="Arial Narrow" pitchFamily="34" charset="0"/>
              </a:endParaRPr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3929058" y="2357430"/>
              <a:ext cx="5072098" cy="830997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just"/>
              <a:r>
                <a:rPr lang="es-EC" sz="1600" dirty="0" smtClean="0">
                  <a:latin typeface="Arial Narrow" pitchFamily="34" charset="0"/>
                </a:rPr>
                <a:t>LA CUENTA MERCADERIAS ESTA CONFORMADA POR LOS PRODUCTOS DE PRIMERA NECESIDAD, DE CONSUMO MASIVO, ARTICULOS PARA EL HOGAR</a:t>
              </a:r>
              <a:endParaRPr lang="es-ES" dirty="0">
                <a:latin typeface="Arial Narrow" pitchFamily="34" charset="0"/>
              </a:endParaRPr>
            </a:p>
          </p:txBody>
        </p:sp>
        <p:sp>
          <p:nvSpPr>
            <p:cNvPr id="9" name="8 Flecha derecha"/>
            <p:cNvSpPr/>
            <p:nvPr/>
          </p:nvSpPr>
          <p:spPr>
            <a:xfrm>
              <a:off x="3428992" y="2643182"/>
              <a:ext cx="500066" cy="214314"/>
            </a:xfrm>
            <a:prstGeom prst="right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1357290" y="3429000"/>
              <a:ext cx="2071702" cy="70788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just"/>
              <a:r>
                <a:rPr lang="es-EC" sz="2000" dirty="0" smtClean="0">
                  <a:latin typeface="Arial Narrow" pitchFamily="34" charset="0"/>
                </a:rPr>
                <a:t>DISTRIBUIDORA DE VEHICULOS</a:t>
              </a:r>
              <a:endParaRPr lang="es-ES" sz="2400" dirty="0">
                <a:latin typeface="Arial Narrow" pitchFamily="34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3929058" y="3429000"/>
              <a:ext cx="5072098" cy="584775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just"/>
              <a:r>
                <a:rPr lang="es-EC" sz="1600" dirty="0" smtClean="0">
                  <a:latin typeface="Arial Narrow" pitchFamily="34" charset="0"/>
                </a:rPr>
                <a:t>LA CUENTA MERCADERIAS ESTA CONFORMADA POR EL CONJUNTO DE VEHICULOS</a:t>
              </a:r>
              <a:endParaRPr lang="es-ES" dirty="0">
                <a:latin typeface="Arial Narrow" pitchFamily="34" charset="0"/>
              </a:endParaRPr>
            </a:p>
          </p:txBody>
        </p:sp>
        <p:sp>
          <p:nvSpPr>
            <p:cNvPr id="12" name="11 Flecha derecha"/>
            <p:cNvSpPr/>
            <p:nvPr/>
          </p:nvSpPr>
          <p:spPr>
            <a:xfrm>
              <a:off x="3428992" y="3571876"/>
              <a:ext cx="428628" cy="214314"/>
            </a:xfrm>
            <a:prstGeom prst="right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1357290" y="4500570"/>
              <a:ext cx="2000264" cy="40011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EC" sz="2000" dirty="0" smtClean="0">
                  <a:latin typeface="Arial Narrow" pitchFamily="34" charset="0"/>
                </a:rPr>
                <a:t>FARMACIA</a:t>
              </a:r>
              <a:endParaRPr lang="es-ES" sz="2400" dirty="0">
                <a:latin typeface="Arial Narrow" pitchFamily="34" charset="0"/>
              </a:endParaRPr>
            </a:p>
          </p:txBody>
        </p:sp>
        <p:sp>
          <p:nvSpPr>
            <p:cNvPr id="14" name="13 CuadroTexto"/>
            <p:cNvSpPr txBox="1"/>
            <p:nvPr/>
          </p:nvSpPr>
          <p:spPr>
            <a:xfrm>
              <a:off x="3929058" y="4357694"/>
              <a:ext cx="5072098" cy="830997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just"/>
              <a:r>
                <a:rPr lang="es-EC" sz="1600" dirty="0" smtClean="0">
                  <a:latin typeface="Arial Narrow" pitchFamily="34" charset="0"/>
                </a:rPr>
                <a:t>LA CUENTA MERCADERIAS ESTA CONFORMADA POR EL CONJUNTO DE MEDICINAS, ARTICULOS DE ASEO PERSONAL.</a:t>
              </a:r>
              <a:endParaRPr lang="es-ES" dirty="0">
                <a:latin typeface="Arial Narrow" pitchFamily="34" charset="0"/>
              </a:endParaRPr>
            </a:p>
          </p:txBody>
        </p:sp>
        <p:sp>
          <p:nvSpPr>
            <p:cNvPr id="15" name="14 Flecha derecha"/>
            <p:cNvSpPr/>
            <p:nvPr/>
          </p:nvSpPr>
          <p:spPr>
            <a:xfrm>
              <a:off x="3357554" y="4572008"/>
              <a:ext cx="571504" cy="214314"/>
            </a:xfrm>
            <a:prstGeom prst="right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" name="15 CuadroTexto"/>
            <p:cNvSpPr txBox="1"/>
            <p:nvPr/>
          </p:nvSpPr>
          <p:spPr>
            <a:xfrm>
              <a:off x="1357290" y="5643578"/>
              <a:ext cx="2071702" cy="40011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EC" sz="2000" dirty="0" smtClean="0">
                  <a:latin typeface="Arial Narrow" pitchFamily="34" charset="0"/>
                </a:rPr>
                <a:t>LIBRERIA</a:t>
              </a:r>
              <a:endParaRPr lang="es-ES" sz="2800" dirty="0">
                <a:latin typeface="Arial Narrow" pitchFamily="34" charset="0"/>
              </a:endParaRPr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3929058" y="5500702"/>
              <a:ext cx="5072098" cy="830997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just"/>
              <a:r>
                <a:rPr lang="es-EC" sz="1600" dirty="0" smtClean="0">
                  <a:latin typeface="Arial Narrow" pitchFamily="34" charset="0"/>
                </a:rPr>
                <a:t>LA CUENTA </a:t>
              </a:r>
              <a:r>
                <a:rPr lang="es-EC" sz="1400" dirty="0" smtClean="0">
                  <a:latin typeface="Arial Narrow" pitchFamily="34" charset="0"/>
                </a:rPr>
                <a:t>MERCADERIAS</a:t>
              </a:r>
              <a:r>
                <a:rPr lang="es-EC" sz="1600" dirty="0" smtClean="0">
                  <a:latin typeface="Arial Narrow" pitchFamily="34" charset="0"/>
                </a:rPr>
                <a:t> ESTA CONFORMADA POR EL CONJUNTO DE LIBROS, UTILES EDUCATIVOS, ENTRE OTROS.</a:t>
              </a:r>
              <a:endParaRPr lang="es-ES" dirty="0">
                <a:latin typeface="Arial Narrow" pitchFamily="34" charset="0"/>
              </a:endParaRPr>
            </a:p>
          </p:txBody>
        </p:sp>
        <p:sp>
          <p:nvSpPr>
            <p:cNvPr id="18" name="17 Flecha derecha"/>
            <p:cNvSpPr/>
            <p:nvPr/>
          </p:nvSpPr>
          <p:spPr>
            <a:xfrm>
              <a:off x="3428992" y="5715016"/>
              <a:ext cx="500066" cy="214314"/>
            </a:xfrm>
            <a:prstGeom prst="right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2428860" y="1428736"/>
            <a:ext cx="5214974" cy="510778"/>
          </a:xfrm>
          <a:prstGeom prst="roundRect">
            <a:avLst/>
          </a:prstGeom>
          <a:ln w="28575"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C" sz="2400" dirty="0" smtClean="0">
                <a:latin typeface="Arial Narrow" pitchFamily="34" charset="0"/>
              </a:rPr>
              <a:t>INVENTARIO DE MERCADERIAS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643042" y="2357430"/>
            <a:ext cx="6643734" cy="1328023"/>
          </a:xfrm>
          <a:prstGeom prst="roundRect">
            <a:avLst/>
          </a:prstGeom>
          <a:ln w="28575"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400" dirty="0" smtClean="0">
                <a:latin typeface="Arial Narrow" pitchFamily="34" charset="0"/>
              </a:rPr>
              <a:t>CUENTA DE NATURALEZA DEUDORA, REGISTRA LOS INVENTARIOS INICIALES, FINALES, LAS ADQUISICIONES DE MERCADERÍAS.</a:t>
            </a:r>
            <a:endParaRPr lang="es-ES" sz="2400" dirty="0">
              <a:latin typeface="Arial Narrow" pitchFamily="34" charset="0"/>
            </a:endParaRPr>
          </a:p>
        </p:txBody>
      </p:sp>
      <p:cxnSp>
        <p:nvCxnSpPr>
          <p:cNvPr id="8" name="7 Conector recto de flecha"/>
          <p:cNvCxnSpPr/>
          <p:nvPr/>
        </p:nvCxnSpPr>
        <p:spPr>
          <a:xfrm rot="16200000" flipH="1">
            <a:off x="4607719" y="2178835"/>
            <a:ext cx="500066" cy="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7 Grupo"/>
          <p:cNvGrpSpPr/>
          <p:nvPr/>
        </p:nvGrpSpPr>
        <p:grpSpPr>
          <a:xfrm>
            <a:off x="2071670" y="3929066"/>
            <a:ext cx="5643602" cy="1948875"/>
            <a:chOff x="2071670" y="1000108"/>
            <a:chExt cx="5643602" cy="1948875"/>
          </a:xfrm>
        </p:grpSpPr>
        <p:sp>
          <p:nvSpPr>
            <p:cNvPr id="10" name="9 CuadroTexto"/>
            <p:cNvSpPr txBox="1"/>
            <p:nvPr/>
          </p:nvSpPr>
          <p:spPr>
            <a:xfrm>
              <a:off x="2143108" y="1071546"/>
              <a:ext cx="2357454" cy="18774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C" b="1" dirty="0" smtClean="0">
                  <a:latin typeface="Arial Narrow" pitchFamily="34" charset="0"/>
                </a:rPr>
                <a:t>SE DEBITA POR:</a:t>
              </a:r>
            </a:p>
            <a:p>
              <a:pPr algn="ctr"/>
              <a:endParaRPr lang="es-EC" b="1" dirty="0" smtClean="0">
                <a:latin typeface="Arial Narrow" pitchFamily="34" charset="0"/>
              </a:endParaRPr>
            </a:p>
            <a:p>
              <a:pPr marL="342900" indent="-342900" algn="just">
                <a:buFont typeface="+mj-lt"/>
                <a:buAutoNum type="arabicPeriod"/>
              </a:pPr>
              <a:r>
                <a:rPr lang="es-EC" sz="1600" dirty="0" smtClean="0">
                  <a:latin typeface="Arial Narrow" pitchFamily="34" charset="0"/>
                </a:rPr>
                <a:t>Inventario Inicial</a:t>
              </a:r>
            </a:p>
            <a:p>
              <a:pPr marL="342900" indent="-342900" algn="just">
                <a:buFont typeface="+mj-lt"/>
                <a:buAutoNum type="arabicPeriod"/>
              </a:pPr>
              <a:r>
                <a:rPr lang="es-EC" sz="1600" dirty="0" smtClean="0">
                  <a:latin typeface="Arial Narrow" pitchFamily="34" charset="0"/>
                </a:rPr>
                <a:t>Compra de mercaderías</a:t>
              </a:r>
            </a:p>
            <a:p>
              <a:pPr marL="342900" indent="-342900" algn="just">
                <a:buFont typeface="+mj-lt"/>
                <a:buAutoNum type="arabicPeriod"/>
              </a:pPr>
              <a:r>
                <a:rPr lang="es-EC" sz="1600" dirty="0" smtClean="0">
                  <a:latin typeface="Arial Narrow" pitchFamily="34" charset="0"/>
                </a:rPr>
                <a:t>Para registrar el costo de una devolución en ventas.</a:t>
              </a:r>
              <a:endParaRPr lang="es-EC" sz="1600" dirty="0">
                <a:latin typeface="Arial Narrow" pitchFamily="34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214942" y="1142984"/>
              <a:ext cx="2357454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C" b="1" dirty="0" smtClean="0">
                  <a:latin typeface="Arial Narrow" pitchFamily="34" charset="0"/>
                </a:rPr>
                <a:t>SE ACREDITA POR:</a:t>
              </a:r>
            </a:p>
            <a:p>
              <a:pPr algn="ctr"/>
              <a:endParaRPr lang="es-EC" b="1" dirty="0" smtClean="0">
                <a:latin typeface="Arial Narrow" pitchFamily="34" charset="0"/>
              </a:endParaRPr>
            </a:p>
            <a:p>
              <a:pPr marL="342900" indent="-342900" algn="just">
                <a:buFont typeface="+mj-lt"/>
                <a:buAutoNum type="arabicPeriod"/>
              </a:pPr>
              <a:r>
                <a:rPr lang="es-EC" sz="1600" dirty="0" smtClean="0">
                  <a:latin typeface="Arial Narrow" pitchFamily="34" charset="0"/>
                </a:rPr>
                <a:t>Por el costo de una venta</a:t>
              </a:r>
            </a:p>
            <a:p>
              <a:pPr marL="342900" indent="-342900" algn="just">
                <a:buFont typeface="+mj-lt"/>
                <a:buAutoNum type="arabicPeriod"/>
              </a:pPr>
              <a:r>
                <a:rPr lang="es-EC" sz="1600" dirty="0" smtClean="0">
                  <a:latin typeface="Arial Narrow" pitchFamily="34" charset="0"/>
                </a:rPr>
                <a:t>Devoluciones en compras.</a:t>
              </a:r>
              <a:endParaRPr lang="es-EC" sz="1600" dirty="0">
                <a:latin typeface="Arial Narrow" pitchFamily="34" charset="0"/>
              </a:endParaRPr>
            </a:p>
          </p:txBody>
        </p:sp>
        <p:cxnSp>
          <p:nvCxnSpPr>
            <p:cNvPr id="13" name="12 Conector recto"/>
            <p:cNvCxnSpPr/>
            <p:nvPr/>
          </p:nvCxnSpPr>
          <p:spPr>
            <a:xfrm>
              <a:off x="2071670" y="1000108"/>
              <a:ext cx="564360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Conector recto"/>
            <p:cNvCxnSpPr/>
            <p:nvPr/>
          </p:nvCxnSpPr>
          <p:spPr>
            <a:xfrm rot="5400000">
              <a:off x="3929852" y="1928802"/>
              <a:ext cx="1856594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15 CuadroTexto"/>
          <p:cNvSpPr txBox="1"/>
          <p:nvPr/>
        </p:nvSpPr>
        <p:spPr>
          <a:xfrm>
            <a:off x="1643042" y="214290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400" b="1" dirty="0" smtClean="0">
                <a:latin typeface="Arial Narrow" pitchFamily="34" charset="0"/>
              </a:rPr>
              <a:t>SISTEMA DE CUENTA PERMANENTE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1643042" y="785794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400" b="1" dirty="0" smtClean="0">
                <a:latin typeface="Arial Narrow" pitchFamily="34" charset="0"/>
              </a:rPr>
              <a:t>CUENTAS QUE INTERVIENEN EN EL SISTEMA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3286116" y="1428736"/>
            <a:ext cx="3143272" cy="510778"/>
          </a:xfrm>
          <a:prstGeom prst="roundRect">
            <a:avLst/>
          </a:prstGeom>
          <a:ln w="28575"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C" sz="2400" dirty="0" smtClean="0">
                <a:latin typeface="Arial Narrow" pitchFamily="34" charset="0"/>
              </a:rPr>
              <a:t>VENTAS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643042" y="2357430"/>
            <a:ext cx="6643734" cy="919401"/>
          </a:xfrm>
          <a:prstGeom prst="roundRect">
            <a:avLst/>
          </a:prstGeom>
          <a:ln w="28575"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400" dirty="0" smtClean="0">
                <a:latin typeface="Arial Narrow" pitchFamily="34" charset="0"/>
              </a:rPr>
              <a:t>CUENTA DE NATURALEZA ACREEDORA, REGISTRA EL VALOR DE LAS MERCADERÍAS VENDIDAS.</a:t>
            </a:r>
            <a:endParaRPr lang="es-ES" sz="2400" dirty="0">
              <a:latin typeface="Arial Narrow" pitchFamily="34" charset="0"/>
            </a:endParaRPr>
          </a:p>
        </p:txBody>
      </p:sp>
      <p:cxnSp>
        <p:nvCxnSpPr>
          <p:cNvPr id="8" name="7 Conector recto de flecha"/>
          <p:cNvCxnSpPr/>
          <p:nvPr/>
        </p:nvCxnSpPr>
        <p:spPr>
          <a:xfrm rot="16200000" flipH="1">
            <a:off x="4607719" y="2178835"/>
            <a:ext cx="500066" cy="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7 Grupo"/>
          <p:cNvGrpSpPr/>
          <p:nvPr/>
        </p:nvGrpSpPr>
        <p:grpSpPr>
          <a:xfrm>
            <a:off x="2071670" y="3643314"/>
            <a:ext cx="5643602" cy="1857388"/>
            <a:chOff x="2071670" y="1000108"/>
            <a:chExt cx="5643602" cy="1857388"/>
          </a:xfrm>
        </p:grpSpPr>
        <p:sp>
          <p:nvSpPr>
            <p:cNvPr id="10" name="9 CuadroTexto"/>
            <p:cNvSpPr txBox="1"/>
            <p:nvPr/>
          </p:nvSpPr>
          <p:spPr>
            <a:xfrm>
              <a:off x="2143108" y="1071546"/>
              <a:ext cx="2357454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C" b="1" dirty="0" smtClean="0">
                  <a:latin typeface="Arial Narrow" pitchFamily="34" charset="0"/>
                </a:rPr>
                <a:t>SE DEBITA POR:</a:t>
              </a:r>
            </a:p>
            <a:p>
              <a:pPr algn="ctr"/>
              <a:endParaRPr lang="es-EC" b="1" dirty="0" smtClean="0">
                <a:latin typeface="Arial Narrow" pitchFamily="34" charset="0"/>
              </a:endParaRPr>
            </a:p>
            <a:p>
              <a:pPr marL="342900" indent="-342900" algn="just">
                <a:buFont typeface="+mj-lt"/>
                <a:buAutoNum type="arabicPeriod"/>
              </a:pPr>
              <a:r>
                <a:rPr lang="es-EC" sz="1600" dirty="0" smtClean="0">
                  <a:latin typeface="Arial Narrow" pitchFamily="34" charset="0"/>
                </a:rPr>
                <a:t>Devoluciones en ventas </a:t>
              </a:r>
              <a:endParaRPr lang="es-EC" sz="1600" dirty="0">
                <a:latin typeface="Arial Narrow" pitchFamily="34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214942" y="1142984"/>
              <a:ext cx="2357454" cy="1138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C" b="1" dirty="0" smtClean="0">
                  <a:latin typeface="Arial Narrow" pitchFamily="34" charset="0"/>
                </a:rPr>
                <a:t>SE ACREDITA POR:</a:t>
              </a:r>
            </a:p>
            <a:p>
              <a:pPr algn="ctr"/>
              <a:endParaRPr lang="es-EC" b="1" dirty="0" smtClean="0">
                <a:latin typeface="Arial Narrow" pitchFamily="34" charset="0"/>
              </a:endParaRPr>
            </a:p>
            <a:p>
              <a:pPr marL="342900" indent="-342900" algn="just">
                <a:buFont typeface="+mj-lt"/>
                <a:buAutoNum type="arabicPeriod"/>
              </a:pPr>
              <a:r>
                <a:rPr lang="es-EC" sz="1600" dirty="0" smtClean="0">
                  <a:latin typeface="Arial Narrow" pitchFamily="34" charset="0"/>
                </a:rPr>
                <a:t>El valor de los artículos vendidos</a:t>
              </a:r>
              <a:endParaRPr lang="es-EC" sz="1600" dirty="0">
                <a:latin typeface="Arial Narrow" pitchFamily="34" charset="0"/>
              </a:endParaRPr>
            </a:p>
          </p:txBody>
        </p:sp>
        <p:cxnSp>
          <p:nvCxnSpPr>
            <p:cNvPr id="13" name="12 Conector recto"/>
            <p:cNvCxnSpPr/>
            <p:nvPr/>
          </p:nvCxnSpPr>
          <p:spPr>
            <a:xfrm>
              <a:off x="2071670" y="1000108"/>
              <a:ext cx="564360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Conector recto"/>
            <p:cNvCxnSpPr/>
            <p:nvPr/>
          </p:nvCxnSpPr>
          <p:spPr>
            <a:xfrm rot="5400000">
              <a:off x="3929852" y="1928802"/>
              <a:ext cx="1856594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15 CuadroTexto"/>
          <p:cNvSpPr txBox="1"/>
          <p:nvPr/>
        </p:nvSpPr>
        <p:spPr>
          <a:xfrm>
            <a:off x="1643042" y="214290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400" b="1" dirty="0" smtClean="0">
                <a:latin typeface="Arial Narrow" pitchFamily="34" charset="0"/>
              </a:rPr>
              <a:t>SISTEMA DE CUENTA PERMANENTE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1643042" y="785794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400" b="1" dirty="0" smtClean="0">
                <a:latin typeface="Arial Narrow" pitchFamily="34" charset="0"/>
              </a:rPr>
              <a:t>CUENTAS QUE INTERVIENEN EN EL SISTEMA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3286116" y="1428736"/>
            <a:ext cx="3143272" cy="510778"/>
          </a:xfrm>
          <a:prstGeom prst="roundRect">
            <a:avLst/>
          </a:prstGeom>
          <a:ln w="28575"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C" sz="2400" dirty="0" smtClean="0">
                <a:latin typeface="Arial Narrow" pitchFamily="34" charset="0"/>
              </a:rPr>
              <a:t>COSTO DE VENTAS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357290" y="2357430"/>
            <a:ext cx="7358114" cy="1328023"/>
          </a:xfrm>
          <a:prstGeom prst="roundRect">
            <a:avLst/>
          </a:prstGeom>
          <a:ln w="28575"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400" dirty="0" smtClean="0">
                <a:latin typeface="Arial Narrow" pitchFamily="34" charset="0"/>
              </a:rPr>
              <a:t>CUENTA DE NATURALEZA DEUDORA, CONTABILIZA EL COSTO DE LAS MERCADERÍAS VENDIDAS, DICHO COSTO SE OBTIENE DE LAS TARJETAS KARDEX.</a:t>
            </a:r>
            <a:endParaRPr lang="es-ES" sz="2400" dirty="0">
              <a:latin typeface="Arial Narrow" pitchFamily="34" charset="0"/>
            </a:endParaRPr>
          </a:p>
        </p:txBody>
      </p:sp>
      <p:cxnSp>
        <p:nvCxnSpPr>
          <p:cNvPr id="8" name="7 Conector recto de flecha"/>
          <p:cNvCxnSpPr/>
          <p:nvPr/>
        </p:nvCxnSpPr>
        <p:spPr>
          <a:xfrm rot="16200000" flipH="1">
            <a:off x="4607719" y="2178835"/>
            <a:ext cx="500066" cy="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7 Grupo"/>
          <p:cNvGrpSpPr/>
          <p:nvPr/>
        </p:nvGrpSpPr>
        <p:grpSpPr>
          <a:xfrm>
            <a:off x="2000232" y="4071942"/>
            <a:ext cx="5643602" cy="1857388"/>
            <a:chOff x="2071670" y="1000108"/>
            <a:chExt cx="5643602" cy="1857388"/>
          </a:xfrm>
        </p:grpSpPr>
        <p:sp>
          <p:nvSpPr>
            <p:cNvPr id="10" name="9 CuadroTexto"/>
            <p:cNvSpPr txBox="1"/>
            <p:nvPr/>
          </p:nvSpPr>
          <p:spPr>
            <a:xfrm>
              <a:off x="2143108" y="1071546"/>
              <a:ext cx="2357454" cy="1138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C" b="1" dirty="0" smtClean="0">
                  <a:latin typeface="Arial Narrow" pitchFamily="34" charset="0"/>
                </a:rPr>
                <a:t>SE DEBITA POR:</a:t>
              </a:r>
            </a:p>
            <a:p>
              <a:pPr algn="ctr"/>
              <a:endParaRPr lang="es-EC" b="1" dirty="0" smtClean="0">
                <a:latin typeface="Arial Narrow" pitchFamily="34" charset="0"/>
              </a:endParaRPr>
            </a:p>
            <a:p>
              <a:pPr marL="342900" indent="-342900" algn="just">
                <a:buFont typeface="+mj-lt"/>
                <a:buAutoNum type="arabicPeriod"/>
              </a:pPr>
              <a:r>
                <a:rPr lang="es-EC" sz="1600" dirty="0" smtClean="0">
                  <a:latin typeface="Arial Narrow" pitchFamily="34" charset="0"/>
                </a:rPr>
                <a:t>Valor de costo de la venta</a:t>
              </a:r>
              <a:endParaRPr lang="es-EC" sz="1600" dirty="0">
                <a:latin typeface="Arial Narrow" pitchFamily="34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214942" y="1142984"/>
              <a:ext cx="2357454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C" b="1" dirty="0" smtClean="0">
                  <a:latin typeface="Arial Narrow" pitchFamily="34" charset="0"/>
                </a:rPr>
                <a:t>SE ACREDITA POR:</a:t>
              </a:r>
            </a:p>
            <a:p>
              <a:pPr algn="ctr"/>
              <a:endParaRPr lang="es-EC" b="1" dirty="0" smtClean="0">
                <a:latin typeface="Arial Narrow" pitchFamily="34" charset="0"/>
              </a:endParaRPr>
            </a:p>
            <a:p>
              <a:pPr marL="342900" indent="-342900" algn="just">
                <a:buFont typeface="+mj-lt"/>
                <a:buAutoNum type="arabicPeriod"/>
              </a:pPr>
              <a:r>
                <a:rPr lang="es-EC" sz="1600" dirty="0" smtClean="0">
                  <a:latin typeface="Arial Narrow" pitchFamily="34" charset="0"/>
                </a:rPr>
                <a:t>Por el costo de devolución de una venta.</a:t>
              </a:r>
              <a:endParaRPr lang="es-EC" sz="1600" dirty="0">
                <a:latin typeface="Arial Narrow" pitchFamily="34" charset="0"/>
              </a:endParaRPr>
            </a:p>
          </p:txBody>
        </p:sp>
        <p:cxnSp>
          <p:nvCxnSpPr>
            <p:cNvPr id="13" name="12 Conector recto"/>
            <p:cNvCxnSpPr/>
            <p:nvPr/>
          </p:nvCxnSpPr>
          <p:spPr>
            <a:xfrm>
              <a:off x="2071670" y="1000108"/>
              <a:ext cx="564360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Conector recto"/>
            <p:cNvCxnSpPr/>
            <p:nvPr/>
          </p:nvCxnSpPr>
          <p:spPr>
            <a:xfrm rot="5400000">
              <a:off x="3929852" y="1928802"/>
              <a:ext cx="1856594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15 CuadroTexto"/>
          <p:cNvSpPr txBox="1"/>
          <p:nvPr/>
        </p:nvSpPr>
        <p:spPr>
          <a:xfrm>
            <a:off x="1643042" y="214290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400" b="1" dirty="0" smtClean="0">
                <a:latin typeface="Arial Narrow" pitchFamily="34" charset="0"/>
              </a:rPr>
              <a:t>SISTEMA DE CUENTA PERMANENTE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1643042" y="785794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400" b="1" dirty="0" smtClean="0">
                <a:latin typeface="Arial Narrow" pitchFamily="34" charset="0"/>
              </a:rPr>
              <a:t>CUENTAS QUE INTERVIENEN EN EL SISTEMA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1500166" y="2000240"/>
            <a:ext cx="7358114" cy="919401"/>
          </a:xfrm>
          <a:prstGeom prst="roundRect">
            <a:avLst/>
          </a:prstGeom>
          <a:ln w="28575"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400" dirty="0" smtClean="0">
                <a:latin typeface="Arial Narrow" pitchFamily="34" charset="0"/>
              </a:rPr>
              <a:t>ES UNA TARJETA DE CONTROL DE USO OBLIGATORIO EN EL SISTEMA DE PERMANENCIA DE INVENTARIOS.</a:t>
            </a:r>
            <a:endParaRPr lang="es-ES" sz="2400" dirty="0">
              <a:latin typeface="Arial Narrow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1643042" y="428604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400" b="1" dirty="0" smtClean="0">
                <a:latin typeface="Arial Narrow" pitchFamily="34" charset="0"/>
              </a:rPr>
              <a:t>SISTEMA DE CUENTA PERMANENTE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1571604" y="1214422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400" b="1" dirty="0" smtClean="0">
                <a:latin typeface="Arial Narrow" pitchFamily="34" charset="0"/>
              </a:rPr>
              <a:t>TARJETA KARDEX</a:t>
            </a:r>
          </a:p>
        </p:txBody>
      </p:sp>
      <p:graphicFrame>
        <p:nvGraphicFramePr>
          <p:cNvPr id="12" name="11 Tabla"/>
          <p:cNvGraphicFramePr>
            <a:graphicFrameLocks noGrp="1"/>
          </p:cNvGraphicFramePr>
          <p:nvPr/>
        </p:nvGraphicFramePr>
        <p:xfrm>
          <a:off x="2071670" y="3357562"/>
          <a:ext cx="5308600" cy="1714500"/>
        </p:xfrm>
        <a:graphic>
          <a:graphicData uri="http://schemas.openxmlformats.org/drawingml/2006/table">
            <a:tbl>
              <a:tblPr/>
              <a:tblGrid>
                <a:gridCol w="468687"/>
                <a:gridCol w="1425192"/>
                <a:gridCol w="344342"/>
                <a:gridCol w="334777"/>
                <a:gridCol w="478252"/>
                <a:gridCol w="315646"/>
                <a:gridCol w="353907"/>
                <a:gridCol w="449557"/>
                <a:gridCol w="353907"/>
                <a:gridCol w="277386"/>
                <a:gridCol w="506947"/>
              </a:tblGrid>
              <a:tr h="200025"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EMPRESA XYZ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90500"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TARJETA KARDEX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80975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ARTICULO                         -------------------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CODIGO ----------------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UNIDAD DE MEDIDA     -------------------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FECHA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DETALLE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ENTRADAS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SALIDAS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SALDOS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CANT.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V/U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V. 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CANT.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V/U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V. 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CANT.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V/U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V. 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1428728" y="1357298"/>
            <a:ext cx="7358114" cy="1328023"/>
          </a:xfrm>
          <a:prstGeom prst="roundRect">
            <a:avLst/>
          </a:prstGeom>
          <a:ln w="28575"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400" b="1" dirty="0" smtClean="0">
                <a:latin typeface="Arial Narrow" pitchFamily="34" charset="0"/>
              </a:rPr>
              <a:t>PEPS </a:t>
            </a:r>
            <a:r>
              <a:rPr lang="es-ES" sz="2400" dirty="0" smtClean="0">
                <a:latin typeface="Arial Narrow" pitchFamily="34" charset="0"/>
              </a:rPr>
              <a:t>(PRIMERAS ENTRADAS, PRIMERAS SALIDAS)</a:t>
            </a:r>
          </a:p>
          <a:p>
            <a:pPr algn="just"/>
            <a:r>
              <a:rPr lang="es-ES" sz="2400" b="1" dirty="0" smtClean="0">
                <a:latin typeface="Arial Narrow" pitchFamily="34" charset="0"/>
              </a:rPr>
              <a:t>UEPS</a:t>
            </a:r>
            <a:r>
              <a:rPr lang="es-ES" sz="2400" dirty="0" smtClean="0">
                <a:latin typeface="Arial Narrow" pitchFamily="34" charset="0"/>
              </a:rPr>
              <a:t> (ULTIMAS ENTRADAS, PRIMERAS SALIDAS)</a:t>
            </a:r>
          </a:p>
          <a:p>
            <a:pPr algn="just"/>
            <a:r>
              <a:rPr lang="es-ES" sz="2400" b="1" dirty="0" smtClean="0">
                <a:latin typeface="Arial Narrow" pitchFamily="34" charset="0"/>
              </a:rPr>
              <a:t>PROMEDIO PONDERADO</a:t>
            </a:r>
            <a:endParaRPr lang="es-ES" sz="2400" b="1" dirty="0">
              <a:latin typeface="Arial Narrow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1714480" y="214290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400" b="1" dirty="0" smtClean="0">
                <a:latin typeface="Arial Narrow" pitchFamily="34" charset="0"/>
              </a:rPr>
              <a:t>SISTEMA DE CUENTA PERMANENTE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1643042" y="785794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400" b="1" dirty="0" smtClean="0">
                <a:latin typeface="Arial Narrow" pitchFamily="34" charset="0"/>
              </a:rPr>
              <a:t>METODOS DE VALORACION DE INVENTARIOS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357290" y="2928934"/>
            <a:ext cx="7500990" cy="2962513"/>
          </a:xfrm>
          <a:prstGeom prst="roundRect">
            <a:avLst/>
          </a:prstGeom>
          <a:ln w="28575"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400" b="1" dirty="0" smtClean="0">
                <a:latin typeface="Arial Narrow" pitchFamily="34" charset="0"/>
              </a:rPr>
              <a:t>PEPS </a:t>
            </a:r>
            <a:r>
              <a:rPr lang="es-ES" sz="2400" dirty="0" smtClean="0">
                <a:latin typeface="Arial Narrow" pitchFamily="34" charset="0"/>
              </a:rPr>
              <a:t>(PRIMERAS ENTRADAS, PRIMERAS SALIDAS)</a:t>
            </a:r>
          </a:p>
          <a:p>
            <a:pPr algn="just"/>
            <a:r>
              <a:rPr lang="es-ES" sz="2400" dirty="0" smtClean="0">
                <a:latin typeface="Arial Narrow" pitchFamily="34" charset="0"/>
              </a:rPr>
              <a:t>CONOCIDO TAMBIEN COMO FIFO, SE CARACTERIZA PORQUE ASUME QUE LAS MERCADERÍAS QUE PRIMERO FUERON COMPRADAS, SON PRIMERAS EN SER VENDIDAS Y EL SALDO AL FINAL DEL PERIODO ESTARÁ REPRESENTADO POR LAS ULTIMAS MERCADERÍAS COMPRADAS O BIENES PRODUCIDOS.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uadroTexto"/>
          <p:cNvSpPr txBox="1"/>
          <p:nvPr/>
        </p:nvSpPr>
        <p:spPr>
          <a:xfrm>
            <a:off x="1714480" y="714356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400" b="1" dirty="0" smtClean="0">
                <a:latin typeface="Arial Narrow" pitchFamily="34" charset="0"/>
              </a:rPr>
              <a:t>SISTEMA DE CUENTA PERMANENTE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1785918" y="1571612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400" b="1" dirty="0" smtClean="0">
                <a:latin typeface="Arial Narrow" pitchFamily="34" charset="0"/>
              </a:rPr>
              <a:t>METODOS DE VALORACION DE INVENTARIOS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214414" y="2643182"/>
            <a:ext cx="7643866" cy="2553891"/>
          </a:xfrm>
          <a:prstGeom prst="roundRect">
            <a:avLst/>
          </a:prstGeom>
          <a:ln w="28575"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400" b="1" dirty="0" smtClean="0">
                <a:latin typeface="Arial Narrow" pitchFamily="34" charset="0"/>
              </a:rPr>
              <a:t>UEPS</a:t>
            </a:r>
            <a:r>
              <a:rPr lang="es-ES" sz="2400" dirty="0" smtClean="0">
                <a:latin typeface="Arial Narrow" pitchFamily="34" charset="0"/>
              </a:rPr>
              <a:t> (ULTIMAS ENTRADAS, PRIMERAS SALIDAS)</a:t>
            </a:r>
          </a:p>
          <a:p>
            <a:pPr algn="just"/>
            <a:r>
              <a:rPr lang="es-ES" sz="2400" dirty="0" smtClean="0">
                <a:latin typeface="Arial Narrow" pitchFamily="34" charset="0"/>
              </a:rPr>
              <a:t>CONOCIDO COMO LIFO, SE CARACTERIZA POR QUE ASUME QUE LAS ULTIMAS MERCADERÍAS ADQUIRIDAS, SERÁN LAS PRIMERAS EN SALIR Y EL SALDO AL FINAL DEL PERIODO ESTARÁ REPRESENTADO POR EL VALOR DE COSTO DE LAS PRIMERAS MERCADERÍAS ADQUIRIDAS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uadroTexto"/>
          <p:cNvSpPr txBox="1"/>
          <p:nvPr/>
        </p:nvSpPr>
        <p:spPr>
          <a:xfrm>
            <a:off x="1714480" y="714356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400" b="1" dirty="0" smtClean="0">
                <a:latin typeface="Arial Narrow" pitchFamily="34" charset="0"/>
              </a:rPr>
              <a:t>SISTEMA DE CUENTA PERMANENTE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1785918" y="1571612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400" b="1" dirty="0" smtClean="0">
                <a:latin typeface="Arial Narrow" pitchFamily="34" charset="0"/>
              </a:rPr>
              <a:t>METODOS DE VALORACION DE INVENTARIOS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214414" y="2643182"/>
            <a:ext cx="7643866" cy="2145268"/>
          </a:xfrm>
          <a:prstGeom prst="roundRect">
            <a:avLst/>
          </a:prstGeom>
          <a:ln w="28575"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400" b="1" dirty="0" smtClean="0">
                <a:latin typeface="Arial Narrow" pitchFamily="34" charset="0"/>
              </a:rPr>
              <a:t>PROMEDIO PONDERADO</a:t>
            </a:r>
            <a:endParaRPr lang="es-ES" sz="2400" dirty="0" smtClean="0">
              <a:latin typeface="Arial Narrow" pitchFamily="34" charset="0"/>
            </a:endParaRPr>
          </a:p>
          <a:p>
            <a:pPr algn="just"/>
            <a:r>
              <a:rPr lang="es-ES" sz="2400" dirty="0" smtClean="0">
                <a:latin typeface="Arial Narrow" pitchFamily="34" charset="0"/>
              </a:rPr>
              <a:t>SE CARACTERIZA PORQUE PARA CONTROLAR LAS SALIDAS DE LAS MERCADERÍAS, LO HACE MEDIANTE EL CALCULO PROMEDIO DEL COSTO DE LAS MERCADERÍAS EXISTENTES Y LAS ULTIMAS INGRESADAS.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9 Grupo"/>
          <p:cNvGrpSpPr/>
          <p:nvPr/>
        </p:nvGrpSpPr>
        <p:grpSpPr>
          <a:xfrm>
            <a:off x="2285984" y="1643050"/>
            <a:ext cx="5916125" cy="1809958"/>
            <a:chOff x="1357290" y="1857364"/>
            <a:chExt cx="3714776" cy="1614246"/>
          </a:xfrm>
        </p:grpSpPr>
        <p:sp>
          <p:nvSpPr>
            <p:cNvPr id="13" name="12 CuadroTexto"/>
            <p:cNvSpPr txBox="1"/>
            <p:nvPr/>
          </p:nvSpPr>
          <p:spPr>
            <a:xfrm>
              <a:off x="1483553" y="2071678"/>
              <a:ext cx="3588513" cy="13999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dirty="0" smtClean="0"/>
                <a:t>Inventario de Mercaderías                          XXXX</a:t>
              </a:r>
            </a:p>
            <a:p>
              <a:r>
                <a:rPr lang="es-ES" sz="1600" dirty="0" smtClean="0"/>
                <a:t>Iva Pagado                                                 XXXX</a:t>
              </a:r>
            </a:p>
            <a:p>
              <a:r>
                <a:rPr lang="es-ES" sz="1600" dirty="0" smtClean="0"/>
                <a:t>	Caja, Bancos, Proveedores                          XXXX</a:t>
              </a:r>
            </a:p>
            <a:p>
              <a:r>
                <a:rPr lang="es-ES" sz="1600" dirty="0" smtClean="0"/>
                <a:t>                 Ret. Fuente I.R.</a:t>
              </a:r>
            </a:p>
            <a:p>
              <a:r>
                <a:rPr lang="es-ES" sz="1600" dirty="0" smtClean="0"/>
                <a:t>                 Ret. Fuente IVA</a:t>
              </a:r>
            </a:p>
            <a:p>
              <a:r>
                <a:rPr lang="es-ES" sz="1600" dirty="0" smtClean="0"/>
                <a:t>Para registrar la compra de mercaderías</a:t>
              </a:r>
              <a:endParaRPr lang="es-ES" sz="1600" dirty="0"/>
            </a:p>
          </p:txBody>
        </p:sp>
        <p:cxnSp>
          <p:nvCxnSpPr>
            <p:cNvPr id="15" name="14 Conector recto"/>
            <p:cNvCxnSpPr/>
            <p:nvPr/>
          </p:nvCxnSpPr>
          <p:spPr>
            <a:xfrm>
              <a:off x="1357290" y="2000240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>
              <a:off x="3357554" y="2000240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16 CuadroTexto"/>
            <p:cNvSpPr txBox="1"/>
            <p:nvPr/>
          </p:nvSpPr>
          <p:spPr>
            <a:xfrm>
              <a:off x="2928926" y="1857364"/>
              <a:ext cx="357190" cy="274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400" dirty="0" smtClean="0"/>
                <a:t>X</a:t>
              </a:r>
              <a:endParaRPr lang="es-ES" sz="1400" dirty="0"/>
            </a:p>
          </p:txBody>
        </p:sp>
      </p:grpSp>
      <p:sp>
        <p:nvSpPr>
          <p:cNvPr id="19" name="18 CuadroTexto"/>
          <p:cNvSpPr txBox="1"/>
          <p:nvPr/>
        </p:nvSpPr>
        <p:spPr>
          <a:xfrm>
            <a:off x="1857356" y="214290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400" b="1" dirty="0" smtClean="0">
                <a:latin typeface="Arial Narrow" pitchFamily="34" charset="0"/>
              </a:rPr>
              <a:t>SISTEMA DE CUENTA PERMANENTE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1500166" y="928670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400" b="1" dirty="0" smtClean="0">
                <a:latin typeface="Arial Narrow" pitchFamily="34" charset="0"/>
              </a:rPr>
              <a:t>ASIENTO COMPRA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1357290" y="3714752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400" b="1" dirty="0" smtClean="0">
                <a:latin typeface="Arial Narrow" pitchFamily="34" charset="0"/>
              </a:rPr>
              <a:t>ASIENTO DEVOLUCION EN COMPRA</a:t>
            </a:r>
          </a:p>
        </p:txBody>
      </p:sp>
      <p:grpSp>
        <p:nvGrpSpPr>
          <p:cNvPr id="29" name="19 Grupo"/>
          <p:cNvGrpSpPr/>
          <p:nvPr/>
        </p:nvGrpSpPr>
        <p:grpSpPr>
          <a:xfrm>
            <a:off x="1643042" y="4429132"/>
            <a:ext cx="6858016" cy="1317516"/>
            <a:chOff x="1357290" y="1857364"/>
            <a:chExt cx="3714776" cy="1175052"/>
          </a:xfrm>
        </p:grpSpPr>
        <p:sp>
          <p:nvSpPr>
            <p:cNvPr id="30" name="29 CuadroTexto"/>
            <p:cNvSpPr txBox="1"/>
            <p:nvPr/>
          </p:nvSpPr>
          <p:spPr>
            <a:xfrm>
              <a:off x="1483553" y="2071678"/>
              <a:ext cx="3588513" cy="9607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dirty="0" smtClean="0"/>
                <a:t>Caja, Bancos, Proveedores                          XXXX</a:t>
              </a:r>
            </a:p>
            <a:p>
              <a:r>
                <a:rPr lang="es-ES" sz="1600" dirty="0" smtClean="0"/>
                <a:t>                        Inventario de Mercaderías                          XXXX</a:t>
              </a:r>
            </a:p>
            <a:p>
              <a:r>
                <a:rPr lang="es-ES" sz="1600" dirty="0" smtClean="0"/>
                <a:t>                        Iva Pagado                                                 XXXX</a:t>
              </a:r>
            </a:p>
            <a:p>
              <a:r>
                <a:rPr lang="es-ES" sz="1600" dirty="0" smtClean="0"/>
                <a:t>Para registrar la devolución de compra de mercaderías</a:t>
              </a:r>
              <a:endParaRPr lang="es-ES" sz="1600" dirty="0"/>
            </a:p>
          </p:txBody>
        </p:sp>
        <p:cxnSp>
          <p:nvCxnSpPr>
            <p:cNvPr id="31" name="30 Conector recto"/>
            <p:cNvCxnSpPr/>
            <p:nvPr/>
          </p:nvCxnSpPr>
          <p:spPr>
            <a:xfrm>
              <a:off x="1357290" y="2000240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Conector recto"/>
            <p:cNvCxnSpPr/>
            <p:nvPr/>
          </p:nvCxnSpPr>
          <p:spPr>
            <a:xfrm>
              <a:off x="3357554" y="2000240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34 CuadroTexto"/>
            <p:cNvSpPr txBox="1"/>
            <p:nvPr/>
          </p:nvSpPr>
          <p:spPr>
            <a:xfrm>
              <a:off x="2928926" y="1857364"/>
              <a:ext cx="357190" cy="274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dirty="0" smtClean="0"/>
                <a:t>X</a:t>
              </a:r>
              <a:endParaRPr lang="es-ES" sz="1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9 Grupo"/>
          <p:cNvGrpSpPr/>
          <p:nvPr/>
        </p:nvGrpSpPr>
        <p:grpSpPr>
          <a:xfrm>
            <a:off x="2285984" y="1643050"/>
            <a:ext cx="5916125" cy="1809958"/>
            <a:chOff x="1357290" y="1857364"/>
            <a:chExt cx="3714776" cy="1614246"/>
          </a:xfrm>
        </p:grpSpPr>
        <p:sp>
          <p:nvSpPr>
            <p:cNvPr id="13" name="12 CuadroTexto"/>
            <p:cNvSpPr txBox="1"/>
            <p:nvPr/>
          </p:nvSpPr>
          <p:spPr>
            <a:xfrm>
              <a:off x="1483553" y="2071678"/>
              <a:ext cx="3588513" cy="13999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dirty="0" smtClean="0"/>
                <a:t>Caja, Bancos, Clientes                                 XXXX</a:t>
              </a:r>
            </a:p>
            <a:p>
              <a:r>
                <a:rPr lang="es-ES" sz="1600" dirty="0" smtClean="0"/>
                <a:t>Anticipo Ret. Fuente I.R.                              XXXX</a:t>
              </a:r>
            </a:p>
            <a:p>
              <a:r>
                <a:rPr lang="es-ES" sz="1600" dirty="0" smtClean="0"/>
                <a:t>Anticipo Ret. Fuente IVA                              XXXX</a:t>
              </a:r>
            </a:p>
            <a:p>
              <a:r>
                <a:rPr lang="es-ES" sz="1600" dirty="0" smtClean="0"/>
                <a:t>	Ventas                                                   XXXX</a:t>
              </a:r>
            </a:p>
            <a:p>
              <a:r>
                <a:rPr lang="es-ES" sz="1600" dirty="0" smtClean="0"/>
                <a:t>                Iva Cobrado                                           XXXX</a:t>
              </a:r>
            </a:p>
            <a:p>
              <a:r>
                <a:rPr lang="es-ES" sz="1600" dirty="0" smtClean="0"/>
                <a:t>Para registrar la venta de mercaderías</a:t>
              </a:r>
              <a:endParaRPr lang="es-ES" sz="1600" dirty="0"/>
            </a:p>
          </p:txBody>
        </p:sp>
        <p:cxnSp>
          <p:nvCxnSpPr>
            <p:cNvPr id="15" name="14 Conector recto"/>
            <p:cNvCxnSpPr/>
            <p:nvPr/>
          </p:nvCxnSpPr>
          <p:spPr>
            <a:xfrm>
              <a:off x="1357290" y="2000240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>
              <a:off x="3357554" y="2000240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16 CuadroTexto"/>
            <p:cNvSpPr txBox="1"/>
            <p:nvPr/>
          </p:nvSpPr>
          <p:spPr>
            <a:xfrm>
              <a:off x="2928926" y="1857364"/>
              <a:ext cx="357190" cy="274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400" dirty="0" smtClean="0"/>
                <a:t>X</a:t>
              </a:r>
              <a:endParaRPr lang="es-ES" sz="1400" dirty="0"/>
            </a:p>
          </p:txBody>
        </p:sp>
      </p:grpSp>
      <p:sp>
        <p:nvSpPr>
          <p:cNvPr id="19" name="18 CuadroTexto"/>
          <p:cNvSpPr txBox="1"/>
          <p:nvPr/>
        </p:nvSpPr>
        <p:spPr>
          <a:xfrm>
            <a:off x="1857356" y="214290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400" b="1" dirty="0" smtClean="0">
                <a:latin typeface="Arial Narrow" pitchFamily="34" charset="0"/>
              </a:rPr>
              <a:t>SISTEMA DE CUENTA PERMANENTE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1500166" y="928670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400" b="1" dirty="0" smtClean="0">
                <a:latin typeface="Arial Narrow" pitchFamily="34" charset="0"/>
              </a:rPr>
              <a:t>ASIENTO VENTA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1357290" y="3714752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400" b="1" dirty="0" smtClean="0">
                <a:latin typeface="Arial Narrow" pitchFamily="34" charset="0"/>
              </a:rPr>
              <a:t>ASIENTO COSTO DE VENTA</a:t>
            </a:r>
          </a:p>
        </p:txBody>
      </p:sp>
      <p:grpSp>
        <p:nvGrpSpPr>
          <p:cNvPr id="3" name="19 Grupo"/>
          <p:cNvGrpSpPr/>
          <p:nvPr/>
        </p:nvGrpSpPr>
        <p:grpSpPr>
          <a:xfrm>
            <a:off x="1643042" y="4429132"/>
            <a:ext cx="6858016" cy="1071295"/>
            <a:chOff x="1357290" y="1857364"/>
            <a:chExt cx="3714776" cy="955455"/>
          </a:xfrm>
        </p:grpSpPr>
        <p:sp>
          <p:nvSpPr>
            <p:cNvPr id="30" name="29 CuadroTexto"/>
            <p:cNvSpPr txBox="1"/>
            <p:nvPr/>
          </p:nvSpPr>
          <p:spPr>
            <a:xfrm>
              <a:off x="1483553" y="2071678"/>
              <a:ext cx="3588513" cy="7411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dirty="0" smtClean="0"/>
                <a:t>Costo de Venta                                                     XXXX</a:t>
              </a:r>
            </a:p>
            <a:p>
              <a:r>
                <a:rPr lang="es-ES" sz="1600" dirty="0" smtClean="0"/>
                <a:t>                        Inventario de Mercaderías                          XXXX</a:t>
              </a:r>
            </a:p>
            <a:p>
              <a:r>
                <a:rPr lang="es-ES" sz="1600" dirty="0" smtClean="0"/>
                <a:t>Para registrar el costo de la venta</a:t>
              </a:r>
              <a:endParaRPr lang="es-ES" sz="1600" dirty="0"/>
            </a:p>
          </p:txBody>
        </p:sp>
        <p:cxnSp>
          <p:nvCxnSpPr>
            <p:cNvPr id="31" name="30 Conector recto"/>
            <p:cNvCxnSpPr/>
            <p:nvPr/>
          </p:nvCxnSpPr>
          <p:spPr>
            <a:xfrm>
              <a:off x="1357290" y="2000240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Conector recto"/>
            <p:cNvCxnSpPr/>
            <p:nvPr/>
          </p:nvCxnSpPr>
          <p:spPr>
            <a:xfrm>
              <a:off x="3357554" y="2000240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34 CuadroTexto"/>
            <p:cNvSpPr txBox="1"/>
            <p:nvPr/>
          </p:nvSpPr>
          <p:spPr>
            <a:xfrm>
              <a:off x="2928926" y="1857364"/>
              <a:ext cx="357190" cy="274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dirty="0" smtClean="0"/>
                <a:t>X</a:t>
              </a:r>
              <a:endParaRPr lang="es-ES" sz="1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9 Grupo"/>
          <p:cNvGrpSpPr/>
          <p:nvPr/>
        </p:nvGrpSpPr>
        <p:grpSpPr>
          <a:xfrm>
            <a:off x="2285984" y="1643050"/>
            <a:ext cx="5916125" cy="1317516"/>
            <a:chOff x="1357290" y="1857364"/>
            <a:chExt cx="3714776" cy="1175052"/>
          </a:xfrm>
        </p:grpSpPr>
        <p:sp>
          <p:nvSpPr>
            <p:cNvPr id="13" name="12 CuadroTexto"/>
            <p:cNvSpPr txBox="1"/>
            <p:nvPr/>
          </p:nvSpPr>
          <p:spPr>
            <a:xfrm>
              <a:off x="1483553" y="2071678"/>
              <a:ext cx="3588513" cy="9607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dirty="0" smtClean="0"/>
                <a:t>Ventas                                                   XXXX</a:t>
              </a:r>
            </a:p>
            <a:p>
              <a:r>
                <a:rPr lang="es-ES" sz="1600" dirty="0" smtClean="0"/>
                <a:t>Iva Cobrado                                           XXXX</a:t>
              </a:r>
            </a:p>
            <a:p>
              <a:r>
                <a:rPr lang="es-ES" sz="1600" dirty="0" smtClean="0"/>
                <a:t>	Caja, Bancos, Clientes                                 XXXX</a:t>
              </a:r>
            </a:p>
            <a:p>
              <a:r>
                <a:rPr lang="es-ES" sz="1600" dirty="0" smtClean="0"/>
                <a:t>Para registrar la devolución en venta de mercaderías</a:t>
              </a:r>
              <a:endParaRPr lang="es-ES" sz="1600" dirty="0"/>
            </a:p>
          </p:txBody>
        </p:sp>
        <p:cxnSp>
          <p:nvCxnSpPr>
            <p:cNvPr id="15" name="14 Conector recto"/>
            <p:cNvCxnSpPr/>
            <p:nvPr/>
          </p:nvCxnSpPr>
          <p:spPr>
            <a:xfrm>
              <a:off x="1357290" y="2000240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>
              <a:off x="3357554" y="2000240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16 CuadroTexto"/>
            <p:cNvSpPr txBox="1"/>
            <p:nvPr/>
          </p:nvSpPr>
          <p:spPr>
            <a:xfrm>
              <a:off x="2928926" y="1857364"/>
              <a:ext cx="357190" cy="274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400" dirty="0" smtClean="0"/>
                <a:t>X</a:t>
              </a:r>
              <a:endParaRPr lang="es-ES" sz="1400" dirty="0"/>
            </a:p>
          </p:txBody>
        </p:sp>
      </p:grpSp>
      <p:sp>
        <p:nvSpPr>
          <p:cNvPr id="19" name="18 CuadroTexto"/>
          <p:cNvSpPr txBox="1"/>
          <p:nvPr/>
        </p:nvSpPr>
        <p:spPr>
          <a:xfrm>
            <a:off x="1857356" y="214290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400" b="1" dirty="0" smtClean="0">
                <a:latin typeface="Arial Narrow" pitchFamily="34" charset="0"/>
              </a:rPr>
              <a:t>SISTEMA DE CUENTA PERMANENTE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1500166" y="928670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400" b="1" dirty="0" smtClean="0">
                <a:latin typeface="Arial Narrow" pitchFamily="34" charset="0"/>
              </a:rPr>
              <a:t>ASIENTO  DEVOLUCION EN VENTA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1357290" y="3714752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400" b="1" dirty="0" smtClean="0">
                <a:latin typeface="Arial Narrow" pitchFamily="34" charset="0"/>
              </a:rPr>
              <a:t>ASIENTO DEVOLUCION VENTA COSTO DE VENTA</a:t>
            </a:r>
          </a:p>
        </p:txBody>
      </p:sp>
      <p:grpSp>
        <p:nvGrpSpPr>
          <p:cNvPr id="3" name="19 Grupo"/>
          <p:cNvGrpSpPr/>
          <p:nvPr/>
        </p:nvGrpSpPr>
        <p:grpSpPr>
          <a:xfrm>
            <a:off x="1643042" y="4429133"/>
            <a:ext cx="6858016" cy="1071293"/>
            <a:chOff x="1357290" y="1857364"/>
            <a:chExt cx="3714776" cy="955453"/>
          </a:xfrm>
        </p:grpSpPr>
        <p:sp>
          <p:nvSpPr>
            <p:cNvPr id="30" name="29 CuadroTexto"/>
            <p:cNvSpPr txBox="1"/>
            <p:nvPr/>
          </p:nvSpPr>
          <p:spPr>
            <a:xfrm>
              <a:off x="1483553" y="2071677"/>
              <a:ext cx="3588513" cy="7411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dirty="0" smtClean="0"/>
                <a:t> Inventario de Mercaderías                          XXXX</a:t>
              </a:r>
            </a:p>
            <a:p>
              <a:r>
                <a:rPr lang="es-ES" sz="1600" dirty="0" smtClean="0"/>
                <a:t>                       Costo de Venta                                                     XXXX</a:t>
              </a:r>
            </a:p>
            <a:p>
              <a:r>
                <a:rPr lang="es-ES" sz="1600" dirty="0" smtClean="0"/>
                <a:t>Para registrar el costo de la devolución</a:t>
              </a:r>
              <a:endParaRPr lang="es-ES" sz="1600" dirty="0"/>
            </a:p>
          </p:txBody>
        </p:sp>
        <p:cxnSp>
          <p:nvCxnSpPr>
            <p:cNvPr id="31" name="30 Conector recto"/>
            <p:cNvCxnSpPr/>
            <p:nvPr/>
          </p:nvCxnSpPr>
          <p:spPr>
            <a:xfrm>
              <a:off x="1357290" y="2000240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Conector recto"/>
            <p:cNvCxnSpPr/>
            <p:nvPr/>
          </p:nvCxnSpPr>
          <p:spPr>
            <a:xfrm>
              <a:off x="3357554" y="2000240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34 CuadroTexto"/>
            <p:cNvSpPr txBox="1"/>
            <p:nvPr/>
          </p:nvSpPr>
          <p:spPr>
            <a:xfrm>
              <a:off x="2928926" y="1857364"/>
              <a:ext cx="357190" cy="274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dirty="0" smtClean="0"/>
                <a:t>X</a:t>
              </a:r>
              <a:endParaRPr lang="es-ES" sz="1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357290" y="285728"/>
            <a:ext cx="742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3200" b="1" dirty="0" smtClean="0">
                <a:latin typeface="Arial Narrow" pitchFamily="34" charset="0"/>
              </a:rPr>
              <a:t>MERCADERIAS</a:t>
            </a:r>
            <a:endParaRPr lang="es-ES" sz="3200" dirty="0">
              <a:latin typeface="Arial Narrow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214414" y="1000108"/>
            <a:ext cx="79295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400" b="1" dirty="0" smtClean="0">
                <a:latin typeface="Arial Narrow" pitchFamily="34" charset="0"/>
              </a:rPr>
              <a:t>SISTEMAS DE REGISTRO Y CONTROL</a:t>
            </a:r>
            <a:endParaRPr lang="es-ES" sz="2400" dirty="0">
              <a:latin typeface="Arial Narrow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571604" y="1785926"/>
            <a:ext cx="6572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C" sz="2400" dirty="0" smtClean="0">
                <a:latin typeface="Arial Narrow" pitchFamily="34" charset="0"/>
              </a:rPr>
              <a:t>SISTEMA DE CUENTA MULTIPLE </a:t>
            </a:r>
          </a:p>
          <a:p>
            <a:pPr>
              <a:buFont typeface="Arial" pitchFamily="34" charset="0"/>
              <a:buChar char="•"/>
            </a:pPr>
            <a:r>
              <a:rPr lang="es-EC" sz="2400" dirty="0" smtClean="0">
                <a:latin typeface="Arial Narrow" pitchFamily="34" charset="0"/>
              </a:rPr>
              <a:t>SISTEMA DE PERMANENCIA DE INVENTARIOS</a:t>
            </a:r>
            <a:endParaRPr lang="es-ES" sz="2400" dirty="0">
              <a:latin typeface="Arial Narrow" pitchFamily="34" charset="0"/>
            </a:endParaRPr>
          </a:p>
        </p:txBody>
      </p:sp>
      <p:pic>
        <p:nvPicPr>
          <p:cNvPr id="2050" name="Picture 2" descr="http://www.blogdetrabajo.com/wp-content/uploads/gente_trabajand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3214686"/>
            <a:ext cx="3658287" cy="24431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1500166" y="285728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400" b="1" dirty="0" smtClean="0">
                <a:latin typeface="Arial Narrow" pitchFamily="34" charset="0"/>
              </a:rPr>
              <a:t>SISTEMA DE CUENTA MULTIPLE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214414" y="1500174"/>
            <a:ext cx="7429552" cy="7386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C" dirty="0" smtClean="0">
                <a:latin typeface="Arial Narrow" pitchFamily="34" charset="0"/>
              </a:rPr>
              <a:t>CONOCIDO TAMBIEN COMO PERIODICO, ES AQUEL QUE SE CARACTERIZA POR LLEVAR UN CONTROL DETALLADO MEDIANTE VARIAS CUENTAS</a:t>
            </a:r>
            <a:r>
              <a:rPr lang="es-EC" sz="2400" dirty="0" smtClean="0">
                <a:latin typeface="Arial Narrow" pitchFamily="34" charset="0"/>
              </a:rPr>
              <a:t>.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357290" y="785794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400" b="1" dirty="0" smtClean="0">
                <a:latin typeface="Arial Narrow" pitchFamily="34" charset="0"/>
              </a:rPr>
              <a:t>CONCEPTO 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1285852" y="3143248"/>
            <a:ext cx="7429552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s-EC" sz="1600" dirty="0" smtClean="0">
                <a:latin typeface="Arial Narrow" pitchFamily="34" charset="0"/>
              </a:rPr>
              <a:t>OFRECE INFORMACIÒN DETALLA DE CADA CUENTA</a:t>
            </a:r>
          </a:p>
          <a:p>
            <a:pPr algn="just">
              <a:buFont typeface="Arial" pitchFamily="34" charset="0"/>
              <a:buChar char="•"/>
            </a:pPr>
            <a:r>
              <a:rPr lang="es-EC" sz="1600" dirty="0" smtClean="0">
                <a:latin typeface="Arial Narrow" pitchFamily="34" charset="0"/>
              </a:rPr>
              <a:t>ES DE FACIL APLICACIÓN Y COMPRENSIÓN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1285852" y="2500306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400" b="1" dirty="0" smtClean="0">
                <a:latin typeface="Arial Narrow" pitchFamily="34" charset="0"/>
              </a:rPr>
              <a:t>VENTAJAS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1214414" y="4714884"/>
            <a:ext cx="7643866" cy="15696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s-EC" sz="1600" dirty="0" smtClean="0">
                <a:latin typeface="Arial Narrow" pitchFamily="34" charset="0"/>
              </a:rPr>
              <a:t>NO PERMITE UN CONTROL ADECUADO DE LA BODEGA, DEBIDO A LA AUSENCIA DE CONTROL MINUCIOSO DEL MOVIMIENTO DE ENTRADAS Y SALIDAS. EL INVENTARIO SOLO SE PUEDE OBTENER EXTRACONTABLE, TOMANDO INVENTARIO FISICO</a:t>
            </a:r>
          </a:p>
          <a:p>
            <a:pPr algn="just"/>
            <a:endParaRPr lang="es-EC" sz="1600" dirty="0" smtClean="0">
              <a:latin typeface="Arial Narrow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EC" sz="1600" dirty="0" smtClean="0">
                <a:latin typeface="Arial Narrow" pitchFamily="34" charset="0"/>
              </a:rPr>
              <a:t>NO INFORMA OPORTUNAMENTE NI PROPORCIONA DATOS SOBRE EL COSTO DE VENTAS EN UN MOMENTO DETERMINADO.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1214414" y="4071942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400" b="1" dirty="0" smtClean="0">
                <a:latin typeface="Arial Narrow" pitchFamily="34" charset="0"/>
              </a:rPr>
              <a:t>DESVENTAJAS DEL SISTEMA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1500166" y="285728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400" b="1" dirty="0" smtClean="0">
                <a:latin typeface="Arial Narrow" pitchFamily="34" charset="0"/>
              </a:rPr>
              <a:t>SISTEMA DE CUENTA MULTIPLE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357290" y="1928802"/>
            <a:ext cx="7429552" cy="34163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s-EC" sz="2400" dirty="0" smtClean="0">
                <a:latin typeface="Arial Narrow" pitchFamily="34" charset="0"/>
              </a:rPr>
              <a:t>VENTAS</a:t>
            </a:r>
          </a:p>
          <a:p>
            <a:pPr algn="just">
              <a:buFont typeface="Arial" pitchFamily="34" charset="0"/>
              <a:buChar char="•"/>
            </a:pPr>
            <a:r>
              <a:rPr lang="es-EC" sz="2400" dirty="0" smtClean="0">
                <a:latin typeface="Arial Narrow" pitchFamily="34" charset="0"/>
              </a:rPr>
              <a:t>COMPRAS </a:t>
            </a:r>
          </a:p>
          <a:p>
            <a:pPr algn="just">
              <a:buFont typeface="Arial" pitchFamily="34" charset="0"/>
              <a:buChar char="•"/>
            </a:pPr>
            <a:r>
              <a:rPr lang="es-EC" sz="2400" dirty="0" smtClean="0">
                <a:latin typeface="Arial Narrow" pitchFamily="34" charset="0"/>
              </a:rPr>
              <a:t>INVENTARIO DE MERCADERÍAS</a:t>
            </a:r>
          </a:p>
          <a:p>
            <a:pPr algn="just">
              <a:buFont typeface="Arial" pitchFamily="34" charset="0"/>
              <a:buChar char="•"/>
            </a:pPr>
            <a:r>
              <a:rPr lang="es-EC" sz="2400" dirty="0" smtClean="0">
                <a:latin typeface="Arial Narrow" pitchFamily="34" charset="0"/>
              </a:rPr>
              <a:t>DEVOLUCIONES TANTO EN VENTAS COMO EN COMPRAS</a:t>
            </a:r>
          </a:p>
          <a:p>
            <a:pPr algn="just">
              <a:buFont typeface="Arial" pitchFamily="34" charset="0"/>
              <a:buChar char="•"/>
            </a:pPr>
            <a:r>
              <a:rPr lang="es-EC" sz="2400" dirty="0" smtClean="0">
                <a:latin typeface="Arial Narrow" pitchFamily="34" charset="0"/>
              </a:rPr>
              <a:t>DESCUENTO TANTO EN VENTAS COMO EN COMPRAS</a:t>
            </a:r>
          </a:p>
          <a:p>
            <a:pPr algn="just">
              <a:buFont typeface="Arial" pitchFamily="34" charset="0"/>
              <a:buChar char="•"/>
            </a:pPr>
            <a:r>
              <a:rPr lang="es-EC" sz="2400" dirty="0" smtClean="0">
                <a:latin typeface="Arial Narrow" pitchFamily="34" charset="0"/>
              </a:rPr>
              <a:t>TRANSPORTE EN COMPRAS</a:t>
            </a:r>
          </a:p>
          <a:p>
            <a:pPr algn="just">
              <a:buFont typeface="Arial" pitchFamily="34" charset="0"/>
              <a:buChar char="•"/>
            </a:pPr>
            <a:r>
              <a:rPr lang="es-EC" sz="2400" dirty="0" smtClean="0">
                <a:latin typeface="Arial Narrow" pitchFamily="34" charset="0"/>
              </a:rPr>
              <a:t>COSTO DE VENTAS</a:t>
            </a:r>
          </a:p>
          <a:p>
            <a:pPr algn="just">
              <a:buFont typeface="Arial" pitchFamily="34" charset="0"/>
              <a:buChar char="•"/>
            </a:pPr>
            <a:r>
              <a:rPr lang="es-EC" sz="2400" dirty="0" smtClean="0">
                <a:latin typeface="Arial Narrow" pitchFamily="34" charset="0"/>
              </a:rPr>
              <a:t>UTILIDAD BRUTA EN VENTAS</a:t>
            </a:r>
          </a:p>
          <a:p>
            <a:pPr algn="just">
              <a:buFont typeface="Arial" pitchFamily="34" charset="0"/>
              <a:buChar char="•"/>
            </a:pPr>
            <a:endParaRPr lang="es-EC" sz="2400" dirty="0" smtClean="0"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500166" y="1071546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400" b="1" dirty="0" smtClean="0">
                <a:latin typeface="Arial Narrow" pitchFamily="34" charset="0"/>
              </a:rPr>
              <a:t>CUENTAS QUE INTERVIENEN EN EL SISTEMA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3643306" y="1428736"/>
            <a:ext cx="2143140" cy="510778"/>
          </a:xfrm>
          <a:prstGeom prst="roundRect">
            <a:avLst/>
          </a:prstGeom>
          <a:ln w="28575"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C" sz="2400" dirty="0" smtClean="0">
                <a:latin typeface="Arial Narrow" pitchFamily="34" charset="0"/>
              </a:rPr>
              <a:t>VENTAS 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643042" y="2357430"/>
            <a:ext cx="6643734" cy="1328023"/>
          </a:xfrm>
          <a:prstGeom prst="roundRect">
            <a:avLst/>
          </a:prstGeom>
          <a:ln w="28575"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400" dirty="0" smtClean="0">
                <a:latin typeface="Arial Narrow" pitchFamily="34" charset="0"/>
              </a:rPr>
              <a:t>ESTA CUENTA ES DE NATURALEZA ACREEDORA, SE LA UTILIZA PARA CONTABILIZAR LAS VENTAS EFECTUADAS POR LA EMPRESA.</a:t>
            </a:r>
            <a:endParaRPr lang="es-ES" sz="2400" dirty="0">
              <a:latin typeface="Arial Narrow" pitchFamily="34" charset="0"/>
            </a:endParaRPr>
          </a:p>
        </p:txBody>
      </p:sp>
      <p:cxnSp>
        <p:nvCxnSpPr>
          <p:cNvPr id="8" name="7 Conector recto de flecha"/>
          <p:cNvCxnSpPr>
            <a:stCxn id="5" idx="2"/>
          </p:cNvCxnSpPr>
          <p:nvPr/>
        </p:nvCxnSpPr>
        <p:spPr>
          <a:xfrm rot="5400000">
            <a:off x="4505918" y="2148472"/>
            <a:ext cx="417916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7 Grupo"/>
          <p:cNvGrpSpPr/>
          <p:nvPr/>
        </p:nvGrpSpPr>
        <p:grpSpPr>
          <a:xfrm>
            <a:off x="2071670" y="3929066"/>
            <a:ext cx="5643602" cy="1948875"/>
            <a:chOff x="2071670" y="1000108"/>
            <a:chExt cx="5643602" cy="1948875"/>
          </a:xfrm>
        </p:grpSpPr>
        <p:sp>
          <p:nvSpPr>
            <p:cNvPr id="10" name="9 CuadroTexto"/>
            <p:cNvSpPr txBox="1"/>
            <p:nvPr/>
          </p:nvSpPr>
          <p:spPr>
            <a:xfrm>
              <a:off x="2143108" y="1071546"/>
              <a:ext cx="2357454" cy="18774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C" b="1" dirty="0" smtClean="0">
                  <a:latin typeface="Arial Narrow" pitchFamily="34" charset="0"/>
                </a:rPr>
                <a:t>SE DEBITA POR:</a:t>
              </a:r>
            </a:p>
            <a:p>
              <a:pPr algn="ctr"/>
              <a:endParaRPr lang="es-EC" b="1" dirty="0" smtClean="0">
                <a:latin typeface="Arial Narrow" pitchFamily="34" charset="0"/>
              </a:endParaRPr>
            </a:p>
            <a:p>
              <a:pPr marL="342900" indent="-342900" algn="just">
                <a:buFont typeface="+mj-lt"/>
                <a:buAutoNum type="arabicPeriod"/>
              </a:pPr>
              <a:r>
                <a:rPr lang="es-EC" sz="1600" dirty="0" smtClean="0">
                  <a:latin typeface="Arial Narrow" pitchFamily="34" charset="0"/>
                </a:rPr>
                <a:t>POR LOS AJUSTES PARA SALDAR LOS DESCUENTOS Y DEVOLUCIONES EN VENTAS.</a:t>
              </a:r>
              <a:endParaRPr lang="es-EC" sz="1600" dirty="0">
                <a:latin typeface="Arial Narrow" pitchFamily="34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214942" y="1142984"/>
              <a:ext cx="2357454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C" b="1" dirty="0" smtClean="0">
                  <a:latin typeface="Arial Narrow" pitchFamily="34" charset="0"/>
                </a:rPr>
                <a:t>SE ACREDITA POR:</a:t>
              </a:r>
            </a:p>
            <a:p>
              <a:pPr algn="ctr"/>
              <a:endParaRPr lang="es-EC" b="1" dirty="0" smtClean="0">
                <a:latin typeface="Arial Narrow" pitchFamily="34" charset="0"/>
              </a:endParaRPr>
            </a:p>
            <a:p>
              <a:pPr marL="342900" indent="-342900" algn="just">
                <a:buFont typeface="+mj-lt"/>
                <a:buAutoNum type="arabicPeriod"/>
              </a:pPr>
              <a:r>
                <a:rPr lang="es-EC" sz="1600" dirty="0" smtClean="0">
                  <a:latin typeface="Arial Narrow" pitchFamily="34" charset="0"/>
                </a:rPr>
                <a:t>POR EL REGISTRO DE LAS VENTAS REALIZADAS.</a:t>
              </a:r>
              <a:endParaRPr lang="es-EC" sz="1600" dirty="0">
                <a:latin typeface="Arial Narrow" pitchFamily="34" charset="0"/>
              </a:endParaRPr>
            </a:p>
          </p:txBody>
        </p:sp>
        <p:cxnSp>
          <p:nvCxnSpPr>
            <p:cNvPr id="13" name="12 Conector recto"/>
            <p:cNvCxnSpPr/>
            <p:nvPr/>
          </p:nvCxnSpPr>
          <p:spPr>
            <a:xfrm>
              <a:off x="2071670" y="1000108"/>
              <a:ext cx="564360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Conector recto"/>
            <p:cNvCxnSpPr/>
            <p:nvPr/>
          </p:nvCxnSpPr>
          <p:spPr>
            <a:xfrm rot="5400000">
              <a:off x="3929852" y="1928802"/>
              <a:ext cx="1856594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15 CuadroTexto"/>
          <p:cNvSpPr txBox="1"/>
          <p:nvPr/>
        </p:nvSpPr>
        <p:spPr>
          <a:xfrm>
            <a:off x="1643042" y="214290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400" b="1" dirty="0" smtClean="0">
                <a:latin typeface="Arial Narrow" pitchFamily="34" charset="0"/>
              </a:rPr>
              <a:t>SISTEMA DE CUENTA MULTIPLE 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1643042" y="785794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400" b="1" dirty="0" smtClean="0">
                <a:latin typeface="Arial Narrow" pitchFamily="34" charset="0"/>
              </a:rPr>
              <a:t>CUENTAS QUE INTERVIENEN EN EL SISTEMA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CuadroTexto"/>
          <p:cNvSpPr txBox="1"/>
          <p:nvPr/>
        </p:nvSpPr>
        <p:spPr>
          <a:xfrm>
            <a:off x="1643042" y="1785926"/>
            <a:ext cx="4500594" cy="510778"/>
          </a:xfrm>
          <a:prstGeom prst="roundRect">
            <a:avLst/>
          </a:prstGeom>
          <a:ln w="28575"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400" b="1" dirty="0" smtClean="0">
                <a:latin typeface="Arial Narrow" pitchFamily="34" charset="0"/>
              </a:rPr>
              <a:t>ASIENTO CONTABLE VENTAS</a:t>
            </a:r>
            <a:endParaRPr lang="es-ES" sz="2400" b="1" dirty="0">
              <a:latin typeface="Arial Narrow" pitchFamily="34" charset="0"/>
            </a:endParaRPr>
          </a:p>
        </p:txBody>
      </p:sp>
      <p:grpSp>
        <p:nvGrpSpPr>
          <p:cNvPr id="2" name="19 Grupo"/>
          <p:cNvGrpSpPr/>
          <p:nvPr/>
        </p:nvGrpSpPr>
        <p:grpSpPr>
          <a:xfrm>
            <a:off x="2143108" y="2857496"/>
            <a:ext cx="5929353" cy="1362970"/>
            <a:chOff x="1357290" y="1857364"/>
            <a:chExt cx="3723082" cy="1215591"/>
          </a:xfrm>
        </p:grpSpPr>
        <p:sp>
          <p:nvSpPr>
            <p:cNvPr id="11" name="10 CuadroTexto"/>
            <p:cNvSpPr txBox="1"/>
            <p:nvPr/>
          </p:nvSpPr>
          <p:spPr>
            <a:xfrm>
              <a:off x="1491859" y="2112217"/>
              <a:ext cx="3588513" cy="9607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dirty="0" smtClean="0"/>
                <a:t>Caja, Bancos, Clientes                                            XXXX</a:t>
              </a:r>
            </a:p>
            <a:p>
              <a:r>
                <a:rPr lang="es-ES" sz="1600" dirty="0" smtClean="0"/>
                <a:t>	Ventas                                                          XXXX</a:t>
              </a:r>
            </a:p>
            <a:p>
              <a:r>
                <a:rPr lang="es-ES" sz="1600" dirty="0" smtClean="0"/>
                <a:t>                IVA Cobrado                                                 XXXX</a:t>
              </a:r>
            </a:p>
            <a:p>
              <a:r>
                <a:rPr lang="es-ES" sz="1600" dirty="0" smtClean="0"/>
                <a:t>Para registrar la venta de mercaderías</a:t>
              </a:r>
              <a:endParaRPr lang="es-ES" sz="1600" dirty="0"/>
            </a:p>
          </p:txBody>
        </p:sp>
        <p:cxnSp>
          <p:nvCxnSpPr>
            <p:cNvPr id="13" name="12 Conector recto"/>
            <p:cNvCxnSpPr/>
            <p:nvPr/>
          </p:nvCxnSpPr>
          <p:spPr>
            <a:xfrm>
              <a:off x="1357290" y="2000240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Conector recto"/>
            <p:cNvCxnSpPr/>
            <p:nvPr/>
          </p:nvCxnSpPr>
          <p:spPr>
            <a:xfrm>
              <a:off x="3357554" y="2000240"/>
              <a:ext cx="142876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14 CuadroTexto"/>
            <p:cNvSpPr txBox="1"/>
            <p:nvPr/>
          </p:nvSpPr>
          <p:spPr>
            <a:xfrm>
              <a:off x="2928926" y="1857364"/>
              <a:ext cx="3571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dirty="0" smtClean="0"/>
                <a:t>x</a:t>
              </a:r>
              <a:endParaRPr lang="es-ES" sz="1400" dirty="0"/>
            </a:p>
          </p:txBody>
        </p:sp>
      </p:grpSp>
      <p:sp>
        <p:nvSpPr>
          <p:cNvPr id="9" name="8 CuadroTexto"/>
          <p:cNvSpPr txBox="1"/>
          <p:nvPr/>
        </p:nvSpPr>
        <p:spPr>
          <a:xfrm>
            <a:off x="1571604" y="357166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400" b="1" dirty="0" smtClean="0">
                <a:latin typeface="Arial Narrow" pitchFamily="34" charset="0"/>
              </a:rPr>
              <a:t>SISTEMA DE CUENTA MULTIPLE 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1571604" y="928670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400" b="1" dirty="0" smtClean="0">
                <a:latin typeface="Arial Narrow" pitchFamily="34" charset="0"/>
              </a:rPr>
              <a:t>CUENTAS QUE INTERVIENEN EN EL SISTEMA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2786050" y="1428736"/>
            <a:ext cx="4500594" cy="510778"/>
          </a:xfrm>
          <a:prstGeom prst="roundRect">
            <a:avLst/>
          </a:prstGeom>
          <a:ln w="28575"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C" sz="2400" dirty="0" smtClean="0">
                <a:latin typeface="Arial Narrow" pitchFamily="34" charset="0"/>
              </a:rPr>
              <a:t>DEVOLUCIONES EN VENTAS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643042" y="2357430"/>
            <a:ext cx="6643734" cy="1123712"/>
          </a:xfrm>
          <a:prstGeom prst="roundRect">
            <a:avLst/>
          </a:prstGeom>
          <a:ln w="28575"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000" dirty="0" smtClean="0">
                <a:latin typeface="Arial Narrow" pitchFamily="34" charset="0"/>
              </a:rPr>
              <a:t>CUENTA DE NATURALEZA DEUDORA, SE LA UTILIZA PARA REGISTRAR EL VALOR DE LAS DEVOLUCIONES DE LAS VENTAS EFECTUADAS A LOS CLIENTES</a:t>
            </a:r>
            <a:endParaRPr lang="es-ES" sz="2000" dirty="0">
              <a:latin typeface="Arial Narrow" pitchFamily="34" charset="0"/>
            </a:endParaRPr>
          </a:p>
        </p:txBody>
      </p:sp>
      <p:cxnSp>
        <p:nvCxnSpPr>
          <p:cNvPr id="8" name="7 Conector recto de flecha"/>
          <p:cNvCxnSpPr>
            <a:stCxn id="5" idx="2"/>
          </p:cNvCxnSpPr>
          <p:nvPr/>
        </p:nvCxnSpPr>
        <p:spPr>
          <a:xfrm rot="16200000" flipH="1">
            <a:off x="4845248" y="2130612"/>
            <a:ext cx="417916" cy="3571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7 Grupo"/>
          <p:cNvGrpSpPr/>
          <p:nvPr/>
        </p:nvGrpSpPr>
        <p:grpSpPr>
          <a:xfrm>
            <a:off x="2071670" y="3929066"/>
            <a:ext cx="5643602" cy="1948875"/>
            <a:chOff x="2071670" y="1000108"/>
            <a:chExt cx="5643602" cy="1948875"/>
          </a:xfrm>
        </p:grpSpPr>
        <p:sp>
          <p:nvSpPr>
            <p:cNvPr id="10" name="9 CuadroTexto"/>
            <p:cNvSpPr txBox="1"/>
            <p:nvPr/>
          </p:nvSpPr>
          <p:spPr>
            <a:xfrm>
              <a:off x="2143108" y="1071546"/>
              <a:ext cx="2357454" cy="18774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C" b="1" dirty="0" smtClean="0">
                  <a:latin typeface="Arial Narrow" pitchFamily="34" charset="0"/>
                </a:rPr>
                <a:t>SE DEBITA POR:</a:t>
              </a:r>
            </a:p>
            <a:p>
              <a:pPr algn="ctr"/>
              <a:endParaRPr lang="es-EC" b="1" dirty="0" smtClean="0">
                <a:latin typeface="Arial Narrow" pitchFamily="34" charset="0"/>
              </a:endParaRPr>
            </a:p>
            <a:p>
              <a:pPr marL="342900" indent="-342900" algn="just">
                <a:buFont typeface="+mj-lt"/>
                <a:buAutoNum type="arabicPeriod"/>
              </a:pPr>
              <a:r>
                <a:rPr lang="es-EC" sz="1600" dirty="0" smtClean="0">
                  <a:latin typeface="Arial Narrow" pitchFamily="34" charset="0"/>
                </a:rPr>
                <a:t>POR LOS VALORES DE LAS DEVOLUCIONES ACEPTADAS A LOS CLIENTES.</a:t>
              </a:r>
              <a:endParaRPr lang="es-EC" sz="1600" dirty="0">
                <a:latin typeface="Arial Narrow" pitchFamily="34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214942" y="1142984"/>
              <a:ext cx="2357454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C" b="1" dirty="0" smtClean="0">
                  <a:latin typeface="Arial Narrow" pitchFamily="34" charset="0"/>
                </a:rPr>
                <a:t>SE ACREDITA POR:</a:t>
              </a:r>
            </a:p>
            <a:p>
              <a:pPr algn="ctr"/>
              <a:endParaRPr lang="es-EC" b="1" dirty="0" smtClean="0">
                <a:latin typeface="Arial Narrow" pitchFamily="34" charset="0"/>
              </a:endParaRPr>
            </a:p>
            <a:p>
              <a:pPr marL="342900" indent="-342900" algn="just">
                <a:buFont typeface="+mj-lt"/>
                <a:buAutoNum type="arabicPeriod"/>
              </a:pPr>
              <a:r>
                <a:rPr lang="es-EC" sz="1600" dirty="0" smtClean="0">
                  <a:latin typeface="Arial Narrow" pitchFamily="34" charset="0"/>
                </a:rPr>
                <a:t>POR EL AJUSTE PARA DETERMINAR LAS VENTAS NETAS.</a:t>
              </a:r>
              <a:endParaRPr lang="es-EC" sz="1600" dirty="0">
                <a:latin typeface="Arial Narrow" pitchFamily="34" charset="0"/>
              </a:endParaRPr>
            </a:p>
          </p:txBody>
        </p:sp>
        <p:cxnSp>
          <p:nvCxnSpPr>
            <p:cNvPr id="13" name="12 Conector recto"/>
            <p:cNvCxnSpPr/>
            <p:nvPr/>
          </p:nvCxnSpPr>
          <p:spPr>
            <a:xfrm>
              <a:off x="2071670" y="1000108"/>
              <a:ext cx="5643602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Conector recto"/>
            <p:cNvCxnSpPr/>
            <p:nvPr/>
          </p:nvCxnSpPr>
          <p:spPr>
            <a:xfrm rot="5400000">
              <a:off x="3929852" y="1928802"/>
              <a:ext cx="1856594" cy="7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15 CuadroTexto"/>
          <p:cNvSpPr txBox="1"/>
          <p:nvPr/>
        </p:nvSpPr>
        <p:spPr>
          <a:xfrm>
            <a:off x="1643042" y="214290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400" b="1" dirty="0" smtClean="0">
                <a:latin typeface="Arial Narrow" pitchFamily="34" charset="0"/>
              </a:rPr>
              <a:t>SISTEMA DE CUENTA MULTIPLE 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1643042" y="785794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400" b="1" dirty="0" smtClean="0">
                <a:latin typeface="Arial Narrow" pitchFamily="34" charset="0"/>
              </a:rPr>
              <a:t>CUENTAS QUE INTERVIENEN EN EL SISTEMA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Vé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5845</TotalTime>
  <Words>1989</Words>
  <Application>Microsoft Office PowerPoint</Application>
  <PresentationFormat>Presentación en pantalla (4:3)</PresentationFormat>
  <Paragraphs>454</Paragraphs>
  <Slides>39</Slides>
  <Notes>39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39</vt:i4>
      </vt:variant>
    </vt:vector>
  </HeadingPairs>
  <TitlesOfParts>
    <vt:vector size="46" baseType="lpstr">
      <vt:lpstr>Arial</vt:lpstr>
      <vt:lpstr>Arial Narrow</vt:lpstr>
      <vt:lpstr>Calibri</vt:lpstr>
      <vt:lpstr>Gill Sans MT</vt:lpstr>
      <vt:lpstr>Verdana</vt:lpstr>
      <vt:lpstr>Wingdings 2</vt:lpstr>
      <vt:lpstr>Solsticio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LABSIST2-27</dc:creator>
  <cp:lastModifiedBy>LABSIST2-27</cp:lastModifiedBy>
  <cp:revision>603</cp:revision>
  <dcterms:modified xsi:type="dcterms:W3CDTF">2015-11-17T16:13:23Z</dcterms:modified>
</cp:coreProperties>
</file>