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1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61" r:id="rId9"/>
    <p:sldId id="346" r:id="rId10"/>
    <p:sldId id="362" r:id="rId11"/>
    <p:sldId id="347" r:id="rId12"/>
    <p:sldId id="363" r:id="rId13"/>
    <p:sldId id="348" r:id="rId14"/>
    <p:sldId id="364" r:id="rId15"/>
    <p:sldId id="349" r:id="rId16"/>
    <p:sldId id="365" r:id="rId17"/>
    <p:sldId id="351" r:id="rId18"/>
    <p:sldId id="366" r:id="rId19"/>
    <p:sldId id="352" r:id="rId20"/>
    <p:sldId id="367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377" r:id="rId39"/>
    <p:sldId id="378" r:id="rId4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70" d="100"/>
          <a:sy n="70" d="100"/>
        </p:scale>
        <p:origin x="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9B693-8B40-4738-A6D9-13728D8AEB90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3630D-5616-4E2C-B7A5-DF3F68ED3D5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258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4970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6332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7051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2457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2585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7973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1816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3947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3891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8426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432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1539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983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75943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692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66522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27954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7389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71242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6186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87081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29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139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94141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4756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81173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99987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51548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10727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08453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06679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228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51379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39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8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2620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846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2820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7240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187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3630D-5616-4E2C-B7A5-DF3F68ED3D52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535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2000240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b="1" dirty="0" smtClean="0">
                <a:latin typeface="Arial Narrow" pitchFamily="34" charset="0"/>
              </a:rPr>
              <a:t>Sistemas de control contable y valuación de Inventarios</a:t>
            </a:r>
            <a:endParaRPr lang="es-ES" sz="4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643042" y="1785926"/>
            <a:ext cx="5786478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 DEVOLUCION VENTAS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143108" y="2857496"/>
            <a:ext cx="5929353" cy="1362970"/>
            <a:chOff x="1357290" y="1857364"/>
            <a:chExt cx="3723082" cy="1215591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Devolución en Ventas                                    XXXX                IVA Cobrado                                                XXXX</a:t>
              </a:r>
            </a:p>
            <a:p>
              <a:r>
                <a:rPr lang="es-ES" sz="1600" dirty="0" smtClean="0"/>
                <a:t>                       Caja, Clientes, Bancos                            XXXX</a:t>
              </a:r>
            </a:p>
            <a:p>
              <a:r>
                <a:rPr lang="es-ES" sz="1600" dirty="0" smtClean="0"/>
                <a:t>Para registrar la devolución de mercaderías vendidas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86050" y="142873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DESCUENTOS EN 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123712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SE LA UTILIZA PARA REGISTRAR EL VALOR DE LOS DESCUENTOS O REBAJAS SOBRE LAS VENTAS FACTURADAS A LOS CLIENTES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845248" y="2130612"/>
            <a:ext cx="417916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929066"/>
            <a:ext cx="5643602" cy="1857388"/>
            <a:chOff x="2071670" y="1000108"/>
            <a:chExt cx="5643602" cy="1857388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VALORES DE LOS DESCUENTOS CONCEDIDOS A LOS CLIENTES.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VENTAS NETAS.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643042" y="1785926"/>
            <a:ext cx="664373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VENTAS CON DESCUENTO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143108" y="2857496"/>
            <a:ext cx="5929353" cy="1609191"/>
            <a:chOff x="1357290" y="1857364"/>
            <a:chExt cx="3723082" cy="1435188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1180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Caja, Bancos, Clientes                                            XXXX</a:t>
              </a:r>
            </a:p>
            <a:p>
              <a:r>
                <a:rPr lang="es-ES" sz="1600" dirty="0" smtClean="0"/>
                <a:t>Descuento en Ventas                                              XXXX</a:t>
              </a:r>
            </a:p>
            <a:p>
              <a:r>
                <a:rPr lang="es-ES" sz="1600" dirty="0" smtClean="0"/>
                <a:t>	Ventas                                                          XXXX</a:t>
              </a:r>
            </a:p>
            <a:p>
              <a:r>
                <a:rPr lang="es-ES" sz="1600" dirty="0" smtClean="0"/>
                <a:t>                IVA Cobrado                                                 XXXX</a:t>
              </a:r>
            </a:p>
            <a:p>
              <a:r>
                <a:rPr lang="es-ES" sz="1600" dirty="0" smtClean="0"/>
                <a:t>Para registrar la venta de mercaderías con descuento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500430" y="1428736"/>
            <a:ext cx="3000396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COMPRAS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78319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SE LA UTILIZA PARA REGISTRAR LAS ADQUISICIONES DE MERCADERÍAS.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5400000">
            <a:off x="4797026" y="2143116"/>
            <a:ext cx="4072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500438"/>
            <a:ext cx="5643602" cy="3179981"/>
            <a:chOff x="2071670" y="1000108"/>
            <a:chExt cx="5643602" cy="3179981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LAS ADQUISICIONES DE MERCADERÍAS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AJUSTES PARA SALDAR LA CUENTA TRANSPORTE EN COMPRAS</a:t>
              </a:r>
            </a:p>
            <a:p>
              <a:pPr marL="342900" indent="-342900" algn="just">
                <a:buFont typeface="+mj-lt"/>
                <a:buAutoNum type="arabicPeriod"/>
              </a:pPr>
              <a:endParaRPr lang="es-EC" sz="1600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AJUSTES PARA SALDAR LAS CUENTAS DE DESCUENTO EN COMPRAS Y DEVOLUCIÓN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679819" y="2178835"/>
              <a:ext cx="235666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571604" y="178592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COMPRAS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071670" y="2928934"/>
            <a:ext cx="5929353" cy="1362970"/>
            <a:chOff x="1357290" y="1857364"/>
            <a:chExt cx="3723082" cy="1215591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Compras                                                             XXXX</a:t>
              </a:r>
            </a:p>
            <a:p>
              <a:r>
                <a:rPr lang="es-ES" sz="1600" dirty="0" smtClean="0"/>
                <a:t>IVA Pagado                                                          XXXX</a:t>
              </a:r>
            </a:p>
            <a:p>
              <a:r>
                <a:rPr lang="es-ES" sz="1600" dirty="0" smtClean="0"/>
                <a:t>	Caja, Bancos, Proveedores                                 XXXX</a:t>
              </a:r>
            </a:p>
            <a:p>
              <a:r>
                <a:rPr lang="es-ES" sz="1600" dirty="0" smtClean="0"/>
                <a:t> Para registrar la compra de mercaderías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43174" y="1428736"/>
            <a:ext cx="4714908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DEVOLUCIONES EN COMPRAS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191816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ACREEDORA, SE LA UTILIZA PARA REGISTRAR EL VALOR LAS MERCADERÍAS QUE HAN SIDO DEVUELTAS A LOS PROVEEDORES</a:t>
            </a:r>
            <a:r>
              <a:rPr lang="es-ES" sz="2400" dirty="0" smtClean="0">
                <a:latin typeface="Arial Narrow" pitchFamily="34" charset="0"/>
              </a:rPr>
              <a:t>.</a:t>
            </a:r>
            <a:endParaRPr lang="es-ES" sz="24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16200000" flipH="1">
            <a:off x="4857753" y="2143117"/>
            <a:ext cx="428629" cy="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929066"/>
            <a:ext cx="5643602" cy="1857388"/>
            <a:chOff x="2071670" y="1000108"/>
            <a:chExt cx="5643602" cy="1857388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COMPRAS  NETAS.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la devoluciones de mercaderías a los proveedores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571604" y="1785926"/>
            <a:ext cx="6786610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DEVOLUCION EN COMPRAS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071670" y="2928934"/>
            <a:ext cx="5929353" cy="1362970"/>
            <a:chOff x="1357290" y="1857364"/>
            <a:chExt cx="3723082" cy="1215591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Caja, Bancos, Proveedores                                     XXXX</a:t>
              </a:r>
            </a:p>
            <a:p>
              <a:r>
                <a:rPr lang="es-ES" sz="1600" dirty="0" smtClean="0"/>
                <a:t>	Devolución en compras                                 XXXX</a:t>
              </a:r>
            </a:p>
            <a:p>
              <a:r>
                <a:rPr lang="es-ES" sz="1600" dirty="0" smtClean="0"/>
                <a:t>                 Iva Pagado</a:t>
              </a:r>
            </a:p>
            <a:p>
              <a:r>
                <a:rPr lang="es-ES" sz="1600" dirty="0" smtClean="0"/>
                <a:t> Para registrar la devolución de mercaderías compradas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86050" y="142873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DESCUENTOS EN COMPRAS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123712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ACREEDORA, SE LA UTILIZA PARA REGISTRAR EL VALOR DE LOS DESCUENTOS QUE LOS PROVEEDORES HAN EFECTUADO A LA EMPRESA.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845248" y="2130612"/>
            <a:ext cx="417916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12" name="7 Grupo"/>
          <p:cNvGrpSpPr/>
          <p:nvPr/>
        </p:nvGrpSpPr>
        <p:grpSpPr>
          <a:xfrm>
            <a:off x="2071670" y="3929066"/>
            <a:ext cx="5643602" cy="2020313"/>
            <a:chOff x="2071670" y="1000108"/>
            <a:chExt cx="5643602" cy="2020313"/>
          </a:xfrm>
        </p:grpSpPr>
        <p:sp>
          <p:nvSpPr>
            <p:cNvPr id="15" name="14 CuadroTexto"/>
            <p:cNvSpPr txBox="1"/>
            <p:nvPr/>
          </p:nvSpPr>
          <p:spPr>
            <a:xfrm>
              <a:off x="2143108" y="1071546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COMPRAS  NETAS..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214942" y="1142984"/>
              <a:ext cx="23574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VALORES DE LAS DEVOLUCIONES EFECTUADAS A LOS PROVEEDORES</a:t>
              </a: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571604" y="1785926"/>
            <a:ext cx="4500594" cy="91940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COMPRA CON DESCUENTO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071670" y="2928934"/>
            <a:ext cx="5929353" cy="1609191"/>
            <a:chOff x="1357290" y="1857364"/>
            <a:chExt cx="3723082" cy="1435188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1180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Compras                                                             XXXX</a:t>
              </a:r>
            </a:p>
            <a:p>
              <a:r>
                <a:rPr lang="es-ES" sz="1600" dirty="0" smtClean="0"/>
                <a:t>IVA Pagado                                                          XXXX</a:t>
              </a:r>
            </a:p>
            <a:p>
              <a:r>
                <a:rPr lang="es-ES" sz="1600" dirty="0" smtClean="0"/>
                <a:t>	Caja, Bancos, Proveedores                                 XXXX</a:t>
              </a:r>
            </a:p>
            <a:p>
              <a:r>
                <a:rPr lang="es-ES" sz="1600" dirty="0" smtClean="0"/>
                <a:t>                 Descuento en Compras                                   XXXX</a:t>
              </a:r>
            </a:p>
            <a:p>
              <a:r>
                <a:rPr lang="es-ES" sz="1600" dirty="0" smtClean="0"/>
                <a:t> Para registrar la compra de mercaderías con descuento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86050" y="142873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TRANSPORTE EN COMPRAS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46423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SE LA UTILIZA PARA REGISTRAR LOS PAGOS POR CONCEPTO DEL TRASLADO DE LA MERCADERÍA DESDE LA BODEGA DEL PROVEEDOR HASTA LA BODEGA DE LA EMPRESA.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845248" y="2130612"/>
            <a:ext cx="417916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2" name="7 Grupo"/>
          <p:cNvGrpSpPr/>
          <p:nvPr/>
        </p:nvGrpSpPr>
        <p:grpSpPr>
          <a:xfrm>
            <a:off x="2071670" y="3929066"/>
            <a:ext cx="5643602" cy="1948875"/>
            <a:chOff x="2071670" y="1000108"/>
            <a:chExt cx="5643602" cy="1948875"/>
          </a:xfrm>
        </p:grpSpPr>
        <p:sp>
          <p:nvSpPr>
            <p:cNvPr id="15" name="14 CuadroTexto"/>
            <p:cNvSpPr txBox="1"/>
            <p:nvPr/>
          </p:nvSpPr>
          <p:spPr>
            <a:xfrm>
              <a:off x="2143108" y="1071546"/>
              <a:ext cx="23574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PAGO DEL TRASLADO DE LA MERCADERÍA HASTA LA BODEGA DE LA EMPRESA.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COMPRAS  NETAS..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28572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>
                <a:latin typeface="Arial Narrow" pitchFamily="34" charset="0"/>
              </a:rPr>
              <a:t>MERCADERIAS</a:t>
            </a:r>
            <a:endParaRPr lang="es-ES" sz="3200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135729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latin typeface="Arial Narrow" pitchFamily="34" charset="0"/>
              </a:rPr>
              <a:t>CONCEPTO</a:t>
            </a:r>
            <a:endParaRPr lang="es-ES" sz="2800" dirty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28728" y="2428868"/>
            <a:ext cx="7143800" cy="267765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2800" dirty="0" smtClean="0">
                <a:latin typeface="Arial Narrow" pitchFamily="34" charset="0"/>
              </a:rPr>
              <a:t>ESTA CUENTA REPRESENTA EL CONJUNTO DE BIENES QUE TIENE LA EMPRESA DESTINADOS PARA LA VENTA, QUE PUEDEN SER FABRICADOS POR LA MISMA CUANDO ES UNA EMPRESA INDUSTRIAL O COMPRADOS CUANDO ES UNA EMPRESA COMERCIAL.</a:t>
            </a:r>
            <a:endParaRPr lang="es-ES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571604" y="1785926"/>
            <a:ext cx="6429420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TRANSPORTE EN COMPRAS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071670" y="2928934"/>
            <a:ext cx="5929353" cy="1362970"/>
            <a:chOff x="1357290" y="1857364"/>
            <a:chExt cx="3723082" cy="1215591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Transporte en Compras                                       XXXX</a:t>
              </a:r>
            </a:p>
            <a:p>
              <a:r>
                <a:rPr lang="es-ES" sz="1600" dirty="0" smtClean="0"/>
                <a:t>	Caja, Bancos                                                    XXXX Para registrar el pago de transporte para el traslado de  mercadería.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488" y="1142984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INVENTARIO DE MERCADERIAS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000240"/>
            <a:ext cx="6643734" cy="1804749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EN ESTE SISTEMA DICHA CUENTA ES UTILIZADA UNICAMENTE PARA REGISTRAR LOS INVENTARIOS INICIALES Y FINALES DE LA EMPRESA, POR LO TANTO NO ES CONSIDERADA CUENTA DE MOVIMIENTO EN EL PROCESO.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952404" y="1809142"/>
            <a:ext cx="346480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43042" y="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57148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2" name="7 Grupo"/>
          <p:cNvGrpSpPr/>
          <p:nvPr/>
        </p:nvGrpSpPr>
        <p:grpSpPr>
          <a:xfrm>
            <a:off x="1428728" y="3929066"/>
            <a:ext cx="7072362" cy="2714646"/>
            <a:chOff x="2071670" y="1000108"/>
            <a:chExt cx="5643602" cy="2714646"/>
          </a:xfrm>
        </p:grpSpPr>
        <p:sp>
          <p:nvSpPr>
            <p:cNvPr id="15" name="14 CuadroTexto"/>
            <p:cNvSpPr txBox="1"/>
            <p:nvPr/>
          </p:nvSpPr>
          <p:spPr>
            <a:xfrm>
              <a:off x="2143108" y="1071546"/>
              <a:ext cx="2357454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400" dirty="0" smtClean="0">
                  <a:latin typeface="Arial Narrow" pitchFamily="34" charset="0"/>
                </a:rPr>
                <a:t>POR LA CONTABILIZACIÓN DEL INVENTARIO CUANDO AL INICIAR UN PERIODO CONTABLE SE REPORTA LA EXISTENCIA DE MERCADERÍAS</a:t>
              </a:r>
              <a:r>
                <a:rPr lang="es-EC" sz="1600" dirty="0" smtClean="0">
                  <a:latin typeface="Arial Narrow" pitchFamily="34" charset="0"/>
                </a:rPr>
                <a:t>.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400" dirty="0" smtClean="0">
                  <a:latin typeface="Arial Narrow" pitchFamily="34" charset="0"/>
                </a:rPr>
                <a:t>PARA INGRESAR A LA CONTABILIDAD EL INVENTARIO FISICO O EXTRACONTABLE AL TÉRMINO DEL PERIODO</a:t>
              </a:r>
              <a:endParaRPr lang="es-EC" dirty="0">
                <a:latin typeface="Arial Narrow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EL COSTO DE VENTAS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H="1">
              <a:off x="3504831" y="2354617"/>
              <a:ext cx="2713852" cy="6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488" y="1142984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UTILIDAD BRUTA EN 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000240"/>
            <a:ext cx="6643734" cy="1804749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ACREEDORA, EN ESTE SISTEMA DICHA CUENTA ES UTILIZADA UNICAMENTE PARA REGISTRAR LA DIFERENCIA ENTRE EL PRECIO DE VENTA Y EL VALOR DE COSTO, POR LO TANTO NO ES CONSIDERADA CUENTA DE MOVIMIENTO EN EL PROCESO.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952404" y="1809142"/>
            <a:ext cx="346480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43042" y="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57148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2" name="7 Grupo"/>
          <p:cNvGrpSpPr/>
          <p:nvPr/>
        </p:nvGrpSpPr>
        <p:grpSpPr>
          <a:xfrm>
            <a:off x="1428728" y="3929066"/>
            <a:ext cx="7072362" cy="2714646"/>
            <a:chOff x="2071670" y="1000108"/>
            <a:chExt cx="5643602" cy="2714646"/>
          </a:xfrm>
        </p:grpSpPr>
        <p:sp>
          <p:nvSpPr>
            <p:cNvPr id="15" name="14 CuadroTexto"/>
            <p:cNvSpPr txBox="1"/>
            <p:nvPr/>
          </p:nvSpPr>
          <p:spPr>
            <a:xfrm>
              <a:off x="2143108" y="1071546"/>
              <a:ext cx="2357454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400" dirty="0" smtClean="0">
                  <a:latin typeface="Arial Narrow" pitchFamily="34" charset="0"/>
                </a:rPr>
                <a:t>EN EL PROCESO DE REGULACION CUANDO SE VAYA A DETERMINAR LA UTILIDAD OPERACIONAL.</a:t>
              </a:r>
              <a:endParaRPr lang="es-EC" dirty="0">
                <a:latin typeface="Arial Narrow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214942" y="1142984"/>
              <a:ext cx="235745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AL MOMENTO DE CERRAR LAS CUENTAS DE VENTAS Y COSTO DE VENTAS, SIEMPRE Y CUANDO EL PRECIO DE VENTAS SEA MAYOR AL COSTO DE LA MERCADERÍA.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H="1">
              <a:off x="3504831" y="2354617"/>
              <a:ext cx="2713852" cy="6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86050" y="1142984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COSTO DE 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42976" y="1928802"/>
            <a:ext cx="7500990" cy="146423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EN ESTE SISTEMA NO ES CONSIDERADA CUENTA DE MOVIMIENTO EN EL PROCESO, SE LA UTILIZA COMO CUENTA PUENTE PARA DETERMINAR LA PERDIDA O LA UTILIDAD BRUTA EN VENTAS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916685" y="1773423"/>
            <a:ext cx="275042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643042" y="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57148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2" name="7 Grupo"/>
          <p:cNvGrpSpPr/>
          <p:nvPr/>
        </p:nvGrpSpPr>
        <p:grpSpPr>
          <a:xfrm>
            <a:off x="1428728" y="4143354"/>
            <a:ext cx="7072362" cy="2714646"/>
            <a:chOff x="2071670" y="1000108"/>
            <a:chExt cx="5643602" cy="2714646"/>
          </a:xfrm>
        </p:grpSpPr>
        <p:sp>
          <p:nvSpPr>
            <p:cNvPr id="15" name="14 CuadroTexto"/>
            <p:cNvSpPr txBox="1"/>
            <p:nvPr/>
          </p:nvSpPr>
          <p:spPr>
            <a:xfrm>
              <a:off x="2143108" y="1071546"/>
              <a:ext cx="235745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400" dirty="0" smtClean="0">
                  <a:latin typeface="Arial Narrow" pitchFamily="34" charset="0"/>
                </a:rPr>
                <a:t>Para liquidar el inventario inicial, las compras</a:t>
              </a:r>
              <a:endParaRPr lang="es-EC" dirty="0">
                <a:latin typeface="Arial Narrow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214942" y="1142984"/>
              <a:ext cx="2357454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Para introducir el inventario final y determinar el costo de ventas real.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Para determinar la utilidad o perdida bruta en ventas.</a:t>
              </a:r>
            </a:p>
            <a:p>
              <a:pPr marL="342900" indent="-342900" algn="just"/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9" name="18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H="1">
              <a:off x="3504831" y="2354617"/>
              <a:ext cx="2713852" cy="6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488" y="142873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CALCULO DEL COSTO DE VENTAS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643042" y="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57148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2285984" y="2357430"/>
            <a:ext cx="5715040" cy="2826306"/>
            <a:chOff x="2285984" y="2357430"/>
            <a:chExt cx="5715040" cy="2826306"/>
          </a:xfrm>
        </p:grpSpPr>
        <p:sp>
          <p:nvSpPr>
            <p:cNvPr id="13" name="12 CuadroTexto"/>
            <p:cNvSpPr txBox="1"/>
            <p:nvPr/>
          </p:nvSpPr>
          <p:spPr>
            <a:xfrm>
              <a:off x="2285984" y="2357430"/>
              <a:ext cx="5715040" cy="282630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S" sz="1600" dirty="0" smtClean="0">
                  <a:latin typeface="Arial Narrow" pitchFamily="34" charset="0"/>
                </a:rPr>
                <a:t>Inventario Inicial                                     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(+) Compras netas                                  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Compras Brutas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(+) Transporte en Compras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(-) Devoluciones en Compras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(-) Descuentos en Compras              XXXX</a:t>
              </a:r>
            </a:p>
            <a:p>
              <a:pPr algn="just"/>
              <a:endParaRPr lang="es-ES" sz="1600" dirty="0" smtClean="0">
                <a:latin typeface="Arial Narrow" pitchFamily="34" charset="0"/>
              </a:endParaRP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(=) Disponible para la ventas                  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(-) Inventario Final                                   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 (=) Costo de ventas                                                               XXXX</a:t>
              </a:r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5000628" y="4000504"/>
              <a:ext cx="71438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6500826" y="4000504"/>
              <a:ext cx="85725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6715140" y="4714884"/>
              <a:ext cx="71438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28926" y="2214554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CALCULO DE LAS VENTAS NETAS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857356" y="57148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857356" y="128586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3071802" y="3143248"/>
            <a:ext cx="4357718" cy="1191816"/>
            <a:chOff x="3071802" y="2786058"/>
            <a:chExt cx="4357718" cy="1191816"/>
          </a:xfrm>
        </p:grpSpPr>
        <p:sp>
          <p:nvSpPr>
            <p:cNvPr id="13" name="12 CuadroTexto"/>
            <p:cNvSpPr txBox="1"/>
            <p:nvPr/>
          </p:nvSpPr>
          <p:spPr>
            <a:xfrm>
              <a:off x="3071802" y="2786058"/>
              <a:ext cx="4357718" cy="119181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S" sz="1600" dirty="0" smtClean="0">
                  <a:latin typeface="Arial Narrow" pitchFamily="34" charset="0"/>
                </a:rPr>
                <a:t>Ventas  Brutas                  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(-) Devoluciones en Ventas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(-) Descuentos en Ventas                XXXX</a:t>
              </a:r>
            </a:p>
            <a:p>
              <a:pPr algn="just"/>
              <a:r>
                <a:rPr lang="es-ES" sz="1600" dirty="0" smtClean="0">
                  <a:latin typeface="Arial Narrow" pitchFamily="34" charset="0"/>
                </a:rPr>
                <a:t>(=) Ventas Netas                              XXXX</a:t>
              </a:r>
            </a:p>
          </p:txBody>
        </p:sp>
        <p:cxnSp>
          <p:nvCxnSpPr>
            <p:cNvPr id="23" name="22 Conector recto"/>
            <p:cNvCxnSpPr/>
            <p:nvPr/>
          </p:nvCxnSpPr>
          <p:spPr>
            <a:xfrm>
              <a:off x="5523018" y="3643314"/>
              <a:ext cx="680893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071295"/>
            <a:chOff x="1357290" y="1857364"/>
            <a:chExt cx="3714776" cy="955455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Ventas                                                    XXXX</a:t>
              </a:r>
            </a:p>
            <a:p>
              <a:r>
                <a:rPr lang="es-ES" sz="1600" dirty="0" smtClean="0"/>
                <a:t>	Devolución en ventas                                   XXXX</a:t>
              </a:r>
            </a:p>
            <a:p>
              <a:r>
                <a:rPr lang="es-ES" sz="1600" dirty="0" smtClean="0"/>
                <a:t>Para saldar la cuenta devolución en venta.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a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85735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ASIENTOS DE AJUSTE</a:t>
            </a:r>
          </a:p>
        </p:txBody>
      </p:sp>
      <p:grpSp>
        <p:nvGrpSpPr>
          <p:cNvPr id="22" name="19 Grupo"/>
          <p:cNvGrpSpPr/>
          <p:nvPr/>
        </p:nvGrpSpPr>
        <p:grpSpPr>
          <a:xfrm>
            <a:off x="2214546" y="3071810"/>
            <a:ext cx="5916125" cy="1071295"/>
            <a:chOff x="1357290" y="1857364"/>
            <a:chExt cx="3714776" cy="955455"/>
          </a:xfrm>
        </p:grpSpPr>
        <p:sp>
          <p:nvSpPr>
            <p:cNvPr id="23" name="22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Ventas                                                    XXXX</a:t>
              </a:r>
            </a:p>
            <a:p>
              <a:r>
                <a:rPr lang="es-ES" sz="1600" dirty="0" smtClean="0"/>
                <a:t>	Descuento en ventas                                   XXXX</a:t>
              </a:r>
            </a:p>
            <a:p>
              <a:r>
                <a:rPr lang="es-ES" sz="1600" dirty="0" smtClean="0"/>
                <a:t>Para saldar la cuenta descuento  en venta.</a:t>
              </a:r>
              <a:endParaRPr lang="es-ES" sz="1600" dirty="0"/>
            </a:p>
          </p:txBody>
        </p:sp>
        <p:cxnSp>
          <p:nvCxnSpPr>
            <p:cNvPr id="24" name="23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b</a:t>
              </a:r>
              <a:endParaRPr lang="es-ES" sz="1400" dirty="0"/>
            </a:p>
          </p:txBody>
        </p:sp>
      </p:grpSp>
      <p:grpSp>
        <p:nvGrpSpPr>
          <p:cNvPr id="27" name="19 Grupo"/>
          <p:cNvGrpSpPr/>
          <p:nvPr/>
        </p:nvGrpSpPr>
        <p:grpSpPr>
          <a:xfrm>
            <a:off x="2143108" y="4572008"/>
            <a:ext cx="5916125" cy="1071295"/>
            <a:chOff x="1357290" y="1857364"/>
            <a:chExt cx="3714776" cy="955455"/>
          </a:xfrm>
        </p:grpSpPr>
        <p:sp>
          <p:nvSpPr>
            <p:cNvPr id="28" name="27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Devolución en compras                             XXXX</a:t>
              </a:r>
            </a:p>
            <a:p>
              <a:r>
                <a:rPr lang="es-ES" sz="1600" dirty="0" smtClean="0"/>
                <a:t>	Compras                                                    XXXX</a:t>
              </a:r>
            </a:p>
            <a:p>
              <a:r>
                <a:rPr lang="es-ES" sz="1600" dirty="0" smtClean="0"/>
                <a:t>Para saldar la cuenta devolución en compra.</a:t>
              </a:r>
              <a:endParaRPr lang="es-ES" sz="1600" dirty="0"/>
            </a:p>
          </p:txBody>
        </p:sp>
        <p:cxnSp>
          <p:nvCxnSpPr>
            <p:cNvPr id="29" name="28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c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071295"/>
            <a:chOff x="1357290" y="1857364"/>
            <a:chExt cx="3714776" cy="955455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Descuento en compras                                      XXXX</a:t>
              </a:r>
            </a:p>
            <a:p>
              <a:r>
                <a:rPr lang="es-ES" sz="1600" dirty="0" smtClean="0"/>
                <a:t>	Compras                                                    XXXX</a:t>
              </a:r>
            </a:p>
            <a:p>
              <a:r>
                <a:rPr lang="es-ES" sz="1600" dirty="0" smtClean="0"/>
                <a:t>Para saldar la cuenta descuento en compra.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d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85735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ASIENTOS DE AJUSTE</a:t>
            </a:r>
          </a:p>
        </p:txBody>
      </p:sp>
      <p:grpSp>
        <p:nvGrpSpPr>
          <p:cNvPr id="3" name="19 Grupo"/>
          <p:cNvGrpSpPr/>
          <p:nvPr/>
        </p:nvGrpSpPr>
        <p:grpSpPr>
          <a:xfrm>
            <a:off x="2214546" y="3071810"/>
            <a:ext cx="5916125" cy="1071295"/>
            <a:chOff x="1357290" y="1857364"/>
            <a:chExt cx="3714776" cy="955455"/>
          </a:xfrm>
        </p:grpSpPr>
        <p:sp>
          <p:nvSpPr>
            <p:cNvPr id="23" name="22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Compras                                                    XXXX</a:t>
              </a:r>
            </a:p>
            <a:p>
              <a:r>
                <a:rPr lang="es-ES" sz="1600" dirty="0" smtClean="0"/>
                <a:t>	Transporte en compras                                   XXXX</a:t>
              </a:r>
            </a:p>
            <a:p>
              <a:r>
                <a:rPr lang="es-ES" sz="1600" dirty="0" smtClean="0"/>
                <a:t>Para saldar la cuenta transporte en compras.</a:t>
              </a:r>
              <a:endParaRPr lang="es-ES" sz="1600" dirty="0"/>
            </a:p>
          </p:txBody>
        </p:sp>
        <p:cxnSp>
          <p:nvCxnSpPr>
            <p:cNvPr id="24" name="23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e</a:t>
              </a:r>
              <a:endParaRPr lang="es-ES" sz="1400" dirty="0"/>
            </a:p>
          </p:txBody>
        </p:sp>
      </p:grpSp>
      <p:grpSp>
        <p:nvGrpSpPr>
          <p:cNvPr id="4" name="19 Grupo"/>
          <p:cNvGrpSpPr/>
          <p:nvPr/>
        </p:nvGrpSpPr>
        <p:grpSpPr>
          <a:xfrm>
            <a:off x="2143108" y="4572008"/>
            <a:ext cx="5916125" cy="1317516"/>
            <a:chOff x="1357290" y="1857364"/>
            <a:chExt cx="3714776" cy="1175052"/>
          </a:xfrm>
        </p:grpSpPr>
        <p:sp>
          <p:nvSpPr>
            <p:cNvPr id="28" name="27 CuadroTexto"/>
            <p:cNvSpPr txBox="1"/>
            <p:nvPr/>
          </p:nvSpPr>
          <p:spPr>
            <a:xfrm>
              <a:off x="1483553" y="2071678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Costo de ventas                                          XXXX</a:t>
              </a:r>
            </a:p>
            <a:p>
              <a:r>
                <a:rPr lang="es-ES" sz="1600" dirty="0" smtClean="0"/>
                <a:t>	Compras                                                    XXXX</a:t>
              </a:r>
            </a:p>
            <a:p>
              <a:r>
                <a:rPr lang="es-ES" sz="1600" dirty="0" smtClean="0"/>
                <a:t>                Inventario de Mercadería (inicial)                  XXXX</a:t>
              </a:r>
            </a:p>
            <a:p>
              <a:r>
                <a:rPr lang="es-ES" sz="1600" dirty="0" smtClean="0"/>
                <a:t>Para cerrar compras e inventario inicial y determinar el disponible</a:t>
              </a:r>
              <a:endParaRPr lang="es-ES" sz="1600" dirty="0"/>
            </a:p>
          </p:txBody>
        </p:sp>
        <p:cxnSp>
          <p:nvCxnSpPr>
            <p:cNvPr id="29" name="28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30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071295"/>
            <a:chOff x="1357290" y="1857364"/>
            <a:chExt cx="3714776" cy="955455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Inventario de Mercaderías (final)                      XXXX</a:t>
              </a:r>
            </a:p>
            <a:p>
              <a:r>
                <a:rPr lang="es-ES" sz="1600" dirty="0" smtClean="0"/>
                <a:t>	Costo de ventas                                             XXXX</a:t>
              </a:r>
            </a:p>
            <a:p>
              <a:r>
                <a:rPr lang="es-ES" sz="1600" dirty="0" smtClean="0"/>
                <a:t>Para saldar la cuenta descuento en compra.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g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85735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ASIENTOS DE AJUSTE</a:t>
            </a:r>
          </a:p>
        </p:txBody>
      </p:sp>
      <p:grpSp>
        <p:nvGrpSpPr>
          <p:cNvPr id="3" name="19 Grupo"/>
          <p:cNvGrpSpPr/>
          <p:nvPr/>
        </p:nvGrpSpPr>
        <p:grpSpPr>
          <a:xfrm>
            <a:off x="2214546" y="3071810"/>
            <a:ext cx="5916125" cy="1317516"/>
            <a:chOff x="1357290" y="1857364"/>
            <a:chExt cx="3714776" cy="1175052"/>
          </a:xfrm>
        </p:grpSpPr>
        <p:sp>
          <p:nvSpPr>
            <p:cNvPr id="23" name="22 CuadroTexto"/>
            <p:cNvSpPr txBox="1"/>
            <p:nvPr/>
          </p:nvSpPr>
          <p:spPr>
            <a:xfrm>
              <a:off x="1483553" y="2071678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Ventas                                                   XXXX</a:t>
              </a:r>
            </a:p>
            <a:p>
              <a:r>
                <a:rPr lang="es-ES" sz="1600" dirty="0" smtClean="0"/>
                <a:t>	Costo de Ventas                                     XXXX</a:t>
              </a:r>
            </a:p>
            <a:p>
              <a:r>
                <a:rPr lang="es-ES" sz="1600" dirty="0" smtClean="0"/>
                <a:t>                 utilidad Bruta en Ventas                          XXXX</a:t>
              </a:r>
            </a:p>
            <a:p>
              <a:r>
                <a:rPr lang="es-ES" sz="1600" dirty="0" smtClean="0"/>
                <a:t>Para cerrar ventas y costo de ventas y determinar la utilidad.</a:t>
              </a:r>
              <a:endParaRPr lang="es-ES" sz="1600" dirty="0"/>
            </a:p>
          </p:txBody>
        </p:sp>
        <p:cxnSp>
          <p:nvCxnSpPr>
            <p:cNvPr id="24" name="23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25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h</a:t>
              </a:r>
              <a:endParaRPr lang="es-ES" sz="1400" dirty="0"/>
            </a:p>
          </p:txBody>
        </p:sp>
      </p:grpSp>
      <p:grpSp>
        <p:nvGrpSpPr>
          <p:cNvPr id="21" name="19 Grupo"/>
          <p:cNvGrpSpPr/>
          <p:nvPr/>
        </p:nvGrpSpPr>
        <p:grpSpPr>
          <a:xfrm>
            <a:off x="2214546" y="4714884"/>
            <a:ext cx="5916125" cy="1317516"/>
            <a:chOff x="1357290" y="1857364"/>
            <a:chExt cx="3714776" cy="1175052"/>
          </a:xfrm>
        </p:grpSpPr>
        <p:sp>
          <p:nvSpPr>
            <p:cNvPr id="22" name="21 CuadroTexto"/>
            <p:cNvSpPr txBox="1"/>
            <p:nvPr/>
          </p:nvSpPr>
          <p:spPr>
            <a:xfrm>
              <a:off x="1483553" y="2071678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Ventas                                                   XXXX</a:t>
              </a:r>
            </a:p>
            <a:p>
              <a:r>
                <a:rPr lang="es-ES" sz="1600" dirty="0" smtClean="0"/>
                <a:t>Perdida Bruta en Ventas                           XXXX</a:t>
              </a:r>
            </a:p>
            <a:p>
              <a:r>
                <a:rPr lang="es-ES" sz="1600" dirty="0" smtClean="0"/>
                <a:t>	Costo de Ventas                                     XXXX</a:t>
              </a:r>
            </a:p>
            <a:p>
              <a:r>
                <a:rPr lang="es-ES" sz="1600" dirty="0" smtClean="0"/>
                <a:t> Para cerrar ventas y costo de ventas y determinar la perdida.</a:t>
              </a:r>
              <a:endParaRPr lang="es-ES" sz="1600" dirty="0"/>
            </a:p>
          </p:txBody>
        </p:sp>
        <p:cxnSp>
          <p:nvCxnSpPr>
            <p:cNvPr id="27" name="26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i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00166" y="28572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1428736"/>
            <a:ext cx="742955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dirty="0" smtClean="0">
                <a:latin typeface="Arial Narrow" pitchFamily="34" charset="0"/>
              </a:rPr>
              <a:t>CONOCIDO TAMBIEN COMO PERPETUO, ES AQUEL QUE LLEVA EL CONTROL DE LAS CUENTA MERCADERIAS MEDIANTE TARJETAS KARDEX. ADEMÁS UTILIZA TRES CUENTAS: INVENTARIO DE MERCADERÍAS, VENTAS Y COSTO DE VENTAS.</a:t>
            </a:r>
            <a:endParaRPr lang="es-EC" sz="2400" dirty="0" smtClean="0"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57290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CONCEPTO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14414" y="3429000"/>
            <a:ext cx="742955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C" sz="1600" dirty="0" smtClean="0">
                <a:latin typeface="Arial Narrow" pitchFamily="34" charset="0"/>
              </a:rPr>
              <a:t>CONTROL EFICAZ CONTROL SOBRE BODEGA </a:t>
            </a:r>
          </a:p>
          <a:p>
            <a:pPr marL="342900" indent="-342900" algn="just">
              <a:buAutoNum type="arabicPeriod"/>
            </a:pPr>
            <a:r>
              <a:rPr lang="es-EC" sz="1600" dirty="0" smtClean="0">
                <a:latin typeface="Arial Narrow" pitchFamily="34" charset="0"/>
              </a:rPr>
              <a:t>NO SE PUEDE CAER EN DESABASTECIMIENTO O SOBRECARGA DE LA MERCADERIA</a:t>
            </a:r>
          </a:p>
          <a:p>
            <a:pPr marL="342900" indent="-342900" algn="just">
              <a:buAutoNum type="arabicPeriod"/>
            </a:pPr>
            <a:r>
              <a:rPr lang="es-EC" sz="1600" dirty="0" smtClean="0">
                <a:latin typeface="Arial Narrow" pitchFamily="34" charset="0"/>
              </a:rPr>
              <a:t>EL SALDO FINAL DE LAS MERCADERÍAS SE PUEDE DETERMINAR EN CUALQUIER MOMENTO, DE MANERA CONTABLE</a:t>
            </a:r>
          </a:p>
          <a:p>
            <a:pPr marL="342900" indent="-342900" algn="just">
              <a:buAutoNum type="arabicPeriod"/>
            </a:pPr>
            <a:r>
              <a:rPr lang="es-EC" sz="1600" dirty="0" smtClean="0">
                <a:latin typeface="Arial Narrow" pitchFamily="34" charset="0"/>
              </a:rPr>
              <a:t>EN CUALQUIER MOMENTO, SE PUEDE CONOCER EL COSTO DE LAS MERCADERÍAS VENDIDAS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214414" y="278605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VENTAJAS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85852" y="5643578"/>
            <a:ext cx="7643866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1600" dirty="0" smtClean="0">
                <a:latin typeface="Arial Narrow" pitchFamily="34" charset="0"/>
              </a:rPr>
              <a:t>1. REQUIERE UNA INVERSION ELEVADA PARA SU EJECUCIÓN.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214414" y="507207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DESVENTAJA 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214290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>
                <a:latin typeface="Arial Narrow" pitchFamily="34" charset="0"/>
              </a:rPr>
              <a:t>MERCADERIAS</a:t>
            </a:r>
            <a:endParaRPr lang="es-ES" sz="3200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85852" y="928670"/>
            <a:ext cx="7572428" cy="1261884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sz="2400" dirty="0" smtClean="0">
                <a:latin typeface="Arial Narrow" pitchFamily="34" charset="0"/>
              </a:rPr>
              <a:t>LOS BIENES QUE CONFORMAN ESTA CUENTA PUEDEN VARIAR DEPENDIENDO LA NATURALEZA DE LA EMPRESA, A CONTINUACION SE PRESENTA EJEMPLOS</a:t>
            </a:r>
            <a:r>
              <a:rPr lang="es-EC" sz="2800" dirty="0" smtClean="0">
                <a:latin typeface="Arial Narrow" pitchFamily="34" charset="0"/>
              </a:rPr>
              <a:t>:</a:t>
            </a:r>
            <a:endParaRPr lang="es-ES" sz="2800" dirty="0">
              <a:latin typeface="Arial Narrow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1214414" y="2571744"/>
            <a:ext cx="7715304" cy="3974269"/>
            <a:chOff x="1285852" y="2357430"/>
            <a:chExt cx="7715304" cy="3974269"/>
          </a:xfrm>
        </p:grpSpPr>
        <p:sp>
          <p:nvSpPr>
            <p:cNvPr id="7" name="6 CuadroTexto"/>
            <p:cNvSpPr txBox="1"/>
            <p:nvPr/>
          </p:nvSpPr>
          <p:spPr>
            <a:xfrm>
              <a:off x="1285852" y="2571744"/>
              <a:ext cx="2143140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2000" dirty="0" smtClean="0">
                  <a:latin typeface="Arial Narrow" pitchFamily="34" charset="0"/>
                </a:rPr>
                <a:t>COMISARIATO</a:t>
              </a:r>
              <a:endParaRPr lang="es-ES" sz="2800" dirty="0">
                <a:latin typeface="Arial Narrow" pitchFamily="34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929058" y="2357430"/>
              <a:ext cx="507209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1600" dirty="0" smtClean="0">
                  <a:latin typeface="Arial Narrow" pitchFamily="34" charset="0"/>
                </a:rPr>
                <a:t>LA CUENTA MERCADERIAS ESTA CONFORMADA POR LOS PRODUCTOS DE PRIMERA NECESIDAD, DE CONSUMO MASIVO, ARTICULOS PARA EL HOGAR</a:t>
              </a:r>
              <a:endParaRPr lang="es-ES" dirty="0">
                <a:latin typeface="Arial Narrow" pitchFamily="34" charset="0"/>
              </a:endParaRPr>
            </a:p>
          </p:txBody>
        </p:sp>
        <p:sp>
          <p:nvSpPr>
            <p:cNvPr id="9" name="8 Flecha derecha"/>
            <p:cNvSpPr/>
            <p:nvPr/>
          </p:nvSpPr>
          <p:spPr>
            <a:xfrm>
              <a:off x="3428992" y="2643182"/>
              <a:ext cx="500066" cy="21431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357290" y="3429000"/>
              <a:ext cx="2071702" cy="7078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2000" dirty="0" smtClean="0">
                  <a:latin typeface="Arial Narrow" pitchFamily="34" charset="0"/>
                </a:rPr>
                <a:t>DISTRIBUIDORA DE VEHICULOS</a:t>
              </a:r>
              <a:endParaRPr lang="es-ES" sz="24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929058" y="3429000"/>
              <a:ext cx="5072098" cy="5847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1600" dirty="0" smtClean="0">
                  <a:latin typeface="Arial Narrow" pitchFamily="34" charset="0"/>
                </a:rPr>
                <a:t>LA CUENTA MERCADERIAS ESTA CONFORMADA POR EL CONJUNTO DE VEHICULOS</a:t>
              </a:r>
              <a:endParaRPr lang="es-ES" dirty="0">
                <a:latin typeface="Arial Narrow" pitchFamily="34" charset="0"/>
              </a:endParaRPr>
            </a:p>
          </p:txBody>
        </p:sp>
        <p:sp>
          <p:nvSpPr>
            <p:cNvPr id="12" name="11 Flecha derecha"/>
            <p:cNvSpPr/>
            <p:nvPr/>
          </p:nvSpPr>
          <p:spPr>
            <a:xfrm>
              <a:off x="3428992" y="3571876"/>
              <a:ext cx="428628" cy="21431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357290" y="4500570"/>
              <a:ext cx="2000264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C" sz="2000" dirty="0" smtClean="0">
                  <a:latin typeface="Arial Narrow" pitchFamily="34" charset="0"/>
                </a:rPr>
                <a:t>FARMACIA</a:t>
              </a:r>
              <a:endParaRPr lang="es-ES" sz="2400" dirty="0">
                <a:latin typeface="Arial Narrow" pitchFamily="34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929058" y="4357694"/>
              <a:ext cx="507209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1600" dirty="0" smtClean="0">
                  <a:latin typeface="Arial Narrow" pitchFamily="34" charset="0"/>
                </a:rPr>
                <a:t>LA CUENTA MERCADERIAS ESTA CONFORMADA POR EL CONJUNTO DE MEDICINAS, ARTICULOS DE ASEO PERSONAL.</a:t>
              </a:r>
              <a:endParaRPr lang="es-ES" dirty="0">
                <a:latin typeface="Arial Narrow" pitchFamily="34" charset="0"/>
              </a:endParaRPr>
            </a:p>
          </p:txBody>
        </p:sp>
        <p:sp>
          <p:nvSpPr>
            <p:cNvPr id="15" name="14 Flecha derecha"/>
            <p:cNvSpPr/>
            <p:nvPr/>
          </p:nvSpPr>
          <p:spPr>
            <a:xfrm>
              <a:off x="3357554" y="4572008"/>
              <a:ext cx="571504" cy="21431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357290" y="5643578"/>
              <a:ext cx="2071702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C" sz="2000" dirty="0" smtClean="0">
                  <a:latin typeface="Arial Narrow" pitchFamily="34" charset="0"/>
                </a:rPr>
                <a:t>LIBRERIA</a:t>
              </a:r>
              <a:endParaRPr lang="es-ES" sz="2800" dirty="0">
                <a:latin typeface="Arial Narrow" pitchFamily="34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3929058" y="5500702"/>
              <a:ext cx="507209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s-EC" sz="1600" dirty="0" smtClean="0">
                  <a:latin typeface="Arial Narrow" pitchFamily="34" charset="0"/>
                </a:rPr>
                <a:t>LA CUENTA </a:t>
              </a:r>
              <a:r>
                <a:rPr lang="es-EC" sz="1400" dirty="0" smtClean="0">
                  <a:latin typeface="Arial Narrow" pitchFamily="34" charset="0"/>
                </a:rPr>
                <a:t>MERCADERIAS</a:t>
              </a:r>
              <a:r>
                <a:rPr lang="es-EC" sz="1600" dirty="0" smtClean="0">
                  <a:latin typeface="Arial Narrow" pitchFamily="34" charset="0"/>
                </a:rPr>
                <a:t> ESTA CONFORMADA POR EL CONJUNTO DE LIBROS, UTILES EDUCATIVOS, ENTRE OTROS.</a:t>
              </a:r>
              <a:endParaRPr lang="es-ES" dirty="0">
                <a:latin typeface="Arial Narrow" pitchFamily="34" charset="0"/>
              </a:endParaRPr>
            </a:p>
          </p:txBody>
        </p:sp>
        <p:sp>
          <p:nvSpPr>
            <p:cNvPr id="18" name="17 Flecha derecha"/>
            <p:cNvSpPr/>
            <p:nvPr/>
          </p:nvSpPr>
          <p:spPr>
            <a:xfrm>
              <a:off x="3428992" y="5715016"/>
              <a:ext cx="500066" cy="214314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428860" y="1428736"/>
            <a:ext cx="521497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INVENTARIO DE MERCADERIAS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32802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Narrow" pitchFamily="34" charset="0"/>
              </a:rPr>
              <a:t>CUENTA DE NATURALEZA DEUDORA, REGISTRA LOS INVENTARIOS INICIALES, FINALES, LAS ADQUISICIONES DE MERCADERÍAS.</a:t>
            </a:r>
            <a:endParaRPr lang="es-ES" sz="24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16200000" flipH="1">
            <a:off x="4607719" y="2178835"/>
            <a:ext cx="500066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929066"/>
            <a:ext cx="5643602" cy="1948875"/>
            <a:chOff x="2071670" y="1000108"/>
            <a:chExt cx="5643602" cy="1948875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Inventario Inicial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Compra de mercaderías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Para registrar el costo de una devolución en ventas.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costo de una venta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Devoluciones en compras.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86116" y="1428736"/>
            <a:ext cx="3143272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91940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Narrow" pitchFamily="34" charset="0"/>
              </a:rPr>
              <a:t>CUENTA DE NATURALEZA ACREEDORA, REGISTRA EL VALOR DE LAS MERCADERÍAS VENDIDAS.</a:t>
            </a:r>
            <a:endParaRPr lang="es-ES" sz="24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16200000" flipH="1">
            <a:off x="4607719" y="2178835"/>
            <a:ext cx="500066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643314"/>
            <a:ext cx="5643602" cy="1857388"/>
            <a:chOff x="2071670" y="1000108"/>
            <a:chExt cx="5643602" cy="1857388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Devoluciones en ventas 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El valor de los artículos vendidos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86116" y="1428736"/>
            <a:ext cx="3143272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COSTO DE 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357290" y="2357430"/>
            <a:ext cx="7358114" cy="132802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Narrow" pitchFamily="34" charset="0"/>
              </a:rPr>
              <a:t>CUENTA DE NATURALEZA DEUDORA, CONTABILIZA EL COSTO DE LAS MERCADERÍAS VENDIDAS, DICHO COSTO SE OBTIENE DE LAS TARJETAS KARDEX.</a:t>
            </a:r>
            <a:endParaRPr lang="es-ES" sz="24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 rot="16200000" flipH="1">
            <a:off x="4607719" y="2178835"/>
            <a:ext cx="500066" cy="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00232" y="4071942"/>
            <a:ext cx="5643602" cy="1857388"/>
            <a:chOff x="2071670" y="1000108"/>
            <a:chExt cx="5643602" cy="1857388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Valor de costo de la venta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costo de devolución de una venta.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00166" y="2000240"/>
            <a:ext cx="7358114" cy="91940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Narrow" pitchFamily="34" charset="0"/>
              </a:rPr>
              <a:t>ES UNA TARJETA DE CONTROL DE USO OBLIGATORIO EN EL SISTEMA DE PERMANENCIA DE INVENTARIOS.</a:t>
            </a:r>
            <a:endParaRPr lang="es-ES" sz="2400" dirty="0">
              <a:latin typeface="Arial Narrow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43042" y="42860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571604" y="121442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TARJETA KARDEX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071670" y="3357562"/>
          <a:ext cx="5308600" cy="1714500"/>
        </p:xfrm>
        <a:graphic>
          <a:graphicData uri="http://schemas.openxmlformats.org/drawingml/2006/table">
            <a:tbl>
              <a:tblPr/>
              <a:tblGrid>
                <a:gridCol w="468687"/>
                <a:gridCol w="1425192"/>
                <a:gridCol w="344342"/>
                <a:gridCol w="334777"/>
                <a:gridCol w="478252"/>
                <a:gridCol w="315646"/>
                <a:gridCol w="353907"/>
                <a:gridCol w="449557"/>
                <a:gridCol w="353907"/>
                <a:gridCol w="277386"/>
                <a:gridCol w="506947"/>
              </a:tblGrid>
              <a:tr h="20002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EMPRESA XYZ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TARJETA KARDEX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09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ARTICULO                         -------------------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CODIGO 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DE MEDIDA     -------------------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FECHA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DETALLE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ENTRADAS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SALIDAS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V/U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V.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V/U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V.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V/U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V.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428728" y="1357298"/>
            <a:ext cx="7358114" cy="132802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PEPS </a:t>
            </a:r>
            <a:r>
              <a:rPr lang="es-ES" sz="2400" dirty="0" smtClean="0">
                <a:latin typeface="Arial Narrow" pitchFamily="34" charset="0"/>
              </a:rPr>
              <a:t>(PRIMERAS ENTRADAS, PRIMERAS SALIDAS)</a:t>
            </a:r>
          </a:p>
          <a:p>
            <a:pPr algn="just"/>
            <a:r>
              <a:rPr lang="es-ES" sz="2400" b="1" dirty="0" smtClean="0">
                <a:latin typeface="Arial Narrow" pitchFamily="34" charset="0"/>
              </a:rPr>
              <a:t>UEPS</a:t>
            </a:r>
            <a:r>
              <a:rPr lang="es-ES" sz="2400" dirty="0" smtClean="0">
                <a:latin typeface="Arial Narrow" pitchFamily="34" charset="0"/>
              </a:rPr>
              <a:t> (ULTIMAS ENTRADAS, PRIMERAS SALIDAS)</a:t>
            </a:r>
          </a:p>
          <a:p>
            <a:pPr algn="just"/>
            <a:r>
              <a:rPr lang="es-ES" sz="2400" b="1" dirty="0" smtClean="0">
                <a:latin typeface="Arial Narrow" pitchFamily="34" charset="0"/>
              </a:rPr>
              <a:t>PROMEDIO PONDERADO</a:t>
            </a:r>
            <a:endParaRPr lang="es-ES" sz="2400" b="1" dirty="0">
              <a:latin typeface="Arial Narrow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714480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METODOS DE VALORACION DE INVENTARIOS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57290" y="2928934"/>
            <a:ext cx="7500990" cy="296251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PEPS </a:t>
            </a:r>
            <a:r>
              <a:rPr lang="es-ES" sz="2400" dirty="0" smtClean="0">
                <a:latin typeface="Arial Narrow" pitchFamily="34" charset="0"/>
              </a:rPr>
              <a:t>(PRIMERAS ENTRADAS, PRIMERAS SALIDAS)</a:t>
            </a:r>
          </a:p>
          <a:p>
            <a:pPr algn="just"/>
            <a:r>
              <a:rPr lang="es-ES" sz="2400" dirty="0" smtClean="0">
                <a:latin typeface="Arial Narrow" pitchFamily="34" charset="0"/>
              </a:rPr>
              <a:t>CONOCIDO TAMBIEN COMO FIFO, SE CARACTERIZA PORQUE ASUME QUE LAS MERCADERÍAS QUE PRIMERO FUERON COMPRADAS, SON PRIMERAS EN SER VENDIDAS Y EL SALDO AL FINAL DEL PERIODO ESTARÁ REPRESENTADO POR LAS ULTIMAS MERCADERÍAS COMPRADAS O BIENES PRODUCIDOS.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714480" y="71435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85918" y="157161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METODOS DE VALORACION DE INVENTARIOS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2643182"/>
            <a:ext cx="7643866" cy="2553891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Narrow" pitchFamily="34" charset="0"/>
              </a:rPr>
              <a:t>UEPS</a:t>
            </a:r>
            <a:r>
              <a:rPr lang="es-ES" sz="2400" dirty="0" smtClean="0">
                <a:latin typeface="Arial Narrow" pitchFamily="34" charset="0"/>
              </a:rPr>
              <a:t> (ULTIMAS ENTRADAS, PRIMERAS SALIDAS)</a:t>
            </a:r>
          </a:p>
          <a:p>
            <a:pPr algn="just"/>
            <a:r>
              <a:rPr lang="es-ES" sz="2400" dirty="0" smtClean="0">
                <a:latin typeface="Arial Narrow" pitchFamily="34" charset="0"/>
              </a:rPr>
              <a:t>CONOCIDO COMO LIFO, SE CARACTERIZA POR QUE ASUME QUE LAS ULTIMAS MERCADERÍAS ADQUIRIDAS, SERÁN LAS PRIMERAS EN SALIR Y EL SALDO AL FINAL DEL PERIODO ESTARÁ REPRESENTADO POR EL VALOR DE COSTO DE LAS PRIMERAS MERCADERÍAS ADQUIRIDAS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714480" y="71435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785918" y="157161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METODOS DE VALORACION DE INVENTARIOS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2643182"/>
            <a:ext cx="7643866" cy="214526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Arial Narrow" pitchFamily="34" charset="0"/>
              </a:rPr>
              <a:t>PROMEDIO PONDERADO</a:t>
            </a:r>
            <a:endParaRPr lang="es-ES" sz="2400" dirty="0" smtClean="0">
              <a:latin typeface="Arial Narrow" pitchFamily="34" charset="0"/>
            </a:endParaRPr>
          </a:p>
          <a:p>
            <a:pPr algn="just"/>
            <a:r>
              <a:rPr lang="es-ES" sz="2400" dirty="0" smtClean="0">
                <a:latin typeface="Arial Narrow" pitchFamily="34" charset="0"/>
              </a:rPr>
              <a:t>SE CARACTERIZA PORQUE PARA CONTROLAR LAS SALIDAS DE LAS MERCADERÍAS, LO HACE MEDIANTE EL CALCULO PROMEDIO DEL COSTO DE LAS MERCADERÍAS EXISTENTES Y LAS ULTIMAS INGRESADAS.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809958"/>
            <a:chOff x="1357290" y="1857364"/>
            <a:chExt cx="3714776" cy="1614246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1399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Inventario de Mercaderías                          XXXX</a:t>
              </a:r>
            </a:p>
            <a:p>
              <a:r>
                <a:rPr lang="es-ES" sz="1600" dirty="0" smtClean="0"/>
                <a:t>Iva Pagado                                                 XXXX</a:t>
              </a:r>
            </a:p>
            <a:p>
              <a:r>
                <a:rPr lang="es-ES" sz="1600" dirty="0" smtClean="0"/>
                <a:t>	Caja, Bancos, Proveedores                          XXXX</a:t>
              </a:r>
            </a:p>
            <a:p>
              <a:r>
                <a:rPr lang="es-ES" sz="1600" dirty="0" smtClean="0"/>
                <a:t>                 Ret. Fuente I.R.</a:t>
              </a:r>
            </a:p>
            <a:p>
              <a:r>
                <a:rPr lang="es-ES" sz="1600" dirty="0" smtClean="0"/>
                <a:t>                 Ret. Fuente IVA</a:t>
              </a:r>
            </a:p>
            <a:p>
              <a:r>
                <a:rPr lang="es-ES" sz="1600" dirty="0" smtClean="0"/>
                <a:t>Para registrar la compra de mercaderías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50016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COMPRA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357290" y="371475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DEVOLUCION EN COMPRA</a:t>
            </a:r>
          </a:p>
        </p:txBody>
      </p:sp>
      <p:grpSp>
        <p:nvGrpSpPr>
          <p:cNvPr id="29" name="19 Grupo"/>
          <p:cNvGrpSpPr/>
          <p:nvPr/>
        </p:nvGrpSpPr>
        <p:grpSpPr>
          <a:xfrm>
            <a:off x="1643042" y="4429132"/>
            <a:ext cx="6858016" cy="1317516"/>
            <a:chOff x="1357290" y="1857364"/>
            <a:chExt cx="3714776" cy="1175052"/>
          </a:xfrm>
        </p:grpSpPr>
        <p:sp>
          <p:nvSpPr>
            <p:cNvPr id="30" name="29 CuadroTexto"/>
            <p:cNvSpPr txBox="1"/>
            <p:nvPr/>
          </p:nvSpPr>
          <p:spPr>
            <a:xfrm>
              <a:off x="1483553" y="2071678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Caja, Bancos, Proveedores                          XXXX</a:t>
              </a:r>
            </a:p>
            <a:p>
              <a:r>
                <a:rPr lang="es-ES" sz="1600" dirty="0" smtClean="0"/>
                <a:t>                        Inventario de Mercaderías                          XXXX</a:t>
              </a:r>
            </a:p>
            <a:p>
              <a:r>
                <a:rPr lang="es-ES" sz="1600" dirty="0" smtClean="0"/>
                <a:t>                        Iva Pagado                                                 XXXX</a:t>
              </a:r>
            </a:p>
            <a:p>
              <a:r>
                <a:rPr lang="es-ES" sz="1600" dirty="0" smtClean="0"/>
                <a:t>Para registrar la devolución de compra de mercaderías</a:t>
              </a:r>
              <a:endParaRPr lang="es-ES" sz="1600" dirty="0"/>
            </a:p>
          </p:txBody>
        </p:sp>
        <p:cxnSp>
          <p:nvCxnSpPr>
            <p:cNvPr id="31" name="30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809958"/>
            <a:chOff x="1357290" y="1857364"/>
            <a:chExt cx="3714776" cy="1614246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1399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Caja, Bancos, Clientes                                 XXXX</a:t>
              </a:r>
            </a:p>
            <a:p>
              <a:r>
                <a:rPr lang="es-ES" sz="1600" dirty="0" smtClean="0"/>
                <a:t>Anticipo Ret. Fuente I.R.                              XXXX</a:t>
              </a:r>
            </a:p>
            <a:p>
              <a:r>
                <a:rPr lang="es-ES" sz="1600" dirty="0" smtClean="0"/>
                <a:t>Anticipo Ret. Fuente IVA                              XXXX</a:t>
              </a:r>
            </a:p>
            <a:p>
              <a:r>
                <a:rPr lang="es-ES" sz="1600" dirty="0" smtClean="0"/>
                <a:t>	Ventas                                                   XXXX</a:t>
              </a:r>
            </a:p>
            <a:p>
              <a:r>
                <a:rPr lang="es-ES" sz="1600" dirty="0" smtClean="0"/>
                <a:t>                Iva Cobrado                                           XXXX</a:t>
              </a:r>
            </a:p>
            <a:p>
              <a:r>
                <a:rPr lang="es-ES" sz="1600" dirty="0" smtClean="0"/>
                <a:t>Para registrar la venta de mercaderías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50016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VENTA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357290" y="371475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COSTO DE VENTA</a:t>
            </a:r>
          </a:p>
        </p:txBody>
      </p:sp>
      <p:grpSp>
        <p:nvGrpSpPr>
          <p:cNvPr id="3" name="19 Grupo"/>
          <p:cNvGrpSpPr/>
          <p:nvPr/>
        </p:nvGrpSpPr>
        <p:grpSpPr>
          <a:xfrm>
            <a:off x="1643042" y="4429132"/>
            <a:ext cx="6858016" cy="1071295"/>
            <a:chOff x="1357290" y="1857364"/>
            <a:chExt cx="3714776" cy="955455"/>
          </a:xfrm>
        </p:grpSpPr>
        <p:sp>
          <p:nvSpPr>
            <p:cNvPr id="30" name="29 CuadroTexto"/>
            <p:cNvSpPr txBox="1"/>
            <p:nvPr/>
          </p:nvSpPr>
          <p:spPr>
            <a:xfrm>
              <a:off x="1483553" y="2071678"/>
              <a:ext cx="3588513" cy="74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Costo de Venta                                                     XXXX</a:t>
              </a:r>
            </a:p>
            <a:p>
              <a:r>
                <a:rPr lang="es-ES" sz="1600" dirty="0" smtClean="0"/>
                <a:t>                        Inventario de Mercaderías                          XXXX</a:t>
              </a:r>
            </a:p>
            <a:p>
              <a:r>
                <a:rPr lang="es-ES" sz="1600" dirty="0" smtClean="0"/>
                <a:t>Para registrar el costo de la venta</a:t>
              </a:r>
              <a:endParaRPr lang="es-ES" sz="1600" dirty="0"/>
            </a:p>
          </p:txBody>
        </p:sp>
        <p:cxnSp>
          <p:nvCxnSpPr>
            <p:cNvPr id="31" name="30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9 Grupo"/>
          <p:cNvGrpSpPr/>
          <p:nvPr/>
        </p:nvGrpSpPr>
        <p:grpSpPr>
          <a:xfrm>
            <a:off x="2285984" y="1643050"/>
            <a:ext cx="5916125" cy="1317516"/>
            <a:chOff x="1357290" y="1857364"/>
            <a:chExt cx="3714776" cy="1175052"/>
          </a:xfrm>
        </p:grpSpPr>
        <p:sp>
          <p:nvSpPr>
            <p:cNvPr id="13" name="12 CuadroTexto"/>
            <p:cNvSpPr txBox="1"/>
            <p:nvPr/>
          </p:nvSpPr>
          <p:spPr>
            <a:xfrm>
              <a:off x="1483553" y="2071678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Ventas                                                   XXXX</a:t>
              </a:r>
            </a:p>
            <a:p>
              <a:r>
                <a:rPr lang="es-ES" sz="1600" dirty="0" smtClean="0"/>
                <a:t>Iva Cobrado                                           XXXX</a:t>
              </a:r>
            </a:p>
            <a:p>
              <a:r>
                <a:rPr lang="es-ES" sz="1600" dirty="0" smtClean="0"/>
                <a:t>	Caja, Bancos, Clientes                                 XXXX</a:t>
              </a:r>
            </a:p>
            <a:p>
              <a:r>
                <a:rPr lang="es-ES" sz="1600" dirty="0" smtClean="0"/>
                <a:t>Para registrar la devolución en venta de mercaderías</a:t>
              </a:r>
              <a:endParaRPr lang="es-ES" sz="1600" dirty="0"/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19" name="18 CuadroTexto"/>
          <p:cNvSpPr txBox="1"/>
          <p:nvPr/>
        </p:nvSpPr>
        <p:spPr>
          <a:xfrm>
            <a:off x="1857356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PERMANENTE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500166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 DEVOLUCION EN VENTA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1357290" y="371475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ASIENTO DEVOLUCION VENTA COSTO DE VENTA</a:t>
            </a:r>
          </a:p>
        </p:txBody>
      </p:sp>
      <p:grpSp>
        <p:nvGrpSpPr>
          <p:cNvPr id="3" name="19 Grupo"/>
          <p:cNvGrpSpPr/>
          <p:nvPr/>
        </p:nvGrpSpPr>
        <p:grpSpPr>
          <a:xfrm>
            <a:off x="1643042" y="4429133"/>
            <a:ext cx="6858016" cy="1071293"/>
            <a:chOff x="1357290" y="1857364"/>
            <a:chExt cx="3714776" cy="955453"/>
          </a:xfrm>
        </p:grpSpPr>
        <p:sp>
          <p:nvSpPr>
            <p:cNvPr id="30" name="29 CuadroTexto"/>
            <p:cNvSpPr txBox="1"/>
            <p:nvPr/>
          </p:nvSpPr>
          <p:spPr>
            <a:xfrm>
              <a:off x="1483553" y="2071677"/>
              <a:ext cx="3588513" cy="741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 Inventario de Mercaderías                          XXXX</a:t>
              </a:r>
            </a:p>
            <a:p>
              <a:r>
                <a:rPr lang="es-ES" sz="1600" dirty="0" smtClean="0"/>
                <a:t>                       Costo de Venta                                                     XXXX</a:t>
              </a:r>
            </a:p>
            <a:p>
              <a:r>
                <a:rPr lang="es-ES" sz="1600" dirty="0" smtClean="0"/>
                <a:t>Para registrar el costo de la devolución</a:t>
              </a:r>
              <a:endParaRPr lang="es-ES" sz="1600" dirty="0"/>
            </a:p>
          </p:txBody>
        </p:sp>
        <p:cxnSp>
          <p:nvCxnSpPr>
            <p:cNvPr id="31" name="30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CuadroTexto"/>
            <p:cNvSpPr txBox="1"/>
            <p:nvPr/>
          </p:nvSpPr>
          <p:spPr>
            <a:xfrm>
              <a:off x="2928926" y="1857364"/>
              <a:ext cx="357190" cy="274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28572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b="1" dirty="0" smtClean="0">
                <a:latin typeface="Arial Narrow" pitchFamily="34" charset="0"/>
              </a:rPr>
              <a:t>MERCADERIAS</a:t>
            </a:r>
            <a:endParaRPr lang="es-ES" sz="3200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1000108"/>
            <a:ext cx="792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SISTEMAS DE REGISTRO Y CONTROL</a:t>
            </a:r>
            <a:endParaRPr lang="es-ES" sz="2400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71604" y="178592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SISTEMA DE CUENTA MULTIPLE </a:t>
            </a:r>
          </a:p>
          <a:p>
            <a:pPr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SISTEMA DE PERMANENCIA DE INVENTARIOS</a:t>
            </a:r>
            <a:endParaRPr lang="es-ES" sz="2400" dirty="0">
              <a:latin typeface="Arial Narrow" pitchFamily="34" charset="0"/>
            </a:endParaRPr>
          </a:p>
        </p:txBody>
      </p:sp>
      <p:pic>
        <p:nvPicPr>
          <p:cNvPr id="2050" name="Picture 2" descr="http://www.blogdetrabajo.com/wp-content/uploads/gente_trabajan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214686"/>
            <a:ext cx="3658287" cy="2443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00166" y="28572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14" y="1500174"/>
            <a:ext cx="7429552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dirty="0" smtClean="0">
                <a:latin typeface="Arial Narrow" pitchFamily="34" charset="0"/>
              </a:rPr>
              <a:t>CONOCIDO TAMBIEN COMO PERIODICO, ES AQUEL QUE SE CARACTERIZA POR LLEVAR UN CONTROL DETALLADO MEDIANTE VARIAS CUENTAS</a:t>
            </a:r>
            <a:r>
              <a:rPr lang="es-EC" sz="240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57290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CONCEPTO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85852" y="3143248"/>
            <a:ext cx="742955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C" sz="1600" dirty="0" smtClean="0">
                <a:latin typeface="Arial Narrow" pitchFamily="34" charset="0"/>
              </a:rPr>
              <a:t>OFRECE INFORMACIÒN DETALLA DE CADA CUENTA</a:t>
            </a:r>
          </a:p>
          <a:p>
            <a:pPr algn="just">
              <a:buFont typeface="Arial" pitchFamily="34" charset="0"/>
              <a:buChar char="•"/>
            </a:pPr>
            <a:r>
              <a:rPr lang="es-EC" sz="1600" dirty="0" smtClean="0">
                <a:latin typeface="Arial Narrow" pitchFamily="34" charset="0"/>
              </a:rPr>
              <a:t>ES DE FACIL APLICACIÓN Y COMPRENSIÓN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285852" y="250030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VENTAJAS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14414" y="4714884"/>
            <a:ext cx="7643866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C" sz="1600" dirty="0" smtClean="0">
                <a:latin typeface="Arial Narrow" pitchFamily="34" charset="0"/>
              </a:rPr>
              <a:t>NO PERMITE UN CONTROL ADECUADO DE LA BODEGA, DEBIDO A LA AUSENCIA DE CONTROL MINUCIOSO DEL MOVIMIENTO DE ENTRADAS Y SALIDAS. EL INVENTARIO SOLO SE PUEDE OBTENER EXTRACONTABLE, TOMANDO INVENTARIO FISICO</a:t>
            </a:r>
          </a:p>
          <a:p>
            <a:pPr algn="just"/>
            <a:endParaRPr lang="es-EC" sz="1600" dirty="0" smtClean="0">
              <a:latin typeface="Arial Narrow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EC" sz="1600" dirty="0" smtClean="0">
                <a:latin typeface="Arial Narrow" pitchFamily="34" charset="0"/>
              </a:rPr>
              <a:t>NO INFORMA OPORTUNAMENTE NI PROPORCIONA DATOS SOBRE EL COSTO DE VENTAS EN UN MOMENTO DETERMINADO.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214414" y="407194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DESVENTAJAS DEL SISTEMA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500166" y="285728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357290" y="1928802"/>
            <a:ext cx="7429552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VENTAS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COMPRAS 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INVENTARIO DE MERCADERÍAS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DEVOLUCIONES TANTO EN VENTAS COMO EN COMPRAS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DESCUENTO TANTO EN VENTAS COMO EN COMPRAS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TRANSPORTE EN COMPRAS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COSTO DE VENTAS</a:t>
            </a:r>
          </a:p>
          <a:p>
            <a:pPr algn="just">
              <a:buFont typeface="Arial" pitchFamily="34" charset="0"/>
              <a:buChar char="•"/>
            </a:pPr>
            <a:r>
              <a:rPr lang="es-EC" sz="2400" dirty="0" smtClean="0">
                <a:latin typeface="Arial Narrow" pitchFamily="34" charset="0"/>
              </a:rPr>
              <a:t>UTILIDAD BRUTA EN VENTAS</a:t>
            </a:r>
          </a:p>
          <a:p>
            <a:pPr algn="just">
              <a:buFont typeface="Arial" pitchFamily="34" charset="0"/>
              <a:buChar char="•"/>
            </a:pPr>
            <a:endParaRPr lang="es-EC" sz="2400" dirty="0" smtClean="0"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0166" y="107154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43306" y="1428736"/>
            <a:ext cx="2143140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VENTAS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328023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 Narrow" pitchFamily="34" charset="0"/>
              </a:rPr>
              <a:t>ESTA CUENTA ES DE NATURALEZA ACREEDORA, SE LA UTILIZA PARA CONTABILIZAR LAS VENTAS EFECTUADAS POR LA EMPRESA.</a:t>
            </a:r>
            <a:endParaRPr lang="es-ES" sz="24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5400000">
            <a:off x="4505918" y="2148472"/>
            <a:ext cx="41791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929066"/>
            <a:ext cx="5643602" cy="1948875"/>
            <a:chOff x="2071670" y="1000108"/>
            <a:chExt cx="5643602" cy="1948875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AJUSTES PARA SALDAR LOS DESCUENTOS Y DEVOLUCIONES EN VENTAS.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REGISTRO DE LAS VENTAS REALIZADAS.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643042" y="178592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 Narrow" pitchFamily="34" charset="0"/>
              </a:rPr>
              <a:t>ASIENTO CONTABLE VENTAS</a:t>
            </a:r>
            <a:endParaRPr lang="es-ES" sz="2400" b="1" dirty="0">
              <a:latin typeface="Arial Narrow" pitchFamily="34" charset="0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2143108" y="2857496"/>
            <a:ext cx="5929353" cy="1362970"/>
            <a:chOff x="1357290" y="1857364"/>
            <a:chExt cx="3723082" cy="1215591"/>
          </a:xfrm>
        </p:grpSpPr>
        <p:sp>
          <p:nvSpPr>
            <p:cNvPr id="11" name="10 CuadroTexto"/>
            <p:cNvSpPr txBox="1"/>
            <p:nvPr/>
          </p:nvSpPr>
          <p:spPr>
            <a:xfrm>
              <a:off x="1491859" y="2112217"/>
              <a:ext cx="3588513" cy="960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Caja, Bancos, Clientes                                            XXXX</a:t>
              </a:r>
            </a:p>
            <a:p>
              <a:r>
                <a:rPr lang="es-ES" sz="1600" dirty="0" smtClean="0"/>
                <a:t>	Ventas                                                          XXXX</a:t>
              </a:r>
            </a:p>
            <a:p>
              <a:r>
                <a:rPr lang="es-ES" sz="1600" dirty="0" smtClean="0"/>
                <a:t>                IVA Cobrado                                                 XXXX</a:t>
              </a:r>
            </a:p>
            <a:p>
              <a:r>
                <a:rPr lang="es-ES" sz="1600" dirty="0" smtClean="0"/>
                <a:t>Para registrar la venta de mercaderías</a:t>
              </a:r>
              <a:endParaRPr lang="es-ES" sz="1600" dirty="0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1357290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3357554" y="2000240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2928926" y="1857364"/>
              <a:ext cx="357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x</a:t>
              </a:r>
              <a:endParaRPr lang="es-ES" sz="1400" dirty="0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1571604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571604" y="92867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86050" y="1428736"/>
            <a:ext cx="4500594" cy="510778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2400" dirty="0" smtClean="0">
                <a:latin typeface="Arial Narrow" pitchFamily="34" charset="0"/>
              </a:rPr>
              <a:t>DEVOLUCIONES EN VENTAS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43042" y="2357430"/>
            <a:ext cx="6643734" cy="1123712"/>
          </a:xfrm>
          <a:prstGeom prst="roundRect">
            <a:avLst/>
          </a:prstGeom>
          <a:ln w="28575"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Narrow" pitchFamily="34" charset="0"/>
              </a:rPr>
              <a:t>CUENTA DE NATURALEZA DEUDORA, SE LA UTILIZA PARA REGISTRAR EL VALOR DE LAS DEVOLUCIONES DE LAS VENTAS EFECTUADAS A LOS CLIENTES</a:t>
            </a:r>
            <a:endParaRPr lang="es-ES" sz="2000" dirty="0">
              <a:latin typeface="Arial Narrow" pitchFamily="34" charset="0"/>
            </a:endParaRPr>
          </a:p>
        </p:txBody>
      </p:sp>
      <p:cxnSp>
        <p:nvCxnSpPr>
          <p:cNvPr id="8" name="7 Conector recto de flecha"/>
          <p:cNvCxnSpPr>
            <a:stCxn id="5" idx="2"/>
          </p:cNvCxnSpPr>
          <p:nvPr/>
        </p:nvCxnSpPr>
        <p:spPr>
          <a:xfrm rot="16200000" flipH="1">
            <a:off x="4845248" y="2130612"/>
            <a:ext cx="417916" cy="357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7 Grupo"/>
          <p:cNvGrpSpPr/>
          <p:nvPr/>
        </p:nvGrpSpPr>
        <p:grpSpPr>
          <a:xfrm>
            <a:off x="2071670" y="3929066"/>
            <a:ext cx="5643602" cy="1948875"/>
            <a:chOff x="2071670" y="1000108"/>
            <a:chExt cx="5643602" cy="1948875"/>
          </a:xfrm>
        </p:grpSpPr>
        <p:sp>
          <p:nvSpPr>
            <p:cNvPr id="10" name="9 CuadroTexto"/>
            <p:cNvSpPr txBox="1"/>
            <p:nvPr/>
          </p:nvSpPr>
          <p:spPr>
            <a:xfrm>
              <a:off x="2143108" y="1071546"/>
              <a:ext cx="2357454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DEBITA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LOS VALORES DE LAS DEVOLUCIONES ACEPTADAS A LOS CLIENTES.</a:t>
              </a:r>
              <a:endParaRPr lang="es-EC" sz="1600" dirty="0">
                <a:latin typeface="Arial Narrow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214942" y="1142984"/>
              <a:ext cx="235745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b="1" dirty="0" smtClean="0">
                  <a:latin typeface="Arial Narrow" pitchFamily="34" charset="0"/>
                </a:rPr>
                <a:t>SE ACREDITA POR:</a:t>
              </a:r>
            </a:p>
            <a:p>
              <a:pPr algn="ctr"/>
              <a:endParaRPr lang="es-EC" b="1" dirty="0" smtClean="0">
                <a:latin typeface="Arial Narrow" pitchFamily="34" charset="0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s-EC" sz="1600" dirty="0" smtClean="0">
                  <a:latin typeface="Arial Narrow" pitchFamily="34" charset="0"/>
                </a:rPr>
                <a:t>POR EL AJUSTE PARA DETERMINAR LAS VENTAS NETAS.</a:t>
              </a:r>
              <a:endParaRPr lang="es-EC" sz="1600" dirty="0">
                <a:latin typeface="Arial Narrow" pitchFamily="34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071670" y="1000108"/>
              <a:ext cx="564360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3929852" y="1928802"/>
              <a:ext cx="18565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15 CuadroTexto"/>
          <p:cNvSpPr txBox="1"/>
          <p:nvPr/>
        </p:nvSpPr>
        <p:spPr>
          <a:xfrm>
            <a:off x="1643042" y="214290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latin typeface="Arial Narrow" pitchFamily="34" charset="0"/>
              </a:rPr>
              <a:t>SISTEMA DE CUENTA MULTIPLE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643042" y="785794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>
                <a:latin typeface="Arial Narrow" pitchFamily="34" charset="0"/>
              </a:rPr>
              <a:t>CUENTAS QUE INTERVIENEN EN EL SISTEMA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5845</TotalTime>
  <Words>1989</Words>
  <Application>Microsoft Office PowerPoint</Application>
  <PresentationFormat>Presentación en pantalla (4:3)</PresentationFormat>
  <Paragraphs>454</Paragraphs>
  <Slides>39</Slides>
  <Notes>39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6" baseType="lpstr">
      <vt:lpstr>Arial</vt:lpstr>
      <vt:lpstr>Arial Narrow</vt:lpstr>
      <vt:lpstr>Calibri</vt:lpstr>
      <vt:lpstr>Gill Sans MT</vt:lpstr>
      <vt:lpstr>Verdana</vt:lpstr>
      <vt:lpstr>Wingdings 2</vt:lpstr>
      <vt:lpstr>Solsticio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LABSIST2-27</dc:creator>
  <cp:lastModifiedBy>LABSIST2-27</cp:lastModifiedBy>
  <cp:revision>603</cp:revision>
  <dcterms:modified xsi:type="dcterms:W3CDTF">2015-11-17T16:13:23Z</dcterms:modified>
</cp:coreProperties>
</file>