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25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4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98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03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9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5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11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752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33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06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8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C8073-B7C1-42E7-8737-E7CC05DEE231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55E0-7EA5-49AB-ACBB-3B43DE9427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8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36129"/>
          </a:xfrm>
        </p:spPr>
        <p:txBody>
          <a:bodyPr/>
          <a:lstStyle/>
          <a:p>
            <a:r>
              <a:rPr lang="es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TABLAS ESTADÍSTICAS Y GRÁFICOS</a:t>
            </a:r>
            <a:endParaRPr lang="es-CO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4" y="300445"/>
            <a:ext cx="11338560" cy="679270"/>
          </a:xfrm>
        </p:spPr>
        <p:txBody>
          <a:bodyPr>
            <a:normAutofit/>
          </a:bodyPr>
          <a:lstStyle/>
          <a:p>
            <a:pPr algn="ctr"/>
            <a:r>
              <a:rPr lang="es-US" sz="3600" dirty="0" smtClean="0">
                <a:solidFill>
                  <a:srgbClr val="FF0000"/>
                </a:solidFill>
              </a:rPr>
              <a:t>b) TABLAS DE CONTINGENCIA O ASOCIACIÓN</a:t>
            </a:r>
            <a:endParaRPr lang="es-CO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63662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587829" y="979716"/>
            <a:ext cx="26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Ejemplo 2</a:t>
            </a:r>
            <a:endParaRPr lang="es-CO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16656"/>
              </p:ext>
            </p:extLst>
          </p:nvPr>
        </p:nvGraphicFramePr>
        <p:xfrm>
          <a:off x="2910895" y="2971800"/>
          <a:ext cx="5140904" cy="233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2">
                  <a:extLst>
                    <a:ext uri="{9D8B030D-6E8A-4147-A177-3AD203B41FA5}">
                      <a16:colId xmlns:a16="http://schemas.microsoft.com/office/drawing/2014/main" val="4077295875"/>
                    </a:ext>
                  </a:extLst>
                </a:gridCol>
                <a:gridCol w="1063342">
                  <a:extLst>
                    <a:ext uri="{9D8B030D-6E8A-4147-A177-3AD203B41FA5}">
                      <a16:colId xmlns:a16="http://schemas.microsoft.com/office/drawing/2014/main" val="1795412189"/>
                    </a:ext>
                  </a:extLst>
                </a:gridCol>
                <a:gridCol w="1097930">
                  <a:extLst>
                    <a:ext uri="{9D8B030D-6E8A-4147-A177-3AD203B41FA5}">
                      <a16:colId xmlns:a16="http://schemas.microsoft.com/office/drawing/2014/main" val="1352244602"/>
                    </a:ext>
                  </a:extLst>
                </a:gridCol>
                <a:gridCol w="1097930">
                  <a:extLst>
                    <a:ext uri="{9D8B030D-6E8A-4147-A177-3AD203B41FA5}">
                      <a16:colId xmlns:a16="http://schemas.microsoft.com/office/drawing/2014/main" val="2927223627"/>
                    </a:ext>
                  </a:extLst>
                </a:gridCol>
                <a:gridCol w="1097930">
                  <a:extLst>
                    <a:ext uri="{9D8B030D-6E8A-4147-A177-3AD203B41FA5}">
                      <a16:colId xmlns:a16="http://schemas.microsoft.com/office/drawing/2014/main" val="3641732141"/>
                    </a:ext>
                  </a:extLst>
                </a:gridCol>
              </a:tblGrid>
              <a:tr h="29058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GÉNERO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HOMBRE</a:t>
                      </a:r>
                      <a:endParaRPr lang="es-CO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MUJER</a:t>
                      </a:r>
                      <a:endParaRPr lang="es-CO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68474"/>
                  </a:ext>
                </a:extLst>
              </a:tr>
              <a:tr h="340806">
                <a:tc>
                  <a:txBody>
                    <a:bodyPr/>
                    <a:lstStyle/>
                    <a:p>
                      <a:r>
                        <a:rPr lang="es-US" b="1" dirty="0" smtClean="0">
                          <a:solidFill>
                            <a:schemeClr val="tx1"/>
                          </a:solidFill>
                        </a:rPr>
                        <a:t>FUMA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11192"/>
                  </a:ext>
                </a:extLst>
              </a:tr>
              <a:tr h="5639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/>
                        <a:t>SI</a:t>
                      </a: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/>
                        <a:t>65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/>
                        <a:t>58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123</a:t>
                      </a:r>
                      <a:endParaRPr lang="es-C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72983"/>
                  </a:ext>
                </a:extLst>
              </a:tr>
              <a:tr h="5639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/>
                        <a:t>NO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/>
                        <a:t>43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/>
                        <a:t>67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110</a:t>
                      </a:r>
                      <a:endParaRPr lang="es-C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03397"/>
                  </a:ext>
                </a:extLst>
              </a:tr>
              <a:tr h="403728">
                <a:tc gridSpan="2">
                  <a:txBody>
                    <a:bodyPr/>
                    <a:lstStyle/>
                    <a:p>
                      <a:r>
                        <a:rPr lang="es-US" dirty="0" smtClean="0"/>
                        <a:t>TOTAL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rgbClr val="0070C0"/>
                          </a:solidFill>
                        </a:rPr>
                        <a:t>108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rgbClr val="0070C0"/>
                          </a:solidFill>
                        </a:rPr>
                        <a:t>125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/>
                        <a:t>233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60057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818763" y="5452235"/>
            <a:ext cx="5233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b="1" i="1" dirty="0"/>
              <a:t>Fuente: </a:t>
            </a:r>
            <a:r>
              <a:rPr lang="es-US" i="1" dirty="0" smtClean="0"/>
              <a:t>Encuesta aplicada en la parroquia </a:t>
            </a:r>
            <a:r>
              <a:rPr lang="es-US" i="1" dirty="0"/>
              <a:t>M</a:t>
            </a:r>
            <a:r>
              <a:rPr lang="es-US" i="1" dirty="0" smtClean="0"/>
              <a:t>aldonado</a:t>
            </a:r>
          </a:p>
          <a:p>
            <a:r>
              <a:rPr lang="es-US" b="1" i="1" dirty="0" smtClean="0"/>
              <a:t>Elaborado: </a:t>
            </a:r>
            <a:r>
              <a:rPr lang="es-US" i="1" dirty="0" smtClean="0"/>
              <a:t>José Casillas</a:t>
            </a:r>
            <a:endParaRPr lang="es-CO" i="1" dirty="0"/>
          </a:p>
        </p:txBody>
      </p:sp>
      <p:sp>
        <p:nvSpPr>
          <p:cNvPr id="10" name="Rectángulo 9"/>
          <p:cNvSpPr/>
          <p:nvPr/>
        </p:nvSpPr>
        <p:spPr>
          <a:xfrm>
            <a:off x="2669730" y="2063858"/>
            <a:ext cx="593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i="1" dirty="0" smtClean="0">
                <a:solidFill>
                  <a:schemeClr val="accent5">
                    <a:lumMod val="75000"/>
                  </a:schemeClr>
                </a:solidFill>
              </a:rPr>
              <a:t>DATOS DE LA ENCUESTA SOBRE SI FUMAN SEGÚN GÉNERO APLICADA EN LA PARROQUIA DE  MALDONADO –RIOBAMBA </a:t>
            </a:r>
            <a:endParaRPr lang="es-CO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63662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56755" y="206684"/>
            <a:ext cx="11939451" cy="175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datos publicados en Ecuador en cifras, donde se muestra algunos detalles: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 1: Con los datos publicados sobre la composición de la población en edad de trabajar por INEC podemos generar la siguiente </a:t>
            </a:r>
            <a:r>
              <a:rPr lang="es-CO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tabla:</a:t>
            </a:r>
            <a:r>
              <a:rPr lang="es-CO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rgbClr val="C4591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O" b="1" dirty="0" smtClean="0">
                <a:solidFill>
                  <a:srgbClr val="C4591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</a:t>
            </a:r>
            <a:r>
              <a:rPr lang="es-CO" b="1" dirty="0">
                <a:solidFill>
                  <a:srgbClr val="C4591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Población en Edad de Trabajar a Nivel Nacional Ecuador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8" y="2102983"/>
            <a:ext cx="10384970" cy="29387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0925" y="5187632"/>
            <a:ext cx="1150402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es importante dar más detalles sobre los datos por ello es necesario modificar el formato y adaptarlo, luego sería un poco más complicado la lectura del mismo, pero a la vez tendríamos mayor información para un análisis más profundo. 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760" y="0"/>
            <a:ext cx="7900851" cy="666206"/>
          </a:xfrm>
        </p:spPr>
        <p:txBody>
          <a:bodyPr>
            <a:normAutofit/>
          </a:bodyPr>
          <a:lstStyle/>
          <a:p>
            <a:r>
              <a:rPr lang="es-CO" sz="2000" dirty="0"/>
              <a:t>Indicamos la tabla anterior en forma más detallas</a:t>
            </a:r>
            <a:r>
              <a:rPr lang="es-CO" sz="2000" dirty="0" smtClean="0"/>
              <a:t>:</a:t>
            </a:r>
            <a:endParaRPr lang="es-CO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87" y="418817"/>
            <a:ext cx="9533709" cy="46634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4982" y="5082257"/>
            <a:ext cx="11704320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Obsérvese el ovalo café tiene dos ramas el ovalo rojo y verde, luego el ovalo rojo tiene dos ramas que son los dos rectángulos rojos, finalmente el primer rectángulo rojo tiene cinco ramas, así estaría estructurado la tabla estadística. 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 el valor del ovalo café es la suma de los valores de los 2 </a:t>
            </a:r>
            <a:r>
              <a:rPr lang="es-CO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óvalos, </a:t>
            </a:r>
            <a:r>
              <a:rPr lang="es-CO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rojo y </a:t>
            </a:r>
            <a:r>
              <a:rPr lang="es-CO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 pero a tomar </a:t>
            </a:r>
            <a:r>
              <a:rPr lang="es-CO" sz="16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cuenta </a:t>
            </a:r>
            <a:r>
              <a:rPr lang="es-CO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ovalo rojo es la suma de los dos rectángulos rojos y el valor del primer rectángulo rojo en la suma de los datos de sus ramas que en este caso no está encerados con ninguna figura geométrica.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452" y="836023"/>
            <a:ext cx="10789920" cy="1410788"/>
          </a:xfrm>
        </p:spPr>
        <p:txBody>
          <a:bodyPr>
            <a:normAutofit/>
          </a:bodyPr>
          <a:lstStyle/>
          <a:p>
            <a:pPr algn="just"/>
            <a:r>
              <a:rPr lang="es-US" sz="3200" b="1" dirty="0" smtClean="0"/>
              <a:t>Las tablas estadísticas y gráficos son dos formas equivalentes de presentar la información. Las dos exponen ordenadamente la información recogida de una muestra o población</a:t>
            </a:r>
            <a:endParaRPr lang="es-CO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2866753"/>
            <a:ext cx="7367452" cy="27908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18903" y="5930537"/>
            <a:ext cx="101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/>
              <a:t>Son muy útiles en presentación de resultados y análisis exploratorio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447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452" y="836023"/>
            <a:ext cx="10789920" cy="718457"/>
          </a:xfrm>
        </p:spPr>
        <p:txBody>
          <a:bodyPr>
            <a:normAutofit/>
          </a:bodyPr>
          <a:lstStyle/>
          <a:p>
            <a:r>
              <a:rPr lang="es-US" sz="3600" b="1" dirty="0" smtClean="0">
                <a:solidFill>
                  <a:srgbClr val="FF0000"/>
                </a:solidFill>
              </a:rPr>
              <a:t>Clasificación de las Tablas Estadísticas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31895"/>
              </p:ext>
            </p:extLst>
          </p:nvPr>
        </p:nvGraphicFramePr>
        <p:xfrm>
          <a:off x="1149531" y="2770534"/>
          <a:ext cx="10332720" cy="2090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296">
                  <a:extLst>
                    <a:ext uri="{9D8B030D-6E8A-4147-A177-3AD203B41FA5}">
                      <a16:colId xmlns:a16="http://schemas.microsoft.com/office/drawing/2014/main" val="2523068497"/>
                    </a:ext>
                  </a:extLst>
                </a:gridCol>
                <a:gridCol w="1470386">
                  <a:extLst>
                    <a:ext uri="{9D8B030D-6E8A-4147-A177-3AD203B41FA5}">
                      <a16:colId xmlns:a16="http://schemas.microsoft.com/office/drawing/2014/main" val="2453456566"/>
                    </a:ext>
                  </a:extLst>
                </a:gridCol>
                <a:gridCol w="5838038">
                  <a:extLst>
                    <a:ext uri="{9D8B030D-6E8A-4147-A177-3AD203B41FA5}">
                      <a16:colId xmlns:a16="http://schemas.microsoft.com/office/drawing/2014/main" val="2660572941"/>
                    </a:ext>
                  </a:extLst>
                </a:gridCol>
              </a:tblGrid>
              <a:tr h="450007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US" sz="2400" b="1" dirty="0" smtClean="0"/>
                        <a:t>a) Tablas de frecuencia de datos simples</a:t>
                      </a:r>
                    </a:p>
                    <a:p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1324812"/>
                  </a:ext>
                </a:extLst>
              </a:tr>
              <a:tr h="810012">
                <a:tc>
                  <a:txBody>
                    <a:bodyPr/>
                    <a:lstStyle/>
                    <a:p>
                      <a:r>
                        <a:rPr lang="es-US" sz="2400" b="1" dirty="0" smtClean="0">
                          <a:solidFill>
                            <a:srgbClr val="FF0000"/>
                          </a:solidFill>
                        </a:rPr>
                        <a:t>Tablas Estadísticas</a:t>
                      </a:r>
                      <a:endParaRPr lang="es-CO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US" sz="2400" b="1" dirty="0" smtClean="0"/>
                        <a:t>b) Tablas de frecuencia de</a:t>
                      </a:r>
                      <a:r>
                        <a:rPr lang="es-US" sz="2400" b="1" baseline="0" dirty="0" smtClean="0"/>
                        <a:t> datos agrupados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687309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O" sz="2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US" sz="2400" b="1" dirty="0" smtClean="0"/>
                        <a:t>c) Tablas de Contingencia o Asociación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2786584"/>
                  </a:ext>
                </a:extLst>
              </a:tr>
            </a:tbl>
          </a:graphicData>
        </a:graphic>
      </p:graphicFrame>
      <p:sp>
        <p:nvSpPr>
          <p:cNvPr id="8" name="Abrir llave 7"/>
          <p:cNvSpPr/>
          <p:nvPr/>
        </p:nvSpPr>
        <p:spPr>
          <a:xfrm>
            <a:off x="4558937" y="2770534"/>
            <a:ext cx="757646" cy="20901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38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390" y="148699"/>
            <a:ext cx="10789920" cy="587828"/>
          </a:xfrm>
        </p:spPr>
        <p:txBody>
          <a:bodyPr>
            <a:normAutofit/>
          </a:bodyPr>
          <a:lstStyle/>
          <a:p>
            <a:r>
              <a:rPr lang="es-US" sz="3200" b="1" dirty="0" smtClean="0">
                <a:solidFill>
                  <a:srgbClr val="FF0000"/>
                </a:solidFill>
              </a:rPr>
              <a:t>a) TABLAS DE FRECUENCIAS DE DATOS SIMPLES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5761" y="683021"/>
            <a:ext cx="96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Ordenan y resume los datos de una sola variable estadística</a:t>
            </a:r>
            <a:endParaRPr lang="es-CO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7864867"/>
                  </p:ext>
                </p:extLst>
              </p:nvPr>
            </p:nvGraphicFramePr>
            <p:xfrm>
              <a:off x="242387" y="2197959"/>
              <a:ext cx="5217886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6439">
                      <a:extLst>
                        <a:ext uri="{9D8B030D-6E8A-4147-A177-3AD203B41FA5}">
                          <a16:colId xmlns:a16="http://schemas.microsoft.com/office/drawing/2014/main" val="3181795454"/>
                        </a:ext>
                      </a:extLst>
                    </a:gridCol>
                    <a:gridCol w="999799">
                      <a:extLst>
                        <a:ext uri="{9D8B030D-6E8A-4147-A177-3AD203B41FA5}">
                          <a16:colId xmlns:a16="http://schemas.microsoft.com/office/drawing/2014/main" val="2283142719"/>
                        </a:ext>
                      </a:extLst>
                    </a:gridCol>
                    <a:gridCol w="984646">
                      <a:extLst>
                        <a:ext uri="{9D8B030D-6E8A-4147-A177-3AD203B41FA5}">
                          <a16:colId xmlns:a16="http://schemas.microsoft.com/office/drawing/2014/main" val="1913688785"/>
                        </a:ext>
                      </a:extLst>
                    </a:gridCol>
                    <a:gridCol w="916863">
                      <a:extLst>
                        <a:ext uri="{9D8B030D-6E8A-4147-A177-3AD203B41FA5}">
                          <a16:colId xmlns:a16="http://schemas.microsoft.com/office/drawing/2014/main" val="2770711501"/>
                        </a:ext>
                      </a:extLst>
                    </a:gridCol>
                    <a:gridCol w="1080139">
                      <a:extLst>
                        <a:ext uri="{9D8B030D-6E8A-4147-A177-3AD203B41FA5}">
                          <a16:colId xmlns:a16="http://schemas.microsoft.com/office/drawing/2014/main" val="4012724211"/>
                        </a:ext>
                      </a:extLst>
                    </a:gridCol>
                  </a:tblGrid>
                  <a:tr h="357348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s-US" sz="1800" b="1" dirty="0" smtClean="0">
                              <a:solidFill>
                                <a:srgbClr val="FF0000"/>
                              </a:solidFill>
                            </a:rPr>
                            <a:t>Nivel de Estudios</a:t>
                          </a:r>
                          <a:r>
                            <a:rPr lang="es-US" sz="1800" b="1" baseline="0" dirty="0" smtClean="0">
                              <a:solidFill>
                                <a:srgbClr val="FF0000"/>
                              </a:solidFill>
                            </a:rPr>
                            <a:t> de 500 personas de la Parroquia Velasco “Riobamba”</a:t>
                          </a:r>
                          <a:endParaRPr lang="es-CO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414725"/>
                      </a:ext>
                    </a:extLst>
                  </a:tr>
                  <a:tr h="881133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Nivel de Estudios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Fr. Abs.</a:t>
                          </a:r>
                        </a:p>
                        <a:p>
                          <a:endParaRPr lang="es-US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Fr.</a:t>
                          </a:r>
                          <a:r>
                            <a:rPr lang="es-US" b="1" baseline="0" dirty="0" smtClean="0"/>
                            <a:t> Abs. Acum.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Fr.</a:t>
                          </a:r>
                          <a:r>
                            <a:rPr lang="es-US" b="1" baseline="0" dirty="0" smtClean="0"/>
                            <a:t> Porct.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Fr. Acum. Porct.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3153283"/>
                      </a:ext>
                    </a:extLst>
                  </a:tr>
                  <a:tr h="357348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Primarios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317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317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63,4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63,4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72395"/>
                      </a:ext>
                    </a:extLst>
                  </a:tr>
                  <a:tr h="357348">
                    <a:tc>
                      <a:txBody>
                        <a:bodyPr/>
                        <a:lstStyle/>
                        <a:p>
                          <a:r>
                            <a:rPr lang="es-US" sz="1600" b="1" dirty="0" smtClean="0"/>
                            <a:t>Secundarios </a:t>
                          </a:r>
                          <a:endParaRPr lang="es-CO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132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449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26,4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89,8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304499"/>
                      </a:ext>
                    </a:extLst>
                  </a:tr>
                  <a:tr h="357348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Superiores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51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10,2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7688404"/>
                      </a:ext>
                    </a:extLst>
                  </a:tr>
                  <a:tr h="357348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Total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725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7864867"/>
                  </p:ext>
                </p:extLst>
              </p:nvPr>
            </p:nvGraphicFramePr>
            <p:xfrm>
              <a:off x="242387" y="2197959"/>
              <a:ext cx="5217886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6439">
                      <a:extLst>
                        <a:ext uri="{9D8B030D-6E8A-4147-A177-3AD203B41FA5}">
                          <a16:colId xmlns:a16="http://schemas.microsoft.com/office/drawing/2014/main" val="3181795454"/>
                        </a:ext>
                      </a:extLst>
                    </a:gridCol>
                    <a:gridCol w="999799">
                      <a:extLst>
                        <a:ext uri="{9D8B030D-6E8A-4147-A177-3AD203B41FA5}">
                          <a16:colId xmlns:a16="http://schemas.microsoft.com/office/drawing/2014/main" val="2283142719"/>
                        </a:ext>
                      </a:extLst>
                    </a:gridCol>
                    <a:gridCol w="984646">
                      <a:extLst>
                        <a:ext uri="{9D8B030D-6E8A-4147-A177-3AD203B41FA5}">
                          <a16:colId xmlns:a16="http://schemas.microsoft.com/office/drawing/2014/main" val="1913688785"/>
                        </a:ext>
                      </a:extLst>
                    </a:gridCol>
                    <a:gridCol w="916863">
                      <a:extLst>
                        <a:ext uri="{9D8B030D-6E8A-4147-A177-3AD203B41FA5}">
                          <a16:colId xmlns:a16="http://schemas.microsoft.com/office/drawing/2014/main" val="2770711501"/>
                        </a:ext>
                      </a:extLst>
                    </a:gridCol>
                    <a:gridCol w="1080139">
                      <a:extLst>
                        <a:ext uri="{9D8B030D-6E8A-4147-A177-3AD203B41FA5}">
                          <a16:colId xmlns:a16="http://schemas.microsoft.com/office/drawing/2014/main" val="4012724211"/>
                        </a:ext>
                      </a:extLst>
                    </a:gridCol>
                  </a:tblGrid>
                  <a:tr h="64008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s-US" sz="1800" b="1" dirty="0" smtClean="0">
                              <a:solidFill>
                                <a:srgbClr val="FF0000"/>
                              </a:solidFill>
                            </a:rPr>
                            <a:t>Nivel de Estudios</a:t>
                          </a:r>
                          <a:r>
                            <a:rPr lang="es-US" sz="1800" b="1" baseline="0" dirty="0" smtClean="0">
                              <a:solidFill>
                                <a:srgbClr val="FF0000"/>
                              </a:solidFill>
                            </a:rPr>
                            <a:t> de 500 personas de la Parroquia Velasco “Riobamba”</a:t>
                          </a:r>
                          <a:endParaRPr lang="es-CO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41472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Nivel de Estudios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4390" t="-72848" r="-300000" b="-169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7160" t="-72848" r="-203704" b="-169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0993" t="-72848" r="-118543" b="-169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4746" t="-72848" r="-1130" b="-169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1532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Primarios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317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317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63,4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63,4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72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s-US" sz="1600" b="1" dirty="0" smtClean="0"/>
                            <a:t>Secundarios </a:t>
                          </a:r>
                          <a:endParaRPr lang="es-CO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132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449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26,4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89,8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3044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Superiores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51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10,2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76884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Total</a:t>
                          </a:r>
                          <a:endParaRPr lang="es-CO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</a:t>
                          </a:r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7258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273" y="1577555"/>
            <a:ext cx="6636513" cy="52804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5761" y="1086183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FF0000"/>
                </a:solidFill>
              </a:rPr>
              <a:t>Ejemplo 1.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5796" y="5255035"/>
            <a:ext cx="5233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b="1" i="1" dirty="0"/>
              <a:t>Fuente: </a:t>
            </a:r>
            <a:r>
              <a:rPr lang="es-US" i="1" dirty="0" smtClean="0"/>
              <a:t>Encuesta aplicada en la parroquia </a:t>
            </a:r>
            <a:r>
              <a:rPr lang="es-US" i="1" dirty="0"/>
              <a:t>M</a:t>
            </a:r>
            <a:r>
              <a:rPr lang="es-US" i="1" dirty="0" smtClean="0"/>
              <a:t>aldonado</a:t>
            </a:r>
          </a:p>
          <a:p>
            <a:r>
              <a:rPr lang="es-US" b="1" i="1" dirty="0" smtClean="0"/>
              <a:t>Elaborado: </a:t>
            </a:r>
            <a:r>
              <a:rPr lang="es-US" i="1" dirty="0" smtClean="0"/>
              <a:t>José Casillas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7379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4" y="300444"/>
            <a:ext cx="11338560" cy="1391726"/>
          </a:xfrm>
        </p:spPr>
        <p:txBody>
          <a:bodyPr>
            <a:normAutofit fontScale="90000"/>
          </a:bodyPr>
          <a:lstStyle/>
          <a:p>
            <a:pPr algn="just"/>
            <a:r>
              <a:rPr lang="es-US" sz="3600" dirty="0" smtClean="0">
                <a:solidFill>
                  <a:srgbClr val="FF0000"/>
                </a:solidFill>
              </a:rPr>
              <a:t>Ejemplo 2. </a:t>
            </a:r>
            <a:r>
              <a:rPr lang="es-US" sz="2700" dirty="0" smtClean="0"/>
              <a:t>Se realizo una encuesta sobre el uso de las redes sociales, deseamos saber que porcentajes de hombres y mujeres que respondieron a nuestra encuesta, pues en una de las preguntas constaba el género de las personas. </a:t>
            </a:r>
            <a:endParaRPr lang="es-CO" sz="3600" dirty="0"/>
          </a:p>
        </p:txBody>
      </p:sp>
      <p:sp>
        <p:nvSpPr>
          <p:cNvPr id="5" name="Rectángulo 4"/>
          <p:cNvSpPr/>
          <p:nvPr/>
        </p:nvSpPr>
        <p:spPr>
          <a:xfrm>
            <a:off x="3663924" y="1692170"/>
            <a:ext cx="59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i="1" dirty="0" smtClean="0">
                <a:solidFill>
                  <a:schemeClr val="accent5">
                    <a:lumMod val="75000"/>
                  </a:schemeClr>
                </a:solidFill>
              </a:rPr>
              <a:t>DATOS SOBRE EL USO DE LA REDES SOCIALES SEGÚN EL GÉNERO, ENCUESTA APLICADA EN EL SECTOR ABC DE RIOBAMBA</a:t>
            </a:r>
            <a:endParaRPr lang="es-CO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35086" y="5768283"/>
            <a:ext cx="696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 smtClean="0"/>
              <a:t>Interpretación: </a:t>
            </a:r>
            <a:r>
              <a:rPr lang="es-US" dirty="0" smtClean="0"/>
              <a:t>Tenemos que el 40% de los encuestados son hombres y el 60% son mujeres.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35" y="3847875"/>
            <a:ext cx="1581150" cy="685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3" y="4784380"/>
            <a:ext cx="2209573" cy="16302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87" y="1692170"/>
            <a:ext cx="981075" cy="190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924" y="2644670"/>
            <a:ext cx="5478917" cy="24775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663924" y="5076277"/>
            <a:ext cx="4301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400" b="1" i="1" dirty="0"/>
              <a:t>Fuente: </a:t>
            </a:r>
            <a:r>
              <a:rPr lang="es-US" sz="1400" i="1" dirty="0" smtClean="0"/>
              <a:t>Encuesta aplicada en el sector ABC de Riobamba</a:t>
            </a:r>
          </a:p>
          <a:p>
            <a:r>
              <a:rPr lang="es-US" sz="1400" b="1" i="1" dirty="0" smtClean="0"/>
              <a:t>Elaborado: </a:t>
            </a:r>
            <a:r>
              <a:rPr lang="es-US" sz="1400" i="1" dirty="0" smtClean="0"/>
              <a:t>José Casillas</a:t>
            </a:r>
            <a:endParaRPr lang="es-CO" sz="1400" i="1" dirty="0"/>
          </a:p>
        </p:txBody>
      </p:sp>
    </p:spTree>
    <p:extLst>
      <p:ext uri="{BB962C8B-B14F-4D97-AF65-F5344CB8AC3E}">
        <p14:creationId xmlns:p14="http://schemas.microsoft.com/office/powerpoint/2010/main" val="19105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4" y="300444"/>
            <a:ext cx="11338560" cy="895310"/>
          </a:xfrm>
        </p:spPr>
        <p:txBody>
          <a:bodyPr>
            <a:normAutofit/>
          </a:bodyPr>
          <a:lstStyle/>
          <a:p>
            <a:pPr algn="just"/>
            <a:r>
              <a:rPr lang="es-US" sz="3600" dirty="0" smtClean="0">
                <a:solidFill>
                  <a:srgbClr val="FF0000"/>
                </a:solidFill>
              </a:rPr>
              <a:t>Ejemplo 3. Serie de datos</a:t>
            </a:r>
            <a:endParaRPr lang="es-CO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43" y="1195754"/>
            <a:ext cx="8192421" cy="53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139"/>
          <a:stretch/>
        </p:blipFill>
        <p:spPr>
          <a:xfrm>
            <a:off x="1521615" y="1071154"/>
            <a:ext cx="8876420" cy="52100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48186" y="6281223"/>
            <a:ext cx="5132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b="1" i="1" dirty="0"/>
              <a:t>Fuente: </a:t>
            </a:r>
            <a:r>
              <a:rPr lang="es-US" i="1" dirty="0" smtClean="0"/>
              <a:t>Encuesta aplicada a estudiantes de Medicina</a:t>
            </a:r>
          </a:p>
          <a:p>
            <a:r>
              <a:rPr lang="es-US" b="1" i="1" dirty="0" smtClean="0"/>
              <a:t>Elaborado: </a:t>
            </a:r>
            <a:r>
              <a:rPr lang="es-US" i="1" dirty="0" smtClean="0"/>
              <a:t>José Casillas</a:t>
            </a:r>
            <a:endParaRPr lang="es-CO" i="1" dirty="0"/>
          </a:p>
        </p:txBody>
      </p:sp>
      <p:sp>
        <p:nvSpPr>
          <p:cNvPr id="7" name="Rectángulo 6"/>
          <p:cNvSpPr/>
          <p:nvPr/>
        </p:nvSpPr>
        <p:spPr>
          <a:xfrm>
            <a:off x="1521615" y="346446"/>
            <a:ext cx="918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i="1" dirty="0" smtClean="0">
                <a:solidFill>
                  <a:schemeClr val="accent5">
                    <a:lumMod val="75000"/>
                  </a:schemeClr>
                </a:solidFill>
              </a:rPr>
              <a:t>NOTAS DE ESTUDIANTES DE LA PRUEBA DE CONOCIMIENTOS SOBRE EL SIDA DE LA UNIVERSIDAD DE CHILE 2017</a:t>
            </a:r>
            <a:endParaRPr lang="es-CO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4" y="300445"/>
            <a:ext cx="11338560" cy="679270"/>
          </a:xfrm>
        </p:spPr>
        <p:txBody>
          <a:bodyPr>
            <a:normAutofit/>
          </a:bodyPr>
          <a:lstStyle/>
          <a:p>
            <a:pPr algn="ctr"/>
            <a:r>
              <a:rPr lang="es-US" sz="3600" dirty="0" smtClean="0">
                <a:solidFill>
                  <a:srgbClr val="FF0000"/>
                </a:solidFill>
              </a:rPr>
              <a:t>USO PRÁCTICO DE LAS COLUMNAS DE FRECUENCIAS</a:t>
            </a:r>
            <a:endParaRPr lang="es-C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955305"/>
                  </p:ext>
                </p:extLst>
              </p:nvPr>
            </p:nvGraphicFramePr>
            <p:xfrm>
              <a:off x="4937760" y="1860987"/>
              <a:ext cx="6570617" cy="43988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6103">
                      <a:extLst>
                        <a:ext uri="{9D8B030D-6E8A-4147-A177-3AD203B41FA5}">
                          <a16:colId xmlns:a16="http://schemas.microsoft.com/office/drawing/2014/main" val="330043335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2101862940"/>
                        </a:ext>
                      </a:extLst>
                    </a:gridCol>
                    <a:gridCol w="1384663">
                      <a:extLst>
                        <a:ext uri="{9D8B030D-6E8A-4147-A177-3AD203B41FA5}">
                          <a16:colId xmlns:a16="http://schemas.microsoft.com/office/drawing/2014/main" val="1614103647"/>
                        </a:ext>
                      </a:extLst>
                    </a:gridCol>
                    <a:gridCol w="1114697">
                      <a:extLst>
                        <a:ext uri="{9D8B030D-6E8A-4147-A177-3AD203B41FA5}">
                          <a16:colId xmlns:a16="http://schemas.microsoft.com/office/drawing/2014/main" val="1185578142"/>
                        </a:ext>
                      </a:extLst>
                    </a:gridCol>
                    <a:gridCol w="1158240">
                      <a:extLst>
                        <a:ext uri="{9D8B030D-6E8A-4147-A177-3AD203B41FA5}">
                          <a16:colId xmlns:a16="http://schemas.microsoft.com/office/drawing/2014/main" val="2816611939"/>
                        </a:ext>
                      </a:extLst>
                    </a:gridCol>
                  </a:tblGrid>
                  <a:tr h="399899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Nro.</a:t>
                          </a:r>
                          <a:r>
                            <a:rPr lang="es-US" b="1" baseline="0" dirty="0" smtClean="0"/>
                            <a:t> de Hijos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b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es-CO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US" b="1" i="1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O" b="1" dirty="0" smtClean="0"/>
                            <a:t>%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O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b="1" i="1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s-US" b="1" i="1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</m:oMath>
                          </a14:m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3001187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419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27,77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419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27,77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358211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255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16,90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674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44,67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4645580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375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24,85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1049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69,52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776689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3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215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14,25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1264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83,77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9476393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4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127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8,42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1391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92,19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1456236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5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3,58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1445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95,77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9890849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6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1,59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1469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97,36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896511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7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23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1,52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1492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98,88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33008944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8 </a:t>
                          </a:r>
                          <a:r>
                            <a:rPr lang="es-US" b="1" dirty="0" err="1" smtClean="0"/>
                            <a:t>ó</a:t>
                          </a:r>
                          <a:r>
                            <a:rPr lang="es-US" b="1" dirty="0" smtClean="0"/>
                            <a:t> +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1,13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1509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141270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Total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1509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100%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7158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955305"/>
                  </p:ext>
                </p:extLst>
              </p:nvPr>
            </p:nvGraphicFramePr>
            <p:xfrm>
              <a:off x="4937760" y="1860987"/>
              <a:ext cx="6570617" cy="43988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6103">
                      <a:extLst>
                        <a:ext uri="{9D8B030D-6E8A-4147-A177-3AD203B41FA5}">
                          <a16:colId xmlns:a16="http://schemas.microsoft.com/office/drawing/2014/main" val="330043335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2101862940"/>
                        </a:ext>
                      </a:extLst>
                    </a:gridCol>
                    <a:gridCol w="1384663">
                      <a:extLst>
                        <a:ext uri="{9D8B030D-6E8A-4147-A177-3AD203B41FA5}">
                          <a16:colId xmlns:a16="http://schemas.microsoft.com/office/drawing/2014/main" val="1614103647"/>
                        </a:ext>
                      </a:extLst>
                    </a:gridCol>
                    <a:gridCol w="1114697">
                      <a:extLst>
                        <a:ext uri="{9D8B030D-6E8A-4147-A177-3AD203B41FA5}">
                          <a16:colId xmlns:a16="http://schemas.microsoft.com/office/drawing/2014/main" val="1185578142"/>
                        </a:ext>
                      </a:extLst>
                    </a:gridCol>
                    <a:gridCol w="1158240">
                      <a:extLst>
                        <a:ext uri="{9D8B030D-6E8A-4147-A177-3AD203B41FA5}">
                          <a16:colId xmlns:a16="http://schemas.microsoft.com/office/drawing/2014/main" val="2816611939"/>
                        </a:ext>
                      </a:extLst>
                    </a:gridCol>
                  </a:tblGrid>
                  <a:tr h="399899">
                    <a:tc>
                      <a:txBody>
                        <a:bodyPr/>
                        <a:lstStyle/>
                        <a:p>
                          <a:r>
                            <a:rPr lang="es-US" b="1" dirty="0" smtClean="0"/>
                            <a:t>Nro.</a:t>
                          </a:r>
                          <a:r>
                            <a:rPr lang="es-US" b="1" baseline="0" dirty="0" smtClean="0"/>
                            <a:t> de Hijos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390" t="-7576" r="-255085" b="-10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454" t="-7576" r="-165198" b="-10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6339" t="-7576" r="-104918" b="-10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8421" t="-7576" r="-1053" b="-10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3001187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419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27,77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419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27,77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358211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255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16,90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674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44,67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4645580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375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24,85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1049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69,52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776689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3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215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14,25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1264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83,77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9476393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4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127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8,42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1391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92,19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1456236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5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54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3,58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1445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95,77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9890849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6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24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1,59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1469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97,36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896511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7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23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1,52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1492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98,88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33008944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8 </a:t>
                          </a:r>
                          <a:r>
                            <a:rPr lang="es-US" b="1" dirty="0" err="1" smtClean="0"/>
                            <a:t>ó</a:t>
                          </a:r>
                          <a:r>
                            <a:rPr lang="es-US" b="1" dirty="0" smtClean="0"/>
                            <a:t> +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17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1,13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1509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141270"/>
                      </a:ext>
                    </a:extLst>
                  </a:tr>
                  <a:tr h="399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b="1" dirty="0" smtClean="0"/>
                            <a:t>Total</a:t>
                          </a:r>
                          <a:endParaRPr lang="es-CO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1509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US" dirty="0" smtClean="0"/>
                            <a:t>100%</a:t>
                          </a:r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O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71583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/>
          <p:cNvSpPr txBox="1"/>
          <p:nvPr/>
        </p:nvSpPr>
        <p:spPr>
          <a:xfrm>
            <a:off x="563662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587829" y="979716"/>
            <a:ext cx="286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Ejemplo 4</a:t>
            </a:r>
            <a:endParaRPr lang="es-CO" sz="32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49240" y="2300587"/>
            <a:ext cx="65967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 smtClean="0"/>
              <a:t>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49240" y="2636194"/>
            <a:ext cx="65967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</a:t>
            </a:r>
            <a:endParaRPr lang="es-US" dirty="0" smtClean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100354" y="2958737"/>
            <a:ext cx="3304903" cy="13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6100354" y="4979963"/>
            <a:ext cx="4183129" cy="217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89801" y="4329331"/>
            <a:ext cx="157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97,36%</a:t>
            </a:r>
            <a:endParaRPr lang="es-CO" sz="24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1514331"/>
            <a:ext cx="3308922" cy="283082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9" y="4879772"/>
            <a:ext cx="3548073" cy="169983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468061" y="3082476"/>
            <a:ext cx="4220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b="1" dirty="0" smtClean="0"/>
              <a:t>2</a:t>
            </a:r>
            <a:endParaRPr lang="es-CO" b="1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6100354" y="3407736"/>
            <a:ext cx="4188487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4843071" y="6238591"/>
            <a:ext cx="5108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b="1" i="1" dirty="0"/>
              <a:t>Fuente: </a:t>
            </a:r>
            <a:r>
              <a:rPr lang="es-US" i="1" dirty="0" smtClean="0"/>
              <a:t>Encuesta aplicada en la fabrica de Alimentos</a:t>
            </a:r>
          </a:p>
          <a:p>
            <a:r>
              <a:rPr lang="es-US" b="1" i="1" dirty="0" smtClean="0"/>
              <a:t>Elaborado: </a:t>
            </a:r>
            <a:r>
              <a:rPr lang="es-US" i="1" dirty="0" smtClean="0"/>
              <a:t>José Casillas</a:t>
            </a:r>
            <a:endParaRPr lang="es-CO" i="1" dirty="0"/>
          </a:p>
        </p:txBody>
      </p:sp>
      <p:sp>
        <p:nvSpPr>
          <p:cNvPr id="22" name="Rectángulo 21"/>
          <p:cNvSpPr/>
          <p:nvPr/>
        </p:nvSpPr>
        <p:spPr>
          <a:xfrm>
            <a:off x="4843070" y="1042753"/>
            <a:ext cx="6769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i="1" dirty="0" smtClean="0">
                <a:solidFill>
                  <a:schemeClr val="accent5">
                    <a:lumMod val="75000"/>
                  </a:schemeClr>
                </a:solidFill>
              </a:rPr>
              <a:t>DATOS DE LA ENCUESTA SOBRE NÚMERO DE HIJOS DE UNA FABRICA DE ALIMENTOS , 2017</a:t>
            </a:r>
            <a:endParaRPr lang="es-CO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4" y="300445"/>
            <a:ext cx="11338560" cy="679270"/>
          </a:xfrm>
        </p:spPr>
        <p:txBody>
          <a:bodyPr>
            <a:normAutofit/>
          </a:bodyPr>
          <a:lstStyle/>
          <a:p>
            <a:pPr algn="ctr"/>
            <a:r>
              <a:rPr lang="es-US" sz="3600" dirty="0" smtClean="0">
                <a:solidFill>
                  <a:srgbClr val="FF0000"/>
                </a:solidFill>
              </a:rPr>
              <a:t>b) TABLAS DE CONTINGENCIA O ASOCIACIÓN</a:t>
            </a:r>
            <a:endParaRPr lang="es-CO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63662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524580" y="1283071"/>
            <a:ext cx="224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800" dirty="0" smtClean="0">
                <a:solidFill>
                  <a:srgbClr val="FF0000"/>
                </a:solidFill>
              </a:rPr>
              <a:t>Ejemplo 1</a:t>
            </a:r>
            <a:endParaRPr lang="es-CO" sz="2800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4579" y="884991"/>
            <a:ext cx="114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i="1" dirty="0" smtClean="0"/>
              <a:t>Son aquellas que se </a:t>
            </a:r>
            <a:r>
              <a:rPr lang="es-US" sz="2800" b="1" i="1" dirty="0" smtClean="0"/>
              <a:t>desean</a:t>
            </a:r>
            <a:r>
              <a:rPr lang="es-US" sz="2400" b="1" i="1" dirty="0" smtClean="0"/>
              <a:t> mostrar la relación entre 2 o mas variables</a:t>
            </a:r>
            <a:endParaRPr lang="es-CO" sz="2400" b="1" i="1" dirty="0"/>
          </a:p>
        </p:txBody>
      </p:sp>
      <p:sp>
        <p:nvSpPr>
          <p:cNvPr id="22" name="Rectángulo 21"/>
          <p:cNvSpPr/>
          <p:nvPr/>
        </p:nvSpPr>
        <p:spPr>
          <a:xfrm>
            <a:off x="6628730" y="5039016"/>
            <a:ext cx="520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i="1" dirty="0"/>
              <a:t>Fuente: </a:t>
            </a:r>
            <a:r>
              <a:rPr lang="es-US" i="1" dirty="0" smtClean="0"/>
              <a:t>Encuesta aplicada en el barrio ABC</a:t>
            </a:r>
          </a:p>
          <a:p>
            <a:r>
              <a:rPr lang="es-US" b="1" i="1" dirty="0" smtClean="0"/>
              <a:t>Elaborado: </a:t>
            </a:r>
            <a:r>
              <a:rPr lang="es-US" i="1" dirty="0" smtClean="0"/>
              <a:t>José Casillas</a:t>
            </a:r>
            <a:endParaRPr lang="es-CO" i="1" dirty="0"/>
          </a:p>
        </p:txBody>
      </p:sp>
      <p:sp>
        <p:nvSpPr>
          <p:cNvPr id="24" name="Rectángulo 23"/>
          <p:cNvSpPr/>
          <p:nvPr/>
        </p:nvSpPr>
        <p:spPr>
          <a:xfrm>
            <a:off x="6628729" y="1866841"/>
            <a:ext cx="520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i="1" dirty="0" smtClean="0">
                <a:solidFill>
                  <a:schemeClr val="accent5">
                    <a:lumMod val="75000"/>
                  </a:schemeClr>
                </a:solidFill>
              </a:rPr>
              <a:t>DATOS DE LA ENCUESTA SOBRE EL NRO. DE HIJOS Y GÉNERO APLICADA EN EL BARRIO ABC, 2017</a:t>
            </a:r>
            <a:endParaRPr lang="es-CO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55184"/>
              </p:ext>
            </p:extLst>
          </p:nvPr>
        </p:nvGraphicFramePr>
        <p:xfrm>
          <a:off x="6628730" y="2510674"/>
          <a:ext cx="5140904" cy="23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977">
                  <a:extLst>
                    <a:ext uri="{9D8B030D-6E8A-4147-A177-3AD203B41FA5}">
                      <a16:colId xmlns:a16="http://schemas.microsoft.com/office/drawing/2014/main" val="4077295875"/>
                    </a:ext>
                  </a:extLst>
                </a:gridCol>
                <a:gridCol w="836137">
                  <a:extLst>
                    <a:ext uri="{9D8B030D-6E8A-4147-A177-3AD203B41FA5}">
                      <a16:colId xmlns:a16="http://schemas.microsoft.com/office/drawing/2014/main" val="1795412189"/>
                    </a:ext>
                  </a:extLst>
                </a:gridCol>
                <a:gridCol w="1097930">
                  <a:extLst>
                    <a:ext uri="{9D8B030D-6E8A-4147-A177-3AD203B41FA5}">
                      <a16:colId xmlns:a16="http://schemas.microsoft.com/office/drawing/2014/main" val="1352244602"/>
                    </a:ext>
                  </a:extLst>
                </a:gridCol>
                <a:gridCol w="1097930">
                  <a:extLst>
                    <a:ext uri="{9D8B030D-6E8A-4147-A177-3AD203B41FA5}">
                      <a16:colId xmlns:a16="http://schemas.microsoft.com/office/drawing/2014/main" val="2927223627"/>
                    </a:ext>
                  </a:extLst>
                </a:gridCol>
                <a:gridCol w="1097930">
                  <a:extLst>
                    <a:ext uri="{9D8B030D-6E8A-4147-A177-3AD203B41FA5}">
                      <a16:colId xmlns:a16="http://schemas.microsoft.com/office/drawing/2014/main" val="3641732141"/>
                    </a:ext>
                  </a:extLst>
                </a:gridCol>
              </a:tblGrid>
              <a:tr h="39508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HIJOS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es-US" baseline="0" dirty="0" smtClean="0">
                          <a:solidFill>
                            <a:schemeClr val="tx1"/>
                          </a:solidFill>
                        </a:rPr>
                        <a:t> hijos</a:t>
                      </a:r>
                      <a:endParaRPr lang="es-CO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Sin</a:t>
                      </a:r>
                      <a:r>
                        <a:rPr lang="es-US" baseline="0" dirty="0" smtClean="0">
                          <a:solidFill>
                            <a:schemeClr val="tx1"/>
                          </a:solidFill>
                        </a:rPr>
                        <a:t> Hijos</a:t>
                      </a:r>
                      <a:endParaRPr lang="es-CO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68474"/>
                  </a:ext>
                </a:extLst>
              </a:tr>
              <a:tr h="340806">
                <a:tc>
                  <a:txBody>
                    <a:bodyPr/>
                    <a:lstStyle/>
                    <a:p>
                      <a:r>
                        <a:rPr lang="es-US" b="1" dirty="0" smtClean="0">
                          <a:solidFill>
                            <a:schemeClr val="tx1"/>
                          </a:solidFill>
                        </a:rPr>
                        <a:t>GÉNERO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11192"/>
                  </a:ext>
                </a:extLst>
              </a:tr>
              <a:tr h="5639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/>
                        <a:t>Hombre</a:t>
                      </a: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1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3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s-C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72983"/>
                  </a:ext>
                </a:extLst>
              </a:tr>
              <a:tr h="5639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dirty="0" smtClean="0"/>
                        <a:t>Mujer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2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4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s-C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03397"/>
                  </a:ext>
                </a:extLst>
              </a:tr>
              <a:tr h="403728">
                <a:tc gridSpan="2">
                  <a:txBody>
                    <a:bodyPr/>
                    <a:lstStyle/>
                    <a:p>
                      <a:r>
                        <a:rPr lang="es-US" dirty="0" smtClean="0"/>
                        <a:t>TOTAL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s-CO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10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60057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1074" y="1727042"/>
            <a:ext cx="55699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s-CO" altLang="es-CO" dirty="0"/>
              <a:t>Se ha realizado una encuesta a 10 personas respecto al </a:t>
            </a:r>
            <a:r>
              <a:rPr lang="es-CO" altLang="es-CO" dirty="0" smtClean="0"/>
              <a:t>Nro. de hijos </a:t>
            </a:r>
            <a:r>
              <a:rPr lang="es-CO" altLang="es-CO" dirty="0"/>
              <a:t>y el </a:t>
            </a:r>
            <a:r>
              <a:rPr lang="es-CO" altLang="es-CO" dirty="0" smtClean="0"/>
              <a:t>género, </a:t>
            </a:r>
            <a:r>
              <a:rPr lang="es-CO" altLang="es-CO" dirty="0"/>
              <a:t>obteniendo los siguientes resultados</a:t>
            </a:r>
            <a:r>
              <a:rPr lang="es-CO" altLang="es-CO" dirty="0" smtClean="0"/>
              <a:t>:</a:t>
            </a:r>
            <a:endParaRPr lang="es-CO" altLang="es-CO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09271"/>
              </p:ext>
            </p:extLst>
          </p:nvPr>
        </p:nvGraphicFramePr>
        <p:xfrm>
          <a:off x="542998" y="2650631"/>
          <a:ext cx="5721533" cy="1126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596">
                  <a:extLst>
                    <a:ext uri="{9D8B030D-6E8A-4147-A177-3AD203B41FA5}">
                      <a16:colId xmlns:a16="http://schemas.microsoft.com/office/drawing/2014/main" val="308302248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val="31008527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00123033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3709565657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352704229"/>
                    </a:ext>
                  </a:extLst>
                </a:gridCol>
                <a:gridCol w="431074">
                  <a:extLst>
                    <a:ext uri="{9D8B030D-6E8A-4147-A177-3AD203B41FA5}">
                      <a16:colId xmlns:a16="http://schemas.microsoft.com/office/drawing/2014/main" val="3495639690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2968685966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733276000"/>
                    </a:ext>
                  </a:extLst>
                </a:gridCol>
                <a:gridCol w="431075">
                  <a:extLst>
                    <a:ext uri="{9D8B030D-6E8A-4147-A177-3AD203B41FA5}">
                      <a16:colId xmlns:a16="http://schemas.microsoft.com/office/drawing/2014/main" val="6331418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2759298"/>
                    </a:ext>
                  </a:extLst>
                </a:gridCol>
                <a:gridCol w="431074">
                  <a:extLst>
                    <a:ext uri="{9D8B030D-6E8A-4147-A177-3AD203B41FA5}">
                      <a16:colId xmlns:a16="http://schemas.microsoft.com/office/drawing/2014/main" val="4063929712"/>
                    </a:ext>
                  </a:extLst>
                </a:gridCol>
              </a:tblGrid>
              <a:tr h="4861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Sujeto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75362"/>
                  </a:ext>
                </a:extLst>
              </a:tr>
              <a:tr h="26309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08325"/>
                  </a:ext>
                </a:extLst>
              </a:tr>
              <a:tr h="26309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Nro</a:t>
                      </a:r>
                      <a:r>
                        <a:rPr lang="es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de hijos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S_H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756044"/>
                  </a:ext>
                </a:extLst>
              </a:tr>
            </a:tbl>
          </a:graphicData>
        </a:graphic>
      </p:graphicFrame>
      <p:cxnSp>
        <p:nvCxnSpPr>
          <p:cNvPr id="16" name="Conector recto de flecha 15"/>
          <p:cNvCxnSpPr/>
          <p:nvPr/>
        </p:nvCxnSpPr>
        <p:spPr>
          <a:xfrm>
            <a:off x="8175339" y="3694950"/>
            <a:ext cx="2821577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175338" y="4269381"/>
            <a:ext cx="2821577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8834177" y="3157005"/>
            <a:ext cx="335" cy="152877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915211" y="3110299"/>
            <a:ext cx="335" cy="152877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446901" y="3895622"/>
                <a:ext cx="6096000" cy="2585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CO" dirty="0" smtClean="0"/>
                  <a:t>a) ¿</a:t>
                </a:r>
                <a:r>
                  <a:rPr lang="es-CO" dirty="0"/>
                  <a:t>Cuántos hombres se encuestaron</a:t>
                </a:r>
                <a:r>
                  <a:rPr lang="es-CO" dirty="0" smtClean="0"/>
                  <a:t>?</a:t>
                </a:r>
              </a:p>
              <a:p>
                <a:r>
                  <a:rPr lang="es-US" dirty="0"/>
                  <a:t> </a:t>
                </a:r>
                <a:r>
                  <a:rPr lang="es-US" dirty="0" smtClean="0"/>
                  <a:t>    4 hombres</a:t>
                </a:r>
                <a:endParaRPr lang="es-CO" dirty="0" smtClean="0"/>
              </a:p>
              <a:p>
                <a:endParaRPr lang="es-CO" dirty="0"/>
              </a:p>
              <a:p>
                <a:r>
                  <a:rPr lang="es-CO" dirty="0" smtClean="0"/>
                  <a:t>b) ¿</a:t>
                </a:r>
                <a:r>
                  <a:rPr lang="es-CO" dirty="0"/>
                  <a:t>Cuál es el porcentaje de mujeres encuestadas</a:t>
                </a:r>
                <a:r>
                  <a:rPr lang="es-CO" dirty="0" smtClean="0"/>
                  <a:t>?</a:t>
                </a:r>
              </a:p>
              <a:p>
                <a:r>
                  <a:rPr lang="es-US" dirty="0" smtClean="0"/>
                  <a:t>% Mujeres encuestadas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÷10</m:t>
                        </m:r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×100=60%</m:t>
                    </m:r>
                  </m:oMath>
                </a14:m>
                <a:endParaRPr lang="es-US" dirty="0"/>
              </a:p>
              <a:p>
                <a:endParaRPr lang="es-CO" dirty="0"/>
              </a:p>
              <a:p>
                <a:r>
                  <a:rPr lang="es-CO" dirty="0" smtClean="0"/>
                  <a:t>c) ¿</a:t>
                </a:r>
                <a:r>
                  <a:rPr lang="es-CO" dirty="0"/>
                  <a:t>Cuál es el porcentaje de mujeres </a:t>
                </a:r>
                <a:r>
                  <a:rPr lang="es-CO" dirty="0" smtClean="0"/>
                  <a:t>sin hijos?</a:t>
                </a:r>
              </a:p>
              <a:p>
                <a:r>
                  <a:rPr lang="es-US" dirty="0"/>
                  <a:t>% Mujeres encuestadas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÷10</m:t>
                        </m:r>
                      </m:e>
                    </m:d>
                    <m:r>
                      <a:rPr lang="es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s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0%</m:t>
                    </m:r>
                  </m:oMath>
                </a14:m>
                <a:endParaRPr lang="es-US" dirty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1" y="3895622"/>
                <a:ext cx="6096000" cy="2585323"/>
              </a:xfrm>
              <a:prstGeom prst="rect">
                <a:avLst/>
              </a:prstGeom>
              <a:blipFill>
                <a:blip r:embed="rId2"/>
                <a:stretch>
                  <a:fillRect l="-800" t="-117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7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777</Words>
  <Application>Microsoft Office PowerPoint</Application>
  <PresentationFormat>Panorámica</PresentationFormat>
  <Paragraphs>205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Times New Roman</vt:lpstr>
      <vt:lpstr>Tema de Office</vt:lpstr>
      <vt:lpstr>TABLAS ESTADÍSTICAS Y GRÁFICOS</vt:lpstr>
      <vt:lpstr>Las tablas estadísticas y gráficos son dos formas equivalentes de presentar la información. Las dos exponen ordenadamente la información recogida de una muestra o población</vt:lpstr>
      <vt:lpstr>Clasificación de las Tablas Estadísticas</vt:lpstr>
      <vt:lpstr>a) TABLAS DE FRECUENCIAS DE DATOS SIMPLES</vt:lpstr>
      <vt:lpstr>Ejemplo 2. Se realizo una encuesta sobre el uso de las redes sociales, deseamos saber que porcentajes de hombres y mujeres que respondieron a nuestra encuesta, pues en una de las preguntas constaba el género de las personas. </vt:lpstr>
      <vt:lpstr>Ejemplo 3. Serie de datos</vt:lpstr>
      <vt:lpstr>Presentación de PowerPoint</vt:lpstr>
      <vt:lpstr>USO PRÁCTICO DE LAS COLUMNAS DE FRECUENCIAS</vt:lpstr>
      <vt:lpstr>b) TABLAS DE CONTINGENCIA O ASOCIACIÓN</vt:lpstr>
      <vt:lpstr>b) TABLAS DE CONTINGENCIA O ASOCIACIÓN</vt:lpstr>
      <vt:lpstr>Presentación de PowerPoint</vt:lpstr>
      <vt:lpstr>Indicamos la tabla anterior en forma más detallas: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TABLAS ESTADÍSTICAS Y GRÁFICOS</dc:title>
  <dc:creator>DIEGO HIDALGO</dc:creator>
  <cp:lastModifiedBy>DIEGO HIDALGO</cp:lastModifiedBy>
  <cp:revision>36</cp:revision>
  <dcterms:created xsi:type="dcterms:W3CDTF">2020-06-12T04:29:15Z</dcterms:created>
  <dcterms:modified xsi:type="dcterms:W3CDTF">2020-06-16T05:15:12Z</dcterms:modified>
</cp:coreProperties>
</file>