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6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0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3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6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18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4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8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8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3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48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8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27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36C36D-F330-423D-A8C4-C592E2C4A12C}" type="datetimeFigureOut">
              <a:rPr lang="es-MX" smtClean="0"/>
              <a:t>05/06/2021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817C63-30A4-47F0-B600-84C21E009C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90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/>
            </a:r>
            <a:br>
              <a:rPr lang="es-MX" b="1" dirty="0" smtClean="0">
                <a:latin typeface="Century Gothic" panose="020B0502020202020204" pitchFamily="34" charset="0"/>
              </a:rPr>
            </a:br>
            <a:r>
              <a:rPr lang="es-MX" b="1" dirty="0" smtClean="0">
                <a:latin typeface="Century Gothic" panose="020B0502020202020204" pitchFamily="34" charset="0"/>
              </a:rPr>
              <a:t>ETAPAS </a:t>
            </a:r>
            <a:r>
              <a:rPr lang="es-MX" b="1" dirty="0">
                <a:latin typeface="Century Gothic" panose="020B0502020202020204" pitchFamily="34" charset="0"/>
              </a:rPr>
              <a:t>EN LA ADQUISICIÓN DEL LENGUAJE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>
                <a:latin typeface="Century Gothic" panose="020B0502020202020204" pitchFamily="34" charset="0"/>
              </a:rPr>
              <a:t>EL </a:t>
            </a:r>
            <a:r>
              <a:rPr lang="es-MX" dirty="0">
                <a:latin typeface="Century Gothic" panose="020B0502020202020204" pitchFamily="34" charset="0"/>
              </a:rPr>
              <a:t>LENGUAJE, UNA </a:t>
            </a:r>
            <a:r>
              <a:rPr lang="es-MX" dirty="0" smtClean="0">
                <a:latin typeface="Century Gothic" panose="020B0502020202020204" pitchFamily="34" charset="0"/>
              </a:rPr>
              <a:t>HABILIDAD</a:t>
            </a:r>
          </a:p>
          <a:p>
            <a:pPr marL="0" indent="0" algn="just">
              <a:buNone/>
            </a:pPr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El lenguaje es una cualidad que nos diferencia de las demás especies, es uno de los mejores vehículos de comunicación, facilitador de las primeras interacciones sociales y favorece el aprendizaje, pero, existen unos periodos clave y una serie de etapas para el desarrollo del </a:t>
            </a:r>
            <a:r>
              <a:rPr lang="es-MX" dirty="0" smtClean="0">
                <a:latin typeface="Century Gothic" panose="020B0502020202020204" pitchFamily="34" charset="0"/>
              </a:rPr>
              <a:t>lenguaje</a:t>
            </a:r>
          </a:p>
          <a:p>
            <a:pPr marL="0" indent="0" algn="just">
              <a:buNone/>
            </a:pPr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Noticias Pasadas, The Pacific School ::. | Character, Mario characters, San  jacint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4750843"/>
            <a:ext cx="3409406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1966" y="976423"/>
            <a:ext cx="102543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Es muy importante tener en cuenta que, no todos los niños desarrollan las habilidades del habla y el lenguaje de la misma manera, sin embargo, todos los niños siguen éstas etapas para dominar las habilidades del lenguaje, además, el desarrollo del lenguaje está directamente relacionado con los siguientes </a:t>
            </a:r>
            <a:r>
              <a:rPr lang="es-MX" sz="2400" dirty="0" smtClean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factores:</a:t>
            </a:r>
          </a:p>
          <a:p>
            <a:pPr algn="just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Biológico</a:t>
            </a:r>
            <a:r>
              <a:rPr lang="es-MX" sz="2800" dirty="0">
                <a:latin typeface="Century Gothic" panose="020B0502020202020204" pitchFamily="34" charset="0"/>
              </a:rPr>
              <a:t>: Son las propias características fisiológicas del niño</a:t>
            </a:r>
            <a:r>
              <a:rPr lang="es-MX" sz="28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sz="2800" dirty="0">
                <a:latin typeface="Century Gothic" panose="020B0502020202020204" pitchFamily="34" charset="0"/>
              </a:rPr>
              <a:t/>
            </a:r>
            <a:br>
              <a:rPr lang="es-MX" sz="2800" dirty="0">
                <a:latin typeface="Century Gothic" panose="020B0502020202020204" pitchFamily="34" charset="0"/>
              </a:rPr>
            </a:b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Familiar</a:t>
            </a:r>
            <a:r>
              <a:rPr lang="es-MX" sz="2800" dirty="0">
                <a:latin typeface="Century Gothic" panose="020B0502020202020204" pitchFamily="34" charset="0"/>
              </a:rPr>
              <a:t>, afectico, emocional, sociocultural y estimulación por parte de su entorno</a:t>
            </a:r>
            <a:endParaRPr lang="es-MX" sz="2800" dirty="0" smtClean="0">
              <a:solidFill>
                <a:srgbClr val="555555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sz="28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10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72937" y="1449364"/>
            <a:ext cx="8046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latin typeface="Century Gothic" panose="020B0502020202020204" pitchFamily="34" charset="0"/>
              </a:rPr>
              <a:t>Durante los primeros tres años de vida es cuando aparece el período más intenso en la adquisición de las habilidades del habla y el lenguaje.</a:t>
            </a:r>
          </a:p>
          <a:p>
            <a:pPr algn="just"/>
            <a:r>
              <a:rPr lang="es-MX" sz="3200" dirty="0" smtClean="0">
                <a:latin typeface="Century Gothic" panose="020B0502020202020204" pitchFamily="34" charset="0"/>
              </a:rPr>
              <a:t/>
            </a:r>
            <a:br>
              <a:rPr lang="es-MX" sz="3200" dirty="0" smtClean="0">
                <a:latin typeface="Century Gothic" panose="020B0502020202020204" pitchFamily="34" charset="0"/>
              </a:rPr>
            </a:br>
            <a:r>
              <a:rPr lang="es-MX" sz="3200" dirty="0" smtClean="0">
                <a:latin typeface="Century Gothic" panose="020B0502020202020204" pitchFamily="34" charset="0"/>
              </a:rPr>
              <a:t>El cerebro estará predispuesto al aprendizaje de forma intensa hasta alrededor de los 7 años.</a:t>
            </a:r>
            <a:endParaRPr lang="es-MX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7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2988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/>
            </a:r>
            <a:br>
              <a:rPr lang="es-MX" b="1" dirty="0" smtClean="0">
                <a:latin typeface="Century Gothic" panose="020B0502020202020204" pitchFamily="34" charset="0"/>
              </a:rPr>
            </a:br>
            <a:r>
              <a:rPr lang="es-MX" b="1" dirty="0" smtClean="0">
                <a:latin typeface="Century Gothic" panose="020B0502020202020204" pitchFamily="34" charset="0"/>
              </a:rPr>
              <a:t>HITOS </a:t>
            </a:r>
            <a:r>
              <a:rPr lang="es-MX" b="1" dirty="0">
                <a:latin typeface="Century Gothic" panose="020B0502020202020204" pitchFamily="34" charset="0"/>
              </a:rPr>
              <a:t>EN EL DESARROLLO DE LA COMUNICACIÓN, EL LENGUAJE Y LA AUDICIÓN</a:t>
            </a:r>
          </a:p>
        </p:txBody>
      </p:sp>
      <p:pic>
        <p:nvPicPr>
          <p:cNvPr id="1026" name="Picture 2" descr="Pin de Mommam Ravee en Gif | Niños gif, Emoticonos animados, Imagenes  animada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96366" y="1073572"/>
            <a:ext cx="5014910" cy="1303867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ETAPA</a:t>
            </a:r>
            <a:r>
              <a:rPr lang="es-MX" b="1" dirty="0"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PRELINGÜÍSTICA (DE 0 A 12 MESES)</a:t>
            </a:r>
            <a:br>
              <a:rPr lang="es-MX" dirty="0">
                <a:latin typeface="Century Gothic" panose="020B0502020202020204" pitchFamily="34" charset="0"/>
              </a:rPr>
            </a:b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57337" y="2530806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 0 a 5 meses:</a:t>
            </a:r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Emite ruidos con su garganta.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Crea sonidos relacionados con el placer y el dolor (risas, llantos o quejas).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Aparecen los gorjeos y gritos.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Hace pequeños ruidos cuando se le habla.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Sensibilidad ante el ruido.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Se calma al oír la voz de sus padres.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dirty="0">
                <a:latin typeface="Century Gothic" panose="020B0502020202020204" pitchFamily="34" charset="0"/>
              </a:rPr>
              <a:t>– Atención visual.</a:t>
            </a:r>
            <a:br>
              <a:rPr lang="es-MX" dirty="0">
                <a:latin typeface="Century Gothic" panose="020B0502020202020204" pitchFamily="34" charset="0"/>
              </a:rPr>
            </a:b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Best Feliz Dia Del Nino GIFs | Gfyc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47" y="3563741"/>
            <a:ext cx="254725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7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36469" y="1166843"/>
            <a:ext cx="98493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 6 a 12 meses:</a:t>
            </a:r>
            <a:r>
              <a:rPr lang="es-MX" sz="20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es-MX" sz="20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Comprende la palabra “no”.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Conoce y responde a su nombre.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Se divierte con los juguetes que emiten sonidos y disfruta con las canciones.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Emite balbuceos.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Aparecen las </a:t>
            </a:r>
            <a:r>
              <a:rPr lang="es-MX" sz="2000" b="1" dirty="0" err="1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protoconversaciones</a:t>
            </a: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s-MX" sz="2000" b="1" dirty="0" err="1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Protoimperativas</a:t>
            </a: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 el niño quiere algo y se dirige con gestos o con la mirada hacia su objetivo.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s-MX" sz="2000" b="1" dirty="0" err="1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Protodeclarativas</a:t>
            </a: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 el niño transmite un sentimiento.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Surge el </a:t>
            </a:r>
            <a:r>
              <a:rPr lang="es-MX" sz="2000" b="1" dirty="0" err="1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laleo</a:t>
            </a: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que son sonidos vocálicos y consonánticos (“mamama”, “papapa”, “bababa”).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Intenta comunicarse con gestos.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Llora al separarse de sus padres.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Trata de repetir algunos sonidos.</a:t>
            </a:r>
            <a:br>
              <a:rPr lang="es-MX" sz="2000" b="1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Best Feliz Dia Del Nino GIFs | Gfyc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47" y="4532768"/>
            <a:ext cx="1541416" cy="13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>
                <a:latin typeface="Century Gothic" panose="020B0502020202020204" pitchFamily="34" charset="0"/>
              </a:rPr>
              <a:t/>
            </a:r>
            <a:br>
              <a:rPr lang="es-MX" sz="3200" dirty="0" smtClean="0">
                <a:latin typeface="Century Gothic" panose="020B0502020202020204" pitchFamily="34" charset="0"/>
              </a:rPr>
            </a:br>
            <a:r>
              <a:rPr lang="es-MX" sz="3200" dirty="0" smtClean="0">
                <a:latin typeface="Century Gothic" panose="020B0502020202020204" pitchFamily="34" charset="0"/>
              </a:rPr>
              <a:t>ETAPA </a:t>
            </a:r>
            <a:r>
              <a:rPr lang="es-MX" sz="3200" dirty="0">
                <a:latin typeface="Century Gothic" panose="020B0502020202020204" pitchFamily="34" charset="0"/>
              </a:rPr>
              <a:t>LINGÜÍSTICA (A PARTIR DE 12 MESES)</a:t>
            </a:r>
            <a:br>
              <a:rPr lang="es-MX" sz="3200" dirty="0">
                <a:latin typeface="Century Gothic" panose="020B0502020202020204" pitchFamily="34" charset="0"/>
              </a:rPr>
            </a:br>
            <a:r>
              <a:rPr lang="es-MX" sz="3200" dirty="0">
                <a:latin typeface="Century Gothic" panose="020B0502020202020204" pitchFamily="34" charset="0"/>
              </a:rPr>
              <a:t>PERIODO PALABRA- FRASE (DE 12 MESES A 2 AÑOS)</a:t>
            </a:r>
            <a:br>
              <a:rPr lang="es-MX" sz="3200" dirty="0">
                <a:latin typeface="Century Gothic" panose="020B0502020202020204" pitchFamily="34" charset="0"/>
              </a:rPr>
            </a:b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De 12 a 18 meses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s-MX" dirty="0" smtClean="0"/>
              <a:t>– </a:t>
            </a:r>
            <a:r>
              <a:rPr lang="es-MX" dirty="0"/>
              <a:t>Pronuncia las primeras palabras, con significado (“mamá” ,“papá” o “agua”).</a:t>
            </a:r>
            <a:br>
              <a:rPr lang="es-MX" dirty="0"/>
            </a:br>
            <a:r>
              <a:rPr lang="es-MX" dirty="0"/>
              <a:t>– Responde a preguntas sencillas mediante lenguaje no verbal (¿Dónde está?, ante objetos o imágenes).</a:t>
            </a:r>
            <a:br>
              <a:rPr lang="es-MX" dirty="0"/>
            </a:br>
            <a:r>
              <a:rPr lang="es-MX" dirty="0"/>
              <a:t>– Más capacidad comprensiva que expresiva.</a:t>
            </a:r>
            <a:br>
              <a:rPr lang="es-MX" dirty="0"/>
            </a:br>
            <a:r>
              <a:rPr lang="es-MX" dirty="0"/>
              <a:t>– Llora ante la separación de sus padres, su llanto dura mucho tiempo.</a:t>
            </a:r>
            <a:br>
              <a:rPr lang="es-MX" dirty="0"/>
            </a:br>
            <a:r>
              <a:rPr lang="es-MX" dirty="0"/>
              <a:t>– La pronunciación puede ser poco clara. (aba, cheche o tete).</a:t>
            </a:r>
            <a:br>
              <a:rPr lang="es-MX" dirty="0"/>
            </a:br>
            <a:r>
              <a:rPr lang="es-MX" dirty="0"/>
              <a:t>– Utiliza una o dos palabras para indicar una persona o un objeto.</a:t>
            </a:r>
            <a:br>
              <a:rPr lang="es-MX" dirty="0"/>
            </a:br>
            <a:r>
              <a:rPr lang="es-MX" dirty="0"/>
              <a:t>– Aparecen las </a:t>
            </a:r>
            <a:r>
              <a:rPr lang="es-MX" dirty="0" err="1"/>
              <a:t>holofrases</a:t>
            </a:r>
            <a:r>
              <a:rPr lang="es-MX" dirty="0"/>
              <a:t>.</a:t>
            </a:r>
            <a:br>
              <a:rPr lang="es-MX" dirty="0"/>
            </a:br>
            <a:r>
              <a:rPr lang="es-MX" dirty="0"/>
              <a:t>– Su vocabulario será de 4 a 6 palabras.</a:t>
            </a:r>
            <a:br>
              <a:rPr lang="es-MX" dirty="0"/>
            </a:br>
            <a:r>
              <a:rPr lang="es-MX" dirty="0"/>
              <a:t>– Intenta imitar palabras sencillas.</a:t>
            </a:r>
            <a:br>
              <a:rPr lang="es-MX" dirty="0"/>
            </a:br>
            <a:endParaRPr lang="es-MX" dirty="0"/>
          </a:p>
        </p:txBody>
      </p:sp>
      <p:pic>
        <p:nvPicPr>
          <p:cNvPr id="4" name="Picture 2" descr="Best Feliz Dia Del Nino GIFs | Gfyc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47" y="3563741"/>
            <a:ext cx="254725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3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89166" y="1720840"/>
            <a:ext cx="93660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 18 meses a 24 meses</a:t>
            </a:r>
            <a:r>
              <a:rPr lang="es-MX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Pronuncia sin errores todas las vocales y los fonemas más sencillos.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Comienza a usar otros sonidos de la lengua.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Distingue el femenino y el masculino.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Utiliza la tercera persona para referirse a sí mismos.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Es capaz de pedir los alimentos por su nombre.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Emite onomatopeyas (animales, transportes, </a:t>
            </a:r>
            <a:r>
              <a:rPr lang="es-MX" sz="2400" dirty="0" err="1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etc</a:t>
            </a: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).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Al final de la etapa el vocabulario será de unas 50 palabras, aún puede cometer errores en la producción.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Best Feliz Dia Del Nino GIFs | Gfyc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74" y="702975"/>
            <a:ext cx="1910921" cy="18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3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PERIODO </a:t>
            </a:r>
            <a:r>
              <a:rPr lang="es-MX" dirty="0"/>
              <a:t>DE LAS PRIMERAS FRASES (DE 2 A 6 AÑOS)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De 2 a 3 años:</a:t>
            </a:r>
            <a:r>
              <a:rPr lang="es-MX" dirty="0"/>
              <a:t/>
            </a:r>
            <a:br>
              <a:rPr lang="es-MX" dirty="0"/>
            </a:br>
            <a:r>
              <a:rPr lang="es-MX" sz="3000" dirty="0"/>
              <a:t>– Aparece el lenguaje telegráfico (coche mío o más leche).</a:t>
            </a:r>
            <a:br>
              <a:rPr lang="es-MX" sz="3000" dirty="0"/>
            </a:br>
            <a:r>
              <a:rPr lang="es-MX" sz="3000" dirty="0"/>
              <a:t>– Puede agrupar objetos por familias.</a:t>
            </a:r>
            <a:br>
              <a:rPr lang="es-MX" sz="3000" dirty="0"/>
            </a:br>
            <a:r>
              <a:rPr lang="es-MX" sz="3000" dirty="0"/>
              <a:t>– Conoce conceptos como “dentro de”, “grande”, “guapa”,</a:t>
            </a:r>
            <a:r>
              <a:rPr lang="es-MX" sz="3000" dirty="0" err="1"/>
              <a:t>etc</a:t>
            </a:r>
            <a:r>
              <a:rPr lang="es-MX" sz="3000" dirty="0"/>
              <a:t>.</a:t>
            </a:r>
            <a:br>
              <a:rPr lang="es-MX" sz="3000" dirty="0"/>
            </a:br>
            <a:r>
              <a:rPr lang="es-MX" sz="3000" dirty="0"/>
              <a:t>– Sabe pronombres como “yo”, “tu” y “ella”.</a:t>
            </a:r>
            <a:br>
              <a:rPr lang="es-MX" sz="3000" dirty="0"/>
            </a:br>
            <a:r>
              <a:rPr lang="es-MX" sz="3000" dirty="0"/>
              <a:t>– Aparece el juego simbólico.</a:t>
            </a:r>
            <a:br>
              <a:rPr lang="es-MX" sz="3000" dirty="0"/>
            </a:br>
            <a:r>
              <a:rPr lang="es-MX" sz="3000" dirty="0"/>
              <a:t>– Hace inflexiones en su voz para hacer preguntas ¿mi pelota?.</a:t>
            </a:r>
            <a:br>
              <a:rPr lang="es-MX" sz="3000" dirty="0"/>
            </a:br>
            <a:r>
              <a:rPr lang="es-MX" sz="3000" dirty="0"/>
              <a:t>– Aparece el ¿Por qué? Y ¿para qué?.</a:t>
            </a:r>
            <a:br>
              <a:rPr lang="es-MX" sz="3000" dirty="0"/>
            </a:br>
            <a:r>
              <a:rPr lang="es-MX" sz="3000" dirty="0"/>
              <a:t>– Comienza a usar el plural.</a:t>
            </a:r>
            <a:br>
              <a:rPr lang="es-MX" sz="3000" dirty="0"/>
            </a:br>
            <a:r>
              <a:rPr lang="es-MX" sz="3000" dirty="0"/>
              <a:t>– Se produce la explosión del lenguaje. El vocabulario se amplía de 250 a 900 palabras.</a:t>
            </a:r>
            <a:br>
              <a:rPr lang="es-MX" sz="3000" dirty="0"/>
            </a:br>
            <a:r>
              <a:rPr lang="es-MX" sz="3000" dirty="0"/>
              <a:t>– Mezcla la realidad y la ficción.</a:t>
            </a:r>
            <a:br>
              <a:rPr lang="es-MX" sz="3000" dirty="0"/>
            </a:br>
            <a:r>
              <a:rPr lang="es-MX" sz="3000" dirty="0"/>
              <a:t>– Hace enunciados de 3 palabras.</a:t>
            </a:r>
            <a:br>
              <a:rPr lang="es-MX" sz="3000" dirty="0"/>
            </a:br>
            <a:r>
              <a:rPr lang="es-MX" sz="3000" dirty="0"/>
              <a:t>– Su habla se vuelve más precisa.</a:t>
            </a:r>
            <a:br>
              <a:rPr lang="es-MX" sz="3000" dirty="0"/>
            </a:br>
            <a:endParaRPr lang="es-MX" sz="3000" dirty="0"/>
          </a:p>
        </p:txBody>
      </p:sp>
      <p:pic>
        <p:nvPicPr>
          <p:cNvPr id="4" name="Picture 2" descr="Best Feliz Dia Del Nino GIFs | Gfyc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11" y="3860800"/>
            <a:ext cx="205461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78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45474" y="1065018"/>
            <a:ext cx="94313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 3 a 4 años:</a:t>
            </a: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/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Sale del egocentrismo y entra en la etapa del lenguaje social.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Mantiene la interacción con otras personas.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Usa los sonidos del habla correctamente.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Es capaz de describir objetos comunes.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Se divierte con el lenguaje y disfruta con los absurdos.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Expresa ideas y sentimientos.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Usa verbos en gerundio.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Repite enunciados largos.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Domina la gramática.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Comienza a responder a preguntas sencillas que se refieren a algo que no está presente.</a:t>
            </a:r>
            <a:br>
              <a:rPr lang="es-MX" sz="2400" dirty="0">
                <a:solidFill>
                  <a:srgbClr val="555555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s-MX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160</Words>
  <Application>Microsoft Office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Garamond</vt:lpstr>
      <vt:lpstr>Times New Roman</vt:lpstr>
      <vt:lpstr>Orgánico</vt:lpstr>
      <vt:lpstr> ETAPAS EN LA ADQUISICIÓN DEL LENGUAJE </vt:lpstr>
      <vt:lpstr>Presentación de PowerPoint</vt:lpstr>
      <vt:lpstr> HITOS EN EL DESARROLLO DE LA COMUNICACIÓN, EL LENGUAJE Y LA AUDICIÓN</vt:lpstr>
      <vt:lpstr>ETAPA PRELINGÜÍSTICA (DE 0 A 12 MESES) </vt:lpstr>
      <vt:lpstr>Presentación de PowerPoint</vt:lpstr>
      <vt:lpstr> ETAPA LINGÜÍSTICA (A PARTIR DE 12 MESES) PERIODO PALABRA- FRASE (DE 12 MESES A 2 AÑOS) </vt:lpstr>
      <vt:lpstr>Presentación de PowerPoint</vt:lpstr>
      <vt:lpstr> PERIODO DE LAS PRIMERAS FRASES (DE 2 A 6 AÑOS)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ETAPAS EN LA ADQUISICIÓN DEL LENGUAJE </dc:title>
  <dc:creator>Zoila Roman</dc:creator>
  <cp:lastModifiedBy>Zoila Roman</cp:lastModifiedBy>
  <cp:revision>10</cp:revision>
  <dcterms:created xsi:type="dcterms:W3CDTF">2021-06-05T22:15:46Z</dcterms:created>
  <dcterms:modified xsi:type="dcterms:W3CDTF">2021-06-05T22:47:08Z</dcterms:modified>
</cp:coreProperties>
</file>