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37998A78-3D86-4137-BB66-837864FA9E8C}" type="datetimeFigureOut">
              <a:rPr lang="es-MX" smtClean="0"/>
              <a:t>25/05/2021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A8A3588-0F6A-42EF-A328-A5146670C5D7}" type="slidenum">
              <a:rPr lang="es-MX" smtClean="0"/>
              <a:t>‹Nº›</a:t>
            </a:fld>
            <a:endParaRPr lang="es-MX"/>
          </a:p>
        </p:txBody>
      </p:sp>
    </p:spTree>
    <p:extLst>
      <p:ext uri="{BB962C8B-B14F-4D97-AF65-F5344CB8AC3E}">
        <p14:creationId xmlns:p14="http://schemas.microsoft.com/office/powerpoint/2010/main" val="15813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7998A78-3D86-4137-BB66-837864FA9E8C}" type="datetimeFigureOut">
              <a:rPr lang="es-MX" smtClean="0"/>
              <a:t>25/05/2021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A8A3588-0F6A-42EF-A328-A5146670C5D7}" type="slidenum">
              <a:rPr lang="es-MX" smtClean="0"/>
              <a:t>‹Nº›</a:t>
            </a:fld>
            <a:endParaRPr lang="es-MX"/>
          </a:p>
        </p:txBody>
      </p:sp>
    </p:spTree>
    <p:extLst>
      <p:ext uri="{BB962C8B-B14F-4D97-AF65-F5344CB8AC3E}">
        <p14:creationId xmlns:p14="http://schemas.microsoft.com/office/powerpoint/2010/main" val="3067682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7998A78-3D86-4137-BB66-837864FA9E8C}" type="datetimeFigureOut">
              <a:rPr lang="es-MX" smtClean="0"/>
              <a:t>25/05/2021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A8A3588-0F6A-42EF-A328-A5146670C5D7}" type="slidenum">
              <a:rPr lang="es-MX" smtClean="0"/>
              <a:t>‹Nº›</a:t>
            </a:fld>
            <a:endParaRPr lang="es-MX"/>
          </a:p>
        </p:txBody>
      </p:sp>
    </p:spTree>
    <p:extLst>
      <p:ext uri="{BB962C8B-B14F-4D97-AF65-F5344CB8AC3E}">
        <p14:creationId xmlns:p14="http://schemas.microsoft.com/office/powerpoint/2010/main" val="264611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7998A78-3D86-4137-BB66-837864FA9E8C}" type="datetimeFigureOut">
              <a:rPr lang="es-MX" smtClean="0"/>
              <a:t>25/05/2021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A8A3588-0F6A-42EF-A328-A5146670C5D7}" type="slidenum">
              <a:rPr lang="es-MX" smtClean="0"/>
              <a:t>‹Nº›</a:t>
            </a:fld>
            <a:endParaRPr lang="es-MX"/>
          </a:p>
        </p:txBody>
      </p:sp>
    </p:spTree>
    <p:extLst>
      <p:ext uri="{BB962C8B-B14F-4D97-AF65-F5344CB8AC3E}">
        <p14:creationId xmlns:p14="http://schemas.microsoft.com/office/powerpoint/2010/main" val="2222119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7998A78-3D86-4137-BB66-837864FA9E8C}" type="datetimeFigureOut">
              <a:rPr lang="es-MX" smtClean="0"/>
              <a:t>25/05/2021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6A8A3588-0F6A-42EF-A328-A5146670C5D7}" type="slidenum">
              <a:rPr lang="es-MX" smtClean="0"/>
              <a:t>‹Nº›</a:t>
            </a:fld>
            <a:endParaRPr lang="es-MX"/>
          </a:p>
        </p:txBody>
      </p:sp>
    </p:spTree>
    <p:extLst>
      <p:ext uri="{BB962C8B-B14F-4D97-AF65-F5344CB8AC3E}">
        <p14:creationId xmlns:p14="http://schemas.microsoft.com/office/powerpoint/2010/main" val="414071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37998A78-3D86-4137-BB66-837864FA9E8C}" type="datetimeFigureOut">
              <a:rPr lang="es-MX" smtClean="0"/>
              <a:t>25/05/2021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A8A3588-0F6A-42EF-A328-A5146670C5D7}" type="slidenum">
              <a:rPr lang="es-MX" smtClean="0"/>
              <a:t>‹Nº›</a:t>
            </a:fld>
            <a:endParaRPr lang="es-MX"/>
          </a:p>
        </p:txBody>
      </p:sp>
    </p:spTree>
    <p:extLst>
      <p:ext uri="{BB962C8B-B14F-4D97-AF65-F5344CB8AC3E}">
        <p14:creationId xmlns:p14="http://schemas.microsoft.com/office/powerpoint/2010/main" val="213875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37998A78-3D86-4137-BB66-837864FA9E8C}" type="datetimeFigureOut">
              <a:rPr lang="es-MX" smtClean="0"/>
              <a:t>25/05/2021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6A8A3588-0F6A-42EF-A328-A5146670C5D7}" type="slidenum">
              <a:rPr lang="es-MX" smtClean="0"/>
              <a:t>‹Nº›</a:t>
            </a:fld>
            <a:endParaRPr lang="es-MX"/>
          </a:p>
        </p:txBody>
      </p:sp>
    </p:spTree>
    <p:extLst>
      <p:ext uri="{BB962C8B-B14F-4D97-AF65-F5344CB8AC3E}">
        <p14:creationId xmlns:p14="http://schemas.microsoft.com/office/powerpoint/2010/main" val="10073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37998A78-3D86-4137-BB66-837864FA9E8C}" type="datetimeFigureOut">
              <a:rPr lang="es-MX" smtClean="0"/>
              <a:t>25/05/2021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6A8A3588-0F6A-42EF-A328-A5146670C5D7}" type="slidenum">
              <a:rPr lang="es-MX" smtClean="0"/>
              <a:t>‹Nº›</a:t>
            </a:fld>
            <a:endParaRPr lang="es-MX"/>
          </a:p>
        </p:txBody>
      </p:sp>
    </p:spTree>
    <p:extLst>
      <p:ext uri="{BB962C8B-B14F-4D97-AF65-F5344CB8AC3E}">
        <p14:creationId xmlns:p14="http://schemas.microsoft.com/office/powerpoint/2010/main" val="513483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7998A78-3D86-4137-BB66-837864FA9E8C}" type="datetimeFigureOut">
              <a:rPr lang="es-MX" smtClean="0"/>
              <a:t>25/05/2021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6A8A3588-0F6A-42EF-A328-A5146670C5D7}" type="slidenum">
              <a:rPr lang="es-MX" smtClean="0"/>
              <a:t>‹Nº›</a:t>
            </a:fld>
            <a:endParaRPr lang="es-MX"/>
          </a:p>
        </p:txBody>
      </p:sp>
    </p:spTree>
    <p:extLst>
      <p:ext uri="{BB962C8B-B14F-4D97-AF65-F5344CB8AC3E}">
        <p14:creationId xmlns:p14="http://schemas.microsoft.com/office/powerpoint/2010/main" val="116901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7998A78-3D86-4137-BB66-837864FA9E8C}" type="datetimeFigureOut">
              <a:rPr lang="es-MX" smtClean="0"/>
              <a:t>25/05/2021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A8A3588-0F6A-42EF-A328-A5146670C5D7}" type="slidenum">
              <a:rPr lang="es-MX" smtClean="0"/>
              <a:t>‹Nº›</a:t>
            </a:fld>
            <a:endParaRPr lang="es-MX"/>
          </a:p>
        </p:txBody>
      </p:sp>
    </p:spTree>
    <p:extLst>
      <p:ext uri="{BB962C8B-B14F-4D97-AF65-F5344CB8AC3E}">
        <p14:creationId xmlns:p14="http://schemas.microsoft.com/office/powerpoint/2010/main" val="281799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7998A78-3D86-4137-BB66-837864FA9E8C}" type="datetimeFigureOut">
              <a:rPr lang="es-MX" smtClean="0"/>
              <a:t>25/05/2021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6A8A3588-0F6A-42EF-A328-A5146670C5D7}" type="slidenum">
              <a:rPr lang="es-MX" smtClean="0"/>
              <a:t>‹Nº›</a:t>
            </a:fld>
            <a:endParaRPr lang="es-MX"/>
          </a:p>
        </p:txBody>
      </p:sp>
    </p:spTree>
    <p:extLst>
      <p:ext uri="{BB962C8B-B14F-4D97-AF65-F5344CB8AC3E}">
        <p14:creationId xmlns:p14="http://schemas.microsoft.com/office/powerpoint/2010/main" val="183834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98A78-3D86-4137-BB66-837864FA9E8C}" type="datetimeFigureOut">
              <a:rPr lang="es-MX" smtClean="0"/>
              <a:t>25/05/2021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3588-0F6A-42EF-A328-A5146670C5D7}" type="slidenum">
              <a:rPr lang="es-MX" smtClean="0"/>
              <a:t>‹Nº›</a:t>
            </a:fld>
            <a:endParaRPr lang="es-MX"/>
          </a:p>
        </p:txBody>
      </p:sp>
    </p:spTree>
    <p:extLst>
      <p:ext uri="{BB962C8B-B14F-4D97-AF65-F5344CB8AC3E}">
        <p14:creationId xmlns:p14="http://schemas.microsoft.com/office/powerpoint/2010/main" val="2661669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psicologia-online.com/como-tomar-decisiones-dificiles-en-la-vida-3936.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psicologia-online.com/test-de-imaginacion-3283.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es-MX" sz="6000" b="1" i="1" dirty="0" smtClean="0"/>
              <a:t>PROCESOS COGNITIVOS</a:t>
            </a:r>
            <a:endParaRPr lang="es-MX" sz="6000" b="1" i="1" dirty="0"/>
          </a:p>
        </p:txBody>
      </p:sp>
      <p:pic>
        <p:nvPicPr>
          <p:cNvPr id="1026" name="Picture 2" descr="Active Functional Training: SINCRONIZANDO MOVIMIENTOS"/>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5429" y="1933303"/>
            <a:ext cx="4206239" cy="359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937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Atención</a:t>
            </a:r>
            <a:endParaRPr lang="es-MX" b="1" dirty="0"/>
          </a:p>
        </p:txBody>
      </p:sp>
      <p:sp>
        <p:nvSpPr>
          <p:cNvPr id="3" name="Marcador de contenido 2"/>
          <p:cNvSpPr>
            <a:spLocks noGrp="1"/>
          </p:cNvSpPr>
          <p:nvPr>
            <p:ph idx="1"/>
          </p:nvPr>
        </p:nvSpPr>
        <p:spPr>
          <a:xfrm>
            <a:off x="838200" y="1825625"/>
            <a:ext cx="8619309" cy="4351338"/>
          </a:xfrm>
        </p:spPr>
        <p:txBody>
          <a:bodyPr>
            <a:normAutofit fontScale="92500"/>
          </a:bodyPr>
          <a:lstStyle/>
          <a:p>
            <a:pPr marL="0" indent="0" algn="just">
              <a:buNone/>
            </a:pPr>
            <a:r>
              <a:rPr lang="es-MX" dirty="0"/>
              <a:t>Este proceso cognitivo básico se refiere a nuestra </a:t>
            </a:r>
            <a:r>
              <a:rPr lang="es-MX" b="1" dirty="0"/>
              <a:t>capacidad de concentrarnos</a:t>
            </a:r>
            <a:r>
              <a:rPr lang="es-MX" dirty="0"/>
              <a:t> en un gran número de estímulos, así como también en aquellos que sean de nuestro especial interés. </a:t>
            </a:r>
            <a:endParaRPr lang="es-MX" dirty="0" smtClean="0"/>
          </a:p>
          <a:p>
            <a:pPr marL="0" indent="0" algn="just">
              <a:buNone/>
            </a:pPr>
            <a:r>
              <a:rPr lang="es-MX" dirty="0" smtClean="0"/>
              <a:t>Afortunadamente</a:t>
            </a:r>
            <a:r>
              <a:rPr lang="es-MX" dirty="0"/>
              <a:t>, las personas no necesitamos estar prestando atención todo el tiempo a todos los estímulos que aparecen en nuestro entorno debido a que existen algunos que se automatizan debido a su constante repetición como por el </a:t>
            </a:r>
            <a:r>
              <a:rPr lang="es-MX" dirty="0" smtClean="0"/>
              <a:t>ejemplo  </a:t>
            </a:r>
            <a:r>
              <a:rPr lang="es-MX" dirty="0"/>
              <a:t>la acción de caminar, respirar, masticar, entre otras. </a:t>
            </a:r>
            <a:endParaRPr lang="es-MX" dirty="0" smtClean="0"/>
          </a:p>
          <a:p>
            <a:pPr marL="0" indent="0" algn="just">
              <a:buNone/>
            </a:pPr>
            <a:r>
              <a:rPr lang="es-MX" dirty="0" smtClean="0"/>
              <a:t>Sin </a:t>
            </a:r>
            <a:r>
              <a:rPr lang="es-MX" dirty="0"/>
              <a:t>embargo, existen ocasiones en donde nuestro grado de atención y concentración debe de aumentar y esto requiere de un mayor esfuerzo consciente.</a:t>
            </a:r>
          </a:p>
        </p:txBody>
      </p:sp>
      <p:pic>
        <p:nvPicPr>
          <p:cNvPr id="9218" name="Picture 2" descr="DESARROLLO COGNITIVO EN LOS NIÑO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6146" y="1825626"/>
            <a:ext cx="2261054" cy="3788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591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Ejemplo:</a:t>
            </a:r>
            <a:endParaRPr lang="es-MX" dirty="0"/>
          </a:p>
        </p:txBody>
      </p:sp>
      <p:sp>
        <p:nvSpPr>
          <p:cNvPr id="5" name="Marcador de contenido 4"/>
          <p:cNvSpPr>
            <a:spLocks noGrp="1"/>
          </p:cNvSpPr>
          <p:nvPr>
            <p:ph idx="1"/>
          </p:nvPr>
        </p:nvSpPr>
        <p:spPr>
          <a:xfrm>
            <a:off x="838200" y="1825625"/>
            <a:ext cx="8175171" cy="4351338"/>
          </a:xfrm>
        </p:spPr>
        <p:txBody>
          <a:bodyPr>
            <a:normAutofit/>
          </a:bodyPr>
          <a:lstStyle/>
          <a:p>
            <a:pPr marL="0" indent="0" algn="just">
              <a:buNone/>
            </a:pPr>
            <a:r>
              <a:rPr lang="es-MX" sz="3200" dirty="0"/>
              <a:t>Cuando un amigo tiene algo importante que decirnos, por lo que decidimos dejar de prestar atención a los estímulos del ambiente y esforzarnos por concentrarnos únicamente en lo que nuestro amigo nos está diciendo</a:t>
            </a:r>
            <a:r>
              <a:rPr lang="es-MX" sz="3200" dirty="0" smtClean="0"/>
              <a:t>.</a:t>
            </a:r>
          </a:p>
          <a:p>
            <a:pPr marL="0" indent="0" algn="just">
              <a:buNone/>
            </a:pPr>
            <a:r>
              <a:rPr lang="es-MX" sz="3200" dirty="0" smtClean="0"/>
              <a:t> </a:t>
            </a:r>
            <a:r>
              <a:rPr lang="es-MX" sz="3200" dirty="0"/>
              <a:t>Otro ejemplo sería cuando nos piden en clase o en el trabajo exponer algún tema en específico y tenemos que poner toda nuestra concentración en </a:t>
            </a:r>
            <a:r>
              <a:rPr lang="es-MX" sz="3200" dirty="0" smtClean="0"/>
              <a:t>ello.</a:t>
            </a:r>
            <a:endParaRPr lang="es-MX" sz="3200" dirty="0"/>
          </a:p>
        </p:txBody>
      </p:sp>
      <p:pic>
        <p:nvPicPr>
          <p:cNvPr id="10242" name="Picture 2" descr="DESARROLLO COGNITIVO EN LOS NIÑO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9575" y="1690688"/>
            <a:ext cx="2800350" cy="4190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496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b="1" dirty="0" smtClean="0"/>
              <a:t>Procesos Cognitivos Superiores</a:t>
            </a:r>
          </a:p>
        </p:txBody>
      </p:sp>
      <p:sp>
        <p:nvSpPr>
          <p:cNvPr id="5" name="Marcador de contenido 4"/>
          <p:cNvSpPr>
            <a:spLocks noGrp="1"/>
          </p:cNvSpPr>
          <p:nvPr>
            <p:ph idx="1"/>
          </p:nvPr>
        </p:nvSpPr>
        <p:spPr>
          <a:xfrm>
            <a:off x="838200" y="1825625"/>
            <a:ext cx="8344989" cy="4351338"/>
          </a:xfrm>
        </p:spPr>
        <p:txBody>
          <a:bodyPr>
            <a:normAutofit/>
          </a:bodyPr>
          <a:lstStyle/>
          <a:p>
            <a:pPr marL="0" indent="0" algn="just">
              <a:buNone/>
            </a:pPr>
            <a:r>
              <a:rPr lang="es-MX" sz="3600" dirty="0" smtClean="0"/>
              <a:t>Son </a:t>
            </a:r>
            <a:r>
              <a:rPr lang="es-MX" sz="3600" dirty="0"/>
              <a:t>los que se llevan a cabo después de los básicos y se encargan de integrar la información con la que ya se cuenta previamente al máximo. </a:t>
            </a:r>
            <a:endParaRPr lang="es-MX" sz="3600" dirty="0" smtClean="0"/>
          </a:p>
          <a:p>
            <a:pPr marL="0" indent="0" algn="just">
              <a:buNone/>
            </a:pPr>
            <a:endParaRPr lang="es-MX" sz="3600" dirty="0" smtClean="0"/>
          </a:p>
          <a:p>
            <a:pPr marL="0" indent="0" algn="just">
              <a:buNone/>
            </a:pPr>
            <a:r>
              <a:rPr lang="es-MX" sz="3600" dirty="0" smtClean="0"/>
              <a:t>Generalmente </a:t>
            </a:r>
            <a:r>
              <a:rPr lang="es-MX" sz="3600" dirty="0"/>
              <a:t>se trata de procesos conscientes y requieren de un esfuerzo mental mayor para llevarlos a cabo. </a:t>
            </a:r>
          </a:p>
        </p:txBody>
      </p:sp>
      <p:pic>
        <p:nvPicPr>
          <p:cNvPr id="7" name="Imagen 6"/>
          <p:cNvPicPr>
            <a:picLocks noChangeAspect="1"/>
          </p:cNvPicPr>
          <p:nvPr/>
        </p:nvPicPr>
        <p:blipFill>
          <a:blip r:embed="rId2"/>
          <a:stretch>
            <a:fillRect/>
          </a:stretch>
        </p:blipFill>
        <p:spPr>
          <a:xfrm>
            <a:off x="9618890" y="3776662"/>
            <a:ext cx="2228850" cy="2047875"/>
          </a:xfrm>
          <a:prstGeom prst="rect">
            <a:avLst/>
          </a:prstGeom>
        </p:spPr>
      </p:pic>
    </p:spTree>
    <p:extLst>
      <p:ext uri="{BB962C8B-B14F-4D97-AF65-F5344CB8AC3E}">
        <p14:creationId xmlns:p14="http://schemas.microsoft.com/office/powerpoint/2010/main" val="2787229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b="1" dirty="0"/>
              <a:t>Pensamiento</a:t>
            </a:r>
            <a:br>
              <a:rPr lang="es-MX" b="1" dirty="0"/>
            </a:br>
            <a:endParaRPr lang="es-MX" dirty="0"/>
          </a:p>
        </p:txBody>
      </p:sp>
      <p:sp>
        <p:nvSpPr>
          <p:cNvPr id="5" name="Marcador de contenido 4"/>
          <p:cNvSpPr>
            <a:spLocks noGrp="1"/>
          </p:cNvSpPr>
          <p:nvPr>
            <p:ph idx="1"/>
          </p:nvPr>
        </p:nvSpPr>
        <p:spPr>
          <a:xfrm>
            <a:off x="838200" y="1825625"/>
            <a:ext cx="10408920" cy="4351338"/>
          </a:xfrm>
        </p:spPr>
        <p:txBody>
          <a:bodyPr>
            <a:normAutofit/>
          </a:bodyPr>
          <a:lstStyle/>
          <a:p>
            <a:pPr marL="0" indent="0" algn="just">
              <a:buNone/>
            </a:pPr>
            <a:r>
              <a:rPr lang="es-MX" sz="3600" dirty="0"/>
              <a:t>Se trata de un proceso mental que se encarga de razonar, </a:t>
            </a:r>
            <a:r>
              <a:rPr lang="es-MX" sz="3600" dirty="0">
                <a:hlinkClick r:id="rId2"/>
              </a:rPr>
              <a:t>tomar decisiones</a:t>
            </a:r>
            <a:r>
              <a:rPr lang="es-MX" sz="3600" dirty="0"/>
              <a:t>, resolver los problemas de la vida cotidiana, entre muchas más funciones debido a su complejidad y heterogeneidad. Para poder llevar a cabo todas estas acciones, necesitamos crear conceptos en nuestra mente, organizar nuestras ideas, agrupar objetos, personas, entre otros elementos.</a:t>
            </a:r>
          </a:p>
        </p:txBody>
      </p:sp>
      <p:pic>
        <p:nvPicPr>
          <p:cNvPr id="7" name="Imagen 6"/>
          <p:cNvPicPr>
            <a:picLocks noChangeAspect="1"/>
          </p:cNvPicPr>
          <p:nvPr/>
        </p:nvPicPr>
        <p:blipFill>
          <a:blip r:embed="rId3"/>
          <a:stretch>
            <a:fillRect/>
          </a:stretch>
        </p:blipFill>
        <p:spPr>
          <a:xfrm>
            <a:off x="9893210" y="4833258"/>
            <a:ext cx="1876425" cy="1759516"/>
          </a:xfrm>
          <a:prstGeom prst="rect">
            <a:avLst/>
          </a:prstGeom>
        </p:spPr>
      </p:pic>
    </p:spTree>
    <p:extLst>
      <p:ext uri="{BB962C8B-B14F-4D97-AF65-F5344CB8AC3E}">
        <p14:creationId xmlns:p14="http://schemas.microsoft.com/office/powerpoint/2010/main" val="2617949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a:t>
            </a:r>
            <a:endParaRPr lang="es-MX" dirty="0"/>
          </a:p>
        </p:txBody>
      </p:sp>
      <p:sp>
        <p:nvSpPr>
          <p:cNvPr id="3" name="Marcador de contenido 2"/>
          <p:cNvSpPr>
            <a:spLocks noGrp="1"/>
          </p:cNvSpPr>
          <p:nvPr>
            <p:ph idx="1"/>
          </p:nvPr>
        </p:nvSpPr>
        <p:spPr/>
        <p:txBody>
          <a:bodyPr>
            <a:normAutofit/>
          </a:bodyPr>
          <a:lstStyle/>
          <a:p>
            <a:pPr marL="0" indent="0" algn="just">
              <a:buNone/>
            </a:pPr>
            <a:r>
              <a:rPr lang="es-MX" sz="3200" dirty="0" smtClean="0"/>
              <a:t>Cuando </a:t>
            </a:r>
            <a:r>
              <a:rPr lang="es-MX" sz="3200" dirty="0"/>
              <a:t>queremos tomar la decisión de que carrera universitaria estudiar, comenzamos a organizar nuestras ideas y a tener pensamientos en donde analizamos los pro y los contra que tendría el optar por una determinada carrera y no por otra. </a:t>
            </a:r>
            <a:endParaRPr lang="es-MX" sz="3200" dirty="0" smtClean="0"/>
          </a:p>
          <a:p>
            <a:pPr marL="0" indent="0" algn="just">
              <a:buNone/>
            </a:pPr>
            <a:r>
              <a:rPr lang="es-MX" sz="3200" dirty="0" smtClean="0"/>
              <a:t>Finalmente </a:t>
            </a:r>
            <a:r>
              <a:rPr lang="es-MX" sz="3200" dirty="0"/>
              <a:t>tomamos la mejor decisión que se adapte a nuestra forma de ser y a los objetivos que pretendemos lograr en la vida.</a:t>
            </a:r>
          </a:p>
        </p:txBody>
      </p:sp>
      <p:pic>
        <p:nvPicPr>
          <p:cNvPr id="5" name="Imagen 4"/>
          <p:cNvPicPr>
            <a:picLocks noChangeAspect="1"/>
          </p:cNvPicPr>
          <p:nvPr/>
        </p:nvPicPr>
        <p:blipFill>
          <a:blip r:embed="rId2"/>
          <a:stretch>
            <a:fillRect/>
          </a:stretch>
        </p:blipFill>
        <p:spPr>
          <a:xfrm>
            <a:off x="9104811" y="5068389"/>
            <a:ext cx="2847432" cy="1789611"/>
          </a:xfrm>
          <a:prstGeom prst="rect">
            <a:avLst/>
          </a:prstGeom>
        </p:spPr>
      </p:pic>
    </p:spTree>
    <p:extLst>
      <p:ext uri="{BB962C8B-B14F-4D97-AF65-F5344CB8AC3E}">
        <p14:creationId xmlns:p14="http://schemas.microsoft.com/office/powerpoint/2010/main" val="504320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Lenguaje</a:t>
            </a:r>
            <a:br>
              <a:rPr lang="es-MX" b="1" dirty="0"/>
            </a:br>
            <a:endParaRPr lang="es-MX" dirty="0"/>
          </a:p>
        </p:txBody>
      </p:sp>
      <p:sp>
        <p:nvSpPr>
          <p:cNvPr id="3" name="Marcador de contenido 2"/>
          <p:cNvSpPr>
            <a:spLocks noGrp="1"/>
          </p:cNvSpPr>
          <p:nvPr>
            <p:ph idx="1"/>
          </p:nvPr>
        </p:nvSpPr>
        <p:spPr/>
        <p:txBody>
          <a:bodyPr>
            <a:normAutofit lnSpcReduction="10000"/>
          </a:bodyPr>
          <a:lstStyle/>
          <a:p>
            <a:pPr marL="0" indent="0" algn="just">
              <a:buNone/>
            </a:pPr>
            <a:r>
              <a:rPr lang="es-MX" dirty="0"/>
              <a:t>El lenguaje es la capacidad con la que contamos todos los seres humanos para emitir y comprender distintos tipos de sonidos y palabras que vienen del exterior en combinación con un gran número de frases y letras con la finalidad de entendernos y de comunicarnos con las demás personas.</a:t>
            </a:r>
          </a:p>
          <a:p>
            <a:pPr marL="0" indent="0" algn="just">
              <a:buNone/>
            </a:pPr>
            <a:r>
              <a:rPr lang="es-MX" dirty="0"/>
              <a:t>Aparte del lenguaje verbal, también </a:t>
            </a:r>
            <a:r>
              <a:rPr lang="es-MX" dirty="0" smtClean="0"/>
              <a:t> </a:t>
            </a:r>
            <a:r>
              <a:rPr lang="es-MX" dirty="0"/>
              <a:t>existe el </a:t>
            </a:r>
            <a:r>
              <a:rPr lang="es-MX" b="1" dirty="0"/>
              <a:t>lenguaje corporal</a:t>
            </a:r>
            <a:r>
              <a:rPr lang="es-MX" dirty="0"/>
              <a:t> que es con el que nos comunicamos con el cuerpo por medio de nuestras posturas y nuestros gestos, los cuales también pueden ser interpretados por nuestro interlocutor. </a:t>
            </a:r>
            <a:endParaRPr lang="es-MX" dirty="0" smtClean="0"/>
          </a:p>
          <a:p>
            <a:pPr marL="0" indent="0" algn="just">
              <a:buNone/>
            </a:pPr>
            <a:r>
              <a:rPr lang="es-MX" dirty="0" smtClean="0"/>
              <a:t>El </a:t>
            </a:r>
            <a:r>
              <a:rPr lang="es-MX" dirty="0"/>
              <a:t>desarrollo de ambos tipos de lenguaje se sigue desarrollando prácticamente a lo largo de toda nuestra vida.</a:t>
            </a:r>
          </a:p>
          <a:p>
            <a:endParaRPr lang="es-MX" dirty="0"/>
          </a:p>
        </p:txBody>
      </p:sp>
    </p:spTree>
    <p:extLst>
      <p:ext uri="{BB962C8B-B14F-4D97-AF65-F5344CB8AC3E}">
        <p14:creationId xmlns:p14="http://schemas.microsoft.com/office/powerpoint/2010/main" val="2776833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a:t>
            </a:r>
            <a:endParaRPr lang="es-MX" dirty="0"/>
          </a:p>
        </p:txBody>
      </p:sp>
      <p:sp>
        <p:nvSpPr>
          <p:cNvPr id="3" name="Marcador de contenido 2"/>
          <p:cNvSpPr>
            <a:spLocks noGrp="1"/>
          </p:cNvSpPr>
          <p:nvPr>
            <p:ph idx="1"/>
          </p:nvPr>
        </p:nvSpPr>
        <p:spPr>
          <a:xfrm>
            <a:off x="838200" y="1533933"/>
            <a:ext cx="10515600" cy="4486275"/>
          </a:xfrm>
        </p:spPr>
        <p:txBody>
          <a:bodyPr>
            <a:noAutofit/>
          </a:bodyPr>
          <a:lstStyle/>
          <a:p>
            <a:pPr marL="0" indent="0" algn="just">
              <a:buNone/>
            </a:pPr>
            <a:r>
              <a:rPr lang="es-MX" sz="3200" dirty="0"/>
              <a:t>El lenguaje verbal o corporal lo podemos percibir por ejemplo cuando una persona nos está contando algo que realmente a nosotros no nos interesa mucho pero no podemos decirle que deje de hablar. </a:t>
            </a:r>
            <a:endParaRPr lang="es-MX" sz="3200" dirty="0" smtClean="0"/>
          </a:p>
          <a:p>
            <a:pPr marL="0" indent="0" algn="just">
              <a:buNone/>
            </a:pPr>
            <a:r>
              <a:rPr lang="es-MX" sz="3200" dirty="0" smtClean="0"/>
              <a:t>La </a:t>
            </a:r>
            <a:r>
              <a:rPr lang="es-MX" sz="3200" dirty="0"/>
              <a:t>persona podría notar que no nos interesa lo que esta diciendo por medio de nuestro lenguaje corporal ya que probablemente comenzaríamos a bostezar, desviaríamos nuestra mirada hacia otro lado, nuestros pies estarían apuntando hacia otro lado y no hacia la persona que nos está hablando, etc. lo que denotaría falta de interés.</a:t>
            </a:r>
          </a:p>
        </p:txBody>
      </p:sp>
    </p:spTree>
    <p:extLst>
      <p:ext uri="{BB962C8B-B14F-4D97-AF65-F5344CB8AC3E}">
        <p14:creationId xmlns:p14="http://schemas.microsoft.com/office/powerpoint/2010/main" val="127389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t>Otros tipos de procesos cognitivos superiores</a:t>
            </a:r>
            <a:br>
              <a:rPr lang="es-MX" b="1" dirty="0"/>
            </a:br>
            <a:endParaRPr lang="es-MX" dirty="0"/>
          </a:p>
        </p:txBody>
      </p:sp>
      <p:sp>
        <p:nvSpPr>
          <p:cNvPr id="3" name="Marcador de contenido 2"/>
          <p:cNvSpPr>
            <a:spLocks noGrp="1"/>
          </p:cNvSpPr>
          <p:nvPr>
            <p:ph idx="1"/>
          </p:nvPr>
        </p:nvSpPr>
        <p:spPr>
          <a:xfrm>
            <a:off x="838199" y="1267097"/>
            <a:ext cx="11009811" cy="5094514"/>
          </a:xfrm>
        </p:spPr>
        <p:txBody>
          <a:bodyPr>
            <a:normAutofit/>
          </a:bodyPr>
          <a:lstStyle/>
          <a:p>
            <a:pPr marL="0" indent="0" algn="just">
              <a:buNone/>
            </a:pPr>
            <a:r>
              <a:rPr lang="es-MX" dirty="0"/>
              <a:t>El ser humano se caracteriza por poseer una mente capaz de procesar estímulos y generar respuestas a partir de dicho procesamiento</a:t>
            </a:r>
            <a:r>
              <a:rPr lang="es-MX" dirty="0" smtClean="0"/>
              <a:t>.</a:t>
            </a:r>
          </a:p>
          <a:p>
            <a:pPr marL="0" indent="0" algn="just">
              <a:buNone/>
            </a:pPr>
            <a:r>
              <a:rPr lang="es-MX" dirty="0" smtClean="0"/>
              <a:t> </a:t>
            </a:r>
            <a:r>
              <a:rPr lang="es-MX" dirty="0"/>
              <a:t>Nuestros procesos cognitivos superiores son muy variados y existen más tipos además del lenguaje y del pensamiento</a:t>
            </a:r>
            <a:r>
              <a:rPr lang="es-MX" dirty="0" smtClean="0"/>
              <a:t>.</a:t>
            </a:r>
          </a:p>
          <a:p>
            <a:pPr marL="0" indent="0">
              <a:buNone/>
            </a:pPr>
            <a:r>
              <a:rPr lang="es-MX" dirty="0" smtClean="0"/>
              <a:t>Algunos </a:t>
            </a:r>
            <a:r>
              <a:rPr lang="es-MX" dirty="0"/>
              <a:t>tipos de procesos cognitivos superiores son los siguientes:</a:t>
            </a:r>
          </a:p>
          <a:p>
            <a:r>
              <a:rPr lang="es-MX" dirty="0"/>
              <a:t>Motivación</a:t>
            </a:r>
          </a:p>
          <a:p>
            <a:r>
              <a:rPr lang="es-MX" dirty="0"/>
              <a:t>Aprendizaje</a:t>
            </a:r>
          </a:p>
          <a:p>
            <a:r>
              <a:rPr lang="es-MX" dirty="0"/>
              <a:t>Motivación</a:t>
            </a:r>
          </a:p>
          <a:p>
            <a:r>
              <a:rPr lang="es-MX" dirty="0">
                <a:effectLst>
                  <a:outerShdw blurRad="38100" dist="38100" dir="2700000" algn="tl">
                    <a:srgbClr val="000000">
                      <a:alpha val="43137"/>
                    </a:srgbClr>
                  </a:outerShdw>
                </a:effectLst>
                <a:hlinkClick r:id="rId2"/>
              </a:rPr>
              <a:t>Imaginación</a:t>
            </a:r>
            <a:endParaRPr lang="es-MX" dirty="0">
              <a:effectLst>
                <a:outerShdw blurRad="38100" dist="38100" dir="2700000" algn="tl">
                  <a:srgbClr val="000000">
                    <a:alpha val="43137"/>
                  </a:srgbClr>
                </a:outerShdw>
              </a:effectLst>
            </a:endParaRPr>
          </a:p>
          <a:p>
            <a:r>
              <a:rPr lang="es-MX" dirty="0"/>
              <a:t>Creatividad</a:t>
            </a:r>
          </a:p>
          <a:p>
            <a:endParaRPr lang="es-MX" dirty="0"/>
          </a:p>
        </p:txBody>
      </p:sp>
      <p:pic>
        <p:nvPicPr>
          <p:cNvPr id="5" name="Imagen 4"/>
          <p:cNvPicPr>
            <a:picLocks noChangeAspect="1"/>
          </p:cNvPicPr>
          <p:nvPr/>
        </p:nvPicPr>
        <p:blipFill>
          <a:blip r:embed="rId3"/>
          <a:stretch>
            <a:fillRect/>
          </a:stretch>
        </p:blipFill>
        <p:spPr>
          <a:xfrm>
            <a:off x="7032442" y="3540034"/>
            <a:ext cx="2699385" cy="2547257"/>
          </a:xfrm>
          <a:prstGeom prst="rect">
            <a:avLst/>
          </a:prstGeom>
        </p:spPr>
      </p:pic>
    </p:spTree>
    <p:extLst>
      <p:ext uri="{BB962C8B-B14F-4D97-AF65-F5344CB8AC3E}">
        <p14:creationId xmlns:p14="http://schemas.microsoft.com/office/powerpoint/2010/main" val="994206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emoria largo plaz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178" y="783771"/>
            <a:ext cx="8059782" cy="549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908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nténtalo !!!: Ejercicios para la memo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14" y="679270"/>
            <a:ext cx="10215155" cy="565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63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54035" y="1093989"/>
            <a:ext cx="10189028" cy="4524315"/>
          </a:xfrm>
          <a:prstGeom prst="rect">
            <a:avLst/>
          </a:prstGeom>
        </p:spPr>
        <p:txBody>
          <a:bodyPr wrap="square">
            <a:spAutoFit/>
          </a:bodyPr>
          <a:lstStyle/>
          <a:p>
            <a:pPr algn="just"/>
            <a:r>
              <a:rPr lang="es-MX" sz="3600" b="0" i="0" dirty="0" smtClean="0">
                <a:solidFill>
                  <a:srgbClr val="333333"/>
                </a:solidFill>
                <a:effectLst/>
                <a:latin typeface="Catamaran"/>
              </a:rPr>
              <a:t>Cuando hablamos de procesos cognitivos, nos referimos a todas aquellas funciones mentales que nos permiten recibir, almacenar y procesar toda aquella información que nos llega del entorno. Este proceso es básico y fundamental en los seres humanos debido a que gracias a el podemos percibir, comprender e interactuar mejor en el entorno que nos rodea.</a:t>
            </a:r>
            <a:endParaRPr lang="es-MX" sz="3600" dirty="0"/>
          </a:p>
        </p:txBody>
      </p:sp>
    </p:spTree>
    <p:extLst>
      <p:ext uri="{BB962C8B-B14F-4D97-AF65-F5344CB8AC3E}">
        <p14:creationId xmlns:p14="http://schemas.microsoft.com/office/powerpoint/2010/main" val="339003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1338" y="764904"/>
            <a:ext cx="10737668" cy="3170099"/>
          </a:xfrm>
          <a:prstGeom prst="rect">
            <a:avLst/>
          </a:prstGeom>
        </p:spPr>
        <p:txBody>
          <a:bodyPr wrap="square">
            <a:spAutoFit/>
          </a:bodyPr>
          <a:lstStyle/>
          <a:p>
            <a:pPr algn="just"/>
            <a:r>
              <a:rPr lang="es-MX" sz="4000" b="0" i="0" dirty="0" smtClean="0">
                <a:solidFill>
                  <a:srgbClr val="333333"/>
                </a:solidFill>
                <a:effectLst/>
                <a:latin typeface="Catamaran"/>
              </a:rPr>
              <a:t>Todos estos procesos mentales tienen de fondo la implicación de millones de neuronas que están conectadas entre sí y que nos permiten procesar la información de manera adecuada.</a:t>
            </a:r>
            <a:endParaRPr lang="es-MX" sz="4000" dirty="0"/>
          </a:p>
        </p:txBody>
      </p:sp>
      <p:pic>
        <p:nvPicPr>
          <p:cNvPr id="2050" name="Picture 2" descr="COMO SE COMUNICAN LAS NEURONAS? – CosasBoni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172" y="3732394"/>
            <a:ext cx="4911634" cy="268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66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b="1" i="1" dirty="0" smtClean="0"/>
              <a:t>PROCESOS COGNITIVOS CLASIFICACIÓN </a:t>
            </a:r>
            <a:endParaRPr lang="es-MX" b="1" i="1" dirty="0"/>
          </a:p>
        </p:txBody>
      </p:sp>
      <p:sp>
        <p:nvSpPr>
          <p:cNvPr id="3" name="Marcador de contenido 2"/>
          <p:cNvSpPr>
            <a:spLocks noGrp="1"/>
          </p:cNvSpPr>
          <p:nvPr>
            <p:ph idx="1"/>
          </p:nvPr>
        </p:nvSpPr>
        <p:spPr/>
        <p:txBody>
          <a:bodyPr>
            <a:normAutofit lnSpcReduction="10000"/>
          </a:bodyPr>
          <a:lstStyle/>
          <a:p>
            <a:r>
              <a:rPr lang="es-MX" b="1" dirty="0" smtClean="0"/>
              <a:t>PROCESOS COGNITIVOS BÁSICOS </a:t>
            </a:r>
          </a:p>
          <a:p>
            <a:pPr marL="0" indent="0">
              <a:buNone/>
            </a:pPr>
            <a:r>
              <a:rPr lang="es-MX" b="1" dirty="0" smtClean="0"/>
              <a:t>   </a:t>
            </a:r>
            <a:r>
              <a:rPr lang="es-MX" dirty="0" smtClean="0"/>
              <a:t>Sensación </a:t>
            </a:r>
            <a:r>
              <a:rPr lang="es-MX" dirty="0"/>
              <a:t>y </a:t>
            </a:r>
            <a:r>
              <a:rPr lang="es-MX" dirty="0" smtClean="0"/>
              <a:t>percepción</a:t>
            </a:r>
          </a:p>
          <a:p>
            <a:pPr marL="0" indent="0">
              <a:buNone/>
            </a:pPr>
            <a:r>
              <a:rPr lang="es-MX" dirty="0" smtClean="0"/>
              <a:t>   Memoria</a:t>
            </a:r>
            <a:endParaRPr lang="es-MX" dirty="0"/>
          </a:p>
          <a:p>
            <a:pPr marL="0" indent="0">
              <a:buNone/>
            </a:pPr>
            <a:r>
              <a:rPr lang="es-MX" dirty="0" smtClean="0"/>
              <a:t>   Atención</a:t>
            </a:r>
            <a:endParaRPr lang="es-MX" dirty="0"/>
          </a:p>
          <a:p>
            <a:r>
              <a:rPr lang="es-MX" b="1" dirty="0" smtClean="0"/>
              <a:t>PROCESOS COGNITIVOS SUPERIORES</a:t>
            </a:r>
          </a:p>
          <a:p>
            <a:pPr marL="0" indent="0">
              <a:buNone/>
            </a:pPr>
            <a:r>
              <a:rPr lang="es-MX" dirty="0" smtClean="0"/>
              <a:t>   Pensamiento</a:t>
            </a:r>
          </a:p>
          <a:p>
            <a:pPr marL="0" indent="0">
              <a:buNone/>
            </a:pPr>
            <a:r>
              <a:rPr lang="es-MX" dirty="0" smtClean="0"/>
              <a:t>   Lenguaje</a:t>
            </a:r>
          </a:p>
          <a:p>
            <a:pPr marL="0" indent="0">
              <a:buNone/>
            </a:pPr>
            <a:r>
              <a:rPr lang="es-MX" dirty="0" smtClean="0"/>
              <a:t>   </a:t>
            </a:r>
            <a:r>
              <a:rPr lang="es-MX" b="1" dirty="0" smtClean="0"/>
              <a:t>Otros como</a:t>
            </a:r>
            <a:r>
              <a:rPr lang="es-MX" dirty="0" smtClean="0"/>
              <a:t>: Motivación ,Aprendizaje,Motivación,Imaginación,</a:t>
            </a:r>
          </a:p>
          <a:p>
            <a:pPr marL="0" indent="0">
              <a:buNone/>
            </a:pPr>
            <a:r>
              <a:rPr lang="es-MX" dirty="0" smtClean="0"/>
              <a:t>  Creatividad</a:t>
            </a:r>
            <a:endParaRPr lang="es-MX" dirty="0"/>
          </a:p>
        </p:txBody>
      </p:sp>
      <p:pic>
        <p:nvPicPr>
          <p:cNvPr id="3078" name="Picture 6" descr="PROCESOS COGNITIVOS (Gif) - Mindmap - Eksempe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67452" y="1690688"/>
            <a:ext cx="3788229" cy="299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66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b="1" dirty="0" smtClean="0"/>
              <a:t>Procesos Cognitivos Básicos </a:t>
            </a:r>
          </a:p>
        </p:txBody>
      </p:sp>
      <p:sp>
        <p:nvSpPr>
          <p:cNvPr id="5" name="Marcador de contenido 4"/>
          <p:cNvSpPr>
            <a:spLocks noGrp="1"/>
          </p:cNvSpPr>
          <p:nvPr>
            <p:ph idx="1"/>
          </p:nvPr>
        </p:nvSpPr>
        <p:spPr/>
        <p:txBody>
          <a:bodyPr>
            <a:normAutofit/>
          </a:bodyPr>
          <a:lstStyle/>
          <a:p>
            <a:pPr marL="0" indent="0" algn="just">
              <a:buNone/>
            </a:pPr>
            <a:r>
              <a:rPr lang="es-MX" sz="4000" dirty="0"/>
              <a:t>Los procesos cognitivos básicos son sumamente importantes ya que son la base que nos va a permitir recibir la información, almacenarla y utilizarla para después poder llevar a cabo los procesos cognitivos superiores</a:t>
            </a:r>
            <a:r>
              <a:rPr lang="es-MX" sz="4000" dirty="0" smtClean="0"/>
              <a:t>. </a:t>
            </a:r>
            <a:endParaRPr lang="es-MX" sz="4000" dirty="0"/>
          </a:p>
        </p:txBody>
      </p:sp>
      <p:pic>
        <p:nvPicPr>
          <p:cNvPr id="4102" name="Picture 6" descr="DESARROLLO COGNITIVO EN LOS NIÑO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5540" y="4001294"/>
            <a:ext cx="2800350" cy="267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896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Sensación y percepción</a:t>
            </a:r>
            <a:r>
              <a:rPr lang="es-MX" dirty="0" smtClean="0"/>
              <a:t/>
            </a:r>
            <a:br>
              <a:rPr lang="es-MX" dirty="0" smtClean="0"/>
            </a:br>
            <a:endParaRPr lang="es-MX" dirty="0"/>
          </a:p>
        </p:txBody>
      </p:sp>
      <p:sp>
        <p:nvSpPr>
          <p:cNvPr id="3" name="Marcador de contenido 2"/>
          <p:cNvSpPr>
            <a:spLocks noGrp="1"/>
          </p:cNvSpPr>
          <p:nvPr>
            <p:ph idx="1"/>
          </p:nvPr>
        </p:nvSpPr>
        <p:spPr>
          <a:xfrm>
            <a:off x="838200" y="1515291"/>
            <a:ext cx="8305800" cy="5081452"/>
          </a:xfrm>
        </p:spPr>
        <p:txBody>
          <a:bodyPr>
            <a:normAutofit/>
          </a:bodyPr>
          <a:lstStyle/>
          <a:p>
            <a:pPr marL="0" indent="0" algn="just">
              <a:buNone/>
            </a:pPr>
            <a:r>
              <a:rPr lang="es-MX" dirty="0" smtClean="0"/>
              <a:t>Se </a:t>
            </a:r>
            <a:r>
              <a:rPr lang="es-MX" dirty="0"/>
              <a:t>trata de la manera en la que </a:t>
            </a:r>
            <a:r>
              <a:rPr lang="es-MX" b="1" dirty="0"/>
              <a:t>sentimos y percibimos el mundo</a:t>
            </a:r>
            <a:r>
              <a:rPr lang="es-MX" dirty="0"/>
              <a:t> a través de nuestros sentidos sin aparente esfuerzo. </a:t>
            </a:r>
            <a:endParaRPr lang="es-MX" dirty="0" smtClean="0"/>
          </a:p>
          <a:p>
            <a:pPr marL="0" indent="0" algn="just">
              <a:buNone/>
            </a:pPr>
            <a:r>
              <a:rPr lang="es-MX" dirty="0" smtClean="0"/>
              <a:t>Podemos </a:t>
            </a:r>
            <a:r>
              <a:rPr lang="es-MX" dirty="0"/>
              <a:t>recibir información de nuestro entorno y también de nuestro propio cuerpo, lo cual nos permite interpretar todo aquello que percibimos y comprender de manera coherente y organizada el entorno y nuestra propia realidad. </a:t>
            </a:r>
            <a:endParaRPr lang="es-MX" dirty="0" smtClean="0"/>
          </a:p>
          <a:p>
            <a:pPr marL="0" indent="0" algn="just">
              <a:buNone/>
            </a:pPr>
            <a:r>
              <a:rPr lang="es-MX" dirty="0" smtClean="0"/>
              <a:t>Gracias </a:t>
            </a:r>
            <a:r>
              <a:rPr lang="es-MX" dirty="0"/>
              <a:t>a nuestros sentidos podemos conocer los diferentes tipos de objetos que existen en el mundo, percibir imágenes, sensaciones, entre muchas otras cosas lo cual es una fuente inmediata de conocimiento.</a:t>
            </a:r>
          </a:p>
        </p:txBody>
      </p:sp>
      <p:pic>
        <p:nvPicPr>
          <p:cNvPr id="5122" name="Picture 2" descr="DESARROLLO COGNITIVO EN LOS NIÑO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650" y="1690688"/>
            <a:ext cx="2417173" cy="439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92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b="1" dirty="0" smtClean="0"/>
              <a:t>Ejemplo:</a:t>
            </a:r>
            <a:endParaRPr lang="es-MX" b="1" dirty="0"/>
          </a:p>
        </p:txBody>
      </p:sp>
      <p:sp>
        <p:nvSpPr>
          <p:cNvPr id="5" name="Marcador de contenido 4"/>
          <p:cNvSpPr>
            <a:spLocks noGrp="1"/>
          </p:cNvSpPr>
          <p:nvPr>
            <p:ph idx="1"/>
          </p:nvPr>
        </p:nvSpPr>
        <p:spPr>
          <a:xfrm>
            <a:off x="838200" y="1825625"/>
            <a:ext cx="7508966" cy="4351338"/>
          </a:xfrm>
        </p:spPr>
        <p:txBody>
          <a:bodyPr>
            <a:normAutofit lnSpcReduction="10000"/>
          </a:bodyPr>
          <a:lstStyle/>
          <a:p>
            <a:pPr marL="0" indent="0" algn="just">
              <a:buNone/>
            </a:pPr>
            <a:r>
              <a:rPr lang="es-MX" sz="3600" dirty="0" smtClean="0"/>
              <a:t>Por </a:t>
            </a:r>
            <a:r>
              <a:rPr lang="es-MX" sz="3600" dirty="0"/>
              <a:t>medio del sentido de la vista podemos observar una gran cantidad de escenas visuales que nos permiten conocer nuestro entorno (objetos, personas, signos, símbolos, etc.) Nuestro sentido del oído nos permite escuchar una gama amplia de sonidos existentes en nuestro entorno (sonidos, volumen, timbre, etc.)</a:t>
            </a:r>
          </a:p>
          <a:p>
            <a:pPr algn="just"/>
            <a:endParaRPr lang="es-MX" sz="3600" dirty="0"/>
          </a:p>
        </p:txBody>
      </p:sp>
      <p:pic>
        <p:nvPicPr>
          <p:cNvPr id="6146" name="Picture 2" descr="DESARROLLO COGNITIVO EN LOS NIÑO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9680" y="1541418"/>
            <a:ext cx="2955925" cy="4274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49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b="1" dirty="0"/>
              <a:t>Memoria</a:t>
            </a:r>
            <a:br>
              <a:rPr lang="es-MX" b="1" dirty="0"/>
            </a:br>
            <a:endParaRPr lang="es-MX" dirty="0"/>
          </a:p>
        </p:txBody>
      </p:sp>
      <p:sp>
        <p:nvSpPr>
          <p:cNvPr id="5" name="Marcador de contenido 4"/>
          <p:cNvSpPr>
            <a:spLocks noGrp="1"/>
          </p:cNvSpPr>
          <p:nvPr>
            <p:ph idx="1"/>
          </p:nvPr>
        </p:nvSpPr>
        <p:spPr>
          <a:xfrm>
            <a:off x="838200" y="1825625"/>
            <a:ext cx="7665720" cy="4351338"/>
          </a:xfrm>
        </p:spPr>
        <p:txBody>
          <a:bodyPr>
            <a:normAutofit fontScale="92500" lnSpcReduction="20000"/>
          </a:bodyPr>
          <a:lstStyle/>
          <a:p>
            <a:pPr marL="0" indent="0" algn="just">
              <a:buNone/>
            </a:pPr>
            <a:r>
              <a:rPr lang="es-MX" dirty="0"/>
              <a:t>Como todos sabemos, la memoria nos permite encontrar respuestas a ciertas cuestiones como por ejemplo el saber nuestra propia fecha de nacimiento, </a:t>
            </a:r>
            <a:r>
              <a:rPr lang="es-MX" b="1" dirty="0"/>
              <a:t>recordar sucesos que acontecieron en el pasado</a:t>
            </a:r>
            <a:r>
              <a:rPr lang="es-MX" dirty="0"/>
              <a:t>, lo que nos acaban de decir hace unos momentos, entre muchas otras cosas</a:t>
            </a:r>
            <a:r>
              <a:rPr lang="es-MX" dirty="0" smtClean="0"/>
              <a:t>.</a:t>
            </a:r>
          </a:p>
          <a:p>
            <a:pPr marL="0" indent="0" algn="just">
              <a:buNone/>
            </a:pPr>
            <a:r>
              <a:rPr lang="es-MX" dirty="0" smtClean="0"/>
              <a:t> </a:t>
            </a:r>
            <a:r>
              <a:rPr lang="es-MX" dirty="0"/>
              <a:t>La memoria es la que nos permite </a:t>
            </a:r>
            <a:r>
              <a:rPr lang="es-MX" b="1" dirty="0"/>
              <a:t>analizar y ordenar la información</a:t>
            </a:r>
            <a:r>
              <a:rPr lang="es-MX" dirty="0"/>
              <a:t> que recibimos del exterior para después recuperarla en el momento en el que lo deseamos. </a:t>
            </a:r>
            <a:endParaRPr lang="es-MX" dirty="0" smtClean="0"/>
          </a:p>
          <a:p>
            <a:pPr marL="0" indent="0" algn="just">
              <a:buNone/>
            </a:pPr>
            <a:r>
              <a:rPr lang="es-MX" dirty="0" smtClean="0"/>
              <a:t>Cabe </a:t>
            </a:r>
            <a:r>
              <a:rPr lang="es-MX" dirty="0"/>
              <a:t>mencionar que existen diferentes tipos de memoria como por ejemplo, la sensorial, la memoria a largo y a corto plazo, la memoria de trabajo, la semántica, la autobiográfica, entre otras.</a:t>
            </a:r>
          </a:p>
        </p:txBody>
      </p:sp>
      <p:pic>
        <p:nvPicPr>
          <p:cNvPr id="8194" name="Picture 2" descr="DESARROLLO COGNITIVO EN LOS NIÑO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2926" y="1345474"/>
            <a:ext cx="3125742" cy="457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Ejemplo:</a:t>
            </a:r>
            <a:endParaRPr lang="es-MX" dirty="0"/>
          </a:p>
        </p:txBody>
      </p:sp>
      <p:sp>
        <p:nvSpPr>
          <p:cNvPr id="3" name="Marcador de contenido 2"/>
          <p:cNvSpPr>
            <a:spLocks noGrp="1"/>
          </p:cNvSpPr>
          <p:nvPr>
            <p:ph idx="1"/>
          </p:nvPr>
        </p:nvSpPr>
        <p:spPr>
          <a:xfrm>
            <a:off x="838200" y="1825625"/>
            <a:ext cx="7887789" cy="4351338"/>
          </a:xfrm>
        </p:spPr>
        <p:txBody>
          <a:bodyPr>
            <a:normAutofit fontScale="92500"/>
          </a:bodyPr>
          <a:lstStyle/>
          <a:p>
            <a:pPr marL="0" indent="0" algn="just">
              <a:buNone/>
            </a:pPr>
            <a:r>
              <a:rPr lang="es-MX" sz="3600" dirty="0"/>
              <a:t>Algunos ejemplos de lo que sería la memoria sensorial es percibimos un olor en el ambiente y este nos hace recordar algún suceso que nos aconteció en el pasado que fue significativo para nosotros</a:t>
            </a:r>
            <a:r>
              <a:rPr lang="es-MX" sz="3600" dirty="0" smtClean="0"/>
              <a:t>.</a:t>
            </a:r>
          </a:p>
          <a:p>
            <a:pPr marL="0" indent="0" algn="just">
              <a:buNone/>
            </a:pPr>
            <a:r>
              <a:rPr lang="es-MX" sz="3600" dirty="0" smtClean="0"/>
              <a:t> </a:t>
            </a:r>
            <a:r>
              <a:rPr lang="es-MX" sz="3600" dirty="0"/>
              <a:t>Otro ejemplo puede ser cuando escuchamos alguna canción y esta nos hace recordar a alguna persona o un evento en específico que nos haya marcado de cierta manera.</a:t>
            </a:r>
          </a:p>
        </p:txBody>
      </p:sp>
      <p:pic>
        <p:nvPicPr>
          <p:cNvPr id="7170" name="Picture 2" descr="DESARROLLO COGNITIVO EN LOS NIÑO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9497" y="1825625"/>
            <a:ext cx="2677886" cy="407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9554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741</Words>
  <Application>Microsoft Office PowerPoint</Application>
  <PresentationFormat>Panorámica</PresentationFormat>
  <Paragraphs>60</Paragraphs>
  <Slides>19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Arial</vt:lpstr>
      <vt:lpstr>Calibri</vt:lpstr>
      <vt:lpstr>Calibri Light</vt:lpstr>
      <vt:lpstr>Catamaran</vt:lpstr>
      <vt:lpstr>Tema de Office</vt:lpstr>
      <vt:lpstr>PROCESOS COGNITIVOS</vt:lpstr>
      <vt:lpstr>Presentación de PowerPoint</vt:lpstr>
      <vt:lpstr>Presentación de PowerPoint</vt:lpstr>
      <vt:lpstr>PROCESOS COGNITIVOS CLASIFICACIÓN </vt:lpstr>
      <vt:lpstr>Procesos Cognitivos Básicos </vt:lpstr>
      <vt:lpstr>Sensación y percepción </vt:lpstr>
      <vt:lpstr>Ejemplo:</vt:lpstr>
      <vt:lpstr>Memoria </vt:lpstr>
      <vt:lpstr>Ejemplo:</vt:lpstr>
      <vt:lpstr>Atención</vt:lpstr>
      <vt:lpstr>Ejemplo:</vt:lpstr>
      <vt:lpstr>Procesos Cognitivos Superiores</vt:lpstr>
      <vt:lpstr>Pensamiento </vt:lpstr>
      <vt:lpstr>Ejemplo:</vt:lpstr>
      <vt:lpstr>Lenguaje </vt:lpstr>
      <vt:lpstr>Ejemplo:</vt:lpstr>
      <vt:lpstr>Otros tipos de procesos cognitivos superiores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PROCESOS COGNITIVOS</dc:title>
  <dc:creator>SYSTEMarket</dc:creator>
  <cp:lastModifiedBy>Zoila Roman</cp:lastModifiedBy>
  <cp:revision>18</cp:revision>
  <dcterms:created xsi:type="dcterms:W3CDTF">2020-12-06T00:35:57Z</dcterms:created>
  <dcterms:modified xsi:type="dcterms:W3CDTF">2021-05-25T17:32:28Z</dcterms:modified>
</cp:coreProperties>
</file>