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3" r:id="rId3"/>
    <p:sldId id="257" r:id="rId4"/>
    <p:sldId id="260" r:id="rId5"/>
    <p:sldId id="259" r:id="rId6"/>
    <p:sldId id="261" r:id="rId7"/>
    <p:sldId id="262" r:id="rId8"/>
    <p:sldId id="264" r:id="rId9"/>
    <p:sldId id="265" r:id="rId10"/>
    <p:sldId id="258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636" autoAdjust="0"/>
  </p:normalViewPr>
  <p:slideViewPr>
    <p:cSldViewPr snapToGrid="0">
      <p:cViewPr varScale="1">
        <p:scale>
          <a:sx n="61" d="100"/>
          <a:sy n="61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C5B245-FCC7-45CE-A61F-8E286E15A742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5A2763-5E35-493D-B19D-F22E6EEDEBD7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56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245-FCC7-45CE-A61F-8E286E15A742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763-5E35-493D-B19D-F22E6EEDE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302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245-FCC7-45CE-A61F-8E286E15A742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763-5E35-493D-B19D-F22E6EEDEBD7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262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245-FCC7-45CE-A61F-8E286E15A742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763-5E35-493D-B19D-F22E6EEDEBD7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612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245-FCC7-45CE-A61F-8E286E15A742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763-5E35-493D-B19D-F22E6EEDE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6468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245-FCC7-45CE-A61F-8E286E15A742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763-5E35-493D-B19D-F22E6EEDEBD7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24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245-FCC7-45CE-A61F-8E286E15A742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763-5E35-493D-B19D-F22E6EEDEBD7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372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245-FCC7-45CE-A61F-8E286E15A742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763-5E35-493D-B19D-F22E6EEDEBD7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436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245-FCC7-45CE-A61F-8E286E15A742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763-5E35-493D-B19D-F22E6EEDEBD7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1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245-FCC7-45CE-A61F-8E286E15A742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763-5E35-493D-B19D-F22E6EEDE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790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245-FCC7-45CE-A61F-8E286E15A742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763-5E35-493D-B19D-F22E6EEDEBD7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48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245-FCC7-45CE-A61F-8E286E15A742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763-5E35-493D-B19D-F22E6EEDEBD7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1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245-FCC7-45CE-A61F-8E286E15A742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763-5E35-493D-B19D-F22E6EEDEBD7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245-FCC7-45CE-A61F-8E286E15A742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763-5E35-493D-B19D-F22E6EEDEBD7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72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245-FCC7-45CE-A61F-8E286E15A742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763-5E35-493D-B19D-F22E6EEDE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800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245-FCC7-45CE-A61F-8E286E15A742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763-5E35-493D-B19D-F22E6EEDEBD7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61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B245-FCC7-45CE-A61F-8E286E15A742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2763-5E35-493D-B19D-F22E6EEDE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044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C5B245-FCC7-45CE-A61F-8E286E15A742}" type="datetimeFigureOut">
              <a:rPr lang="es-MX" smtClean="0"/>
              <a:t>29/05/2021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5A2763-5E35-493D-B19D-F22E6EEDE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456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6000" b="1" dirty="0" smtClean="0"/>
              <a:t>FUNCIONES BÁSICAS </a:t>
            </a:r>
            <a:endParaRPr lang="es-MX" sz="6000" b="1" dirty="0"/>
          </a:p>
        </p:txBody>
      </p:sp>
      <p:pic>
        <p:nvPicPr>
          <p:cNvPr id="5" name="Picture 2" descr="Niños Jugando Silla De Ruedas: Imágenes, fotos de stock y vectores | 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378076"/>
            <a:ext cx="81153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397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Funciones Cognitivas </a:t>
            </a:r>
            <a:endParaRPr lang="es-MX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Atención </a:t>
            </a:r>
          </a:p>
          <a:p>
            <a:r>
              <a:rPr lang="es-MX" sz="3600" dirty="0" smtClean="0"/>
              <a:t> Lenguaje </a:t>
            </a:r>
          </a:p>
          <a:p>
            <a:r>
              <a:rPr lang="es-MX" sz="3600" dirty="0" smtClean="0"/>
              <a:t>Pensamiento</a:t>
            </a:r>
          </a:p>
          <a:p>
            <a:r>
              <a:rPr lang="es-MX" sz="3600" dirty="0" smtClean="0"/>
              <a:t> Memoria</a:t>
            </a:r>
          </a:p>
          <a:p>
            <a:pPr marL="0" indent="0">
              <a:buNone/>
            </a:pPr>
            <a:endParaRPr lang="es-MX" sz="3600" dirty="0"/>
          </a:p>
        </p:txBody>
      </p:sp>
      <p:pic>
        <p:nvPicPr>
          <p:cNvPr id="8194" name="Picture 2" descr="Cuatro niños felices bailando o saltando | Niño jugando dibujo, Dibujo de niños  jugando, Niños fel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34" y="2900856"/>
            <a:ext cx="5867397" cy="206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919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662153" y="1096963"/>
            <a:ext cx="10673254" cy="38061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200" dirty="0">
                <a:solidFill>
                  <a:srgbClr val="333333"/>
                </a:solidFill>
                <a:latin typeface="Catamaran"/>
              </a:rPr>
              <a:t>Cuando hablamos de procesos cognitivos, nos referimos a todas aquellas funciones mentales que nos permiten recibir, almacenar y procesar toda aquella información que nos llega del entorno. Este proceso es básico y fundamental en los seres humanos debido a que gracias a el podemos percibir, comprender e interactuar mejor en el entorno que nos rodea.</a:t>
            </a:r>
            <a:endParaRPr lang="es-MX" sz="3200" dirty="0"/>
          </a:p>
          <a:p>
            <a:endParaRPr lang="es-MX" dirty="0"/>
          </a:p>
        </p:txBody>
      </p:sp>
      <p:pic>
        <p:nvPicPr>
          <p:cNvPr id="9218" name="Picture 2" descr="Cuatro niños felices bailando o saltando | Niño jugando dibujo, Dibujo de niños  jugando, Niños fel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61" y="4650827"/>
            <a:ext cx="5943601" cy="138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14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Clasificación de los procesos cognitivos</a:t>
            </a:r>
            <a:endParaRPr lang="es-MX" b="1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1295401" y="2556932"/>
            <a:ext cx="9377854" cy="3638916"/>
          </a:xfrm>
        </p:spPr>
        <p:txBody>
          <a:bodyPr>
            <a:normAutofit fontScale="62500" lnSpcReduction="20000"/>
          </a:bodyPr>
          <a:lstStyle/>
          <a:p>
            <a:r>
              <a:rPr lang="es-MX" sz="3400" b="1" dirty="0" smtClean="0"/>
              <a:t>PROCESOS COGNITIVOS BÁSICOS </a:t>
            </a:r>
          </a:p>
          <a:p>
            <a:pPr marL="0" indent="0">
              <a:buNone/>
            </a:pPr>
            <a:r>
              <a:rPr lang="es-MX" sz="3400" b="1" dirty="0" smtClean="0"/>
              <a:t>   </a:t>
            </a:r>
            <a:r>
              <a:rPr lang="es-MX" sz="3400" dirty="0" smtClean="0"/>
              <a:t>Sensación y percepción</a:t>
            </a:r>
          </a:p>
          <a:p>
            <a:pPr marL="0" indent="0">
              <a:buNone/>
            </a:pPr>
            <a:r>
              <a:rPr lang="es-MX" sz="3400" dirty="0" smtClean="0"/>
              <a:t>   Memoria</a:t>
            </a:r>
          </a:p>
          <a:p>
            <a:pPr marL="0" indent="0">
              <a:buNone/>
            </a:pPr>
            <a:r>
              <a:rPr lang="es-MX" sz="3400" dirty="0" smtClean="0"/>
              <a:t>   Atención</a:t>
            </a:r>
          </a:p>
          <a:p>
            <a:r>
              <a:rPr lang="es-MX" sz="3400" b="1" dirty="0" smtClean="0"/>
              <a:t>PROCESOS COGNITIVOS SUPERIORES</a:t>
            </a:r>
          </a:p>
          <a:p>
            <a:pPr marL="0" indent="0">
              <a:buNone/>
            </a:pPr>
            <a:r>
              <a:rPr lang="es-MX" sz="3400" dirty="0" smtClean="0"/>
              <a:t>   Pensamiento</a:t>
            </a:r>
          </a:p>
          <a:p>
            <a:pPr marL="0" indent="0">
              <a:buNone/>
            </a:pPr>
            <a:r>
              <a:rPr lang="es-MX" sz="3400" dirty="0" smtClean="0"/>
              <a:t>   Lenguaje</a:t>
            </a:r>
          </a:p>
          <a:p>
            <a:pPr marL="0" indent="0">
              <a:buNone/>
            </a:pPr>
            <a:r>
              <a:rPr lang="es-MX" sz="3400" dirty="0" smtClean="0"/>
              <a:t>   </a:t>
            </a:r>
            <a:r>
              <a:rPr lang="es-MX" sz="3400" b="1" dirty="0" smtClean="0"/>
              <a:t>Otros como</a:t>
            </a:r>
            <a:r>
              <a:rPr lang="es-MX" sz="3400" dirty="0" smtClean="0"/>
              <a:t>: Motivación ,Aprendizaje, Imaginación,</a:t>
            </a:r>
          </a:p>
          <a:p>
            <a:pPr marL="0" indent="0">
              <a:buNone/>
            </a:pPr>
            <a:r>
              <a:rPr lang="es-MX" sz="3400" dirty="0" smtClean="0"/>
              <a:t>  Creatividad</a:t>
            </a:r>
          </a:p>
          <a:p>
            <a:endParaRPr lang="es-MX" dirty="0"/>
          </a:p>
        </p:txBody>
      </p:sp>
      <p:pic>
        <p:nvPicPr>
          <p:cNvPr id="11266" name="Picture 2" descr="Dibujo Niños Felices Jug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791180"/>
            <a:ext cx="2600544" cy="285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De corazón a corazón... | Teaching quotes, School illustration, Teacher 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4" y="1103586"/>
            <a:ext cx="10105697" cy="468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775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84515" y="960682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800" b="0" i="0" dirty="0" smtClean="0">
                <a:solidFill>
                  <a:srgbClr val="333333"/>
                </a:solidFill>
                <a:effectLst/>
              </a:rPr>
              <a:t>El  objetivo de esta asignatura gira en torno a conocer los factores que intervienen en la madurez escolar, así como las funciones básicas del aprendizaje que deben ser estimuladas para preparar a los niños y niñas para el ingreso a la etapa escolar. También buscamos que el estudiante conozca y aplique instrumentos de diagnóstico, y finalmente diseñar y aplicar un plan de Desarrollo de las funciones básicas del aprendizaje.</a:t>
            </a:r>
            <a:br>
              <a:rPr lang="es-MX" sz="2800" b="0" i="0" dirty="0" smtClean="0">
                <a:solidFill>
                  <a:srgbClr val="333333"/>
                </a:solidFill>
                <a:effectLst/>
              </a:rPr>
            </a:br>
            <a:endParaRPr lang="es-MX" sz="2800" dirty="0"/>
          </a:p>
        </p:txBody>
      </p:sp>
      <p:pic>
        <p:nvPicPr>
          <p:cNvPr id="1026" name="Picture 2" descr="jongen meisje - Google zoeken | Niño jugando dibujo, Dibujo de muñecos,  Dibujos para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83" y="1181401"/>
            <a:ext cx="3816607" cy="432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66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90147" y="1027761"/>
            <a:ext cx="9601196" cy="1147879"/>
          </a:xfrm>
        </p:spPr>
        <p:txBody>
          <a:bodyPr>
            <a:normAutofit/>
          </a:bodyPr>
          <a:lstStyle/>
          <a:p>
            <a:r>
              <a:rPr lang="es-MX" b="1" dirty="0" smtClean="0"/>
              <a:t>Concepto:</a:t>
            </a:r>
            <a:endParaRPr lang="es-MX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321524" y="2538247"/>
            <a:ext cx="9575074" cy="34116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 smtClean="0"/>
              <a:t>El </a:t>
            </a:r>
            <a:r>
              <a:rPr lang="es-MX" dirty="0"/>
              <a:t>ser humano tiene que desarrollar sus funciones básicas ya que estas son muy importantes para desempeñar sus funciones mediante la conducción y orientación de su cuerpo para que su cerebro como el motor principal dirija el resto de sus órganos por lo </a:t>
            </a:r>
            <a:r>
              <a:rPr lang="es-MX" dirty="0" smtClean="0"/>
              <a:t>que </a:t>
            </a:r>
            <a:r>
              <a:rPr lang="es-MX" dirty="0"/>
              <a:t>podemos decir que</a:t>
            </a:r>
            <a:r>
              <a:rPr lang="es-MX" dirty="0" smtClean="0"/>
              <a:t>:</a:t>
            </a:r>
          </a:p>
          <a:p>
            <a:pPr marL="0" indent="0" algn="just">
              <a:buNone/>
            </a:pPr>
            <a:endParaRPr lang="es-MX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745" y="4477406"/>
            <a:ext cx="5155325" cy="129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4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22948" y="1075283"/>
            <a:ext cx="94444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 smtClean="0"/>
              <a:t> “Es el proceso mediante el cual el niño emplea su madurez </a:t>
            </a:r>
            <a:r>
              <a:rPr lang="es-MX" sz="3200" dirty="0" err="1" smtClean="0"/>
              <a:t>neuro</a:t>
            </a:r>
            <a:r>
              <a:rPr lang="es-MX" sz="3200" dirty="0" smtClean="0"/>
              <a:t>-</a:t>
            </a:r>
            <a:r>
              <a:rPr lang="es-MX" sz="3200" dirty="0" err="1" smtClean="0"/>
              <a:t>psico</a:t>
            </a:r>
            <a:r>
              <a:rPr lang="es-MX" sz="3200" dirty="0" smtClean="0"/>
              <a:t>-social adaptándose a los cambios que se presentan en su entorno, preparándose mental, emocional y corporalmente para un correcto desarrollo escolar, ya que si no se logra el desarrollo de las funciones básicas tendrán problemas en su aprendizaje”. </a:t>
            </a:r>
            <a:endParaRPr lang="es-MX" sz="3200" dirty="0"/>
          </a:p>
        </p:txBody>
      </p:sp>
      <p:pic>
        <p:nvPicPr>
          <p:cNvPr id="3074" name="Picture 2" descr="Cuatro niños felices bailando o saltando | Niño jugando dibujo, Dibujo de niños  jugando, Niños fel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48" y="4614713"/>
            <a:ext cx="9444446" cy="175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51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87366" y="1082728"/>
            <a:ext cx="98493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 smtClean="0"/>
              <a:t>Los niños antes de empezar su período escolar deben atravesar por una etapa de aprestamiento, esta se refiere a una nivelación de conocimientos mejorando y desarrollando en el niño su capacidad de analizar, identificar, relacionar, comprobar, es decir, desarrollando sus destrezas y habilidades permitiéndole adaptarse a los requerimientos que conlleva el aprendizaje hacia un excelente desarrollo escolar</a:t>
            </a:r>
            <a:endParaRPr lang="es-MX" sz="2800" dirty="0"/>
          </a:p>
        </p:txBody>
      </p:sp>
      <p:pic>
        <p:nvPicPr>
          <p:cNvPr id="4098" name="Picture 2" descr="Cuatro niños felices bailando o saltando | Niño jugando dibujo, Dibujo de niños  jugando, Niños fel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21" y="4191271"/>
            <a:ext cx="10389476" cy="198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06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¿Qué son las Funciones básicas para el aprendizaje?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sz="3600" dirty="0" smtClean="0"/>
              <a:t>Son </a:t>
            </a:r>
            <a:r>
              <a:rPr lang="es-MX" sz="3600" dirty="0"/>
              <a:t>habilidades, destrezas y </a:t>
            </a:r>
            <a:r>
              <a:rPr lang="es-MX" sz="3600" dirty="0" smtClean="0"/>
              <a:t>capacidades </a:t>
            </a:r>
            <a:r>
              <a:rPr lang="es-MX" sz="3600" dirty="0"/>
              <a:t>necesarias que el niño o niña debe desarrollar para lograr un aprendizaje escolar, con el </a:t>
            </a:r>
            <a:r>
              <a:rPr lang="es-MX" sz="3600" dirty="0" smtClean="0"/>
              <a:t>propósito </a:t>
            </a:r>
            <a:r>
              <a:rPr lang="es-MX" sz="3600" dirty="0"/>
              <a:t>de afianzar la adquisición de </a:t>
            </a:r>
            <a:r>
              <a:rPr lang="es-MX" sz="3600" dirty="0" smtClean="0"/>
              <a:t>conocimientos</a:t>
            </a:r>
            <a:r>
              <a:rPr lang="es-MX" dirty="0" smtClean="0"/>
              <a:t>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</p:txBody>
      </p:sp>
      <p:pic>
        <p:nvPicPr>
          <p:cNvPr id="5124" name="Picture 4" descr="Cuatro niños felices bailando o saltando | Niño jugando dibujo, Dibujo de niños  jugando, Niños fel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31" y="4918840"/>
            <a:ext cx="7583214" cy="11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080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b="1" dirty="0" smtClean="0"/>
              <a:t>DIMENSIONES DEL SER HUMANO</a:t>
            </a:r>
            <a:endParaRPr lang="es-MX" b="1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Dimensión cognitiva                                                    Funciones cognitivas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>Dimensión </a:t>
            </a:r>
            <a:r>
              <a:rPr lang="es-MX" dirty="0" smtClean="0"/>
              <a:t>m</a:t>
            </a:r>
            <a:r>
              <a:rPr lang="es-MX" dirty="0" smtClean="0"/>
              <a:t>otriz                                                         Funciones motrices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/>
              <a:t/>
            </a:r>
            <a:br>
              <a:rPr lang="es-MX" dirty="0"/>
            </a:br>
            <a:r>
              <a:rPr lang="es-MX" dirty="0"/>
              <a:t>Dimensión </a:t>
            </a:r>
            <a:r>
              <a:rPr lang="es-MX" dirty="0" smtClean="0"/>
              <a:t>afectiva                                                       Funciones afectivas </a:t>
            </a:r>
            <a:endParaRPr lang="es-MX" dirty="0"/>
          </a:p>
        </p:txBody>
      </p:sp>
      <p:pic>
        <p:nvPicPr>
          <p:cNvPr id="12290" name="Picture 2" descr="Dibujo Niños Felices Jug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72" y="2706999"/>
            <a:ext cx="2506718" cy="316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46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Funciones Motrices </a:t>
            </a:r>
            <a:endParaRPr lang="es-MX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Psricomotricidad</a:t>
            </a:r>
            <a:endParaRPr lang="es-MX" dirty="0" smtClean="0"/>
          </a:p>
          <a:p>
            <a:r>
              <a:rPr lang="es-MX" dirty="0" smtClean="0"/>
              <a:t>Esquema corporal </a:t>
            </a:r>
          </a:p>
          <a:p>
            <a:r>
              <a:rPr lang="es-MX" dirty="0" smtClean="0"/>
              <a:t>Lateralidad</a:t>
            </a:r>
          </a:p>
          <a:p>
            <a:r>
              <a:rPr lang="es-MX" dirty="0" smtClean="0"/>
              <a:t>Percepción visual</a:t>
            </a:r>
          </a:p>
          <a:p>
            <a:r>
              <a:rPr lang="es-MX" dirty="0" smtClean="0"/>
              <a:t>Percepción auditiva</a:t>
            </a:r>
          </a:p>
          <a:p>
            <a:r>
              <a:rPr lang="es-MX" dirty="0" smtClean="0"/>
              <a:t>Percepción </a:t>
            </a:r>
            <a:r>
              <a:rPr lang="es-MX" dirty="0" err="1" smtClean="0"/>
              <a:t>háptica</a:t>
            </a:r>
            <a:r>
              <a:rPr lang="es-MX" dirty="0" smtClean="0"/>
              <a:t> </a:t>
            </a:r>
          </a:p>
          <a:p>
            <a:endParaRPr lang="es-MX" dirty="0"/>
          </a:p>
        </p:txBody>
      </p:sp>
      <p:pic>
        <p:nvPicPr>
          <p:cNvPr id="6146" name="Picture 2" descr="Cuatro niños felices bailando o saltando | Niño jugando dibujo, Dibujo de niños  jugando, Niños fel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65" y="2932386"/>
            <a:ext cx="5234152" cy="22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78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Funciones afectivas </a:t>
            </a:r>
            <a:endParaRPr lang="es-MX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Autoestima</a:t>
            </a:r>
          </a:p>
          <a:p>
            <a:r>
              <a:rPr lang="es-MX" dirty="0" smtClean="0"/>
              <a:t>Motivación </a:t>
            </a:r>
          </a:p>
          <a:p>
            <a:r>
              <a:rPr lang="es-MX" dirty="0" smtClean="0"/>
              <a:t>Autocontrol</a:t>
            </a:r>
            <a:endParaRPr lang="es-MX" dirty="0"/>
          </a:p>
        </p:txBody>
      </p:sp>
      <p:pic>
        <p:nvPicPr>
          <p:cNvPr id="7170" name="Picture 2" descr="Cuatro niños felices bailando o saltando | Niño jugando dibujo, Dibujo de niños  jugando, Niños fel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92" y="4114801"/>
            <a:ext cx="8954815" cy="190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45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</TotalTime>
  <Words>335</Words>
  <Application>Microsoft Office PowerPoint</Application>
  <PresentationFormat>Panorámica</PresentationFormat>
  <Paragraphs>42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Catamaran</vt:lpstr>
      <vt:lpstr>Garamond</vt:lpstr>
      <vt:lpstr>Orgánico</vt:lpstr>
      <vt:lpstr>FUNCIONES BÁSICAS </vt:lpstr>
      <vt:lpstr>Presentación de PowerPoint</vt:lpstr>
      <vt:lpstr>Concepto:</vt:lpstr>
      <vt:lpstr>Presentación de PowerPoint</vt:lpstr>
      <vt:lpstr>Presentación de PowerPoint</vt:lpstr>
      <vt:lpstr>¿Qué son las Funciones básicas para el aprendizaje?</vt:lpstr>
      <vt:lpstr>DIMENSIONES DEL SER HUMANO</vt:lpstr>
      <vt:lpstr>Funciones Motrices </vt:lpstr>
      <vt:lpstr>Funciones afectivas </vt:lpstr>
      <vt:lpstr>Funciones Cognitivas </vt:lpstr>
      <vt:lpstr>Presentación de PowerPoint</vt:lpstr>
      <vt:lpstr>Clasificación de los procesos cognitivos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FUNCIONES BÁSICAS </dc:title>
  <dc:creator>Zoila Roman</dc:creator>
  <cp:lastModifiedBy>Zoila Roman</cp:lastModifiedBy>
  <cp:revision>16</cp:revision>
  <dcterms:created xsi:type="dcterms:W3CDTF">2021-05-29T23:13:23Z</dcterms:created>
  <dcterms:modified xsi:type="dcterms:W3CDTF">2021-05-30T01:38:10Z</dcterms:modified>
</cp:coreProperties>
</file>