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DCD2-64D8-421F-A807-3D2FF0797EEC}" type="datetimeFigureOut">
              <a:rPr lang="es-EC" smtClean="0"/>
              <a:t>01/08/2018</a:t>
            </a:fld>
            <a:endParaRPr lang="es-EC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47A3-FC15-4705-8BDF-FFFFCB7A6F42}" type="slidenum">
              <a:rPr lang="es-EC" smtClean="0"/>
              <a:t>‹Nº›</a:t>
            </a:fld>
            <a:endParaRPr lang="es-EC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DCD2-64D8-421F-A807-3D2FF0797EEC}" type="datetimeFigureOut">
              <a:rPr lang="es-EC" smtClean="0"/>
              <a:t>01/08/2018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47A3-FC15-4705-8BDF-FFFFCB7A6F4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DCD2-64D8-421F-A807-3D2FF0797EEC}" type="datetimeFigureOut">
              <a:rPr lang="es-EC" smtClean="0"/>
              <a:t>01/08/2018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47A3-FC15-4705-8BDF-FFFFCB7A6F4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DCD2-64D8-421F-A807-3D2FF0797EEC}" type="datetimeFigureOut">
              <a:rPr lang="es-EC" smtClean="0"/>
              <a:t>01/08/2018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47A3-FC15-4705-8BDF-FFFFCB7A6F4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DCD2-64D8-421F-A807-3D2FF0797EEC}" type="datetimeFigureOut">
              <a:rPr lang="es-EC" smtClean="0"/>
              <a:t>01/08/2018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47A3-FC15-4705-8BDF-FFFFCB7A6F42}" type="slidenum">
              <a:rPr lang="es-EC" smtClean="0"/>
              <a:t>‹Nº›</a:t>
            </a:fld>
            <a:endParaRPr lang="es-EC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DCD2-64D8-421F-A807-3D2FF0797EEC}" type="datetimeFigureOut">
              <a:rPr lang="es-EC" smtClean="0"/>
              <a:t>01/08/2018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47A3-FC15-4705-8BDF-FFFFCB7A6F4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DCD2-64D8-421F-A807-3D2FF0797EEC}" type="datetimeFigureOut">
              <a:rPr lang="es-EC" smtClean="0"/>
              <a:t>01/08/2018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47A3-FC15-4705-8BDF-FFFFCB7A6F4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DCD2-64D8-421F-A807-3D2FF0797EEC}" type="datetimeFigureOut">
              <a:rPr lang="es-EC" smtClean="0"/>
              <a:t>01/08/2018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47A3-FC15-4705-8BDF-FFFFCB7A6F4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DCD2-64D8-421F-A807-3D2FF0797EEC}" type="datetimeFigureOut">
              <a:rPr lang="es-EC" smtClean="0"/>
              <a:t>01/08/2018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47A3-FC15-4705-8BDF-FFFFCB7A6F4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DCD2-64D8-421F-A807-3D2FF0797EEC}" type="datetimeFigureOut">
              <a:rPr lang="es-EC" smtClean="0"/>
              <a:t>01/08/2018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47A3-FC15-4705-8BDF-FFFFCB7A6F4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DCD2-64D8-421F-A807-3D2FF0797EEC}" type="datetimeFigureOut">
              <a:rPr lang="es-EC" smtClean="0"/>
              <a:t>01/08/2018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6E447A3-FC15-4705-8BDF-FFFFCB7A6F42}" type="slidenum">
              <a:rPr lang="es-EC" smtClean="0"/>
              <a:t>‹Nº›</a:t>
            </a:fld>
            <a:endParaRPr lang="es-EC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65DCD2-64D8-421F-A807-3D2FF0797EEC}" type="datetimeFigureOut">
              <a:rPr lang="es-EC" smtClean="0"/>
              <a:t>01/08/2018</a:t>
            </a:fld>
            <a:endParaRPr lang="es-EC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E447A3-FC15-4705-8BDF-FFFFCB7A6F42}" type="slidenum">
              <a:rPr lang="es-EC" smtClean="0"/>
              <a:t>‹Nº›</a:t>
            </a:fld>
            <a:endParaRPr lang="es-EC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Grietas en la redacción </a:t>
            </a:r>
            <a:endParaRPr lang="es-EC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 smtClean="0"/>
              <a:t>Daniel </a:t>
            </a:r>
            <a:r>
              <a:rPr lang="es-EC" dirty="0" err="1" smtClean="0"/>
              <a:t>Cassany</a:t>
            </a:r>
            <a:r>
              <a:rPr lang="es-EC" dirty="0" smtClean="0"/>
              <a:t>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0600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ANFIBOLOGÍA 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C" dirty="0" smtClean="0"/>
              <a:t>Significa ambigüedad, doble sentido o incerteza. Ej.:</a:t>
            </a:r>
          </a:p>
          <a:p>
            <a:pPr marL="0" indent="0">
              <a:buNone/>
            </a:pPr>
            <a:r>
              <a:rPr lang="es-EC" dirty="0"/>
              <a:t> </a:t>
            </a:r>
            <a:endParaRPr lang="es-EC" dirty="0" smtClean="0"/>
          </a:p>
          <a:p>
            <a:pPr marL="0" indent="0">
              <a:buNone/>
            </a:pPr>
            <a:r>
              <a:rPr lang="es-EC" dirty="0" smtClean="0"/>
              <a:t>El deportista declaró que había ingerido sustancias prohibidas repetidamente. </a:t>
            </a:r>
          </a:p>
          <a:p>
            <a:pPr marL="0" indent="0">
              <a:buNone/>
            </a:pPr>
            <a:r>
              <a:rPr lang="es-EC" dirty="0" smtClean="0"/>
              <a:t>Miré a mi amigo bajando del avión. </a:t>
            </a:r>
          </a:p>
          <a:p>
            <a:pPr marL="0" indent="0">
              <a:buNone/>
            </a:pPr>
            <a:r>
              <a:rPr lang="es-EC" dirty="0" smtClean="0"/>
              <a:t>Fuimos a la biblioteca y a la cafetería. Te dejamos un recado para vernos allá. </a:t>
            </a:r>
          </a:p>
          <a:p>
            <a:pPr marL="0" indent="0">
              <a:buNone/>
            </a:pPr>
            <a:r>
              <a:rPr lang="es-EC" dirty="0" smtClean="0"/>
              <a:t>El ladrón mató a un policía con su revólver en la granja. </a:t>
            </a:r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r>
              <a:rPr lang="es-EC" dirty="0" smtClean="0"/>
              <a:t> 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1307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CACOFONÍA 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 smtClean="0"/>
              <a:t>Repetición de letras o sílabas que dan un sonido desagradable. Ej.: </a:t>
            </a:r>
          </a:p>
          <a:p>
            <a:pPr marL="0" indent="0">
              <a:buNone/>
            </a:pPr>
            <a:r>
              <a:rPr lang="es-EC" dirty="0" smtClean="0"/>
              <a:t>Algunos de los solecismos más corrientes de la prosa – que no siempre son evidentes – son los siguientes: </a:t>
            </a: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50906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SOLECISMOS 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endParaRPr lang="es-EC" dirty="0" smtClean="0"/>
          </a:p>
          <a:p>
            <a:pPr marL="0" indent="0">
              <a:buNone/>
            </a:pPr>
            <a:r>
              <a:rPr lang="es-EC" dirty="0" smtClean="0"/>
              <a:t>Toda expresión que contravenga las reglas gramaticales entre las que se encuentran: </a:t>
            </a:r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r>
              <a:rPr lang="es-EC" dirty="0" smtClean="0"/>
              <a:t>SILEPSIS: </a:t>
            </a:r>
          </a:p>
          <a:p>
            <a:pPr marL="0" indent="0">
              <a:buNone/>
            </a:pPr>
            <a:r>
              <a:rPr lang="es-EC" dirty="0" smtClean="0"/>
              <a:t>Ruptura de la concordancia entre género, número o la persona. Ej.:</a:t>
            </a:r>
          </a:p>
          <a:p>
            <a:pPr marL="0" indent="0">
              <a:buNone/>
            </a:pPr>
            <a:r>
              <a:rPr lang="es-EC" dirty="0" smtClean="0"/>
              <a:t>La Asociación de Centros de Educación Infantil, que engloba a la mayor parte de las guarderías privadas, </a:t>
            </a:r>
            <a:r>
              <a:rPr lang="es-EC" i="1" dirty="0" smtClean="0"/>
              <a:t>consideran</a:t>
            </a:r>
            <a:r>
              <a:rPr lang="es-EC" dirty="0" smtClean="0"/>
              <a:t> que los colegios están haciendo una competencia desleal al sector. </a:t>
            </a:r>
            <a:endParaRPr lang="es-EC" dirty="0"/>
          </a:p>
          <a:p>
            <a:pPr marL="0" indent="0">
              <a:buNone/>
            </a:pPr>
            <a:r>
              <a:rPr lang="es-EC" dirty="0" smtClean="0"/>
              <a:t> </a:t>
            </a: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74562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es-EC" dirty="0" smtClean="0"/>
          </a:p>
          <a:p>
            <a:pPr marL="514350" indent="-514350">
              <a:buAutoNum type="arabicPeriod"/>
            </a:pPr>
            <a:r>
              <a:rPr lang="es-EC" dirty="0" smtClean="0"/>
              <a:t>La mitad llegó a tiempo. </a:t>
            </a:r>
          </a:p>
          <a:p>
            <a:pPr marL="514350" indent="-514350">
              <a:buAutoNum type="arabicPeriod"/>
            </a:pPr>
            <a:r>
              <a:rPr lang="es-EC" dirty="0" smtClean="0"/>
              <a:t>La mitad llegaron a tiempo</a:t>
            </a:r>
          </a:p>
          <a:p>
            <a:pPr marL="514350" indent="-514350">
              <a:buAutoNum type="arabicPeriod"/>
            </a:pPr>
            <a:r>
              <a:rPr lang="es-EC" dirty="0" smtClean="0"/>
              <a:t>La mitad de los invitados llegó a tiempo. </a:t>
            </a:r>
          </a:p>
          <a:p>
            <a:pPr marL="514350" indent="-514350">
              <a:buAutoNum type="arabicPeriod"/>
            </a:pPr>
            <a:r>
              <a:rPr lang="es-EC" dirty="0" smtClean="0"/>
              <a:t>La mitad de los invitados llegaron a tiempo.</a:t>
            </a:r>
          </a:p>
          <a:p>
            <a:pPr marL="514350" indent="-514350">
              <a:buAutoNum type="arabicPeriod"/>
            </a:pPr>
            <a:r>
              <a:rPr lang="es-EC" dirty="0" smtClean="0"/>
              <a:t>La mitad de los invitados, entre los que figuraba el representante del partido Reformista, llegaron a tiempo. </a:t>
            </a:r>
          </a:p>
          <a:p>
            <a:pPr marL="514350" indent="-514350">
              <a:buAutoNum type="arabicPeriod"/>
            </a:pPr>
            <a:r>
              <a:rPr lang="es-EC" dirty="0" smtClean="0"/>
              <a:t>La mitad de los invitados llegó agotada.</a:t>
            </a:r>
          </a:p>
          <a:p>
            <a:pPr marL="514350" indent="-514350">
              <a:buAutoNum type="arabicPeriod"/>
            </a:pPr>
            <a:r>
              <a:rPr lang="es-EC" dirty="0" smtClean="0"/>
              <a:t>La mitad de los invitados llegaron agotados </a:t>
            </a:r>
          </a:p>
          <a:p>
            <a:pPr marL="514350" indent="-514350">
              <a:buAutoNum type="arabicPeriod"/>
            </a:pPr>
            <a:r>
              <a:rPr lang="es-EC" dirty="0" smtClean="0"/>
              <a:t>El 25% de las jóvenes adolescentes quedó embarazado.  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5571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ANACOLUTO 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C" dirty="0" smtClean="0"/>
              <a:t>Son frases rotas en las que la segunda idea no acompaña a la primera. Ej.:</a:t>
            </a:r>
          </a:p>
          <a:p>
            <a:pPr marL="0" indent="0">
              <a:buNone/>
            </a:pPr>
            <a:r>
              <a:rPr lang="es-EC" dirty="0" smtClean="0"/>
              <a:t>La televisión, aparte de distraernos, su función también tendría que ser educativa. </a:t>
            </a:r>
          </a:p>
          <a:p>
            <a:pPr marL="0" indent="0">
              <a:buNone/>
            </a:pPr>
            <a:r>
              <a:rPr lang="es-EC" dirty="0" smtClean="0"/>
              <a:t>Entre el 38% de residentes en Cataluña que se consideran castellanohablantes lo interesante sería saber la clase social a la que pertenecen. </a:t>
            </a:r>
          </a:p>
        </p:txBody>
      </p:sp>
    </p:spTree>
    <p:extLst>
      <p:ext uri="{BB962C8B-B14F-4D97-AF65-F5344CB8AC3E}">
        <p14:creationId xmlns:p14="http://schemas.microsoft.com/office/powerpoint/2010/main" val="131387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pPr marL="0" indent="0">
              <a:buNone/>
            </a:pPr>
            <a:r>
              <a:rPr lang="es-EC" dirty="0" smtClean="0"/>
              <a:t>La publicidad es un mecanismo de atracción para introducir un producto, en una comunidad. Que lo conozcan y de alguna manera se haga familiar, alrededor de donde quieran no más el producto. Y de esta manera sea más fácil su venta.</a:t>
            </a:r>
          </a:p>
          <a:p>
            <a:pPr marL="0" indent="0">
              <a:buNone/>
            </a:pPr>
            <a:r>
              <a:rPr lang="es-EC" dirty="0" smtClean="0"/>
              <a:t>  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7221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ANANTAPÓDOTON 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C" dirty="0" smtClean="0"/>
              <a:t>Variante del anacoluto en la que solamente se expone uno de los dos elementos que deberían aparecer en la frase. Ej.: </a:t>
            </a:r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r>
              <a:rPr lang="es-EC" dirty="0" smtClean="0"/>
              <a:t>El sistema permite mejorar, por una parte, el ruido de los vehículos y el alto riesgo de accidentes. </a:t>
            </a:r>
          </a:p>
          <a:p>
            <a:pPr marL="0" indent="0">
              <a:buNone/>
            </a:pPr>
            <a:r>
              <a:rPr lang="es-EC" dirty="0" smtClean="0"/>
              <a:t>En los Estados Unidos, los unos querían intervenir, pero nadie quería la guerra.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52995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ZEUGMA 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dirty="0" smtClean="0"/>
              <a:t>No es un solecismo sino un recurso para evitar repeticiones. Ej.: Jorge compró un collar y su hermana (</a:t>
            </a:r>
            <a:r>
              <a:rPr lang="es-EC" i="1" dirty="0" smtClean="0"/>
              <a:t> compró</a:t>
            </a:r>
            <a:r>
              <a:rPr lang="es-EC" dirty="0" smtClean="0"/>
              <a:t>) un pendiente. </a:t>
            </a:r>
          </a:p>
          <a:p>
            <a:r>
              <a:rPr lang="es-EC" dirty="0" smtClean="0"/>
              <a:t>Si no se utiliza puede provocar discordancias gramaticales. Ej.: </a:t>
            </a:r>
          </a:p>
          <a:p>
            <a:r>
              <a:rPr lang="es-EC" dirty="0" smtClean="0"/>
              <a:t>Marcos era alto y era delgado </a:t>
            </a:r>
          </a:p>
          <a:p>
            <a:r>
              <a:rPr lang="es-EC" dirty="0" smtClean="0"/>
              <a:t>El procesador de textos está programado para utilizarse en inglés y en francés pero no para escribir informes en castellano. </a:t>
            </a:r>
          </a:p>
        </p:txBody>
      </p:sp>
    </p:spTree>
    <p:extLst>
      <p:ext uri="{BB962C8B-B14F-4D97-AF65-F5344CB8AC3E}">
        <p14:creationId xmlns:p14="http://schemas.microsoft.com/office/powerpoint/2010/main" val="193808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PLEONASMO 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/>
              <a:t>Se asocia con la redundancia  como en las expresiones:  Subir arriba. Volver a reincidir. No lo haré nunca. Nosotros escribimos este informe.   </a:t>
            </a:r>
          </a:p>
          <a:p>
            <a:r>
              <a:rPr lang="es-EC" dirty="0" smtClean="0"/>
              <a:t>También se los utiliza para dar énfasis a la oración. Ej.: lo vi con mis propios ojos/ Al fin y al cabo / Hoy en día/ </a:t>
            </a:r>
          </a:p>
          <a:p>
            <a:endParaRPr lang="es-EC" dirty="0" smtClean="0"/>
          </a:p>
        </p:txBody>
      </p:sp>
    </p:spTree>
    <p:extLst>
      <p:ext uri="{BB962C8B-B14F-4D97-AF65-F5344CB8AC3E}">
        <p14:creationId xmlns:p14="http://schemas.microsoft.com/office/powerpoint/2010/main" val="279989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EJEMPLOS 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 smtClean="0"/>
              <a:t>Un día, a eso del anochecer, una aldeana con sus dos hijos se dirigían a una casa, caminando lentamente porque estaban muy fatigados. </a:t>
            </a:r>
          </a:p>
          <a:p>
            <a:pPr marL="0" indent="0">
              <a:buNone/>
            </a:pPr>
            <a:r>
              <a:rPr lang="es-EC" dirty="0"/>
              <a:t> </a:t>
            </a:r>
            <a:r>
              <a:rPr lang="es-EC" dirty="0" smtClean="0"/>
              <a:t>   Estando, madre e hijos ya cerca de su casa, vieron brillar dentro de ella una lucecita que iluminaba débilmente las habitaciones interiores.   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76197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391</TotalTime>
  <Words>579</Words>
  <Application>Microsoft Office PowerPoint</Application>
  <PresentationFormat>Presentación en pantalla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Flujo</vt:lpstr>
      <vt:lpstr>Grietas en la redacción </vt:lpstr>
      <vt:lpstr>SOLECISMOS </vt:lpstr>
      <vt:lpstr>Presentación de PowerPoint</vt:lpstr>
      <vt:lpstr>ANACOLUTO </vt:lpstr>
      <vt:lpstr>Presentación de PowerPoint</vt:lpstr>
      <vt:lpstr>ANANTAPÓDOTON </vt:lpstr>
      <vt:lpstr>ZEUGMA </vt:lpstr>
      <vt:lpstr>PLEONASMO </vt:lpstr>
      <vt:lpstr>EJEMPLOS </vt:lpstr>
      <vt:lpstr>ANFIBOLOGÍA </vt:lpstr>
      <vt:lpstr>CACOFONÍA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Grietas en la redacción</dc:title>
  <dc:creator>Hernan</dc:creator>
  <cp:lastModifiedBy>Hernan</cp:lastModifiedBy>
  <cp:revision>9</cp:revision>
  <dcterms:created xsi:type="dcterms:W3CDTF">2017-12-12T14:56:39Z</dcterms:created>
  <dcterms:modified xsi:type="dcterms:W3CDTF">2018-08-01T15:28:58Z</dcterms:modified>
</cp:coreProperties>
</file>