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80" r:id="rId11"/>
    <p:sldId id="266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57" d="100"/>
          <a:sy n="57" d="100"/>
        </p:scale>
        <p:origin x="900" y="-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38463" y="288758"/>
            <a:ext cx="11253537" cy="915244"/>
          </a:xfrm>
        </p:spPr>
        <p:txBody>
          <a:bodyPr/>
          <a:lstStyle/>
          <a:p>
            <a:pPr algn="ctr"/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</a:t>
            </a:r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elajantes musculares 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ubtítulo 2"/>
          <p:cNvSpPr txBox="1">
            <a:spLocks noGrp="1"/>
          </p:cNvSpPr>
          <p:nvPr>
            <p:ph type="subTitle" idx="1"/>
          </p:nvPr>
        </p:nvSpPr>
        <p:spPr>
          <a:xfrm>
            <a:off x="3557755" y="6100853"/>
            <a:ext cx="5159124" cy="757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DR. YANCO OCAÑA</a:t>
            </a:r>
            <a:endParaRPr lang="es-E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059" y="6210904"/>
            <a:ext cx="1882941" cy="647095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1659688"/>
            <a:ext cx="5338589" cy="35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68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Relajante muscular.-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s-EC" dirty="0" err="1"/>
              <a:t>Tiocolchicósido</a:t>
            </a:r>
            <a:r>
              <a:rPr lang="es-EC" dirty="0"/>
              <a:t> 4 mg</a:t>
            </a:r>
          </a:p>
          <a:p>
            <a:pPr fontAlgn="base"/>
            <a:r>
              <a:rPr lang="es-EC" dirty="0" err="1"/>
              <a:t>Diclofenaco</a:t>
            </a:r>
            <a:r>
              <a:rPr lang="es-EC" dirty="0"/>
              <a:t> potásico 50 mg</a:t>
            </a:r>
            <a:r>
              <a:rPr lang="es-EC" dirty="0" smtClean="0"/>
              <a:t>.</a:t>
            </a:r>
          </a:p>
          <a:p>
            <a:pPr fontAlgn="base"/>
            <a:r>
              <a:rPr lang="es-EC" dirty="0"/>
              <a:t>S</a:t>
            </a:r>
            <a:r>
              <a:rPr lang="es-EC" dirty="0" smtClean="0"/>
              <a:t>u </a:t>
            </a:r>
            <a:r>
              <a:rPr lang="es-EC" dirty="0"/>
              <a:t>acción inhibitoria sobre el SNC que se manifiesta por una disminución del tono muscular, o sea, actúa como un relajante muscular.</a:t>
            </a:r>
          </a:p>
          <a:p>
            <a:endParaRPr lang="es-EC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625" y="4061114"/>
            <a:ext cx="33147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85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Tensiflex</a:t>
            </a:r>
            <a:r>
              <a:rPr lang="es-MX" dirty="0" smtClean="0"/>
              <a:t>.-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b="1" dirty="0" err="1"/>
              <a:t>Clorzoxazona</a:t>
            </a:r>
            <a:r>
              <a:rPr lang="es-EC" b="1" dirty="0"/>
              <a:t> + Paracetamol</a:t>
            </a:r>
            <a:endParaRPr lang="es-EC" dirty="0"/>
          </a:p>
          <a:p>
            <a:r>
              <a:rPr lang="es-EC" dirty="0" smtClean="0"/>
              <a:t>Para el sistema </a:t>
            </a:r>
            <a:r>
              <a:rPr lang="es-EC" dirty="0"/>
              <a:t>muscular esquelético que se caracterizan por dolor, rigidez, ya sea de origen inflamatorio, postraumático, degenerativo o por secuelas espásticas musculares. Calambres musculares.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605" y="3584172"/>
            <a:ext cx="2963486" cy="296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351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/>
              <a:t>Los aceites esenciales y otras </a:t>
            </a:r>
            <a:r>
              <a:rPr lang="es-EC" b="1" dirty="0" smtClean="0"/>
              <a:t>alternativas.-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Cuando se producen lesiones comunes, como un esguince, un calambre o una contractura muscular, que provocan dolor, se pueden usar </a:t>
            </a:r>
            <a:r>
              <a:rPr lang="es-EC" b="1" dirty="0"/>
              <a:t>aceites esenciales con efectos analgésicos</a:t>
            </a:r>
            <a:r>
              <a:rPr lang="es-EC" dirty="0"/>
              <a:t>, de acción más </a:t>
            </a:r>
            <a:r>
              <a:rPr lang="es-EC" dirty="0" smtClean="0"/>
              <a:t>rápida.</a:t>
            </a:r>
            <a:endParaRPr lang="es-EC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717" y="3704320"/>
            <a:ext cx="3515332" cy="233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875" y="3819525"/>
            <a:ext cx="3624609" cy="135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986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Lesión muscular.-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Grado 1 (Contracturas o </a:t>
            </a:r>
            <a:r>
              <a:rPr lang="es-EC" dirty="0" smtClean="0"/>
              <a:t>elongaciones)</a:t>
            </a:r>
          </a:p>
          <a:p>
            <a:r>
              <a:rPr lang="es-EC" dirty="0"/>
              <a:t>Grado 2 (Rotura fibrilar parcial</a:t>
            </a:r>
            <a:r>
              <a:rPr lang="es-EC" dirty="0" smtClean="0"/>
              <a:t>)</a:t>
            </a:r>
            <a:r>
              <a:rPr lang="es-EC" dirty="0"/>
              <a:t> perdida de fuerza. </a:t>
            </a:r>
          </a:p>
          <a:p>
            <a:r>
              <a:rPr lang="es-EC" dirty="0" smtClean="0"/>
              <a:t>Grado </a:t>
            </a:r>
            <a:r>
              <a:rPr lang="es-EC" dirty="0"/>
              <a:t>3 (Rotura fibrilar total</a:t>
            </a:r>
            <a:r>
              <a:rPr lang="es-EC" dirty="0" smtClean="0"/>
              <a:t>) incapacidad funcional. </a:t>
            </a:r>
            <a:endParaRPr lang="es-EC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433" y="3545378"/>
            <a:ext cx="3557847" cy="273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46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/>
              <a:t>Relajante muscular, ¿un aliado para deportistas?</a:t>
            </a:r>
            <a:br>
              <a:rPr lang="es-EC" b="1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b="1" dirty="0"/>
              <a:t>Todo deportista, sea </a:t>
            </a:r>
            <a:r>
              <a:rPr lang="es-EC" b="1" dirty="0" smtClean="0"/>
              <a:t>profesional </a:t>
            </a:r>
            <a:r>
              <a:rPr lang="es-EC" b="1" dirty="0"/>
              <a:t>o aficionado, está expuesto a lesiones</a:t>
            </a:r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72966"/>
            <a:ext cx="4724400" cy="313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15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Lesión muscular.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Las </a:t>
            </a:r>
            <a:r>
              <a:rPr lang="es-EC" dirty="0"/>
              <a:t>distensiones o contracturas </a:t>
            </a:r>
            <a:r>
              <a:rPr lang="es-EC" dirty="0" smtClean="0"/>
              <a:t>musculares,</a:t>
            </a:r>
            <a:r>
              <a:rPr lang="es-EC" dirty="0"/>
              <a:t> </a:t>
            </a:r>
            <a:r>
              <a:rPr lang="es-EC" b="1" dirty="0"/>
              <a:t>son las lesiones musculares más habituales</a:t>
            </a:r>
            <a:r>
              <a:rPr lang="es-EC" dirty="0"/>
              <a:t>, ya que su </a:t>
            </a:r>
            <a:endParaRPr lang="es-EC" dirty="0" smtClean="0"/>
          </a:p>
          <a:p>
            <a:r>
              <a:rPr lang="es-EC" dirty="0" smtClean="0"/>
              <a:t>Su incidencia </a:t>
            </a:r>
            <a:r>
              <a:rPr lang="es-EC" dirty="0"/>
              <a:t>va desde el 10% al </a:t>
            </a:r>
            <a:r>
              <a:rPr lang="es-EC" dirty="0" smtClean="0"/>
              <a:t>55%, casi </a:t>
            </a:r>
            <a:r>
              <a:rPr lang="es-EC" dirty="0"/>
              <a:t>un 90% afectan a las extremidades inferiores, sobre todo a gemelos y recto femoral del </a:t>
            </a:r>
            <a:r>
              <a:rPr lang="es-EC" dirty="0" smtClean="0"/>
              <a:t>cuádriceps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24" y="4027714"/>
            <a:ext cx="4165134" cy="193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48" y="4027713"/>
            <a:ext cx="3458888" cy="193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11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Prevenir.-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La prevención de las contracturas musculares</a:t>
            </a:r>
            <a:r>
              <a:rPr lang="es-EC" b="1" dirty="0"/>
              <a:t> reúne una serie de prácticas de obligado cumplimiento si se quieren </a:t>
            </a:r>
            <a:r>
              <a:rPr lang="es-EC" b="1" dirty="0" smtClean="0"/>
              <a:t>evitar.</a:t>
            </a:r>
            <a:endParaRPr lang="es-EC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614" y="3428999"/>
            <a:ext cx="3905347" cy="258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935" y="3428999"/>
            <a:ext cx="4231092" cy="179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86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Factores de Riesgo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E</a:t>
            </a:r>
            <a:r>
              <a:rPr lang="es-EC" dirty="0" smtClean="0"/>
              <a:t>l </a:t>
            </a:r>
            <a:r>
              <a:rPr lang="es-EC" dirty="0"/>
              <a:t>calentamiento o el entrenamiento incorrecto, </a:t>
            </a:r>
            <a:endParaRPr lang="es-EC" dirty="0" smtClean="0"/>
          </a:p>
          <a:p>
            <a:r>
              <a:rPr lang="es-EC" dirty="0" smtClean="0"/>
              <a:t>El </a:t>
            </a:r>
            <a:r>
              <a:rPr lang="es-EC" dirty="0"/>
              <a:t>uso de un material inadecuado, </a:t>
            </a:r>
            <a:endParaRPr lang="es-EC" dirty="0" smtClean="0"/>
          </a:p>
          <a:p>
            <a:r>
              <a:rPr lang="es-EC" dirty="0" smtClean="0"/>
              <a:t>La </a:t>
            </a:r>
            <a:r>
              <a:rPr lang="es-EC" dirty="0"/>
              <a:t>hidratación o alimentación insuficiente, </a:t>
            </a:r>
            <a:endParaRPr lang="es-EC" dirty="0" smtClean="0"/>
          </a:p>
          <a:p>
            <a:r>
              <a:rPr lang="es-EC" dirty="0" smtClean="0"/>
              <a:t>La </a:t>
            </a:r>
            <a:r>
              <a:rPr lang="es-EC" dirty="0"/>
              <a:t>excesiva </a:t>
            </a:r>
            <a:r>
              <a:rPr lang="es-EC" dirty="0" smtClean="0"/>
              <a:t> repetición </a:t>
            </a:r>
            <a:r>
              <a:rPr lang="es-EC" dirty="0"/>
              <a:t>de ejercicios, </a:t>
            </a:r>
            <a:endParaRPr lang="es-EC" dirty="0" smtClean="0"/>
          </a:p>
          <a:p>
            <a:r>
              <a:rPr lang="es-EC" dirty="0" smtClean="0"/>
              <a:t>La </a:t>
            </a:r>
            <a:r>
              <a:rPr lang="es-EC" dirty="0"/>
              <a:t>falta de sueño o fatiga muscular, </a:t>
            </a:r>
            <a:endParaRPr lang="es-EC" dirty="0" smtClean="0"/>
          </a:p>
          <a:p>
            <a:r>
              <a:rPr lang="es-EC" dirty="0" smtClean="0"/>
              <a:t>Los </a:t>
            </a:r>
            <a:r>
              <a:rPr lang="es-EC" dirty="0"/>
              <a:t>ambientes muy fríos o húmedos, </a:t>
            </a:r>
            <a:endParaRPr lang="es-EC" dirty="0" smtClean="0"/>
          </a:p>
          <a:p>
            <a:r>
              <a:rPr lang="es-EC" dirty="0" smtClean="0"/>
              <a:t>Padecer </a:t>
            </a:r>
            <a:r>
              <a:rPr lang="es-EC" dirty="0"/>
              <a:t>enfermedades metabólicas o infecciosas, o el uso de ciertos </a:t>
            </a:r>
            <a:r>
              <a:rPr lang="es-EC" dirty="0" smtClean="0"/>
              <a:t>fármacos. </a:t>
            </a:r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9" y="687161"/>
            <a:ext cx="3200401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76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Los </a:t>
            </a:r>
            <a:r>
              <a:rPr lang="es-EC" dirty="0"/>
              <a:t>métodos no </a:t>
            </a:r>
            <a:r>
              <a:rPr lang="es-EC" dirty="0" smtClean="0"/>
              <a:t>farmacológicos.-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E</a:t>
            </a:r>
            <a:r>
              <a:rPr lang="es-EC" b="1" dirty="0" smtClean="0"/>
              <a:t>l </a:t>
            </a:r>
            <a:r>
              <a:rPr lang="es-EC" b="1" dirty="0"/>
              <a:t>reposo, la aplicación de calor o de frío en la zona, los masajes</a:t>
            </a:r>
            <a:r>
              <a:rPr lang="es-EC" dirty="0"/>
              <a:t> o, la aplicación de métodos físicos (termoterapia, </a:t>
            </a:r>
            <a:r>
              <a:rPr lang="es-EC" dirty="0" smtClean="0"/>
              <a:t>ultrasonidos.</a:t>
            </a:r>
          </a:p>
          <a:p>
            <a:r>
              <a:rPr lang="es-MX" dirty="0" smtClean="0"/>
              <a:t>Lo Indicado.    </a:t>
            </a:r>
            <a:endParaRPr lang="es-EC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00" y="3571615"/>
            <a:ext cx="4076623" cy="271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070" y="3366826"/>
            <a:ext cx="2719042" cy="275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90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Medicamentos.-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b="1" dirty="0" smtClean="0"/>
              <a:t>Antiespasmódicos</a:t>
            </a:r>
            <a:r>
              <a:rPr lang="es-EC" dirty="0"/>
              <a:t>, que tratan los espasmos musculares fruto de trastornos </a:t>
            </a:r>
            <a:r>
              <a:rPr lang="es-EC" dirty="0" err="1"/>
              <a:t>musculoesqueléticos</a:t>
            </a:r>
            <a:r>
              <a:rPr lang="es-EC" dirty="0"/>
              <a:t> </a:t>
            </a:r>
            <a:r>
              <a:rPr lang="es-EC" dirty="0" smtClean="0"/>
              <a:t> Entre </a:t>
            </a:r>
            <a:r>
              <a:rPr lang="es-EC" dirty="0"/>
              <a:t>los más conocidos se encuentra el </a:t>
            </a:r>
            <a:r>
              <a:rPr lang="es-EC" u="sng" dirty="0" err="1"/>
              <a:t>diazepam</a:t>
            </a:r>
            <a:r>
              <a:rPr lang="es-EC" dirty="0"/>
              <a:t> (o comercialmente, Valium</a:t>
            </a:r>
            <a:r>
              <a:rPr lang="es-EC" dirty="0" smtClean="0"/>
              <a:t>).</a:t>
            </a:r>
          </a:p>
          <a:p>
            <a:endParaRPr lang="es-EC" dirty="0" smtClean="0"/>
          </a:p>
          <a:p>
            <a:r>
              <a:rPr lang="es-EC" b="1" dirty="0" err="1" smtClean="0"/>
              <a:t>Metocarbamol</a:t>
            </a:r>
            <a:r>
              <a:rPr lang="es-EC" b="1" dirty="0" smtClean="0"/>
              <a:t>: </a:t>
            </a:r>
            <a:r>
              <a:rPr lang="es-EC" dirty="0" smtClean="0"/>
              <a:t>Relajante </a:t>
            </a:r>
            <a:r>
              <a:rPr lang="es-EC" dirty="0"/>
              <a:t>muscular de acción central, cuya acción podría ser debida a un efecto depresor general sobre el SNC. Bloquea los reflejos </a:t>
            </a:r>
            <a:r>
              <a:rPr lang="es-EC" dirty="0" err="1"/>
              <a:t>contracturantes</a:t>
            </a:r>
            <a:r>
              <a:rPr lang="es-EC" dirty="0"/>
              <a:t> y dolorosos a nivel de sinapsis de médula espinal sin afectar al músculo ni a la placa </a:t>
            </a:r>
            <a:r>
              <a:rPr lang="es-EC" dirty="0" smtClean="0"/>
              <a:t>motora.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9427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Antiespasmódicos .-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Antagonizan la </a:t>
            </a:r>
            <a:r>
              <a:rPr lang="es-MX" dirty="0" err="1" smtClean="0"/>
              <a:t>ACTCLina</a:t>
            </a:r>
            <a:r>
              <a:rPr lang="es-MX" dirty="0" smtClean="0"/>
              <a:t>, en los receptores </a:t>
            </a:r>
            <a:r>
              <a:rPr lang="es-MX" dirty="0" err="1" smtClean="0"/>
              <a:t>muscarínicos</a:t>
            </a:r>
            <a:r>
              <a:rPr lang="es-MX" dirty="0" smtClean="0"/>
              <a:t>. –</a:t>
            </a:r>
          </a:p>
          <a:p>
            <a:r>
              <a:rPr lang="es-MX" dirty="0" smtClean="0"/>
              <a:t> </a:t>
            </a:r>
            <a:r>
              <a:rPr lang="es-EC" dirty="0"/>
              <a:t>Los antiespasmódicos son un grupo de sustancias que </a:t>
            </a:r>
            <a:r>
              <a:rPr lang="es-EC" b="1" dirty="0"/>
              <a:t>previenen o interrumpen la contracción dolorosa e </a:t>
            </a:r>
            <a:r>
              <a:rPr lang="es-EC" b="1" dirty="0" err="1"/>
              <a:t>invo</a:t>
            </a:r>
            <a:r>
              <a:rPr lang="es-EC" b="1" dirty="0"/>
              <a:t>- </a:t>
            </a:r>
            <a:r>
              <a:rPr lang="es-EC" b="1" dirty="0" err="1"/>
              <a:t>luntaria</a:t>
            </a:r>
            <a:r>
              <a:rPr lang="es-EC" b="1" dirty="0"/>
              <a:t> (espasmo) del músculo liso intestinal</a:t>
            </a:r>
            <a:r>
              <a:rPr lang="es-EC" dirty="0"/>
              <a:t>, </a:t>
            </a:r>
            <a:endParaRPr lang="es-MX" dirty="0" smtClean="0"/>
          </a:p>
          <a:p>
            <a:endParaRPr lang="es-EC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645" y="4025686"/>
            <a:ext cx="5425267" cy="202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533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21810"/>
          </a:xfrm>
        </p:spPr>
        <p:txBody>
          <a:bodyPr>
            <a:normAutofit fontScale="90000"/>
          </a:bodyPr>
          <a:lstStyle/>
          <a:p>
            <a:r>
              <a:rPr lang="es-EC" b="1" dirty="0" err="1" smtClean="0"/>
              <a:t>Ciclobenzaprina</a:t>
            </a:r>
            <a:r>
              <a:rPr lang="es-EC" b="1" dirty="0" smtClean="0"/>
              <a:t>.-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89212" y="1862051"/>
            <a:ext cx="8915400" cy="4049171"/>
          </a:xfrm>
        </p:spPr>
        <p:txBody>
          <a:bodyPr/>
          <a:lstStyle/>
          <a:p>
            <a:pPr marL="0" indent="0">
              <a:buNone/>
            </a:pPr>
            <a:r>
              <a:rPr lang="es-EC" b="1" dirty="0"/>
              <a:t/>
            </a:r>
            <a:br>
              <a:rPr lang="es-EC" b="1" dirty="0"/>
            </a:br>
            <a:r>
              <a:rPr lang="es-EC" dirty="0" smtClean="0"/>
              <a:t>Relajante </a:t>
            </a:r>
            <a:r>
              <a:rPr lang="es-EC" dirty="0"/>
              <a:t>muscular, estructuralmente y farmacológicamente relacionado con los antidepresivos tricíclicos</a:t>
            </a:r>
            <a:r>
              <a:rPr lang="es-EC" dirty="0" smtClean="0"/>
              <a:t>. Alivia </a:t>
            </a:r>
            <a:r>
              <a:rPr lang="es-EC" dirty="0"/>
              <a:t>los espasmos musculares a través de un efecto central, principalmente en el tronco encefálico</a:t>
            </a:r>
          </a:p>
          <a:p>
            <a:endParaRPr lang="es-EC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439" y="4219575"/>
            <a:ext cx="34099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685837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1671</TotalTime>
  <Words>299</Words>
  <Application>Microsoft Office PowerPoint</Application>
  <PresentationFormat>Personalizado</PresentationFormat>
  <Paragraphs>42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Espiral</vt:lpstr>
      <vt:lpstr>Relajantes musculares </vt:lpstr>
      <vt:lpstr>Relajante muscular, ¿un aliado para deportistas? </vt:lpstr>
      <vt:lpstr>Lesión muscular. </vt:lpstr>
      <vt:lpstr>Prevenir.- </vt:lpstr>
      <vt:lpstr>Factores de Riesgo</vt:lpstr>
      <vt:lpstr>Los métodos no farmacológicos.- </vt:lpstr>
      <vt:lpstr>Medicamentos.- </vt:lpstr>
      <vt:lpstr>Antiespasmódicos .- </vt:lpstr>
      <vt:lpstr>Ciclobenzaprina.- </vt:lpstr>
      <vt:lpstr>Relajante muscular.- </vt:lpstr>
      <vt:lpstr>Tensiflex.- </vt:lpstr>
      <vt:lpstr>Los aceites esenciales y otras alternativas.-</vt:lpstr>
      <vt:lpstr>Lesión muscular.-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Yanco Danilo Ocaña Villacres</cp:lastModifiedBy>
  <cp:revision>49</cp:revision>
  <dcterms:created xsi:type="dcterms:W3CDTF">2021-02-03T17:51:27Z</dcterms:created>
  <dcterms:modified xsi:type="dcterms:W3CDTF">2022-07-15T20:46:38Z</dcterms:modified>
</cp:coreProperties>
</file>