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57" r:id="rId8"/>
    <p:sldId id="272" r:id="rId9"/>
    <p:sldId id="282" r:id="rId10"/>
    <p:sldId id="283" r:id="rId11"/>
    <p:sldId id="293" r:id="rId12"/>
    <p:sldId id="297" r:id="rId13"/>
    <p:sldId id="298" r:id="rId14"/>
    <p:sldId id="299" r:id="rId15"/>
    <p:sldId id="300" r:id="rId1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DEA5-E4FB-4313-80DF-6C2800AE4B32}" type="datetimeFigureOut">
              <a:rPr lang="es-EC" smtClean="0"/>
              <a:t>03/05/2023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CF8-053E-486C-B5F1-B43616025061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DEA5-E4FB-4313-80DF-6C2800AE4B32}" type="datetimeFigureOut">
              <a:rPr lang="es-EC" smtClean="0"/>
              <a:t>03/05/2023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CF8-053E-486C-B5F1-B436160250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DEA5-E4FB-4313-80DF-6C2800AE4B32}" type="datetimeFigureOut">
              <a:rPr lang="es-EC" smtClean="0"/>
              <a:t>03/05/2023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CF8-053E-486C-B5F1-B436160250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DEA5-E4FB-4313-80DF-6C2800AE4B32}" type="datetimeFigureOut">
              <a:rPr lang="es-EC" smtClean="0"/>
              <a:t>03/05/2023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CF8-053E-486C-B5F1-B436160250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DEA5-E4FB-4313-80DF-6C2800AE4B32}" type="datetimeFigureOut">
              <a:rPr lang="es-EC" smtClean="0"/>
              <a:t>03/05/2023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CF8-053E-486C-B5F1-B43616025061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DEA5-E4FB-4313-80DF-6C2800AE4B32}" type="datetimeFigureOut">
              <a:rPr lang="es-EC" smtClean="0"/>
              <a:t>03/05/2023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CF8-053E-486C-B5F1-B436160250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DEA5-E4FB-4313-80DF-6C2800AE4B32}" type="datetimeFigureOut">
              <a:rPr lang="es-EC" smtClean="0"/>
              <a:t>03/05/2023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CF8-053E-486C-B5F1-B436160250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DEA5-E4FB-4313-80DF-6C2800AE4B32}" type="datetimeFigureOut">
              <a:rPr lang="es-EC" smtClean="0"/>
              <a:t>03/05/2023</a:t>
            </a:fld>
            <a:endParaRPr lang="es-EC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24CF8-053E-486C-B5F1-B43616025061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DEA5-E4FB-4313-80DF-6C2800AE4B32}" type="datetimeFigureOut">
              <a:rPr lang="es-EC" smtClean="0"/>
              <a:t>03/05/2023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CF8-053E-486C-B5F1-B436160250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DEA5-E4FB-4313-80DF-6C2800AE4B32}" type="datetimeFigureOut">
              <a:rPr lang="es-EC" smtClean="0"/>
              <a:t>03/05/2023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E624CF8-053E-486C-B5F1-B436160250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507DEA5-E4FB-4313-80DF-6C2800AE4B32}" type="datetimeFigureOut">
              <a:rPr lang="es-EC" smtClean="0"/>
              <a:t>03/05/2023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CF8-053E-486C-B5F1-B436160250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507DEA5-E4FB-4313-80DF-6C2800AE4B32}" type="datetimeFigureOut">
              <a:rPr lang="es-EC" smtClean="0"/>
              <a:t>03/05/2023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E624CF8-053E-486C-B5F1-B43616025061}" type="slidenum">
              <a:rPr lang="es-EC" smtClean="0"/>
              <a:t>‹Nº›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 </a:t>
            </a:r>
            <a:br>
              <a:rPr lang="es-MX" dirty="0" smtClean="0"/>
            </a:br>
            <a:r>
              <a:rPr lang="es-MX" dirty="0" smtClean="0"/>
              <a:t>DR.  YANCO OCAÑA. 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es-MX" sz="6000" dirty="0" smtClean="0"/>
              <a:t>UNACH   </a:t>
            </a:r>
            <a:r>
              <a:rPr lang="es-MX" dirty="0" smtClean="0"/>
              <a:t>    </a:t>
            </a:r>
          </a:p>
          <a:p>
            <a:pPr algn="l"/>
            <a:endParaRPr lang="es-MX" dirty="0"/>
          </a:p>
          <a:p>
            <a:pPr algn="l"/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sz="2800" dirty="0" smtClean="0"/>
              <a:t>FARMACOLOGIA</a:t>
            </a:r>
          </a:p>
          <a:p>
            <a:endParaRPr lang="es-EC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8"/>
            <a:ext cx="4861892" cy="312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1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ATB.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9" y="2319338"/>
            <a:ext cx="8791205" cy="341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8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7074"/>
            <a:ext cx="6027564" cy="300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71818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4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Gotas y </a:t>
            </a:r>
            <a:r>
              <a:rPr lang="es-MX" dirty="0" err="1" smtClean="0"/>
              <a:t>Microgotas</a:t>
            </a:r>
            <a:r>
              <a:rPr lang="es-MX" dirty="0" smtClean="0"/>
              <a:t>.-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914726" cy="463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1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Datos para calcular dosis.-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5" y="2276871"/>
            <a:ext cx="9376071" cy="408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95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Calcular dosis.-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7" y="1556792"/>
            <a:ext cx="8558564" cy="481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126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139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z="2700" b="1" dirty="0"/>
              <a:t>Formas de presentación de los </a:t>
            </a:r>
            <a:r>
              <a:rPr lang="vi-VN" sz="2700" b="1" dirty="0" smtClean="0"/>
              <a:t>medicamento</a:t>
            </a:r>
            <a:r>
              <a:rPr lang="es-MX" sz="2700" b="1" dirty="0" smtClean="0"/>
              <a:t>s.-</a:t>
            </a:r>
            <a:r>
              <a:rPr lang="vi-VN" dirty="0"/>
              <a:t/>
            </a:r>
            <a:br>
              <a:rPr lang="vi-VN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5184576" cy="5832648"/>
          </a:xfrm>
        </p:spPr>
        <p:txBody>
          <a:bodyPr>
            <a:normAutofit/>
          </a:bodyPr>
          <a:lstStyle/>
          <a:p>
            <a:r>
              <a:rPr lang="es-EC" b="1" dirty="0"/>
              <a:t>1. </a:t>
            </a:r>
            <a:r>
              <a:rPr lang="es-EC" b="1" dirty="0" smtClean="0"/>
              <a:t>Solidos.- </a:t>
            </a:r>
            <a:r>
              <a:rPr lang="es-EC" dirty="0" smtClean="0"/>
              <a:t>Son </a:t>
            </a:r>
            <a:r>
              <a:rPr lang="es-EC" dirty="0"/>
              <a:t>los comprimidos </a:t>
            </a:r>
            <a:r>
              <a:rPr lang="es-EC" dirty="0" smtClean="0"/>
              <a:t>(compresión </a:t>
            </a:r>
            <a:r>
              <a:rPr lang="es-EC" dirty="0"/>
              <a:t>del polvo del principio activo), </a:t>
            </a:r>
            <a:endParaRPr lang="es-EC" dirty="0" smtClean="0"/>
          </a:p>
          <a:p>
            <a:r>
              <a:rPr lang="es-EC" dirty="0"/>
              <a:t>G</a:t>
            </a:r>
            <a:r>
              <a:rPr lang="es-EC" dirty="0" smtClean="0"/>
              <a:t>rageas </a:t>
            </a:r>
            <a:r>
              <a:rPr lang="es-EC" dirty="0"/>
              <a:t>(comprimidos envueltos en una capa), </a:t>
            </a:r>
            <a:endParaRPr lang="es-EC" dirty="0" smtClean="0"/>
          </a:p>
          <a:p>
            <a:r>
              <a:rPr lang="es-EC" dirty="0" err="1" smtClean="0"/>
              <a:t>Cápsulas</a:t>
            </a:r>
            <a:r>
              <a:rPr lang="es-EC" dirty="0" smtClean="0"/>
              <a:t> </a:t>
            </a:r>
            <a:r>
              <a:rPr lang="es-EC" dirty="0"/>
              <a:t>(cubiertas </a:t>
            </a:r>
            <a:r>
              <a:rPr lang="es-EC" dirty="0" err="1"/>
              <a:t>sólidas</a:t>
            </a:r>
            <a:r>
              <a:rPr lang="es-EC" dirty="0"/>
              <a:t> de gelatina soluble) y </a:t>
            </a:r>
            <a:endParaRPr lang="es-EC" dirty="0" smtClean="0"/>
          </a:p>
          <a:p>
            <a:r>
              <a:rPr lang="es-EC" dirty="0" smtClean="0"/>
              <a:t>sobres </a:t>
            </a:r>
            <a:r>
              <a:rPr lang="es-EC" dirty="0"/>
              <a:t>(</a:t>
            </a:r>
            <a:r>
              <a:rPr lang="es-EC" dirty="0" err="1"/>
              <a:t>presentación</a:t>
            </a:r>
            <a:r>
              <a:rPr lang="es-EC" dirty="0"/>
              <a:t> en forma de polvo). 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563119" cy="250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6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/>
              <a:t>2. </a:t>
            </a:r>
            <a:r>
              <a:rPr lang="es-EC" b="1" dirty="0" smtClean="0"/>
              <a:t>Soluciones.- 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248472" cy="5328592"/>
          </a:xfrm>
        </p:spPr>
        <p:txBody>
          <a:bodyPr>
            <a:normAutofit/>
          </a:bodyPr>
          <a:lstStyle/>
          <a:p>
            <a:r>
              <a:rPr lang="es-EC" dirty="0" smtClean="0"/>
              <a:t>Se </a:t>
            </a:r>
            <a:r>
              <a:rPr lang="es-EC" dirty="0"/>
              <a:t>trata de mezclas </a:t>
            </a:r>
            <a:r>
              <a:rPr lang="es-EC" dirty="0" err="1"/>
              <a:t>homogéneas</a:t>
            </a:r>
            <a:r>
              <a:rPr lang="es-EC" dirty="0"/>
              <a:t> en las que un </a:t>
            </a:r>
            <a:r>
              <a:rPr lang="es-EC" dirty="0" err="1"/>
              <a:t>sólido</a:t>
            </a:r>
            <a:r>
              <a:rPr lang="es-EC" dirty="0"/>
              <a:t> o </a:t>
            </a:r>
            <a:r>
              <a:rPr lang="es-EC" dirty="0" err="1"/>
              <a:t>líquido</a:t>
            </a:r>
            <a:r>
              <a:rPr lang="es-EC" dirty="0"/>
              <a:t> está disuelto en otro </a:t>
            </a:r>
            <a:r>
              <a:rPr lang="es-EC" dirty="0" err="1"/>
              <a:t>líquido</a:t>
            </a:r>
            <a:r>
              <a:rPr lang="es-EC" dirty="0"/>
              <a:t>. Dentro de esta </a:t>
            </a:r>
            <a:r>
              <a:rPr lang="es-EC" dirty="0" err="1"/>
              <a:t>categoría</a:t>
            </a:r>
            <a:r>
              <a:rPr lang="es-EC" dirty="0"/>
              <a:t> se distinguen: los jarabes, gotas, ampollas y viales. El jarabe </a:t>
            </a:r>
          </a:p>
          <a:p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88024" y="1772816"/>
            <a:ext cx="3960440" cy="4824536"/>
          </a:xfrm>
        </p:spPr>
        <p:txBody>
          <a:bodyPr>
            <a:normAutofit/>
          </a:bodyPr>
          <a:lstStyle/>
          <a:p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66500"/>
            <a:ext cx="3079254" cy="204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/>
              <a:t>3. </a:t>
            </a:r>
            <a:r>
              <a:rPr lang="es-EC" b="1" dirty="0" smtClean="0"/>
              <a:t>Suspensiones.- 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4007296" cy="4929411"/>
          </a:xfrm>
        </p:spPr>
        <p:txBody>
          <a:bodyPr>
            <a:normAutofit/>
          </a:bodyPr>
          <a:lstStyle/>
          <a:p>
            <a:r>
              <a:rPr lang="es-EC" dirty="0" smtClean="0"/>
              <a:t>Son </a:t>
            </a:r>
            <a:r>
              <a:rPr lang="es-EC" dirty="0"/>
              <a:t>mezclas de </a:t>
            </a:r>
            <a:r>
              <a:rPr lang="es-EC" dirty="0" err="1"/>
              <a:t>sólido</a:t>
            </a:r>
            <a:r>
              <a:rPr lang="es-EC" dirty="0"/>
              <a:t> pulverizado con otro </a:t>
            </a:r>
            <a:r>
              <a:rPr lang="es-EC" dirty="0" err="1"/>
              <a:t>sólido</a:t>
            </a:r>
            <a:r>
              <a:rPr lang="es-EC" dirty="0"/>
              <a:t>, </a:t>
            </a:r>
            <a:r>
              <a:rPr lang="es-EC" dirty="0" err="1"/>
              <a:t>líquido</a:t>
            </a:r>
            <a:r>
              <a:rPr lang="es-EC" dirty="0"/>
              <a:t> o gas. En esta </a:t>
            </a:r>
            <a:r>
              <a:rPr lang="es-EC" dirty="0" err="1"/>
              <a:t>categoría</a:t>
            </a:r>
            <a:r>
              <a:rPr lang="es-EC" dirty="0"/>
              <a:t> distinguimos: lociones, geles, pomadas, </a:t>
            </a:r>
            <a:r>
              <a:rPr lang="es-EC" dirty="0" smtClean="0"/>
              <a:t>pastas.</a:t>
            </a:r>
            <a:endParaRPr lang="es-EC" dirty="0"/>
          </a:p>
          <a:p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38290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33481"/>
            <a:ext cx="2866083" cy="229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4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/>
              <a:t>4. </a:t>
            </a:r>
            <a:r>
              <a:rPr lang="es-EC" b="1" dirty="0" smtClean="0"/>
              <a:t>Emulsiones.-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C" dirty="0" smtClean="0"/>
              <a:t>Sistema </a:t>
            </a:r>
            <a:r>
              <a:rPr lang="es-EC" dirty="0"/>
              <a:t>en el cual el </a:t>
            </a:r>
            <a:r>
              <a:rPr lang="es-EC" dirty="0" err="1"/>
              <a:t>líquido</a:t>
            </a:r>
            <a:r>
              <a:rPr lang="es-EC" dirty="0"/>
              <a:t> está disperso sin diluirse en otro </a:t>
            </a:r>
            <a:r>
              <a:rPr lang="es-EC" dirty="0" err="1"/>
              <a:t>líquido</a:t>
            </a:r>
            <a:r>
              <a:rPr lang="es-EC" dirty="0"/>
              <a:t>.</a:t>
            </a:r>
          </a:p>
          <a:p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4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/>
              <a:t>5. Formas </a:t>
            </a:r>
            <a:r>
              <a:rPr lang="es-EC" b="1" dirty="0" err="1" smtClean="0"/>
              <a:t>especiíficas</a:t>
            </a:r>
            <a:r>
              <a:rPr lang="es-EC" b="1" dirty="0" smtClean="0"/>
              <a:t>.-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C" dirty="0"/>
              <a:t>P</a:t>
            </a:r>
            <a:r>
              <a:rPr lang="es-EC" dirty="0" smtClean="0"/>
              <a:t>resentaciones </a:t>
            </a:r>
            <a:r>
              <a:rPr lang="es-EC" dirty="0" err="1" smtClean="0"/>
              <a:t>diseñadas</a:t>
            </a:r>
            <a:r>
              <a:rPr lang="es-EC" dirty="0" smtClean="0"/>
              <a:t> </a:t>
            </a:r>
            <a:r>
              <a:rPr lang="es-EC" dirty="0"/>
              <a:t>para un tipo de medicamentos y/o </a:t>
            </a:r>
            <a:r>
              <a:rPr lang="es-EC" dirty="0" err="1"/>
              <a:t>vía</a:t>
            </a:r>
            <a:r>
              <a:rPr lang="es-EC" dirty="0"/>
              <a:t>. </a:t>
            </a:r>
            <a:endParaRPr lang="es-EC" dirty="0" smtClean="0"/>
          </a:p>
          <a:p>
            <a:r>
              <a:rPr lang="es-EC" dirty="0" smtClean="0"/>
              <a:t>cartuchos </a:t>
            </a:r>
            <a:r>
              <a:rPr lang="es-EC" dirty="0"/>
              <a:t>presurizados </a:t>
            </a:r>
            <a:r>
              <a:rPr lang="es-EC" dirty="0" smtClean="0"/>
              <a:t>(liquido </a:t>
            </a:r>
            <a:r>
              <a:rPr lang="es-EC" dirty="0"/>
              <a:t>junto a un </a:t>
            </a:r>
            <a:r>
              <a:rPr lang="es-EC" dirty="0" smtClean="0"/>
              <a:t>gas), </a:t>
            </a:r>
            <a:r>
              <a:rPr lang="es-EC" dirty="0"/>
              <a:t>los dispositivos de polvo seco (permiten inhalar el </a:t>
            </a:r>
            <a:r>
              <a:rPr lang="es-EC" dirty="0" smtClean="0"/>
              <a:t>medicamento), </a:t>
            </a:r>
          </a:p>
          <a:p>
            <a:r>
              <a:rPr lang="es-EC" dirty="0" smtClean="0"/>
              <a:t>las </a:t>
            </a:r>
            <a:r>
              <a:rPr lang="es-EC" dirty="0"/>
              <a:t>jeringas precargadas, los parches </a:t>
            </a:r>
            <a:r>
              <a:rPr lang="es-EC" dirty="0" err="1"/>
              <a:t>transdérmicos</a:t>
            </a:r>
            <a:r>
              <a:rPr lang="es-EC" dirty="0"/>
              <a:t> y los nebulizadores </a:t>
            </a:r>
            <a:r>
              <a:rPr lang="es-EC" dirty="0" smtClean="0"/>
              <a:t>(</a:t>
            </a:r>
            <a:r>
              <a:rPr lang="es-EC" dirty="0" err="1" smtClean="0"/>
              <a:t>pulverización</a:t>
            </a:r>
            <a:r>
              <a:rPr lang="es-EC" dirty="0"/>
              <a:t>).</a:t>
            </a:r>
          </a:p>
          <a:p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s-EC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74886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10050"/>
            <a:ext cx="24860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9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Introducción.- </a:t>
            </a: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114800" cy="5257800"/>
          </a:xfrm>
        </p:spPr>
        <p:txBody>
          <a:bodyPr>
            <a:normAutofit fontScale="92500" lnSpcReduction="20000"/>
          </a:bodyPr>
          <a:lstStyle/>
          <a:p>
            <a:r>
              <a:rPr lang="es-EC" sz="2000" dirty="0" smtClean="0"/>
              <a:t>Dosis</a:t>
            </a:r>
            <a:r>
              <a:rPr lang="es-EC" sz="2000" dirty="0"/>
              <a:t>: cantidad de medicamento </a:t>
            </a:r>
            <a:r>
              <a:rPr lang="es-EC" sz="2000" dirty="0" smtClean="0"/>
              <a:t>para </a:t>
            </a:r>
            <a:r>
              <a:rPr lang="es-EC" sz="2000" dirty="0"/>
              <a:t>producir el efecto deseado. </a:t>
            </a:r>
            <a:endParaRPr lang="es-EC" sz="2000" dirty="0" smtClean="0"/>
          </a:p>
          <a:p>
            <a:endParaRPr lang="es-EC" sz="2000" dirty="0" smtClean="0"/>
          </a:p>
          <a:p>
            <a:r>
              <a:rPr lang="es-EC" sz="2000" dirty="0" smtClean="0"/>
              <a:t>Dosis/día</a:t>
            </a:r>
            <a:r>
              <a:rPr lang="es-EC" sz="2000" dirty="0"/>
              <a:t>: </a:t>
            </a:r>
            <a:endParaRPr lang="es-EC" sz="2000" dirty="0" smtClean="0"/>
          </a:p>
          <a:p>
            <a:endParaRPr lang="es-EC" sz="2000" dirty="0"/>
          </a:p>
          <a:p>
            <a:r>
              <a:rPr lang="es-EC" sz="2000" dirty="0" smtClean="0"/>
              <a:t>Dosis/ciclo</a:t>
            </a:r>
            <a:r>
              <a:rPr lang="es-EC" sz="2000" dirty="0"/>
              <a:t>: cantidad de medicamento a administrar durante un ciclo de </a:t>
            </a:r>
            <a:r>
              <a:rPr lang="es-EC" sz="2000" dirty="0" smtClean="0"/>
              <a:t>tratamiento.</a:t>
            </a:r>
          </a:p>
          <a:p>
            <a:endParaRPr lang="es-EC" sz="2000" dirty="0" smtClean="0"/>
          </a:p>
          <a:p>
            <a:r>
              <a:rPr lang="es-EC" sz="2000" dirty="0" smtClean="0"/>
              <a:t>Dosis </a:t>
            </a:r>
            <a:r>
              <a:rPr lang="es-EC" sz="2000" dirty="0"/>
              <a:t>total: cantidad de medicamento a administrar durante un tratamiento completo.</a:t>
            </a:r>
            <a:br>
              <a:rPr lang="es-EC" sz="2000" dirty="0"/>
            </a:br>
            <a:endParaRPr lang="es-EC" sz="2000" dirty="0"/>
          </a:p>
          <a:p>
            <a:endParaRPr lang="es-MX" sz="2000" dirty="0" smtClean="0"/>
          </a:p>
          <a:p>
            <a:endParaRPr lang="es-MX" sz="2000" dirty="0" smtClean="0"/>
          </a:p>
          <a:p>
            <a:r>
              <a:rPr lang="es-MX" sz="2000" dirty="0" smtClean="0"/>
              <a:t>. </a:t>
            </a:r>
            <a:endParaRPr lang="es-EC" sz="20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s-EC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85392"/>
            <a:ext cx="439248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Antiinflamatorios.- </a:t>
            </a:r>
            <a:r>
              <a:rPr lang="es-MX" dirty="0" err="1" smtClean="0"/>
              <a:t>analgesicos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85058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2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AutoShape 2" descr="https://www.fundacionfemeba.org.ar/website/image/ir.attachment/24487_e32a4cf/da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62000"/>
            <a:ext cx="8728520" cy="629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6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2136</TotalTime>
  <Words>208</Words>
  <Application>Microsoft Office PowerPoint</Application>
  <PresentationFormat>Presentación en pantalla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Técnico</vt:lpstr>
      <vt:lpstr>  DR.  YANCO OCAÑA. </vt:lpstr>
      <vt:lpstr>Formas de presentación de los medicamentos.- </vt:lpstr>
      <vt:lpstr>2. Soluciones.-  </vt:lpstr>
      <vt:lpstr>3. Suspensiones.-  </vt:lpstr>
      <vt:lpstr>4. Emulsiones.- </vt:lpstr>
      <vt:lpstr>5. Formas especiíficas.- </vt:lpstr>
      <vt:lpstr>Introducción.- </vt:lpstr>
      <vt:lpstr>Antiinflamatorios.- analgesicos</vt:lpstr>
      <vt:lpstr>Presentación de PowerPoint</vt:lpstr>
      <vt:lpstr>ATB. </vt:lpstr>
      <vt:lpstr>Presentación de PowerPoint</vt:lpstr>
      <vt:lpstr>Gotas y Microgotas.- </vt:lpstr>
      <vt:lpstr>Datos para calcular dosis.- </vt:lpstr>
      <vt:lpstr>Calcular dosis.- 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 YANCO OCAÑA .</dc:title>
  <dc:creator>Yanco Danilo Ocaña Villacres</dc:creator>
  <cp:lastModifiedBy>Yanco Danilo Ocaña Villacres</cp:lastModifiedBy>
  <cp:revision>39</cp:revision>
  <dcterms:created xsi:type="dcterms:W3CDTF">2016-10-19T21:04:24Z</dcterms:created>
  <dcterms:modified xsi:type="dcterms:W3CDTF">2023-05-03T17:56:36Z</dcterms:modified>
</cp:coreProperties>
</file>