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257" r:id="rId4"/>
    <p:sldId id="258" r:id="rId5"/>
    <p:sldId id="259" r:id="rId6"/>
    <p:sldId id="260"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80"/>
    <p:restoredTop sz="92261"/>
  </p:normalViewPr>
  <p:slideViewPr>
    <p:cSldViewPr snapToGrid="0" snapToObjects="1">
      <p:cViewPr varScale="1">
        <p:scale>
          <a:sx n="61" d="100"/>
          <a:sy n="61" d="100"/>
        </p:scale>
        <p:origin x="224" y="8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917678-B1E8-AD47-8664-F7C2417EFDF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a:extLst>
              <a:ext uri="{FF2B5EF4-FFF2-40B4-BE49-F238E27FC236}">
                <a16:creationId xmlns:a16="http://schemas.microsoft.com/office/drawing/2014/main" id="{F661D7C0-852D-5442-91A6-2F637E029B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C"/>
          </a:p>
        </p:txBody>
      </p:sp>
      <p:sp>
        <p:nvSpPr>
          <p:cNvPr id="4" name="Marcador de fecha 3">
            <a:extLst>
              <a:ext uri="{FF2B5EF4-FFF2-40B4-BE49-F238E27FC236}">
                <a16:creationId xmlns:a16="http://schemas.microsoft.com/office/drawing/2014/main" id="{3BB043FE-B583-D74A-A5E5-08876AE8A89F}"/>
              </a:ext>
            </a:extLst>
          </p:cNvPr>
          <p:cNvSpPr>
            <a:spLocks noGrp="1"/>
          </p:cNvSpPr>
          <p:nvPr>
            <p:ph type="dt" sz="half" idx="10"/>
          </p:nvPr>
        </p:nvSpPr>
        <p:spPr/>
        <p:txBody>
          <a:bodyPr/>
          <a:lstStyle/>
          <a:p>
            <a:fld id="{46D6884F-92BF-5B42-8275-E946B5D4C43B}" type="datetimeFigureOut">
              <a:rPr lang="es-EC" smtClean="0"/>
              <a:t>29/5/23</a:t>
            </a:fld>
            <a:endParaRPr lang="es-EC"/>
          </a:p>
        </p:txBody>
      </p:sp>
      <p:sp>
        <p:nvSpPr>
          <p:cNvPr id="5" name="Marcador de pie de página 4">
            <a:extLst>
              <a:ext uri="{FF2B5EF4-FFF2-40B4-BE49-F238E27FC236}">
                <a16:creationId xmlns:a16="http://schemas.microsoft.com/office/drawing/2014/main" id="{FA714D6D-B424-B140-AAAE-FCC9B1233CF6}"/>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CBEDE766-B177-5F4D-9EF6-C02E23903198}"/>
              </a:ext>
            </a:extLst>
          </p:cNvPr>
          <p:cNvSpPr>
            <a:spLocks noGrp="1"/>
          </p:cNvSpPr>
          <p:nvPr>
            <p:ph type="sldNum" sz="quarter" idx="12"/>
          </p:nvPr>
        </p:nvSpPr>
        <p:spPr/>
        <p:txBody>
          <a:bodyPr/>
          <a:lstStyle/>
          <a:p>
            <a:fld id="{372296CB-DB91-DB49-896D-B77641C05AA8}" type="slidenum">
              <a:rPr lang="es-EC" smtClean="0"/>
              <a:t>‹Nº›</a:t>
            </a:fld>
            <a:endParaRPr lang="es-EC"/>
          </a:p>
        </p:txBody>
      </p:sp>
    </p:spTree>
    <p:extLst>
      <p:ext uri="{BB962C8B-B14F-4D97-AF65-F5344CB8AC3E}">
        <p14:creationId xmlns:p14="http://schemas.microsoft.com/office/powerpoint/2010/main" val="2670282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D7DEB2-893A-7C4C-A026-11FBFEAA963D}"/>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95765A4A-22ED-704F-9439-CC7F55BDAEA3}"/>
              </a:ext>
            </a:extLst>
          </p:cNvPr>
          <p:cNvSpPr>
            <a:spLocks noGrp="1"/>
          </p:cNvSpPr>
          <p:nvPr>
            <p:ph type="body" orient="vert" idx="1"/>
          </p:nvPr>
        </p:nvSpPr>
        <p:spPr/>
        <p:txBody>
          <a:bodyPr vert="eaVert"/>
          <a:lstStyle/>
          <a:p>
            <a:r>
              <a:rPr lang="es-ES"/>
              <a:t>Editar los estilos de texto del patrón
Segundo nivel
Tercer nivel
Cuarto nivel
Quinto nivel</a:t>
            </a:r>
            <a:endParaRPr lang="es-EC"/>
          </a:p>
        </p:txBody>
      </p:sp>
      <p:sp>
        <p:nvSpPr>
          <p:cNvPr id="4" name="Marcador de fecha 3">
            <a:extLst>
              <a:ext uri="{FF2B5EF4-FFF2-40B4-BE49-F238E27FC236}">
                <a16:creationId xmlns:a16="http://schemas.microsoft.com/office/drawing/2014/main" id="{02730BF4-821F-9245-A5B5-A9C4980B30CC}"/>
              </a:ext>
            </a:extLst>
          </p:cNvPr>
          <p:cNvSpPr>
            <a:spLocks noGrp="1"/>
          </p:cNvSpPr>
          <p:nvPr>
            <p:ph type="dt" sz="half" idx="10"/>
          </p:nvPr>
        </p:nvSpPr>
        <p:spPr/>
        <p:txBody>
          <a:bodyPr/>
          <a:lstStyle/>
          <a:p>
            <a:fld id="{46D6884F-92BF-5B42-8275-E946B5D4C43B}" type="datetimeFigureOut">
              <a:rPr lang="es-EC" smtClean="0"/>
              <a:t>29/5/23</a:t>
            </a:fld>
            <a:endParaRPr lang="es-EC"/>
          </a:p>
        </p:txBody>
      </p:sp>
      <p:sp>
        <p:nvSpPr>
          <p:cNvPr id="5" name="Marcador de pie de página 4">
            <a:extLst>
              <a:ext uri="{FF2B5EF4-FFF2-40B4-BE49-F238E27FC236}">
                <a16:creationId xmlns:a16="http://schemas.microsoft.com/office/drawing/2014/main" id="{3BA6747E-EC08-7745-B706-B71C3690B8AF}"/>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982149BF-F702-9743-9288-500F70CF7F01}"/>
              </a:ext>
            </a:extLst>
          </p:cNvPr>
          <p:cNvSpPr>
            <a:spLocks noGrp="1"/>
          </p:cNvSpPr>
          <p:nvPr>
            <p:ph type="sldNum" sz="quarter" idx="12"/>
          </p:nvPr>
        </p:nvSpPr>
        <p:spPr/>
        <p:txBody>
          <a:bodyPr/>
          <a:lstStyle/>
          <a:p>
            <a:fld id="{372296CB-DB91-DB49-896D-B77641C05AA8}" type="slidenum">
              <a:rPr lang="es-EC" smtClean="0"/>
              <a:t>‹Nº›</a:t>
            </a:fld>
            <a:endParaRPr lang="es-EC"/>
          </a:p>
        </p:txBody>
      </p:sp>
    </p:spTree>
    <p:extLst>
      <p:ext uri="{BB962C8B-B14F-4D97-AF65-F5344CB8AC3E}">
        <p14:creationId xmlns:p14="http://schemas.microsoft.com/office/powerpoint/2010/main" val="641292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8B31E0D-F9B2-E445-96D7-7A5FF9323A5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E31B38FC-4AE8-2E46-AD91-BD942CF3D513}"/>
              </a:ext>
            </a:extLst>
          </p:cNvPr>
          <p:cNvSpPr>
            <a:spLocks noGrp="1"/>
          </p:cNvSpPr>
          <p:nvPr>
            <p:ph type="body" orient="vert" idx="1"/>
          </p:nvPr>
        </p:nvSpPr>
        <p:spPr>
          <a:xfrm>
            <a:off x="838200" y="365125"/>
            <a:ext cx="7734300" cy="5811838"/>
          </a:xfrm>
        </p:spPr>
        <p:txBody>
          <a:bodyPr vert="eaVert"/>
          <a:lstStyle/>
          <a:p>
            <a:r>
              <a:rPr lang="es-ES"/>
              <a:t>Editar los estilos de texto del patrón
Segundo nivel
Tercer nivel
Cuarto nivel
Quinto nivel</a:t>
            </a:r>
            <a:endParaRPr lang="es-EC"/>
          </a:p>
        </p:txBody>
      </p:sp>
      <p:sp>
        <p:nvSpPr>
          <p:cNvPr id="4" name="Marcador de fecha 3">
            <a:extLst>
              <a:ext uri="{FF2B5EF4-FFF2-40B4-BE49-F238E27FC236}">
                <a16:creationId xmlns:a16="http://schemas.microsoft.com/office/drawing/2014/main" id="{461E0004-DB1B-C345-906B-4A387331B469}"/>
              </a:ext>
            </a:extLst>
          </p:cNvPr>
          <p:cNvSpPr>
            <a:spLocks noGrp="1"/>
          </p:cNvSpPr>
          <p:nvPr>
            <p:ph type="dt" sz="half" idx="10"/>
          </p:nvPr>
        </p:nvSpPr>
        <p:spPr/>
        <p:txBody>
          <a:bodyPr/>
          <a:lstStyle/>
          <a:p>
            <a:fld id="{46D6884F-92BF-5B42-8275-E946B5D4C43B}" type="datetimeFigureOut">
              <a:rPr lang="es-EC" smtClean="0"/>
              <a:t>29/5/23</a:t>
            </a:fld>
            <a:endParaRPr lang="es-EC"/>
          </a:p>
        </p:txBody>
      </p:sp>
      <p:sp>
        <p:nvSpPr>
          <p:cNvPr id="5" name="Marcador de pie de página 4">
            <a:extLst>
              <a:ext uri="{FF2B5EF4-FFF2-40B4-BE49-F238E27FC236}">
                <a16:creationId xmlns:a16="http://schemas.microsoft.com/office/drawing/2014/main" id="{7CFDFE1B-AC2D-4C40-A24E-0288C534E5D4}"/>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E09218B9-9CB1-1F4A-A16D-A59C9F063370}"/>
              </a:ext>
            </a:extLst>
          </p:cNvPr>
          <p:cNvSpPr>
            <a:spLocks noGrp="1"/>
          </p:cNvSpPr>
          <p:nvPr>
            <p:ph type="sldNum" sz="quarter" idx="12"/>
          </p:nvPr>
        </p:nvSpPr>
        <p:spPr/>
        <p:txBody>
          <a:bodyPr/>
          <a:lstStyle/>
          <a:p>
            <a:fld id="{372296CB-DB91-DB49-896D-B77641C05AA8}" type="slidenum">
              <a:rPr lang="es-EC" smtClean="0"/>
              <a:t>‹Nº›</a:t>
            </a:fld>
            <a:endParaRPr lang="es-EC"/>
          </a:p>
        </p:txBody>
      </p:sp>
    </p:spTree>
    <p:extLst>
      <p:ext uri="{BB962C8B-B14F-4D97-AF65-F5344CB8AC3E}">
        <p14:creationId xmlns:p14="http://schemas.microsoft.com/office/powerpoint/2010/main" val="3512036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9C30B9-D34E-2F48-8679-311DA61F2A94}"/>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AEF1D69F-8504-1047-AAB3-201C66BEABC6}"/>
              </a:ext>
            </a:extLst>
          </p:cNvPr>
          <p:cNvSpPr>
            <a:spLocks noGrp="1"/>
          </p:cNvSpPr>
          <p:nvPr>
            <p:ph idx="1"/>
          </p:nvPr>
        </p:nvSpPr>
        <p:spPr/>
        <p:txBody>
          <a:bodyPr/>
          <a:lstStyle/>
          <a:p>
            <a:r>
              <a:rPr lang="es-ES"/>
              <a:t>Editar los estilos de texto del patrón
Segundo nivel
Tercer nivel
Cuarto nivel
Quinto nivel</a:t>
            </a:r>
            <a:endParaRPr lang="es-EC"/>
          </a:p>
        </p:txBody>
      </p:sp>
      <p:sp>
        <p:nvSpPr>
          <p:cNvPr id="4" name="Marcador de fecha 3">
            <a:extLst>
              <a:ext uri="{FF2B5EF4-FFF2-40B4-BE49-F238E27FC236}">
                <a16:creationId xmlns:a16="http://schemas.microsoft.com/office/drawing/2014/main" id="{07899555-31AE-F84B-AA2E-E8C0E776B1C3}"/>
              </a:ext>
            </a:extLst>
          </p:cNvPr>
          <p:cNvSpPr>
            <a:spLocks noGrp="1"/>
          </p:cNvSpPr>
          <p:nvPr>
            <p:ph type="dt" sz="half" idx="10"/>
          </p:nvPr>
        </p:nvSpPr>
        <p:spPr/>
        <p:txBody>
          <a:bodyPr/>
          <a:lstStyle/>
          <a:p>
            <a:fld id="{46D6884F-92BF-5B42-8275-E946B5D4C43B}" type="datetimeFigureOut">
              <a:rPr lang="es-EC" smtClean="0"/>
              <a:t>29/5/23</a:t>
            </a:fld>
            <a:endParaRPr lang="es-EC"/>
          </a:p>
        </p:txBody>
      </p:sp>
      <p:sp>
        <p:nvSpPr>
          <p:cNvPr id="5" name="Marcador de pie de página 4">
            <a:extLst>
              <a:ext uri="{FF2B5EF4-FFF2-40B4-BE49-F238E27FC236}">
                <a16:creationId xmlns:a16="http://schemas.microsoft.com/office/drawing/2014/main" id="{C9B67AA3-DD18-AF4C-9A9B-3534D0EB304C}"/>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5DEFBDA8-5F99-CC41-86FD-A58A9431C85C}"/>
              </a:ext>
            </a:extLst>
          </p:cNvPr>
          <p:cNvSpPr>
            <a:spLocks noGrp="1"/>
          </p:cNvSpPr>
          <p:nvPr>
            <p:ph type="sldNum" sz="quarter" idx="12"/>
          </p:nvPr>
        </p:nvSpPr>
        <p:spPr/>
        <p:txBody>
          <a:bodyPr/>
          <a:lstStyle/>
          <a:p>
            <a:fld id="{372296CB-DB91-DB49-896D-B77641C05AA8}" type="slidenum">
              <a:rPr lang="es-EC" smtClean="0"/>
              <a:t>‹Nº›</a:t>
            </a:fld>
            <a:endParaRPr lang="es-EC"/>
          </a:p>
        </p:txBody>
      </p:sp>
    </p:spTree>
    <p:extLst>
      <p:ext uri="{BB962C8B-B14F-4D97-AF65-F5344CB8AC3E}">
        <p14:creationId xmlns:p14="http://schemas.microsoft.com/office/powerpoint/2010/main" val="14077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37431A-0248-A349-A8C1-84CC329B789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827D48DE-41C8-9948-AC63-25947E6BCA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s-ES"/>
              <a:t>Editar los estilos de texto del patrón
Segundo nivel
Tercer nivel
Cuarto nivel
Quinto nivel</a:t>
            </a:r>
            <a:endParaRPr lang="es-EC"/>
          </a:p>
        </p:txBody>
      </p:sp>
      <p:sp>
        <p:nvSpPr>
          <p:cNvPr id="4" name="Marcador de fecha 3">
            <a:extLst>
              <a:ext uri="{FF2B5EF4-FFF2-40B4-BE49-F238E27FC236}">
                <a16:creationId xmlns:a16="http://schemas.microsoft.com/office/drawing/2014/main" id="{90E3E963-A3FD-6F47-8D9B-E402569BE09B}"/>
              </a:ext>
            </a:extLst>
          </p:cNvPr>
          <p:cNvSpPr>
            <a:spLocks noGrp="1"/>
          </p:cNvSpPr>
          <p:nvPr>
            <p:ph type="dt" sz="half" idx="10"/>
          </p:nvPr>
        </p:nvSpPr>
        <p:spPr/>
        <p:txBody>
          <a:bodyPr/>
          <a:lstStyle/>
          <a:p>
            <a:fld id="{46D6884F-92BF-5B42-8275-E946B5D4C43B}" type="datetimeFigureOut">
              <a:rPr lang="es-EC" smtClean="0"/>
              <a:t>29/5/23</a:t>
            </a:fld>
            <a:endParaRPr lang="es-EC"/>
          </a:p>
        </p:txBody>
      </p:sp>
      <p:sp>
        <p:nvSpPr>
          <p:cNvPr id="5" name="Marcador de pie de página 4">
            <a:extLst>
              <a:ext uri="{FF2B5EF4-FFF2-40B4-BE49-F238E27FC236}">
                <a16:creationId xmlns:a16="http://schemas.microsoft.com/office/drawing/2014/main" id="{CADB7BCC-82AC-A44F-80D8-FB9EB6A9C72D}"/>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27E2F006-E6A4-A645-8FB6-4B53E60ACE80}"/>
              </a:ext>
            </a:extLst>
          </p:cNvPr>
          <p:cNvSpPr>
            <a:spLocks noGrp="1"/>
          </p:cNvSpPr>
          <p:nvPr>
            <p:ph type="sldNum" sz="quarter" idx="12"/>
          </p:nvPr>
        </p:nvSpPr>
        <p:spPr/>
        <p:txBody>
          <a:bodyPr/>
          <a:lstStyle/>
          <a:p>
            <a:fld id="{372296CB-DB91-DB49-896D-B77641C05AA8}" type="slidenum">
              <a:rPr lang="es-EC" smtClean="0"/>
              <a:t>‹Nº›</a:t>
            </a:fld>
            <a:endParaRPr lang="es-EC"/>
          </a:p>
        </p:txBody>
      </p:sp>
    </p:spTree>
    <p:extLst>
      <p:ext uri="{BB962C8B-B14F-4D97-AF65-F5344CB8AC3E}">
        <p14:creationId xmlns:p14="http://schemas.microsoft.com/office/powerpoint/2010/main" val="2691311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038DA9-EB17-9D4A-A8B2-5B5D7DD6B545}"/>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9E72A2EF-1DDF-B54E-A957-F9C411531053}"/>
              </a:ext>
            </a:extLst>
          </p:cNvPr>
          <p:cNvSpPr>
            <a:spLocks noGrp="1"/>
          </p:cNvSpPr>
          <p:nvPr>
            <p:ph sz="half" idx="1"/>
          </p:nvPr>
        </p:nvSpPr>
        <p:spPr>
          <a:xfrm>
            <a:off x="838200" y="1825625"/>
            <a:ext cx="5181600" cy="4351338"/>
          </a:xfrm>
        </p:spPr>
        <p:txBody>
          <a:bodyPr/>
          <a:lstStyle/>
          <a:p>
            <a:r>
              <a:rPr lang="es-ES"/>
              <a:t>Editar los estilos de texto del patrón
Segundo nivel
Tercer nivel
Cuarto nivel
Quinto nivel</a:t>
            </a:r>
            <a:endParaRPr lang="es-EC"/>
          </a:p>
        </p:txBody>
      </p:sp>
      <p:sp>
        <p:nvSpPr>
          <p:cNvPr id="4" name="Marcador de contenido 3">
            <a:extLst>
              <a:ext uri="{FF2B5EF4-FFF2-40B4-BE49-F238E27FC236}">
                <a16:creationId xmlns:a16="http://schemas.microsoft.com/office/drawing/2014/main" id="{5A3DD0D8-AD6F-4C41-A187-5F907FF75909}"/>
              </a:ext>
            </a:extLst>
          </p:cNvPr>
          <p:cNvSpPr>
            <a:spLocks noGrp="1"/>
          </p:cNvSpPr>
          <p:nvPr>
            <p:ph sz="half" idx="2"/>
          </p:nvPr>
        </p:nvSpPr>
        <p:spPr>
          <a:xfrm>
            <a:off x="6172200" y="1825625"/>
            <a:ext cx="5181600" cy="4351338"/>
          </a:xfrm>
        </p:spPr>
        <p:txBody>
          <a:bodyPr/>
          <a:lstStyle/>
          <a:p>
            <a:r>
              <a:rPr lang="es-ES"/>
              <a:t>Editar los estilos de texto del patrón
Segundo nivel
Tercer nivel
Cuarto nivel
Quinto nivel</a:t>
            </a:r>
            <a:endParaRPr lang="es-EC"/>
          </a:p>
        </p:txBody>
      </p:sp>
      <p:sp>
        <p:nvSpPr>
          <p:cNvPr id="5" name="Marcador de fecha 4">
            <a:extLst>
              <a:ext uri="{FF2B5EF4-FFF2-40B4-BE49-F238E27FC236}">
                <a16:creationId xmlns:a16="http://schemas.microsoft.com/office/drawing/2014/main" id="{29F1CF9B-B447-7A43-9641-556D035E6B02}"/>
              </a:ext>
            </a:extLst>
          </p:cNvPr>
          <p:cNvSpPr>
            <a:spLocks noGrp="1"/>
          </p:cNvSpPr>
          <p:nvPr>
            <p:ph type="dt" sz="half" idx="10"/>
          </p:nvPr>
        </p:nvSpPr>
        <p:spPr/>
        <p:txBody>
          <a:bodyPr/>
          <a:lstStyle/>
          <a:p>
            <a:fld id="{46D6884F-92BF-5B42-8275-E946B5D4C43B}" type="datetimeFigureOut">
              <a:rPr lang="es-EC" smtClean="0"/>
              <a:t>29/5/23</a:t>
            </a:fld>
            <a:endParaRPr lang="es-EC"/>
          </a:p>
        </p:txBody>
      </p:sp>
      <p:sp>
        <p:nvSpPr>
          <p:cNvPr id="6" name="Marcador de pie de página 5">
            <a:extLst>
              <a:ext uri="{FF2B5EF4-FFF2-40B4-BE49-F238E27FC236}">
                <a16:creationId xmlns:a16="http://schemas.microsoft.com/office/drawing/2014/main" id="{F2A949C3-4D4C-3341-A4F9-2F6A3E6F3B4A}"/>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C244C473-3DD7-9447-82F4-B143345C6B8B}"/>
              </a:ext>
            </a:extLst>
          </p:cNvPr>
          <p:cNvSpPr>
            <a:spLocks noGrp="1"/>
          </p:cNvSpPr>
          <p:nvPr>
            <p:ph type="sldNum" sz="quarter" idx="12"/>
          </p:nvPr>
        </p:nvSpPr>
        <p:spPr/>
        <p:txBody>
          <a:bodyPr/>
          <a:lstStyle/>
          <a:p>
            <a:fld id="{372296CB-DB91-DB49-896D-B77641C05AA8}" type="slidenum">
              <a:rPr lang="es-EC" smtClean="0"/>
              <a:t>‹Nº›</a:t>
            </a:fld>
            <a:endParaRPr lang="es-EC"/>
          </a:p>
        </p:txBody>
      </p:sp>
    </p:spTree>
    <p:extLst>
      <p:ext uri="{BB962C8B-B14F-4D97-AF65-F5344CB8AC3E}">
        <p14:creationId xmlns:p14="http://schemas.microsoft.com/office/powerpoint/2010/main" val="1593991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181150-74CD-AA44-87D1-E1019710328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7F7993C1-A6EF-9F49-859E-8BC2756F77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EC"/>
          </a:p>
        </p:txBody>
      </p:sp>
      <p:sp>
        <p:nvSpPr>
          <p:cNvPr id="4" name="Marcador de contenido 3">
            <a:extLst>
              <a:ext uri="{FF2B5EF4-FFF2-40B4-BE49-F238E27FC236}">
                <a16:creationId xmlns:a16="http://schemas.microsoft.com/office/drawing/2014/main" id="{48F05465-5AF7-2541-8F68-EDFE77B6E416}"/>
              </a:ext>
            </a:extLst>
          </p:cNvPr>
          <p:cNvSpPr>
            <a:spLocks noGrp="1"/>
          </p:cNvSpPr>
          <p:nvPr>
            <p:ph sz="half" idx="2"/>
          </p:nvPr>
        </p:nvSpPr>
        <p:spPr>
          <a:xfrm>
            <a:off x="839788" y="2505075"/>
            <a:ext cx="5157787" cy="3684588"/>
          </a:xfrm>
        </p:spPr>
        <p:txBody>
          <a:bodyPr/>
          <a:lstStyle/>
          <a:p>
            <a:r>
              <a:rPr lang="es-ES"/>
              <a:t>Editar los estilos de texto del patrón
Segundo nivel
Tercer nivel
Cuarto nivel
Quinto nivel</a:t>
            </a:r>
            <a:endParaRPr lang="es-EC"/>
          </a:p>
        </p:txBody>
      </p:sp>
      <p:sp>
        <p:nvSpPr>
          <p:cNvPr id="5" name="Marcador de texto 4">
            <a:extLst>
              <a:ext uri="{FF2B5EF4-FFF2-40B4-BE49-F238E27FC236}">
                <a16:creationId xmlns:a16="http://schemas.microsoft.com/office/drawing/2014/main" id="{82C773B2-CD6D-384B-9288-5576159A28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EC"/>
          </a:p>
        </p:txBody>
      </p:sp>
      <p:sp>
        <p:nvSpPr>
          <p:cNvPr id="6" name="Marcador de contenido 5">
            <a:extLst>
              <a:ext uri="{FF2B5EF4-FFF2-40B4-BE49-F238E27FC236}">
                <a16:creationId xmlns:a16="http://schemas.microsoft.com/office/drawing/2014/main" id="{FDE1A249-AB29-9940-AE79-2E1B81E427CA}"/>
              </a:ext>
            </a:extLst>
          </p:cNvPr>
          <p:cNvSpPr>
            <a:spLocks noGrp="1"/>
          </p:cNvSpPr>
          <p:nvPr>
            <p:ph sz="quarter" idx="4"/>
          </p:nvPr>
        </p:nvSpPr>
        <p:spPr>
          <a:xfrm>
            <a:off x="6172200" y="2505075"/>
            <a:ext cx="5183188" cy="3684588"/>
          </a:xfrm>
        </p:spPr>
        <p:txBody>
          <a:bodyPr/>
          <a:lstStyle/>
          <a:p>
            <a:r>
              <a:rPr lang="es-ES"/>
              <a:t>Editar los estilos de texto del patrón
Segundo nivel
Tercer nivel
Cuarto nivel
Quinto nivel</a:t>
            </a:r>
            <a:endParaRPr lang="es-EC"/>
          </a:p>
        </p:txBody>
      </p:sp>
      <p:sp>
        <p:nvSpPr>
          <p:cNvPr id="7" name="Marcador de fecha 6">
            <a:extLst>
              <a:ext uri="{FF2B5EF4-FFF2-40B4-BE49-F238E27FC236}">
                <a16:creationId xmlns:a16="http://schemas.microsoft.com/office/drawing/2014/main" id="{532B59F9-A9EF-194E-A06C-85086E34DDC7}"/>
              </a:ext>
            </a:extLst>
          </p:cNvPr>
          <p:cNvSpPr>
            <a:spLocks noGrp="1"/>
          </p:cNvSpPr>
          <p:nvPr>
            <p:ph type="dt" sz="half" idx="10"/>
          </p:nvPr>
        </p:nvSpPr>
        <p:spPr/>
        <p:txBody>
          <a:bodyPr/>
          <a:lstStyle/>
          <a:p>
            <a:fld id="{46D6884F-92BF-5B42-8275-E946B5D4C43B}" type="datetimeFigureOut">
              <a:rPr lang="es-EC" smtClean="0"/>
              <a:t>29/5/23</a:t>
            </a:fld>
            <a:endParaRPr lang="es-EC"/>
          </a:p>
        </p:txBody>
      </p:sp>
      <p:sp>
        <p:nvSpPr>
          <p:cNvPr id="8" name="Marcador de pie de página 7">
            <a:extLst>
              <a:ext uri="{FF2B5EF4-FFF2-40B4-BE49-F238E27FC236}">
                <a16:creationId xmlns:a16="http://schemas.microsoft.com/office/drawing/2014/main" id="{957C7BAA-FB90-BF4B-8354-5EFFD07EDD90}"/>
              </a:ext>
            </a:extLst>
          </p:cNvPr>
          <p:cNvSpPr>
            <a:spLocks noGrp="1"/>
          </p:cNvSpPr>
          <p:nvPr>
            <p:ph type="ftr" sz="quarter" idx="11"/>
          </p:nvPr>
        </p:nvSpPr>
        <p:spPr/>
        <p:txBody>
          <a:bodyPr/>
          <a:lstStyle/>
          <a:p>
            <a:endParaRPr lang="es-EC"/>
          </a:p>
        </p:txBody>
      </p:sp>
      <p:sp>
        <p:nvSpPr>
          <p:cNvPr id="9" name="Marcador de número de diapositiva 8">
            <a:extLst>
              <a:ext uri="{FF2B5EF4-FFF2-40B4-BE49-F238E27FC236}">
                <a16:creationId xmlns:a16="http://schemas.microsoft.com/office/drawing/2014/main" id="{555DF682-B12A-D747-B850-3243A70E7175}"/>
              </a:ext>
            </a:extLst>
          </p:cNvPr>
          <p:cNvSpPr>
            <a:spLocks noGrp="1"/>
          </p:cNvSpPr>
          <p:nvPr>
            <p:ph type="sldNum" sz="quarter" idx="12"/>
          </p:nvPr>
        </p:nvSpPr>
        <p:spPr/>
        <p:txBody>
          <a:bodyPr/>
          <a:lstStyle/>
          <a:p>
            <a:fld id="{372296CB-DB91-DB49-896D-B77641C05AA8}" type="slidenum">
              <a:rPr lang="es-EC" smtClean="0"/>
              <a:t>‹Nº›</a:t>
            </a:fld>
            <a:endParaRPr lang="es-EC"/>
          </a:p>
        </p:txBody>
      </p:sp>
    </p:spTree>
    <p:extLst>
      <p:ext uri="{BB962C8B-B14F-4D97-AF65-F5344CB8AC3E}">
        <p14:creationId xmlns:p14="http://schemas.microsoft.com/office/powerpoint/2010/main" val="2891440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8CBF42-2FC6-6149-952F-A2013417C6F8}"/>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fecha 2">
            <a:extLst>
              <a:ext uri="{FF2B5EF4-FFF2-40B4-BE49-F238E27FC236}">
                <a16:creationId xmlns:a16="http://schemas.microsoft.com/office/drawing/2014/main" id="{D0D123D1-19CA-964B-AF1D-45D43D897251}"/>
              </a:ext>
            </a:extLst>
          </p:cNvPr>
          <p:cNvSpPr>
            <a:spLocks noGrp="1"/>
          </p:cNvSpPr>
          <p:nvPr>
            <p:ph type="dt" sz="half" idx="10"/>
          </p:nvPr>
        </p:nvSpPr>
        <p:spPr/>
        <p:txBody>
          <a:bodyPr/>
          <a:lstStyle/>
          <a:p>
            <a:fld id="{46D6884F-92BF-5B42-8275-E946B5D4C43B}" type="datetimeFigureOut">
              <a:rPr lang="es-EC" smtClean="0"/>
              <a:t>29/5/23</a:t>
            </a:fld>
            <a:endParaRPr lang="es-EC"/>
          </a:p>
        </p:txBody>
      </p:sp>
      <p:sp>
        <p:nvSpPr>
          <p:cNvPr id="4" name="Marcador de pie de página 3">
            <a:extLst>
              <a:ext uri="{FF2B5EF4-FFF2-40B4-BE49-F238E27FC236}">
                <a16:creationId xmlns:a16="http://schemas.microsoft.com/office/drawing/2014/main" id="{9ADE6D5D-81E2-7A4F-973E-897CD0447159}"/>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4F8E203D-F183-E040-94E7-C578FF1EC174}"/>
              </a:ext>
            </a:extLst>
          </p:cNvPr>
          <p:cNvSpPr>
            <a:spLocks noGrp="1"/>
          </p:cNvSpPr>
          <p:nvPr>
            <p:ph type="sldNum" sz="quarter" idx="12"/>
          </p:nvPr>
        </p:nvSpPr>
        <p:spPr/>
        <p:txBody>
          <a:bodyPr/>
          <a:lstStyle/>
          <a:p>
            <a:fld id="{372296CB-DB91-DB49-896D-B77641C05AA8}" type="slidenum">
              <a:rPr lang="es-EC" smtClean="0"/>
              <a:t>‹Nº›</a:t>
            </a:fld>
            <a:endParaRPr lang="es-EC"/>
          </a:p>
        </p:txBody>
      </p:sp>
    </p:spTree>
    <p:extLst>
      <p:ext uri="{BB962C8B-B14F-4D97-AF65-F5344CB8AC3E}">
        <p14:creationId xmlns:p14="http://schemas.microsoft.com/office/powerpoint/2010/main" val="3563723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1C0B982-0C95-714E-B1AB-56A89EC89FD2}"/>
              </a:ext>
            </a:extLst>
          </p:cNvPr>
          <p:cNvSpPr>
            <a:spLocks noGrp="1"/>
          </p:cNvSpPr>
          <p:nvPr>
            <p:ph type="dt" sz="half" idx="10"/>
          </p:nvPr>
        </p:nvSpPr>
        <p:spPr/>
        <p:txBody>
          <a:bodyPr/>
          <a:lstStyle/>
          <a:p>
            <a:fld id="{46D6884F-92BF-5B42-8275-E946B5D4C43B}" type="datetimeFigureOut">
              <a:rPr lang="es-EC" smtClean="0"/>
              <a:t>29/5/23</a:t>
            </a:fld>
            <a:endParaRPr lang="es-EC"/>
          </a:p>
        </p:txBody>
      </p:sp>
      <p:sp>
        <p:nvSpPr>
          <p:cNvPr id="3" name="Marcador de pie de página 2">
            <a:extLst>
              <a:ext uri="{FF2B5EF4-FFF2-40B4-BE49-F238E27FC236}">
                <a16:creationId xmlns:a16="http://schemas.microsoft.com/office/drawing/2014/main" id="{D50127C6-2FA3-5A43-8766-CC9A3F3863B2}"/>
              </a:ext>
            </a:extLst>
          </p:cNvPr>
          <p:cNvSpPr>
            <a:spLocks noGrp="1"/>
          </p:cNvSpPr>
          <p:nvPr>
            <p:ph type="ftr" sz="quarter" idx="11"/>
          </p:nvPr>
        </p:nvSpPr>
        <p:spPr/>
        <p:txBody>
          <a:bodyPr/>
          <a:lstStyle/>
          <a:p>
            <a:endParaRPr lang="es-EC"/>
          </a:p>
        </p:txBody>
      </p:sp>
      <p:sp>
        <p:nvSpPr>
          <p:cNvPr id="4" name="Marcador de número de diapositiva 3">
            <a:extLst>
              <a:ext uri="{FF2B5EF4-FFF2-40B4-BE49-F238E27FC236}">
                <a16:creationId xmlns:a16="http://schemas.microsoft.com/office/drawing/2014/main" id="{2EEB46FB-1E1B-1442-8FA9-17FB9537C7C6}"/>
              </a:ext>
            </a:extLst>
          </p:cNvPr>
          <p:cNvSpPr>
            <a:spLocks noGrp="1"/>
          </p:cNvSpPr>
          <p:nvPr>
            <p:ph type="sldNum" sz="quarter" idx="12"/>
          </p:nvPr>
        </p:nvSpPr>
        <p:spPr/>
        <p:txBody>
          <a:bodyPr/>
          <a:lstStyle/>
          <a:p>
            <a:fld id="{372296CB-DB91-DB49-896D-B77641C05AA8}" type="slidenum">
              <a:rPr lang="es-EC" smtClean="0"/>
              <a:t>‹Nº›</a:t>
            </a:fld>
            <a:endParaRPr lang="es-EC"/>
          </a:p>
        </p:txBody>
      </p:sp>
    </p:spTree>
    <p:extLst>
      <p:ext uri="{BB962C8B-B14F-4D97-AF65-F5344CB8AC3E}">
        <p14:creationId xmlns:p14="http://schemas.microsoft.com/office/powerpoint/2010/main" val="485000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168017-94B1-2B43-9D0D-78CAD8DAB32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31BFD2CC-DEFC-064B-B6C1-A9068F5FDC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s-ES"/>
              <a:t>Editar los estilos de texto del patrón
Segundo nivel
Tercer nivel
Cuarto nivel
Quinto nivel</a:t>
            </a:r>
            <a:endParaRPr lang="es-EC"/>
          </a:p>
        </p:txBody>
      </p:sp>
      <p:sp>
        <p:nvSpPr>
          <p:cNvPr id="4" name="Marcador de texto 3">
            <a:extLst>
              <a:ext uri="{FF2B5EF4-FFF2-40B4-BE49-F238E27FC236}">
                <a16:creationId xmlns:a16="http://schemas.microsoft.com/office/drawing/2014/main" id="{93B07468-028B-5241-8B33-3354691FCD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EC"/>
          </a:p>
        </p:txBody>
      </p:sp>
      <p:sp>
        <p:nvSpPr>
          <p:cNvPr id="5" name="Marcador de fecha 4">
            <a:extLst>
              <a:ext uri="{FF2B5EF4-FFF2-40B4-BE49-F238E27FC236}">
                <a16:creationId xmlns:a16="http://schemas.microsoft.com/office/drawing/2014/main" id="{E1281C26-B8E9-BA4B-AE3D-261291570003}"/>
              </a:ext>
            </a:extLst>
          </p:cNvPr>
          <p:cNvSpPr>
            <a:spLocks noGrp="1"/>
          </p:cNvSpPr>
          <p:nvPr>
            <p:ph type="dt" sz="half" idx="10"/>
          </p:nvPr>
        </p:nvSpPr>
        <p:spPr/>
        <p:txBody>
          <a:bodyPr/>
          <a:lstStyle/>
          <a:p>
            <a:fld id="{46D6884F-92BF-5B42-8275-E946B5D4C43B}" type="datetimeFigureOut">
              <a:rPr lang="es-EC" smtClean="0"/>
              <a:t>29/5/23</a:t>
            </a:fld>
            <a:endParaRPr lang="es-EC"/>
          </a:p>
        </p:txBody>
      </p:sp>
      <p:sp>
        <p:nvSpPr>
          <p:cNvPr id="6" name="Marcador de pie de página 5">
            <a:extLst>
              <a:ext uri="{FF2B5EF4-FFF2-40B4-BE49-F238E27FC236}">
                <a16:creationId xmlns:a16="http://schemas.microsoft.com/office/drawing/2014/main" id="{C24F8F56-5B35-4148-86AE-1D1461C7A04A}"/>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63C078F6-7C33-294E-B97B-8591DA820234}"/>
              </a:ext>
            </a:extLst>
          </p:cNvPr>
          <p:cNvSpPr>
            <a:spLocks noGrp="1"/>
          </p:cNvSpPr>
          <p:nvPr>
            <p:ph type="sldNum" sz="quarter" idx="12"/>
          </p:nvPr>
        </p:nvSpPr>
        <p:spPr/>
        <p:txBody>
          <a:bodyPr/>
          <a:lstStyle/>
          <a:p>
            <a:fld id="{372296CB-DB91-DB49-896D-B77641C05AA8}" type="slidenum">
              <a:rPr lang="es-EC" smtClean="0"/>
              <a:t>‹Nº›</a:t>
            </a:fld>
            <a:endParaRPr lang="es-EC"/>
          </a:p>
        </p:txBody>
      </p:sp>
    </p:spTree>
    <p:extLst>
      <p:ext uri="{BB962C8B-B14F-4D97-AF65-F5344CB8AC3E}">
        <p14:creationId xmlns:p14="http://schemas.microsoft.com/office/powerpoint/2010/main" val="2086473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96A7DF-13E4-EB48-90A2-EFCE16DC1A6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a:extLst>
              <a:ext uri="{FF2B5EF4-FFF2-40B4-BE49-F238E27FC236}">
                <a16:creationId xmlns:a16="http://schemas.microsoft.com/office/drawing/2014/main" id="{96A06897-508C-D042-BCAB-069F5E8ADE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a:extLst>
              <a:ext uri="{FF2B5EF4-FFF2-40B4-BE49-F238E27FC236}">
                <a16:creationId xmlns:a16="http://schemas.microsoft.com/office/drawing/2014/main" id="{F8815306-1163-364E-A618-9C08B4E6E1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EC"/>
          </a:p>
        </p:txBody>
      </p:sp>
      <p:sp>
        <p:nvSpPr>
          <p:cNvPr id="5" name="Marcador de fecha 4">
            <a:extLst>
              <a:ext uri="{FF2B5EF4-FFF2-40B4-BE49-F238E27FC236}">
                <a16:creationId xmlns:a16="http://schemas.microsoft.com/office/drawing/2014/main" id="{E02169F3-9852-F64D-8827-84BDB5F8C9BB}"/>
              </a:ext>
            </a:extLst>
          </p:cNvPr>
          <p:cNvSpPr>
            <a:spLocks noGrp="1"/>
          </p:cNvSpPr>
          <p:nvPr>
            <p:ph type="dt" sz="half" idx="10"/>
          </p:nvPr>
        </p:nvSpPr>
        <p:spPr/>
        <p:txBody>
          <a:bodyPr/>
          <a:lstStyle/>
          <a:p>
            <a:fld id="{46D6884F-92BF-5B42-8275-E946B5D4C43B}" type="datetimeFigureOut">
              <a:rPr lang="es-EC" smtClean="0"/>
              <a:t>29/5/23</a:t>
            </a:fld>
            <a:endParaRPr lang="es-EC"/>
          </a:p>
        </p:txBody>
      </p:sp>
      <p:sp>
        <p:nvSpPr>
          <p:cNvPr id="6" name="Marcador de pie de página 5">
            <a:extLst>
              <a:ext uri="{FF2B5EF4-FFF2-40B4-BE49-F238E27FC236}">
                <a16:creationId xmlns:a16="http://schemas.microsoft.com/office/drawing/2014/main" id="{CA78BEA8-D13B-834F-8173-0C666BAA1D5A}"/>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F5CD3AC0-D40C-AE47-8A8A-AAC204F212D8}"/>
              </a:ext>
            </a:extLst>
          </p:cNvPr>
          <p:cNvSpPr>
            <a:spLocks noGrp="1"/>
          </p:cNvSpPr>
          <p:nvPr>
            <p:ph type="sldNum" sz="quarter" idx="12"/>
          </p:nvPr>
        </p:nvSpPr>
        <p:spPr/>
        <p:txBody>
          <a:bodyPr/>
          <a:lstStyle/>
          <a:p>
            <a:fld id="{372296CB-DB91-DB49-896D-B77641C05AA8}" type="slidenum">
              <a:rPr lang="es-EC" smtClean="0"/>
              <a:t>‹Nº›</a:t>
            </a:fld>
            <a:endParaRPr lang="es-EC"/>
          </a:p>
        </p:txBody>
      </p:sp>
    </p:spTree>
    <p:extLst>
      <p:ext uri="{BB962C8B-B14F-4D97-AF65-F5344CB8AC3E}">
        <p14:creationId xmlns:p14="http://schemas.microsoft.com/office/powerpoint/2010/main" val="1084600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D70AA55-5213-F845-B306-09B995B60C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B6B0DCCF-93DD-EF4D-80FD-5E0C37D54D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es-ES"/>
              <a:t>Editar los estilos de texto del patrón
Segundo nivel
Tercer nivel
Cuarto nivel
Quinto nivel</a:t>
            </a:r>
            <a:endParaRPr lang="es-EC"/>
          </a:p>
        </p:txBody>
      </p:sp>
      <p:sp>
        <p:nvSpPr>
          <p:cNvPr id="4" name="Marcador de fecha 3">
            <a:extLst>
              <a:ext uri="{FF2B5EF4-FFF2-40B4-BE49-F238E27FC236}">
                <a16:creationId xmlns:a16="http://schemas.microsoft.com/office/drawing/2014/main" id="{C0B4353A-B4D9-AD45-ABC9-3CF1624654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D6884F-92BF-5B42-8275-E946B5D4C43B}" type="datetimeFigureOut">
              <a:rPr lang="es-EC" smtClean="0"/>
              <a:t>29/5/23</a:t>
            </a:fld>
            <a:endParaRPr lang="es-EC"/>
          </a:p>
        </p:txBody>
      </p:sp>
      <p:sp>
        <p:nvSpPr>
          <p:cNvPr id="5" name="Marcador de pie de página 4">
            <a:extLst>
              <a:ext uri="{FF2B5EF4-FFF2-40B4-BE49-F238E27FC236}">
                <a16:creationId xmlns:a16="http://schemas.microsoft.com/office/drawing/2014/main" id="{6FC19883-9815-AF43-B976-7EEA0461BC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a:extLst>
              <a:ext uri="{FF2B5EF4-FFF2-40B4-BE49-F238E27FC236}">
                <a16:creationId xmlns:a16="http://schemas.microsoft.com/office/drawing/2014/main" id="{54C48240-A1FF-EC43-B336-AB24A78896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2296CB-DB91-DB49-896D-B77641C05AA8}" type="slidenum">
              <a:rPr lang="es-EC" smtClean="0"/>
              <a:t>‹Nº›</a:t>
            </a:fld>
            <a:endParaRPr lang="es-EC"/>
          </a:p>
        </p:txBody>
      </p:sp>
    </p:spTree>
    <p:extLst>
      <p:ext uri="{BB962C8B-B14F-4D97-AF65-F5344CB8AC3E}">
        <p14:creationId xmlns:p14="http://schemas.microsoft.com/office/powerpoint/2010/main" val="1628729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specialolympics.e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gruposifu.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observatoridiscapacitat.org/es/dia-mundial-esclerosis-multiple" TargetMode="External"/><Relationship Id="rId2" Type="http://schemas.openxmlformats.org/officeDocument/2006/relationships/hyperlink" Target="https://www.observatoridiscapacitat.org/es/la-toma-de-acido-folico-antes-del-embarazo-reduce-el-riesgo-tener-descendencia-con-espina-bifid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6D8ACE-EC12-7043-987C-E1A6CF75C368}"/>
              </a:ext>
            </a:extLst>
          </p:cNvPr>
          <p:cNvSpPr>
            <a:spLocks noGrp="1"/>
          </p:cNvSpPr>
          <p:nvPr>
            <p:ph type="ctrTitle"/>
          </p:nvPr>
        </p:nvSpPr>
        <p:spPr/>
        <p:txBody>
          <a:bodyPr/>
          <a:lstStyle/>
          <a:p>
            <a:r>
              <a:rPr lang="es-EC" dirty="0"/>
              <a:t>Discapacidades Física </a:t>
            </a:r>
          </a:p>
        </p:txBody>
      </p:sp>
      <p:sp>
        <p:nvSpPr>
          <p:cNvPr id="3" name="Subtítulo 2">
            <a:extLst>
              <a:ext uri="{FF2B5EF4-FFF2-40B4-BE49-F238E27FC236}">
                <a16:creationId xmlns:a16="http://schemas.microsoft.com/office/drawing/2014/main" id="{CF3ADFEF-4340-AC4E-BA43-B70FFDD5E86C}"/>
              </a:ext>
            </a:extLst>
          </p:cNvPr>
          <p:cNvSpPr>
            <a:spLocks noGrp="1"/>
          </p:cNvSpPr>
          <p:nvPr>
            <p:ph type="subTitle" idx="1"/>
          </p:nvPr>
        </p:nvSpPr>
        <p:spPr>
          <a:xfrm>
            <a:off x="569843" y="4847743"/>
            <a:ext cx="9144000" cy="1655762"/>
          </a:xfrm>
        </p:spPr>
        <p:txBody>
          <a:bodyPr/>
          <a:lstStyle/>
          <a:p>
            <a:pPr algn="l"/>
            <a:r>
              <a:rPr lang="es-EC" dirty="0"/>
              <a:t>PhD. Edda Lorenzo B.</a:t>
            </a:r>
          </a:p>
        </p:txBody>
      </p:sp>
    </p:spTree>
    <p:extLst>
      <p:ext uri="{BB962C8B-B14F-4D97-AF65-F5344CB8AC3E}">
        <p14:creationId xmlns:p14="http://schemas.microsoft.com/office/powerpoint/2010/main" val="2101213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393FAD-2119-5863-EA59-CD4EF15A776C}"/>
              </a:ext>
            </a:extLst>
          </p:cNvPr>
          <p:cNvSpPr>
            <a:spLocks noGrp="1"/>
          </p:cNvSpPr>
          <p:nvPr>
            <p:ph type="title"/>
          </p:nvPr>
        </p:nvSpPr>
        <p:spPr/>
        <p:txBody>
          <a:bodyPr/>
          <a:lstStyle/>
          <a:p>
            <a:r>
              <a:rPr lang="es-EC" b="0" i="0" dirty="0">
                <a:solidFill>
                  <a:srgbClr val="202124"/>
                </a:solidFill>
                <a:effectLst/>
                <a:latin typeface="Google Sans"/>
              </a:rPr>
              <a:t>¿Cómo influye la actividad física en personas con discapacidad?</a:t>
            </a:r>
            <a:endParaRPr lang="es-EC" dirty="0"/>
          </a:p>
        </p:txBody>
      </p:sp>
      <p:sp>
        <p:nvSpPr>
          <p:cNvPr id="3" name="Marcador de contenido 2">
            <a:extLst>
              <a:ext uri="{FF2B5EF4-FFF2-40B4-BE49-F238E27FC236}">
                <a16:creationId xmlns:a16="http://schemas.microsoft.com/office/drawing/2014/main" id="{07641831-8279-3DF3-6D24-D55303E50C34}"/>
              </a:ext>
            </a:extLst>
          </p:cNvPr>
          <p:cNvSpPr>
            <a:spLocks noGrp="1"/>
          </p:cNvSpPr>
          <p:nvPr>
            <p:ph idx="1"/>
          </p:nvPr>
        </p:nvSpPr>
        <p:spPr/>
        <p:txBody>
          <a:bodyPr/>
          <a:lstStyle/>
          <a:p>
            <a:r>
              <a:rPr lang="es-EC" b="0" i="0" dirty="0">
                <a:solidFill>
                  <a:srgbClr val="4D5156"/>
                </a:solidFill>
                <a:effectLst/>
                <a:latin typeface="Google Sans"/>
              </a:rPr>
              <a:t>En el caso de las personas con discapacidades, la actividad física puede servir de apoyo para las actividades de la vida diaria y la independencia de la persona. </a:t>
            </a:r>
            <a:r>
              <a:rPr lang="es-EC" b="0" i="0" dirty="0">
                <a:solidFill>
                  <a:srgbClr val="040C28"/>
                </a:solidFill>
                <a:effectLst/>
                <a:latin typeface="Google Sans"/>
              </a:rPr>
              <a:t>Cualquier cantidad de actividad física que acelere los latidos del corazón puede mejorar su salud</a:t>
            </a:r>
            <a:r>
              <a:rPr lang="es-EC" b="0" i="0" dirty="0">
                <a:solidFill>
                  <a:srgbClr val="4D5156"/>
                </a:solidFill>
                <a:effectLst/>
                <a:latin typeface="Google Sans"/>
              </a:rPr>
              <a:t>. Algo de actividad es mejor que nada.</a:t>
            </a:r>
            <a:endParaRPr lang="es-EC" dirty="0"/>
          </a:p>
        </p:txBody>
      </p:sp>
    </p:spTree>
    <p:extLst>
      <p:ext uri="{BB962C8B-B14F-4D97-AF65-F5344CB8AC3E}">
        <p14:creationId xmlns:p14="http://schemas.microsoft.com/office/powerpoint/2010/main" val="3010899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ABFCAF-C7DC-15FF-2181-269474DDD0C9}"/>
              </a:ext>
            </a:extLst>
          </p:cNvPr>
          <p:cNvSpPr>
            <a:spLocks noGrp="1"/>
          </p:cNvSpPr>
          <p:nvPr>
            <p:ph type="title"/>
          </p:nvPr>
        </p:nvSpPr>
        <p:spPr/>
        <p:txBody>
          <a:bodyPr>
            <a:normAutofit fontScale="90000"/>
          </a:bodyPr>
          <a:lstStyle/>
          <a:p>
            <a:r>
              <a:rPr lang="es-EC" b="0" i="0" dirty="0">
                <a:solidFill>
                  <a:srgbClr val="202124"/>
                </a:solidFill>
                <a:effectLst/>
                <a:latin typeface="Google Sans"/>
              </a:rPr>
              <a:t>¿Qué importancia tiene la práctica de la educación física en los estudiantes con discapacidad?</a:t>
            </a:r>
            <a:endParaRPr lang="es-EC" dirty="0"/>
          </a:p>
        </p:txBody>
      </p:sp>
      <p:sp>
        <p:nvSpPr>
          <p:cNvPr id="3" name="Marcador de contenido 2">
            <a:extLst>
              <a:ext uri="{FF2B5EF4-FFF2-40B4-BE49-F238E27FC236}">
                <a16:creationId xmlns:a16="http://schemas.microsoft.com/office/drawing/2014/main" id="{6C75871B-96E3-CFEB-4F1A-BBBD51B4EC9C}"/>
              </a:ext>
            </a:extLst>
          </p:cNvPr>
          <p:cNvSpPr>
            <a:spLocks noGrp="1"/>
          </p:cNvSpPr>
          <p:nvPr>
            <p:ph idx="1"/>
          </p:nvPr>
        </p:nvSpPr>
        <p:spPr/>
        <p:txBody>
          <a:bodyPr/>
          <a:lstStyle/>
          <a:p>
            <a:r>
              <a:rPr lang="es-EC" b="0" i="0" dirty="0">
                <a:solidFill>
                  <a:srgbClr val="4D5156"/>
                </a:solidFill>
                <a:effectLst/>
                <a:latin typeface="Google Sans"/>
              </a:rPr>
              <a:t>La práctica de ejercicio </a:t>
            </a:r>
            <a:r>
              <a:rPr lang="es-EC" b="0" i="0" dirty="0">
                <a:solidFill>
                  <a:srgbClr val="040C28"/>
                </a:solidFill>
                <a:effectLst/>
                <a:latin typeface="Google Sans"/>
              </a:rPr>
              <a:t>proporciona a los niños con discapacidad un mejor desarrollo de sus habilidades físicas y mentales</a:t>
            </a:r>
            <a:r>
              <a:rPr lang="es-EC" b="0" i="0" dirty="0">
                <a:solidFill>
                  <a:srgbClr val="4D5156"/>
                </a:solidFill>
                <a:effectLst/>
                <a:latin typeface="Google Sans"/>
              </a:rPr>
              <a:t>, y es de gran ayuda tanto ellos como para su familia.</a:t>
            </a:r>
            <a:endParaRPr lang="es-EC" dirty="0"/>
          </a:p>
        </p:txBody>
      </p:sp>
    </p:spTree>
    <p:extLst>
      <p:ext uri="{BB962C8B-B14F-4D97-AF65-F5344CB8AC3E}">
        <p14:creationId xmlns:p14="http://schemas.microsoft.com/office/powerpoint/2010/main" val="755380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800DAB-FD11-3264-E130-05F55B62457B}"/>
              </a:ext>
            </a:extLst>
          </p:cNvPr>
          <p:cNvSpPr>
            <a:spLocks noGrp="1"/>
          </p:cNvSpPr>
          <p:nvPr>
            <p:ph type="title"/>
          </p:nvPr>
        </p:nvSpPr>
        <p:spPr/>
        <p:txBody>
          <a:bodyPr/>
          <a:lstStyle/>
          <a:p>
            <a:r>
              <a:rPr lang="es-EC" b="0" i="0" dirty="0">
                <a:solidFill>
                  <a:srgbClr val="202124"/>
                </a:solidFill>
                <a:effectLst/>
                <a:latin typeface="Google Sans"/>
              </a:rPr>
              <a:t>¿Cuál es el objetivo de la actividad fisica adaptada?</a:t>
            </a:r>
            <a:endParaRPr lang="es-EC" dirty="0"/>
          </a:p>
        </p:txBody>
      </p:sp>
      <p:sp>
        <p:nvSpPr>
          <p:cNvPr id="3" name="Marcador de contenido 2">
            <a:extLst>
              <a:ext uri="{FF2B5EF4-FFF2-40B4-BE49-F238E27FC236}">
                <a16:creationId xmlns:a16="http://schemas.microsoft.com/office/drawing/2014/main" id="{6A533D84-97BC-5726-63A9-DA9AD6B20669}"/>
              </a:ext>
            </a:extLst>
          </p:cNvPr>
          <p:cNvSpPr>
            <a:spLocks noGrp="1"/>
          </p:cNvSpPr>
          <p:nvPr>
            <p:ph idx="1"/>
          </p:nvPr>
        </p:nvSpPr>
        <p:spPr/>
        <p:txBody>
          <a:bodyPr/>
          <a:lstStyle/>
          <a:p>
            <a:pPr algn="l"/>
            <a:br>
              <a:rPr lang="es-EC" b="0" i="0" dirty="0">
                <a:solidFill>
                  <a:srgbClr val="202124"/>
                </a:solidFill>
                <a:effectLst/>
                <a:latin typeface="arial" panose="020B0604020202020204" pitchFamily="34" charset="0"/>
              </a:rPr>
            </a:br>
            <a:endParaRPr lang="es-EC" b="0" i="0" dirty="0">
              <a:solidFill>
                <a:srgbClr val="202124"/>
              </a:solidFill>
              <a:effectLst/>
              <a:latin typeface="arial" panose="020B0604020202020204" pitchFamily="34" charset="0"/>
            </a:endParaRPr>
          </a:p>
          <a:p>
            <a:pPr algn="l"/>
            <a:r>
              <a:rPr lang="es-EC" b="0" i="0" dirty="0">
                <a:solidFill>
                  <a:srgbClr val="4D5156"/>
                </a:solidFill>
                <a:effectLst/>
                <a:latin typeface="Google Sans"/>
              </a:rPr>
              <a:t>Dentro de los </a:t>
            </a:r>
            <a:r>
              <a:rPr lang="es-EC" b="0" i="0" dirty="0">
                <a:solidFill>
                  <a:srgbClr val="040C28"/>
                </a:solidFill>
                <a:effectLst/>
                <a:latin typeface="Google Sans"/>
              </a:rPr>
              <a:t>objetivos de la actividad física adaptada</a:t>
            </a:r>
            <a:r>
              <a:rPr lang="es-EC" b="0" i="0" dirty="0">
                <a:solidFill>
                  <a:srgbClr val="4D5156"/>
                </a:solidFill>
                <a:effectLst/>
                <a:latin typeface="Google Sans"/>
              </a:rPr>
              <a:t>, la kinesióloga afirma que “se puede mejorar el control motor, coordinación y equilibrio a través de distintos tipos o herramientas de rehabilitación, incrementar las capacidades </a:t>
            </a:r>
            <a:r>
              <a:rPr lang="es-EC" b="0" i="0" dirty="0">
                <a:solidFill>
                  <a:srgbClr val="040C28"/>
                </a:solidFill>
                <a:effectLst/>
                <a:latin typeface="Google Sans"/>
              </a:rPr>
              <a:t>físicas</a:t>
            </a:r>
            <a:r>
              <a:rPr lang="es-EC" b="0" i="0" dirty="0">
                <a:solidFill>
                  <a:srgbClr val="4D5156"/>
                </a:solidFill>
                <a:effectLst/>
                <a:latin typeface="Google Sans"/>
              </a:rPr>
              <a:t> básicas, así </a:t>
            </a:r>
            <a:r>
              <a:rPr lang="es-EC" b="0" i="0" dirty="0">
                <a:solidFill>
                  <a:srgbClr val="040C28"/>
                </a:solidFill>
                <a:effectLst/>
                <a:latin typeface="Google Sans"/>
              </a:rPr>
              <a:t>como</a:t>
            </a:r>
            <a:r>
              <a:rPr lang="es-EC" b="0" i="0" dirty="0">
                <a:solidFill>
                  <a:srgbClr val="4D5156"/>
                </a:solidFill>
                <a:effectLst/>
                <a:latin typeface="Google Sans"/>
              </a:rPr>
              <a:t> la resistencia y disminuir niveles de fatiga</a:t>
            </a:r>
            <a:endParaRPr lang="es-EC" b="0" i="0" dirty="0">
              <a:solidFill>
                <a:srgbClr val="202124"/>
              </a:solidFill>
              <a:effectLst/>
              <a:latin typeface="arial" panose="020B0604020202020204" pitchFamily="34" charset="0"/>
            </a:endParaRPr>
          </a:p>
          <a:p>
            <a:endParaRPr lang="es-EC" dirty="0"/>
          </a:p>
        </p:txBody>
      </p:sp>
    </p:spTree>
    <p:extLst>
      <p:ext uri="{BB962C8B-B14F-4D97-AF65-F5344CB8AC3E}">
        <p14:creationId xmlns:p14="http://schemas.microsoft.com/office/powerpoint/2010/main" val="4179258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F26B73-A45F-500F-B480-9EF57329A6A1}"/>
              </a:ext>
            </a:extLst>
          </p:cNvPr>
          <p:cNvSpPr>
            <a:spLocks noGrp="1"/>
          </p:cNvSpPr>
          <p:nvPr>
            <p:ph type="title"/>
          </p:nvPr>
        </p:nvSpPr>
        <p:spPr/>
        <p:txBody>
          <a:bodyPr/>
          <a:lstStyle/>
          <a:p>
            <a:r>
              <a:rPr lang="es-EC" b="0" i="0" dirty="0">
                <a:solidFill>
                  <a:srgbClr val="202124"/>
                </a:solidFill>
                <a:effectLst/>
                <a:latin typeface="Google Sans"/>
              </a:rPr>
              <a:t>¿Cómo es el deporte en las personas con discapacidad?</a:t>
            </a:r>
            <a:endParaRPr lang="es-EC" dirty="0"/>
          </a:p>
        </p:txBody>
      </p:sp>
      <p:sp>
        <p:nvSpPr>
          <p:cNvPr id="3" name="Marcador de contenido 2">
            <a:extLst>
              <a:ext uri="{FF2B5EF4-FFF2-40B4-BE49-F238E27FC236}">
                <a16:creationId xmlns:a16="http://schemas.microsoft.com/office/drawing/2014/main" id="{2CDFEE79-B90A-0F57-E813-C2C3F003FDB0}"/>
              </a:ext>
            </a:extLst>
          </p:cNvPr>
          <p:cNvSpPr>
            <a:spLocks noGrp="1"/>
          </p:cNvSpPr>
          <p:nvPr>
            <p:ph idx="1"/>
          </p:nvPr>
        </p:nvSpPr>
        <p:spPr/>
        <p:txBody>
          <a:bodyPr/>
          <a:lstStyle/>
          <a:p>
            <a:r>
              <a:rPr lang="es-EC" dirty="0"/>
              <a:t>El </a:t>
            </a:r>
            <a:r>
              <a:rPr lang="es-EC" b="0" i="0" dirty="0">
                <a:solidFill>
                  <a:srgbClr val="4D5156"/>
                </a:solidFill>
                <a:effectLst/>
                <a:latin typeface="Google Sans"/>
              </a:rPr>
              <a:t> </a:t>
            </a:r>
            <a:r>
              <a:rPr lang="es-EC" b="0" i="0" dirty="0">
                <a:solidFill>
                  <a:srgbClr val="040C28"/>
                </a:solidFill>
                <a:effectLst/>
                <a:latin typeface="Google Sans"/>
              </a:rPr>
              <a:t>deporte</a:t>
            </a:r>
            <a:r>
              <a:rPr lang="es-EC" b="0" i="0" dirty="0">
                <a:solidFill>
                  <a:srgbClr val="4D5156"/>
                </a:solidFill>
                <a:effectLst/>
                <a:latin typeface="Google Sans"/>
              </a:rPr>
              <a:t> mejora la condición física (resistencia, velocidad, fuerza, movilidad), mejora la coordinación (orientación, equilibrio, reacción, percepción, adaptación, ritmo), previene las enfermedades por falta de movilidad y favorece la seguridad y flexibilidad de la </a:t>
            </a:r>
            <a:r>
              <a:rPr lang="es-EC" b="0" i="0" dirty="0">
                <a:solidFill>
                  <a:srgbClr val="040C28"/>
                </a:solidFill>
                <a:effectLst/>
                <a:latin typeface="Google Sans"/>
              </a:rPr>
              <a:t>persona con discapacidad</a:t>
            </a:r>
            <a:r>
              <a:rPr lang="es-EC" b="0" i="0" dirty="0">
                <a:solidFill>
                  <a:srgbClr val="4D5156"/>
                </a:solidFill>
                <a:effectLst/>
                <a:latin typeface="Google Sans"/>
              </a:rPr>
              <a:t> en su vida cotidiana.</a:t>
            </a:r>
            <a:endParaRPr lang="es-EC" dirty="0"/>
          </a:p>
        </p:txBody>
      </p:sp>
    </p:spTree>
    <p:extLst>
      <p:ext uri="{BB962C8B-B14F-4D97-AF65-F5344CB8AC3E}">
        <p14:creationId xmlns:p14="http://schemas.microsoft.com/office/powerpoint/2010/main" val="3337270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14798A-6315-EA89-A0EB-C3C92CC9E805}"/>
              </a:ext>
            </a:extLst>
          </p:cNvPr>
          <p:cNvSpPr>
            <a:spLocks noGrp="1"/>
          </p:cNvSpPr>
          <p:nvPr>
            <p:ph type="title"/>
          </p:nvPr>
        </p:nvSpPr>
        <p:spPr/>
        <p:txBody>
          <a:bodyPr/>
          <a:lstStyle/>
          <a:p>
            <a:r>
              <a:rPr lang="es-EC" dirty="0"/>
              <a:t>7 beneficios de la actividad fisica en personas con discapacidad</a:t>
            </a:r>
          </a:p>
        </p:txBody>
      </p:sp>
      <p:sp>
        <p:nvSpPr>
          <p:cNvPr id="3" name="Marcador de contenido 2">
            <a:extLst>
              <a:ext uri="{FF2B5EF4-FFF2-40B4-BE49-F238E27FC236}">
                <a16:creationId xmlns:a16="http://schemas.microsoft.com/office/drawing/2014/main" id="{115D9ADF-38CF-BD0C-8DD8-AF9EDDBC0A81}"/>
              </a:ext>
            </a:extLst>
          </p:cNvPr>
          <p:cNvSpPr>
            <a:spLocks noGrp="1"/>
          </p:cNvSpPr>
          <p:nvPr>
            <p:ph idx="1"/>
          </p:nvPr>
        </p:nvSpPr>
        <p:spPr/>
        <p:txBody>
          <a:bodyPr>
            <a:normAutofit fontScale="85000" lnSpcReduction="20000"/>
          </a:bodyPr>
          <a:lstStyle/>
          <a:p>
            <a:pPr algn="l"/>
            <a:r>
              <a:rPr lang="es-EC" b="1" i="0" dirty="0">
                <a:solidFill>
                  <a:srgbClr val="111111"/>
                </a:solidFill>
                <a:effectLst/>
                <a:latin typeface="Montserrat" pitchFamily="2" charset="77"/>
              </a:rPr>
              <a:t>Beneficios físicos</a:t>
            </a:r>
          </a:p>
          <a:p>
            <a:pPr algn="l"/>
            <a:r>
              <a:rPr lang="es-EC" b="0" i="0" dirty="0">
                <a:solidFill>
                  <a:srgbClr val="111111"/>
                </a:solidFill>
                <a:effectLst/>
                <a:latin typeface="Lato" panose="020F0502020204030203" pitchFamily="34" charset="0"/>
              </a:rPr>
              <a:t>mejora de la </a:t>
            </a:r>
            <a:r>
              <a:rPr lang="es-EC" b="1" i="0" dirty="0">
                <a:solidFill>
                  <a:srgbClr val="111111"/>
                </a:solidFill>
                <a:effectLst/>
                <a:latin typeface="Lato" panose="020F0502020204030203" pitchFamily="34" charset="0"/>
              </a:rPr>
              <a:t>circulación de la sangre, el desarrollo de la musculatura y un mejor equilibrio y coordinación</a:t>
            </a:r>
            <a:r>
              <a:rPr lang="es-EC" b="0" i="0" dirty="0">
                <a:solidFill>
                  <a:srgbClr val="111111"/>
                </a:solidFill>
                <a:effectLst/>
                <a:latin typeface="Lato" panose="020F0502020204030203" pitchFamily="34" charset="0"/>
              </a:rPr>
              <a:t>.</a:t>
            </a:r>
          </a:p>
          <a:p>
            <a:pPr algn="l"/>
            <a:r>
              <a:rPr lang="es-EC" b="0" i="0" dirty="0">
                <a:solidFill>
                  <a:srgbClr val="111111"/>
                </a:solidFill>
                <a:effectLst/>
                <a:latin typeface="Lato" panose="020F0502020204030203" pitchFamily="34" charset="0"/>
              </a:rPr>
              <a:t>El deporte mejora la condición física (resistencia, velocidad, fuerza, movilidad), mejora la coordinación (orientación, equilibrio, reacción, percepción, adaptación, ritmo), previene las enfermedades por falta de movilidad y favorece la seguridad y flexibilidad de la persona con discapacidad en su vida cotidiana.</a:t>
            </a:r>
          </a:p>
          <a:p>
            <a:pPr algn="l"/>
            <a:r>
              <a:rPr lang="es-EC" b="0" i="0" dirty="0">
                <a:solidFill>
                  <a:srgbClr val="111111"/>
                </a:solidFill>
                <a:effectLst/>
                <a:latin typeface="Lato" panose="020F0502020204030203" pitchFamily="34" charset="0"/>
              </a:rPr>
              <a:t>Hay una larga lista de deportes específicos para estas personas como la boccia, baloncesto en silla de ruedas, tenis en silla de ruedas o </a:t>
            </a:r>
            <a:r>
              <a:rPr lang="es-EC" b="0" i="1" dirty="0">
                <a:solidFill>
                  <a:srgbClr val="111111"/>
                </a:solidFill>
                <a:effectLst/>
                <a:latin typeface="Lato" panose="020F0502020204030203" pitchFamily="34" charset="0"/>
              </a:rPr>
              <a:t>goalball</a:t>
            </a:r>
            <a:r>
              <a:rPr lang="es-EC" b="0" i="0" dirty="0">
                <a:solidFill>
                  <a:srgbClr val="111111"/>
                </a:solidFill>
                <a:effectLst/>
                <a:latin typeface="Lato" panose="020F0502020204030203" pitchFamily="34" charset="0"/>
              </a:rPr>
              <a:t>, y otros deportes adaptados como la natación, el atletismo, la halterofilia, la esgrima o el fútbol. Todos son una oportunidad para la mejora de las cualidades perceptivo-motoras, y para adquirir y perfeccionar las </a:t>
            </a:r>
            <a:r>
              <a:rPr lang="es-EC" b="1" i="0" dirty="0">
                <a:solidFill>
                  <a:srgbClr val="111111"/>
                </a:solidFill>
                <a:effectLst/>
                <a:latin typeface="Lato" panose="020F0502020204030203" pitchFamily="34" charset="0"/>
              </a:rPr>
              <a:t>capacidades condicionales y coordinativas</a:t>
            </a:r>
            <a:r>
              <a:rPr lang="es-EC" b="0" i="0" dirty="0">
                <a:solidFill>
                  <a:srgbClr val="111111"/>
                </a:solidFill>
                <a:effectLst/>
                <a:latin typeface="Lato" panose="020F0502020204030203" pitchFamily="34" charset="0"/>
              </a:rPr>
              <a:t>.</a:t>
            </a:r>
          </a:p>
          <a:p>
            <a:pPr marL="0" indent="0">
              <a:buNone/>
            </a:pPr>
            <a:endParaRPr lang="es-EC" dirty="0"/>
          </a:p>
        </p:txBody>
      </p:sp>
    </p:spTree>
    <p:extLst>
      <p:ext uri="{BB962C8B-B14F-4D97-AF65-F5344CB8AC3E}">
        <p14:creationId xmlns:p14="http://schemas.microsoft.com/office/powerpoint/2010/main" val="1578944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815723-0A72-C673-8FBC-D873EDB61073}"/>
              </a:ext>
            </a:extLst>
          </p:cNvPr>
          <p:cNvSpPr>
            <a:spLocks noGrp="1"/>
          </p:cNvSpPr>
          <p:nvPr>
            <p:ph type="title"/>
          </p:nvPr>
        </p:nvSpPr>
        <p:spPr>
          <a:xfrm>
            <a:off x="838200" y="365126"/>
            <a:ext cx="10515600" cy="613070"/>
          </a:xfrm>
        </p:spPr>
        <p:txBody>
          <a:bodyPr>
            <a:normAutofit fontScale="90000"/>
          </a:bodyPr>
          <a:lstStyle/>
          <a:p>
            <a:endParaRPr lang="es-EC" dirty="0"/>
          </a:p>
        </p:txBody>
      </p:sp>
      <p:sp>
        <p:nvSpPr>
          <p:cNvPr id="3" name="Marcador de contenido 2">
            <a:extLst>
              <a:ext uri="{FF2B5EF4-FFF2-40B4-BE49-F238E27FC236}">
                <a16:creationId xmlns:a16="http://schemas.microsoft.com/office/drawing/2014/main" id="{F5EE1D2F-ED2D-1B6B-5F3C-396ED189F107}"/>
              </a:ext>
            </a:extLst>
          </p:cNvPr>
          <p:cNvSpPr>
            <a:spLocks noGrp="1"/>
          </p:cNvSpPr>
          <p:nvPr>
            <p:ph idx="1"/>
          </p:nvPr>
        </p:nvSpPr>
        <p:spPr>
          <a:xfrm>
            <a:off x="838200" y="1254642"/>
            <a:ext cx="10515600" cy="4922321"/>
          </a:xfrm>
        </p:spPr>
        <p:txBody>
          <a:bodyPr>
            <a:normAutofit lnSpcReduction="10000"/>
          </a:bodyPr>
          <a:lstStyle/>
          <a:p>
            <a:r>
              <a:rPr lang="es-EC" b="1" i="0" dirty="0">
                <a:solidFill>
                  <a:srgbClr val="111111"/>
                </a:solidFill>
                <a:effectLst/>
                <a:latin typeface="Montserrat" pitchFamily="2" charset="77"/>
              </a:rPr>
              <a:t>Beneficios en la socialización</a:t>
            </a:r>
          </a:p>
          <a:p>
            <a:pPr marL="0" indent="0" algn="l">
              <a:buNone/>
            </a:pPr>
            <a:r>
              <a:rPr lang="es-EC" b="0" i="0" dirty="0">
                <a:solidFill>
                  <a:srgbClr val="111111"/>
                </a:solidFill>
                <a:effectLst/>
                <a:latin typeface="Lato" panose="020F0502020204030203" pitchFamily="34" charset="0"/>
              </a:rPr>
              <a:t>El deporte es una herramienta muy efectiva para la</a:t>
            </a:r>
            <a:r>
              <a:rPr lang="es-EC" b="1" i="0" dirty="0">
                <a:solidFill>
                  <a:srgbClr val="111111"/>
                </a:solidFill>
                <a:effectLst/>
                <a:latin typeface="Lato" panose="020F0502020204030203" pitchFamily="34" charset="0"/>
              </a:rPr>
              <a:t> inclusión social</a:t>
            </a:r>
            <a:r>
              <a:rPr lang="es-EC" b="0" i="0" dirty="0">
                <a:solidFill>
                  <a:srgbClr val="111111"/>
                </a:solidFill>
                <a:effectLst/>
                <a:latin typeface="Lato" panose="020F0502020204030203" pitchFamily="34" charset="0"/>
              </a:rPr>
              <a:t> de los colectivos más desfavorecidos. Existen eventos internacionales, como los Juegos Paralímpicos, y organizaciones que traspasan fronteras, como </a:t>
            </a:r>
            <a:r>
              <a:rPr lang="es-EC" b="0" i="0" u="sng" dirty="0">
                <a:solidFill>
                  <a:srgbClr val="23AAAA"/>
                </a:solidFill>
                <a:effectLst/>
                <a:latin typeface="Lato" panose="020F0502020204030203" pitchFamily="34" charset="0"/>
                <a:hlinkClick r:id="rId2"/>
              </a:rPr>
              <a:t>Special Olympics</a:t>
            </a:r>
            <a:r>
              <a:rPr lang="es-EC" b="0" i="0" dirty="0">
                <a:solidFill>
                  <a:srgbClr val="111111"/>
                </a:solidFill>
                <a:effectLst/>
                <a:latin typeface="Lato" panose="020F0502020204030203" pitchFamily="34" charset="0"/>
              </a:rPr>
              <a:t>, que son verdaderas herramientas de integración a través del deporte.</a:t>
            </a:r>
          </a:p>
          <a:p>
            <a:pPr marL="0" indent="0" algn="l">
              <a:buNone/>
            </a:pPr>
            <a:r>
              <a:rPr lang="es-EC" b="0" i="0" dirty="0">
                <a:solidFill>
                  <a:srgbClr val="111111"/>
                </a:solidFill>
                <a:effectLst/>
                <a:latin typeface="Lato" panose="020F0502020204030203" pitchFamily="34" charset="0"/>
              </a:rPr>
              <a:t>A través del deporte y la actividad física se pueden fomentar </a:t>
            </a:r>
            <a:r>
              <a:rPr lang="es-EC" b="1" i="0" dirty="0">
                <a:solidFill>
                  <a:srgbClr val="111111"/>
                </a:solidFill>
                <a:effectLst/>
                <a:latin typeface="Lato" panose="020F0502020204030203" pitchFamily="34" charset="0"/>
              </a:rPr>
              <a:t>aspectos fundamentales para el desarrollo social</a:t>
            </a:r>
            <a:r>
              <a:rPr lang="es-EC" b="0" i="0" dirty="0">
                <a:solidFill>
                  <a:srgbClr val="111111"/>
                </a:solidFill>
                <a:effectLst/>
                <a:latin typeface="Lato" panose="020F0502020204030203" pitchFamily="34" charset="0"/>
              </a:rPr>
              <a:t> de la persona con discapacidad como las habilidades sociales, las relaciones con los iguales, la aceptación de normas, la cooperación, el reconocimiento, la tolerancia, la empatía, la motivación y el trabajo en equipo, entre otros</a:t>
            </a:r>
          </a:p>
          <a:p>
            <a:pPr marL="0" indent="0">
              <a:buNone/>
            </a:pPr>
            <a:endParaRPr lang="es-EC" dirty="0"/>
          </a:p>
        </p:txBody>
      </p:sp>
    </p:spTree>
    <p:extLst>
      <p:ext uri="{BB962C8B-B14F-4D97-AF65-F5344CB8AC3E}">
        <p14:creationId xmlns:p14="http://schemas.microsoft.com/office/powerpoint/2010/main" val="1254098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7A80DE-C49E-CC7A-5D6B-8483DD1D9A17}"/>
              </a:ext>
            </a:extLst>
          </p:cNvPr>
          <p:cNvSpPr>
            <a:spLocks noGrp="1"/>
          </p:cNvSpPr>
          <p:nvPr>
            <p:ph type="title"/>
          </p:nvPr>
        </p:nvSpPr>
        <p:spPr>
          <a:xfrm>
            <a:off x="838200" y="365125"/>
            <a:ext cx="10515600" cy="634335"/>
          </a:xfrm>
        </p:spPr>
        <p:txBody>
          <a:bodyPr>
            <a:normAutofit fontScale="90000"/>
          </a:bodyPr>
          <a:lstStyle/>
          <a:p>
            <a:endParaRPr lang="es-EC" dirty="0"/>
          </a:p>
        </p:txBody>
      </p:sp>
      <p:sp>
        <p:nvSpPr>
          <p:cNvPr id="3" name="Marcador de contenido 2">
            <a:extLst>
              <a:ext uri="{FF2B5EF4-FFF2-40B4-BE49-F238E27FC236}">
                <a16:creationId xmlns:a16="http://schemas.microsoft.com/office/drawing/2014/main" id="{94F8A44E-F66C-F434-3562-ABFDFAC595A5}"/>
              </a:ext>
            </a:extLst>
          </p:cNvPr>
          <p:cNvSpPr>
            <a:spLocks noGrp="1"/>
          </p:cNvSpPr>
          <p:nvPr>
            <p:ph idx="1"/>
          </p:nvPr>
        </p:nvSpPr>
        <p:spPr>
          <a:xfrm>
            <a:off x="838200" y="1382233"/>
            <a:ext cx="10515600" cy="4794730"/>
          </a:xfrm>
        </p:spPr>
        <p:txBody>
          <a:bodyPr/>
          <a:lstStyle/>
          <a:p>
            <a:r>
              <a:rPr lang="es-EC" b="1" i="0" dirty="0">
                <a:solidFill>
                  <a:srgbClr val="111111"/>
                </a:solidFill>
                <a:effectLst/>
                <a:latin typeface="Montserrat" pitchFamily="2" charset="77"/>
              </a:rPr>
              <a:t>Beneficios psicológicos</a:t>
            </a:r>
          </a:p>
          <a:p>
            <a:pPr marL="0" indent="0">
              <a:buNone/>
            </a:pPr>
            <a:r>
              <a:rPr lang="es-EC" b="0" i="0" dirty="0">
                <a:solidFill>
                  <a:srgbClr val="111111"/>
                </a:solidFill>
                <a:effectLst/>
                <a:latin typeface="Lato" panose="020F0502020204030203" pitchFamily="34" charset="0"/>
              </a:rPr>
              <a:t>La actividad deportiva, siempre controlada por expertos, genera en las personas con discapacidad beneficios psicológicos como el fomento de la </a:t>
            </a:r>
            <a:r>
              <a:rPr lang="es-EC" b="1" i="0" dirty="0">
                <a:solidFill>
                  <a:srgbClr val="111111"/>
                </a:solidFill>
                <a:effectLst/>
                <a:latin typeface="Lato" panose="020F0502020204030203" pitchFamily="34" charset="0"/>
              </a:rPr>
              <a:t>autosuperación</a:t>
            </a:r>
            <a:r>
              <a:rPr lang="es-EC" b="0" i="0" dirty="0">
                <a:solidFill>
                  <a:srgbClr val="111111"/>
                </a:solidFill>
                <a:effectLst/>
                <a:latin typeface="Lato" panose="020F0502020204030203" pitchFamily="34" charset="0"/>
              </a:rPr>
              <a:t>, la independencia, la valía personal, la libertad, el afán de superación, la responsabilidad, la autodisciplina, la perseverancia, el sentimiento de utilidad, el reconocimiento de sus habilidades y capacidades, entre otros.</a:t>
            </a:r>
            <a:endParaRPr lang="es-EC" dirty="0"/>
          </a:p>
        </p:txBody>
      </p:sp>
    </p:spTree>
    <p:extLst>
      <p:ext uri="{BB962C8B-B14F-4D97-AF65-F5344CB8AC3E}">
        <p14:creationId xmlns:p14="http://schemas.microsoft.com/office/powerpoint/2010/main" val="3347504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BA1DB9-4D2B-07AF-881A-51C3F0D2F853}"/>
              </a:ext>
            </a:extLst>
          </p:cNvPr>
          <p:cNvSpPr>
            <a:spLocks noGrp="1"/>
          </p:cNvSpPr>
          <p:nvPr>
            <p:ph type="title"/>
          </p:nvPr>
        </p:nvSpPr>
        <p:spPr>
          <a:xfrm>
            <a:off x="838200" y="365126"/>
            <a:ext cx="10515600" cy="528010"/>
          </a:xfrm>
        </p:spPr>
        <p:txBody>
          <a:bodyPr>
            <a:normAutofit fontScale="90000"/>
          </a:bodyPr>
          <a:lstStyle/>
          <a:p>
            <a:endParaRPr lang="es-EC" dirty="0"/>
          </a:p>
        </p:txBody>
      </p:sp>
      <p:sp>
        <p:nvSpPr>
          <p:cNvPr id="3" name="Marcador de contenido 2">
            <a:extLst>
              <a:ext uri="{FF2B5EF4-FFF2-40B4-BE49-F238E27FC236}">
                <a16:creationId xmlns:a16="http://schemas.microsoft.com/office/drawing/2014/main" id="{B1D37DE3-8D83-90F7-B942-D1E40EFABB92}"/>
              </a:ext>
            </a:extLst>
          </p:cNvPr>
          <p:cNvSpPr>
            <a:spLocks noGrp="1"/>
          </p:cNvSpPr>
          <p:nvPr>
            <p:ph idx="1"/>
          </p:nvPr>
        </p:nvSpPr>
        <p:spPr>
          <a:xfrm>
            <a:off x="838200" y="1212112"/>
            <a:ext cx="10515600" cy="4964851"/>
          </a:xfrm>
        </p:spPr>
        <p:txBody>
          <a:bodyPr/>
          <a:lstStyle/>
          <a:p>
            <a:r>
              <a:rPr lang="es-EC" b="1" i="0" dirty="0">
                <a:solidFill>
                  <a:srgbClr val="111111"/>
                </a:solidFill>
                <a:effectLst/>
                <a:latin typeface="Montserrat" pitchFamily="2" charset="77"/>
              </a:rPr>
              <a:t>Mejora de la autoestima</a:t>
            </a:r>
          </a:p>
          <a:p>
            <a:pPr marL="0" indent="0">
              <a:buNone/>
            </a:pPr>
            <a:endParaRPr lang="es-EC" dirty="0"/>
          </a:p>
          <a:p>
            <a:pPr marL="0" indent="0">
              <a:buNone/>
            </a:pPr>
            <a:r>
              <a:rPr lang="es-EC" b="0" i="0" dirty="0">
                <a:solidFill>
                  <a:srgbClr val="111111"/>
                </a:solidFill>
                <a:effectLst/>
                <a:latin typeface="Lato" panose="020F0502020204030203" pitchFamily="34" charset="0"/>
              </a:rPr>
              <a:t>Como indicábamos anteriormente, la mejora de la autoestima es un beneficio psicológico de gran importancia para las personas que tienen discapacidad ya que, por sus características personales, pueden mostrar baja autoestima. El deporte aporta una</a:t>
            </a:r>
            <a:r>
              <a:rPr lang="es-EC" b="1" i="0" dirty="0">
                <a:solidFill>
                  <a:srgbClr val="111111"/>
                </a:solidFill>
                <a:effectLst/>
                <a:latin typeface="Lato" panose="020F0502020204030203" pitchFamily="34" charset="0"/>
              </a:rPr>
              <a:t> buena percepción de sí mismos</a:t>
            </a:r>
            <a:r>
              <a:rPr lang="es-EC" b="0" i="0" dirty="0">
                <a:solidFill>
                  <a:srgbClr val="111111"/>
                </a:solidFill>
                <a:effectLst/>
                <a:latin typeface="Lato" panose="020F0502020204030203" pitchFamily="34" charset="0"/>
              </a:rPr>
              <a:t> no solo desde el punto de vista físico, sino también emocional.</a:t>
            </a:r>
            <a:endParaRPr lang="es-EC" dirty="0"/>
          </a:p>
        </p:txBody>
      </p:sp>
    </p:spTree>
    <p:extLst>
      <p:ext uri="{BB962C8B-B14F-4D97-AF65-F5344CB8AC3E}">
        <p14:creationId xmlns:p14="http://schemas.microsoft.com/office/powerpoint/2010/main" val="3273941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42D03B-F49A-3488-8CCC-B12ECD068BAF}"/>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63B13340-2306-9909-9B93-D8D77360CA8F}"/>
              </a:ext>
            </a:extLst>
          </p:cNvPr>
          <p:cNvSpPr>
            <a:spLocks noGrp="1"/>
          </p:cNvSpPr>
          <p:nvPr>
            <p:ph idx="1"/>
          </p:nvPr>
        </p:nvSpPr>
        <p:spPr/>
        <p:txBody>
          <a:bodyPr/>
          <a:lstStyle/>
          <a:p>
            <a:r>
              <a:rPr lang="es-EC" b="1" i="0" dirty="0">
                <a:solidFill>
                  <a:srgbClr val="111111"/>
                </a:solidFill>
                <a:effectLst/>
                <a:latin typeface="Montserrat" pitchFamily="2" charset="77"/>
              </a:rPr>
              <a:t>Superación personal</a:t>
            </a:r>
          </a:p>
          <a:p>
            <a:pPr marL="0" indent="0">
              <a:buNone/>
            </a:pPr>
            <a:r>
              <a:rPr lang="es-EC" b="0" i="0" dirty="0">
                <a:solidFill>
                  <a:srgbClr val="111111"/>
                </a:solidFill>
                <a:effectLst/>
                <a:latin typeface="Lato" panose="020F0502020204030203" pitchFamily="34" charset="0"/>
              </a:rPr>
              <a:t>Para muchas de las personas con discapacidad que practican deporte, la actividad física representa un continuo afán de superación y un gran estímulo a la hora de alcanzar </a:t>
            </a:r>
            <a:r>
              <a:rPr lang="es-EC" b="1" i="0" dirty="0">
                <a:solidFill>
                  <a:srgbClr val="111111"/>
                </a:solidFill>
                <a:effectLst/>
                <a:latin typeface="Lato" panose="020F0502020204030203" pitchFamily="34" charset="0"/>
              </a:rPr>
              <a:t>objetivos personales</a:t>
            </a:r>
            <a:r>
              <a:rPr lang="es-EC" b="0" i="0" dirty="0">
                <a:solidFill>
                  <a:srgbClr val="111111"/>
                </a:solidFill>
                <a:effectLst/>
                <a:latin typeface="Lato" panose="020F0502020204030203" pitchFamily="34" charset="0"/>
              </a:rPr>
              <a:t>. La constancia y el trabajo en equipo, bases fundamentales de la práctica deportiva, ayudan de forma determinante a caminar por la vida. En España existen  grandes ejemplos como los de los nadadores Teresa Perales o Enhamed Enhamed.</a:t>
            </a:r>
            <a:endParaRPr lang="es-EC" dirty="0"/>
          </a:p>
        </p:txBody>
      </p:sp>
    </p:spTree>
    <p:extLst>
      <p:ext uri="{BB962C8B-B14F-4D97-AF65-F5344CB8AC3E}">
        <p14:creationId xmlns:p14="http://schemas.microsoft.com/office/powerpoint/2010/main" val="2239999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E4B27D-7C2D-B337-6036-87F2520D996E}"/>
              </a:ext>
            </a:extLst>
          </p:cNvPr>
          <p:cNvSpPr>
            <a:spLocks noGrp="1"/>
          </p:cNvSpPr>
          <p:nvPr>
            <p:ph type="title"/>
          </p:nvPr>
        </p:nvSpPr>
        <p:spPr>
          <a:xfrm>
            <a:off x="838200" y="365126"/>
            <a:ext cx="10515600" cy="528010"/>
          </a:xfrm>
        </p:spPr>
        <p:txBody>
          <a:bodyPr>
            <a:normAutofit fontScale="90000"/>
          </a:bodyPr>
          <a:lstStyle/>
          <a:p>
            <a:endParaRPr lang="es-EC" dirty="0"/>
          </a:p>
        </p:txBody>
      </p:sp>
      <p:sp>
        <p:nvSpPr>
          <p:cNvPr id="3" name="Marcador de contenido 2">
            <a:extLst>
              <a:ext uri="{FF2B5EF4-FFF2-40B4-BE49-F238E27FC236}">
                <a16:creationId xmlns:a16="http://schemas.microsoft.com/office/drawing/2014/main" id="{A81CA0F7-A7EB-D9A2-93CE-415D088CBBE2}"/>
              </a:ext>
            </a:extLst>
          </p:cNvPr>
          <p:cNvSpPr>
            <a:spLocks noGrp="1"/>
          </p:cNvSpPr>
          <p:nvPr>
            <p:ph idx="1"/>
          </p:nvPr>
        </p:nvSpPr>
        <p:spPr>
          <a:xfrm>
            <a:off x="838200" y="1233377"/>
            <a:ext cx="10515600" cy="4943586"/>
          </a:xfrm>
        </p:spPr>
        <p:txBody>
          <a:bodyPr/>
          <a:lstStyle/>
          <a:p>
            <a:r>
              <a:rPr lang="es-EC" b="1" i="0" dirty="0">
                <a:solidFill>
                  <a:srgbClr val="111111"/>
                </a:solidFill>
                <a:effectLst/>
                <a:latin typeface="Montserrat" pitchFamily="2" charset="77"/>
              </a:rPr>
              <a:t>Integración laboral</a:t>
            </a:r>
          </a:p>
          <a:p>
            <a:pPr marL="0" indent="0">
              <a:buNone/>
            </a:pPr>
            <a:r>
              <a:rPr lang="es-EC" b="0" i="0" dirty="0">
                <a:solidFill>
                  <a:srgbClr val="111111"/>
                </a:solidFill>
                <a:effectLst/>
                <a:latin typeface="Lato" panose="020F0502020204030203" pitchFamily="34" charset="0"/>
              </a:rPr>
              <a:t>Uno de los principales problemas que sufren las personas con discapacidad es su </a:t>
            </a:r>
            <a:r>
              <a:rPr lang="es-EC" b="1" i="0" dirty="0">
                <a:solidFill>
                  <a:srgbClr val="111111"/>
                </a:solidFill>
                <a:effectLst/>
                <a:latin typeface="Lato" panose="020F0502020204030203" pitchFamily="34" charset="0"/>
              </a:rPr>
              <a:t>bajo nivel de integración laboral</a:t>
            </a:r>
            <a:r>
              <a:rPr lang="es-EC" b="0" i="0" dirty="0">
                <a:solidFill>
                  <a:srgbClr val="111111"/>
                </a:solidFill>
                <a:effectLst/>
                <a:latin typeface="Lato" panose="020F0502020204030203" pitchFamily="34" charset="0"/>
              </a:rPr>
              <a:t>. Gracias a los valores que les aporta la realización de algún deporte, muchos de ellos consiguen tener un trabajo. Hay empresas especiales de empleo, como </a:t>
            </a:r>
            <a:r>
              <a:rPr lang="es-EC" b="0" i="0" u="sng" dirty="0">
                <a:solidFill>
                  <a:srgbClr val="23AAAA"/>
                </a:solidFill>
                <a:effectLst/>
                <a:latin typeface="Lato" panose="020F0502020204030203" pitchFamily="34" charset="0"/>
                <a:hlinkClick r:id="rId2"/>
              </a:rPr>
              <a:t>Grupo SIFU</a:t>
            </a:r>
            <a:r>
              <a:rPr lang="es-EC" b="0" i="0" dirty="0">
                <a:solidFill>
                  <a:srgbClr val="111111"/>
                </a:solidFill>
                <a:effectLst/>
                <a:latin typeface="Lato" panose="020F0502020204030203" pitchFamily="34" charset="0"/>
              </a:rPr>
              <a:t>, que, a través de sus fundaciones, apoyan la práctica deportiva de sus empleados.</a:t>
            </a:r>
            <a:endParaRPr lang="es-EC" dirty="0"/>
          </a:p>
        </p:txBody>
      </p:sp>
    </p:spTree>
    <p:extLst>
      <p:ext uri="{BB962C8B-B14F-4D97-AF65-F5344CB8AC3E}">
        <p14:creationId xmlns:p14="http://schemas.microsoft.com/office/powerpoint/2010/main" val="1201234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71AE67-3DE0-B643-99A5-370D42358FC3}"/>
              </a:ext>
            </a:extLst>
          </p:cNvPr>
          <p:cNvSpPr>
            <a:spLocks noGrp="1"/>
          </p:cNvSpPr>
          <p:nvPr>
            <p:ph type="title"/>
          </p:nvPr>
        </p:nvSpPr>
        <p:spPr>
          <a:xfrm>
            <a:off x="838200" y="789194"/>
            <a:ext cx="10515600" cy="1325563"/>
          </a:xfrm>
        </p:spPr>
        <p:txBody>
          <a:bodyPr/>
          <a:lstStyle/>
          <a:p>
            <a:pPr algn="ctr"/>
            <a:r>
              <a:rPr lang="es-EC" dirty="0"/>
              <a:t>¿Qué es la discapacidad física?</a:t>
            </a:r>
          </a:p>
        </p:txBody>
      </p:sp>
      <p:sp>
        <p:nvSpPr>
          <p:cNvPr id="3" name="Marcador de contenido 2">
            <a:extLst>
              <a:ext uri="{FF2B5EF4-FFF2-40B4-BE49-F238E27FC236}">
                <a16:creationId xmlns:a16="http://schemas.microsoft.com/office/drawing/2014/main" id="{6E444E23-D174-4B43-8DC1-2D1B9D7CD2FC}"/>
              </a:ext>
            </a:extLst>
          </p:cNvPr>
          <p:cNvSpPr>
            <a:spLocks noGrp="1"/>
          </p:cNvSpPr>
          <p:nvPr>
            <p:ph idx="1"/>
          </p:nvPr>
        </p:nvSpPr>
        <p:spPr>
          <a:xfrm>
            <a:off x="838200" y="2620755"/>
            <a:ext cx="10515600" cy="2945158"/>
          </a:xfrm>
        </p:spPr>
        <p:txBody>
          <a:bodyPr/>
          <a:lstStyle/>
          <a:p>
            <a:pPr algn="just"/>
            <a:r>
              <a:rPr lang="es-EC" dirty="0"/>
              <a:t>Las personas con </a:t>
            </a:r>
            <a:r>
              <a:rPr lang="es-EC" b="1" dirty="0"/>
              <a:t>discapacidad física</a:t>
            </a:r>
            <a:r>
              <a:rPr lang="es-EC" dirty="0"/>
              <a:t> son aquellas que presentan una disminución importante en la capacidad de movimiento de una o varias partes del cuerpo. Puede referirse a la disminución o incoordinación del movimiento, trastornos en el tono muscular o trastornos del equilibrio.</a:t>
            </a:r>
          </a:p>
        </p:txBody>
      </p:sp>
    </p:spTree>
    <p:extLst>
      <p:ext uri="{BB962C8B-B14F-4D97-AF65-F5344CB8AC3E}">
        <p14:creationId xmlns:p14="http://schemas.microsoft.com/office/powerpoint/2010/main" val="12337591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B2B3CC-766F-3E01-018D-C7ED95E2C469}"/>
              </a:ext>
            </a:extLst>
          </p:cNvPr>
          <p:cNvSpPr>
            <a:spLocks noGrp="1"/>
          </p:cNvSpPr>
          <p:nvPr>
            <p:ph type="title"/>
          </p:nvPr>
        </p:nvSpPr>
        <p:spPr>
          <a:xfrm>
            <a:off x="838200" y="365125"/>
            <a:ext cx="10515600" cy="549275"/>
          </a:xfrm>
        </p:spPr>
        <p:txBody>
          <a:bodyPr>
            <a:normAutofit fontScale="90000"/>
          </a:bodyPr>
          <a:lstStyle/>
          <a:p>
            <a:endParaRPr lang="es-EC" dirty="0"/>
          </a:p>
        </p:txBody>
      </p:sp>
      <p:sp>
        <p:nvSpPr>
          <p:cNvPr id="3" name="Marcador de contenido 2">
            <a:extLst>
              <a:ext uri="{FF2B5EF4-FFF2-40B4-BE49-F238E27FC236}">
                <a16:creationId xmlns:a16="http://schemas.microsoft.com/office/drawing/2014/main" id="{3769AC53-6BD7-3855-B45D-7C8756D8B004}"/>
              </a:ext>
            </a:extLst>
          </p:cNvPr>
          <p:cNvSpPr>
            <a:spLocks noGrp="1"/>
          </p:cNvSpPr>
          <p:nvPr>
            <p:ph idx="1"/>
          </p:nvPr>
        </p:nvSpPr>
        <p:spPr>
          <a:xfrm>
            <a:off x="838200" y="1233377"/>
            <a:ext cx="10515600" cy="4943586"/>
          </a:xfrm>
        </p:spPr>
        <p:txBody>
          <a:bodyPr/>
          <a:lstStyle/>
          <a:p>
            <a:r>
              <a:rPr lang="es-EC" b="1" i="0" dirty="0">
                <a:solidFill>
                  <a:srgbClr val="111111"/>
                </a:solidFill>
                <a:effectLst/>
                <a:latin typeface="Montserrat" pitchFamily="2" charset="77"/>
              </a:rPr>
              <a:t>Bienestar vital</a:t>
            </a:r>
          </a:p>
          <a:p>
            <a:pPr marL="0" indent="0">
              <a:buNone/>
            </a:pPr>
            <a:r>
              <a:rPr lang="es-EC" b="0" i="0" dirty="0">
                <a:solidFill>
                  <a:srgbClr val="111111"/>
                </a:solidFill>
                <a:effectLst/>
                <a:latin typeface="Lato" panose="020F0502020204030203" pitchFamily="34" charset="0"/>
              </a:rPr>
              <a:t>El deporte es salud y por ello proporciona bienestar a las personas con discapacidad. Además, ayuda a las personas a </a:t>
            </a:r>
            <a:r>
              <a:rPr lang="es-EC" b="1" i="0" dirty="0">
                <a:solidFill>
                  <a:srgbClr val="111111"/>
                </a:solidFill>
                <a:effectLst/>
                <a:latin typeface="Lato" panose="020F0502020204030203" pitchFamily="34" charset="0"/>
              </a:rPr>
              <a:t>disponer de forma sana del tiempo libre y el ocio. </a:t>
            </a:r>
            <a:r>
              <a:rPr lang="es-EC" b="0" i="0" dirty="0">
                <a:solidFill>
                  <a:srgbClr val="111111"/>
                </a:solidFill>
                <a:effectLst/>
                <a:latin typeface="Lato" panose="020F0502020204030203" pitchFamily="34" charset="0"/>
              </a:rPr>
              <a:t>El deporte y la actividad física también puede desarrollar un sentimiento de libertad para la persona con discapacidad y permitir una manifestación de infinidad de emociones que necesitan mostrar, como cualquier otra persona. El ejercicio físico es el mejor medicamento del mundo según la OMS y está al alcance de la mayoría de los ciudadanos.</a:t>
            </a:r>
            <a:endParaRPr lang="es-EC" dirty="0"/>
          </a:p>
        </p:txBody>
      </p:sp>
    </p:spTree>
    <p:extLst>
      <p:ext uri="{BB962C8B-B14F-4D97-AF65-F5344CB8AC3E}">
        <p14:creationId xmlns:p14="http://schemas.microsoft.com/office/powerpoint/2010/main" val="1643057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728D29-808B-3669-ECB4-95C44342C505}"/>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4D5AD792-21A6-35C5-9D2C-7969A6AD538B}"/>
              </a:ext>
            </a:extLst>
          </p:cNvPr>
          <p:cNvSpPr>
            <a:spLocks noGrp="1"/>
          </p:cNvSpPr>
          <p:nvPr>
            <p:ph idx="1"/>
          </p:nvPr>
        </p:nvSpPr>
        <p:spPr/>
        <p:txBody>
          <a:bodyPr/>
          <a:lstStyle/>
          <a:p>
            <a:endParaRPr lang="es-EC"/>
          </a:p>
        </p:txBody>
      </p:sp>
    </p:spTree>
    <p:extLst>
      <p:ext uri="{BB962C8B-B14F-4D97-AF65-F5344CB8AC3E}">
        <p14:creationId xmlns:p14="http://schemas.microsoft.com/office/powerpoint/2010/main" val="267690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16B582-7343-7041-850D-8CBDC47368DD}"/>
              </a:ext>
            </a:extLst>
          </p:cNvPr>
          <p:cNvSpPr>
            <a:spLocks noGrp="1"/>
          </p:cNvSpPr>
          <p:nvPr>
            <p:ph type="title"/>
          </p:nvPr>
        </p:nvSpPr>
        <p:spPr>
          <a:xfrm>
            <a:off x="838200" y="736186"/>
            <a:ext cx="10515600" cy="1325563"/>
          </a:xfrm>
        </p:spPr>
        <p:txBody>
          <a:bodyPr/>
          <a:lstStyle/>
          <a:p>
            <a:pPr algn="ctr"/>
            <a:r>
              <a:rPr lang="es-EC" dirty="0"/>
              <a:t>Discapacidades Física, según OMS</a:t>
            </a:r>
          </a:p>
        </p:txBody>
      </p:sp>
      <p:sp>
        <p:nvSpPr>
          <p:cNvPr id="3" name="Marcador de contenido 2">
            <a:extLst>
              <a:ext uri="{FF2B5EF4-FFF2-40B4-BE49-F238E27FC236}">
                <a16:creationId xmlns:a16="http://schemas.microsoft.com/office/drawing/2014/main" id="{867F7FF9-F97C-8345-A26D-9BA3E7C4908C}"/>
              </a:ext>
            </a:extLst>
          </p:cNvPr>
          <p:cNvSpPr>
            <a:spLocks noGrp="1"/>
          </p:cNvSpPr>
          <p:nvPr>
            <p:ph idx="1"/>
          </p:nvPr>
        </p:nvSpPr>
        <p:spPr>
          <a:xfrm>
            <a:off x="838200" y="2647260"/>
            <a:ext cx="10515600" cy="2627105"/>
          </a:xfrm>
        </p:spPr>
        <p:txBody>
          <a:bodyPr/>
          <a:lstStyle/>
          <a:p>
            <a:r>
              <a:rPr lang="es-EC" dirty="0"/>
              <a:t>“un</a:t>
            </a:r>
            <a:r>
              <a:rPr lang="es-EC" b="1" dirty="0"/>
              <a:t> fenómeno complejo que refleja una interacción entre las características del organismo humano y las características de la sociedad en la que vive</a:t>
            </a:r>
            <a:r>
              <a:rPr lang="es-EC" dirty="0"/>
              <a:t>”.</a:t>
            </a:r>
          </a:p>
        </p:txBody>
      </p:sp>
    </p:spTree>
    <p:extLst>
      <p:ext uri="{BB962C8B-B14F-4D97-AF65-F5344CB8AC3E}">
        <p14:creationId xmlns:p14="http://schemas.microsoft.com/office/powerpoint/2010/main" val="2986379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C4DDFC-FD86-0A46-9348-70A57AFB5EED}"/>
              </a:ext>
            </a:extLst>
          </p:cNvPr>
          <p:cNvSpPr>
            <a:spLocks noGrp="1"/>
          </p:cNvSpPr>
          <p:nvPr>
            <p:ph type="title"/>
          </p:nvPr>
        </p:nvSpPr>
        <p:spPr/>
        <p:txBody>
          <a:bodyPr/>
          <a:lstStyle/>
          <a:p>
            <a:pPr algn="ctr"/>
            <a:r>
              <a:rPr lang="es-EC" b="1" dirty="0"/>
              <a:t>Tipos de discapacidad física</a:t>
            </a:r>
            <a:br>
              <a:rPr lang="es-EC" dirty="0"/>
            </a:br>
            <a:endParaRPr lang="es-EC" dirty="0"/>
          </a:p>
        </p:txBody>
      </p:sp>
      <p:sp>
        <p:nvSpPr>
          <p:cNvPr id="3" name="Marcador de contenido 2">
            <a:extLst>
              <a:ext uri="{FF2B5EF4-FFF2-40B4-BE49-F238E27FC236}">
                <a16:creationId xmlns:a16="http://schemas.microsoft.com/office/drawing/2014/main" id="{365A6CA5-5009-274C-AABC-43A43A666544}"/>
              </a:ext>
            </a:extLst>
          </p:cNvPr>
          <p:cNvSpPr>
            <a:spLocks noGrp="1"/>
          </p:cNvSpPr>
          <p:nvPr>
            <p:ph idx="1"/>
          </p:nvPr>
        </p:nvSpPr>
        <p:spPr>
          <a:xfrm>
            <a:off x="838200" y="1984651"/>
            <a:ext cx="10515600" cy="4351338"/>
          </a:xfrm>
        </p:spPr>
        <p:txBody>
          <a:bodyPr/>
          <a:lstStyle/>
          <a:p>
            <a:r>
              <a:rPr lang="es-EC" b="1" dirty="0"/>
              <a:t>Discapacidades físicas orgánicas (</a:t>
            </a:r>
            <a:r>
              <a:rPr lang="es-EC" dirty="0"/>
              <a:t>aquellas que afectan a la cabeza, la columna vertebral y las extremidades inferiores y superiores)</a:t>
            </a:r>
          </a:p>
          <a:p>
            <a:r>
              <a:rPr lang="es-EC" b="1" dirty="0"/>
              <a:t>Afectación de órganos y vísceras. (</a:t>
            </a:r>
            <a:r>
              <a:rPr lang="es-EC" dirty="0"/>
              <a:t>las que afectan a los aparatos respiratorio, cardiovascular digestivo y urinario y a los sistemas metabólico e inmunológico)</a:t>
            </a:r>
          </a:p>
          <a:p>
            <a:r>
              <a:rPr lang="es-EC" b="1" dirty="0"/>
              <a:t>Déficits de las estructuras musculares (</a:t>
            </a:r>
            <a:r>
              <a:rPr lang="es-EC" dirty="0"/>
              <a:t>relacionadas con el movimiento de las extremidades)</a:t>
            </a:r>
          </a:p>
        </p:txBody>
      </p:sp>
    </p:spTree>
    <p:extLst>
      <p:ext uri="{BB962C8B-B14F-4D97-AF65-F5344CB8AC3E}">
        <p14:creationId xmlns:p14="http://schemas.microsoft.com/office/powerpoint/2010/main" val="2142084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B7BEB1-7337-484D-8BA1-98FAC2321C2E}"/>
              </a:ext>
            </a:extLst>
          </p:cNvPr>
          <p:cNvSpPr>
            <a:spLocks noGrp="1"/>
          </p:cNvSpPr>
          <p:nvPr>
            <p:ph type="title"/>
          </p:nvPr>
        </p:nvSpPr>
        <p:spPr>
          <a:xfrm>
            <a:off x="838200" y="563908"/>
            <a:ext cx="10515600" cy="1325563"/>
          </a:xfrm>
        </p:spPr>
        <p:txBody>
          <a:bodyPr>
            <a:normAutofit fontScale="90000"/>
          </a:bodyPr>
          <a:lstStyle/>
          <a:p>
            <a:r>
              <a:rPr lang="es-EC" dirty="0"/>
              <a:t>Las deficiencias se denominan según el número de extremidades y las partes del cuerpo que afectan:</a:t>
            </a:r>
          </a:p>
        </p:txBody>
      </p:sp>
      <p:sp>
        <p:nvSpPr>
          <p:cNvPr id="3" name="Marcador de contenido 2">
            <a:extLst>
              <a:ext uri="{FF2B5EF4-FFF2-40B4-BE49-F238E27FC236}">
                <a16:creationId xmlns:a16="http://schemas.microsoft.com/office/drawing/2014/main" id="{B22CD0C5-DFE1-024A-B271-572D9BFC365E}"/>
              </a:ext>
            </a:extLst>
          </p:cNvPr>
          <p:cNvSpPr>
            <a:spLocks noGrp="1"/>
          </p:cNvSpPr>
          <p:nvPr>
            <p:ph idx="1"/>
          </p:nvPr>
        </p:nvSpPr>
        <p:spPr>
          <a:xfrm>
            <a:off x="702365" y="2773156"/>
            <a:ext cx="10515600" cy="3256584"/>
          </a:xfrm>
        </p:spPr>
        <p:txBody>
          <a:bodyPr/>
          <a:lstStyle/>
          <a:p>
            <a:r>
              <a:rPr lang="es-EC" b="1" dirty="0"/>
              <a:t>Monoplejia (</a:t>
            </a:r>
            <a:r>
              <a:rPr lang="es-EC" dirty="0"/>
              <a:t>es la parálisis de una única extremidad)</a:t>
            </a:r>
          </a:p>
          <a:p>
            <a:r>
              <a:rPr lang="es-EC" b="1" dirty="0"/>
              <a:t>Paraplejia (</a:t>
            </a:r>
            <a:r>
              <a:rPr lang="es-EC" dirty="0"/>
              <a:t>supone la parálisis en la mitad inferior del cuerpo)</a:t>
            </a:r>
          </a:p>
          <a:p>
            <a:r>
              <a:rPr lang="es-EC" b="1" dirty="0"/>
              <a:t>Tetraplejia (</a:t>
            </a:r>
            <a:r>
              <a:rPr lang="es-EC" dirty="0"/>
              <a:t>pérdida de movilidad en todas las extremidades )</a:t>
            </a:r>
          </a:p>
          <a:p>
            <a:r>
              <a:rPr lang="es-EC" b="1" dirty="0"/>
              <a:t>Hemiplejia (</a:t>
            </a:r>
            <a:r>
              <a:rPr lang="es-EC" dirty="0"/>
              <a:t>parálisis de un lado del cuerpo)</a:t>
            </a:r>
          </a:p>
        </p:txBody>
      </p:sp>
    </p:spTree>
    <p:extLst>
      <p:ext uri="{BB962C8B-B14F-4D97-AF65-F5344CB8AC3E}">
        <p14:creationId xmlns:p14="http://schemas.microsoft.com/office/powerpoint/2010/main" val="2389852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496131-EB7B-B14C-8A3F-51A1D101FC87}"/>
              </a:ext>
            </a:extLst>
          </p:cNvPr>
          <p:cNvSpPr>
            <a:spLocks noGrp="1"/>
          </p:cNvSpPr>
          <p:nvPr>
            <p:ph type="title"/>
          </p:nvPr>
        </p:nvSpPr>
        <p:spPr>
          <a:xfrm>
            <a:off x="838200" y="895212"/>
            <a:ext cx="10515600" cy="1325563"/>
          </a:xfrm>
        </p:spPr>
        <p:txBody>
          <a:bodyPr>
            <a:normAutofit fontScale="90000"/>
          </a:bodyPr>
          <a:lstStyle/>
          <a:p>
            <a:pPr algn="ctr"/>
            <a:r>
              <a:rPr lang="es-EC" b="1" dirty="0"/>
              <a:t>Condiciones que producen disfuncionalidad física</a:t>
            </a:r>
            <a:br>
              <a:rPr lang="es-EC" b="1" dirty="0"/>
            </a:br>
            <a:r>
              <a:rPr lang="es-EC" b="1" dirty="0"/>
              <a:t>Daños cerebrales:</a:t>
            </a:r>
            <a:br>
              <a:rPr lang="es-EC" dirty="0"/>
            </a:br>
            <a:endParaRPr lang="es-EC" dirty="0"/>
          </a:p>
        </p:txBody>
      </p:sp>
      <p:sp>
        <p:nvSpPr>
          <p:cNvPr id="3" name="Marcador de contenido 2">
            <a:extLst>
              <a:ext uri="{FF2B5EF4-FFF2-40B4-BE49-F238E27FC236}">
                <a16:creationId xmlns:a16="http://schemas.microsoft.com/office/drawing/2014/main" id="{A1B2C54E-50D3-DD42-888D-DD9AE811BBDA}"/>
              </a:ext>
            </a:extLst>
          </p:cNvPr>
          <p:cNvSpPr>
            <a:spLocks noGrp="1"/>
          </p:cNvSpPr>
          <p:nvPr>
            <p:ph idx="1"/>
          </p:nvPr>
        </p:nvSpPr>
        <p:spPr>
          <a:xfrm>
            <a:off x="838200" y="2859294"/>
            <a:ext cx="10515600" cy="3448740"/>
          </a:xfrm>
        </p:spPr>
        <p:txBody>
          <a:bodyPr/>
          <a:lstStyle/>
          <a:p>
            <a:pPr fontAlgn="base"/>
            <a:r>
              <a:rPr lang="es-EC" b="1" dirty="0"/>
              <a:t>Daño Cerebral Adquirido (DCA)</a:t>
            </a:r>
            <a:r>
              <a:rPr lang="es-EC" dirty="0"/>
              <a:t>. El DCA es una lesión repentina en el cerebro. Aparece de forma abrupta y puede presentar una gran variedad de secuelas; entre ellas, alteraciones físicas.</a:t>
            </a:r>
          </a:p>
          <a:p>
            <a:pPr fontAlgn="base"/>
            <a:r>
              <a:rPr lang="es-EC" b="1" dirty="0"/>
              <a:t>Parálisis cerebral</a:t>
            </a:r>
            <a:r>
              <a:rPr lang="es-EC" dirty="0"/>
              <a:t>. Se trata de una afectación crónica originada durante el desarrollo cerebral del feto o el bebé. Produce graves efectos en la motricidad, tales como la rigidez, agitación, convulsiones o incluso una parálisis completa de la musculatura.</a:t>
            </a:r>
          </a:p>
          <a:p>
            <a:endParaRPr lang="es-EC" dirty="0"/>
          </a:p>
        </p:txBody>
      </p:sp>
    </p:spTree>
    <p:extLst>
      <p:ext uri="{BB962C8B-B14F-4D97-AF65-F5344CB8AC3E}">
        <p14:creationId xmlns:p14="http://schemas.microsoft.com/office/powerpoint/2010/main" val="4211519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571472-6BA7-AF44-9B9D-103BA31C2D93}"/>
              </a:ext>
            </a:extLst>
          </p:cNvPr>
          <p:cNvSpPr>
            <a:spLocks noGrp="1"/>
          </p:cNvSpPr>
          <p:nvPr>
            <p:ph type="title"/>
          </p:nvPr>
        </p:nvSpPr>
        <p:spPr/>
        <p:txBody>
          <a:bodyPr>
            <a:normAutofit fontScale="90000"/>
          </a:bodyPr>
          <a:lstStyle/>
          <a:p>
            <a:pPr algn="ctr"/>
            <a:r>
              <a:rPr lang="es-EC" b="1" dirty="0"/>
              <a:t>Condiciones que producen disfuncionalidad física</a:t>
            </a:r>
            <a:br>
              <a:rPr lang="es-EC" b="1" dirty="0"/>
            </a:br>
            <a:r>
              <a:rPr lang="es-EC" b="1" dirty="0"/>
              <a:t>Daños en la médula espinal:</a:t>
            </a:r>
            <a:endParaRPr lang="es-EC" dirty="0"/>
          </a:p>
        </p:txBody>
      </p:sp>
      <p:sp>
        <p:nvSpPr>
          <p:cNvPr id="3" name="Marcador de contenido 2">
            <a:extLst>
              <a:ext uri="{FF2B5EF4-FFF2-40B4-BE49-F238E27FC236}">
                <a16:creationId xmlns:a16="http://schemas.microsoft.com/office/drawing/2014/main" id="{E1CCA65B-6CB3-D64A-BC3C-937D09E2EBB4}"/>
              </a:ext>
            </a:extLst>
          </p:cNvPr>
          <p:cNvSpPr>
            <a:spLocks noGrp="1"/>
          </p:cNvSpPr>
          <p:nvPr>
            <p:ph idx="1"/>
          </p:nvPr>
        </p:nvSpPr>
        <p:spPr>
          <a:xfrm>
            <a:off x="838200" y="2209938"/>
            <a:ext cx="10515600" cy="4351338"/>
          </a:xfrm>
        </p:spPr>
        <p:txBody>
          <a:bodyPr>
            <a:normAutofit fontScale="92500"/>
          </a:bodyPr>
          <a:lstStyle/>
          <a:p>
            <a:pPr fontAlgn="base"/>
            <a:r>
              <a:rPr lang="es-EC" b="1" dirty="0"/>
              <a:t>Lesión en la médula espinal</a:t>
            </a:r>
            <a:r>
              <a:rPr lang="es-EC" dirty="0"/>
              <a:t>. Una lesión en la médula espinal se produce cuando recibe demasiada presión y/o se le corta el riego de sangre y oxígeno, y a menudo causa una discapacidad física permanente. Puede llevar a una disfunción motriz y sensorial.</a:t>
            </a:r>
          </a:p>
          <a:p>
            <a:pPr fontAlgn="base"/>
            <a:r>
              <a:rPr lang="es-EC" b="1" dirty="0">
                <a:hlinkClick r:id="rId2">
                  <a:extLst>
                    <a:ext uri="{A12FA001-AC4F-418D-AE19-62706E023703}">
                      <ahyp:hlinkClr xmlns:ahyp="http://schemas.microsoft.com/office/drawing/2018/hyperlinkcolor" val="tx"/>
                    </a:ext>
                  </a:extLst>
                </a:hlinkClick>
              </a:rPr>
              <a:t>Espina bífida</a:t>
            </a:r>
            <a:r>
              <a:rPr lang="es-EC" b="1" dirty="0"/>
              <a:t>. </a:t>
            </a:r>
            <a:r>
              <a:rPr lang="es-EC" dirty="0"/>
              <a:t>La espina bífida es una formación incompleta de la espina dorsal en el útero. Aunque el rango de síntomas es variable, en los casos graves puede conllevar discapacidades físicas como parálisis en las piernas.</a:t>
            </a:r>
          </a:p>
          <a:p>
            <a:pPr fontAlgn="base"/>
            <a:r>
              <a:rPr lang="es-EC" b="1" dirty="0">
                <a:hlinkClick r:id="rId3">
                  <a:extLst>
                    <a:ext uri="{A12FA001-AC4F-418D-AE19-62706E023703}">
                      <ahyp:hlinkClr xmlns:ahyp="http://schemas.microsoft.com/office/drawing/2018/hyperlinkcolor" val="tx"/>
                    </a:ext>
                  </a:extLst>
                </a:hlinkClick>
              </a:rPr>
              <a:t>Esclerosis múltiple</a:t>
            </a:r>
            <a:r>
              <a:rPr lang="es-EC" b="1" dirty="0"/>
              <a:t>. </a:t>
            </a:r>
            <a:r>
              <a:rPr lang="es-EC" dirty="0"/>
              <a:t>El daño de la capa de mielina que recubre la médula espinal puede ocasionar una gran diversidad de síntomas; entre ellos, la pérdida de control motriz y la disfunción del sistema locomotor.</a:t>
            </a:r>
          </a:p>
        </p:txBody>
      </p:sp>
    </p:spTree>
    <p:extLst>
      <p:ext uri="{BB962C8B-B14F-4D97-AF65-F5344CB8AC3E}">
        <p14:creationId xmlns:p14="http://schemas.microsoft.com/office/powerpoint/2010/main" val="459429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9B0851-DC27-AD49-B3F2-674234CA56A5}"/>
              </a:ext>
            </a:extLst>
          </p:cNvPr>
          <p:cNvSpPr>
            <a:spLocks noGrp="1"/>
          </p:cNvSpPr>
          <p:nvPr>
            <p:ph type="title"/>
          </p:nvPr>
        </p:nvSpPr>
        <p:spPr>
          <a:xfrm>
            <a:off x="584200" y="828951"/>
            <a:ext cx="11226800" cy="1325563"/>
          </a:xfrm>
        </p:spPr>
        <p:txBody>
          <a:bodyPr>
            <a:normAutofit fontScale="90000"/>
          </a:bodyPr>
          <a:lstStyle/>
          <a:p>
            <a:pPr algn="ctr"/>
            <a:r>
              <a:rPr lang="es-EC" b="1" dirty="0"/>
              <a:t>Condiciones que producen disfuncionalidad física </a:t>
            </a:r>
            <a:br>
              <a:rPr lang="es-EC" b="1" dirty="0"/>
            </a:br>
            <a:r>
              <a:rPr lang="es-EC" b="1" dirty="0"/>
              <a:t>Daños en la musculatura:</a:t>
            </a:r>
            <a:endParaRPr lang="es-EC" dirty="0"/>
          </a:p>
        </p:txBody>
      </p:sp>
      <p:sp>
        <p:nvSpPr>
          <p:cNvPr id="3" name="Marcador de contenido 2">
            <a:extLst>
              <a:ext uri="{FF2B5EF4-FFF2-40B4-BE49-F238E27FC236}">
                <a16:creationId xmlns:a16="http://schemas.microsoft.com/office/drawing/2014/main" id="{58ED337C-1363-E448-98A7-B2C47EC7E52D}"/>
              </a:ext>
            </a:extLst>
          </p:cNvPr>
          <p:cNvSpPr>
            <a:spLocks noGrp="1"/>
          </p:cNvSpPr>
          <p:nvPr>
            <p:ph idx="1"/>
          </p:nvPr>
        </p:nvSpPr>
        <p:spPr>
          <a:xfrm>
            <a:off x="939800" y="2779782"/>
            <a:ext cx="10515600" cy="2481332"/>
          </a:xfrm>
        </p:spPr>
        <p:txBody>
          <a:bodyPr/>
          <a:lstStyle/>
          <a:p>
            <a:r>
              <a:rPr lang="es-EC" b="1" dirty="0"/>
              <a:t>Distrofia muscular</a:t>
            </a:r>
            <a:r>
              <a:rPr lang="es-EC" dirty="0"/>
              <a:t>. Se trata de un conjunto de trastornos que conducen a la debilitación y la pérdida de masa muscular. Los síntomas pueden incluir dificultad para caminar, para respirar o tragar, restricciones en la moción conjunta y problemas en el corazón y otros órganos.</a:t>
            </a:r>
            <a:br>
              <a:rPr lang="es-EC" dirty="0"/>
            </a:br>
            <a:r>
              <a:rPr lang="es-EC" dirty="0"/>
              <a:t> </a:t>
            </a:r>
          </a:p>
        </p:txBody>
      </p:sp>
    </p:spTree>
    <p:extLst>
      <p:ext uri="{BB962C8B-B14F-4D97-AF65-F5344CB8AC3E}">
        <p14:creationId xmlns:p14="http://schemas.microsoft.com/office/powerpoint/2010/main" val="476105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6B1E6A-3918-81E1-0C7D-798864C8DC6F}"/>
              </a:ext>
            </a:extLst>
          </p:cNvPr>
          <p:cNvSpPr>
            <a:spLocks noGrp="1"/>
          </p:cNvSpPr>
          <p:nvPr>
            <p:ph type="title"/>
          </p:nvPr>
        </p:nvSpPr>
        <p:spPr/>
        <p:txBody>
          <a:bodyPr/>
          <a:lstStyle/>
          <a:p>
            <a:r>
              <a:rPr lang="es-EC" b="0" i="0" dirty="0">
                <a:solidFill>
                  <a:srgbClr val="202124"/>
                </a:solidFill>
                <a:effectLst/>
                <a:latin typeface="Google Sans"/>
              </a:rPr>
              <a:t>¿Qué es la actividad física y discapacidad?</a:t>
            </a:r>
            <a:endParaRPr lang="es-EC" dirty="0"/>
          </a:p>
        </p:txBody>
      </p:sp>
      <p:sp>
        <p:nvSpPr>
          <p:cNvPr id="3" name="Marcador de contenido 2">
            <a:extLst>
              <a:ext uri="{FF2B5EF4-FFF2-40B4-BE49-F238E27FC236}">
                <a16:creationId xmlns:a16="http://schemas.microsoft.com/office/drawing/2014/main" id="{11F77E2E-4409-B944-0920-101569FB556B}"/>
              </a:ext>
            </a:extLst>
          </p:cNvPr>
          <p:cNvSpPr>
            <a:spLocks noGrp="1"/>
          </p:cNvSpPr>
          <p:nvPr>
            <p:ph idx="1"/>
          </p:nvPr>
        </p:nvSpPr>
        <p:spPr/>
        <p:txBody>
          <a:bodyPr/>
          <a:lstStyle/>
          <a:p>
            <a:r>
              <a:rPr lang="es-EC" b="0" i="0" dirty="0">
                <a:solidFill>
                  <a:srgbClr val="4D5156"/>
                </a:solidFill>
                <a:effectLst/>
                <a:latin typeface="Google Sans"/>
              </a:rPr>
              <a:t>La </a:t>
            </a:r>
            <a:r>
              <a:rPr lang="es-EC" b="0" i="0" dirty="0">
                <a:solidFill>
                  <a:srgbClr val="040C28"/>
                </a:solidFill>
                <a:effectLst/>
                <a:latin typeface="Google Sans"/>
              </a:rPr>
              <a:t>actividad física</a:t>
            </a:r>
            <a:r>
              <a:rPr lang="es-EC" b="0" i="0" dirty="0">
                <a:solidFill>
                  <a:srgbClr val="4D5156"/>
                </a:solidFill>
                <a:effectLst/>
                <a:latin typeface="Google Sans"/>
              </a:rPr>
              <a:t> adaptada hace referencia al tipo de </a:t>
            </a:r>
            <a:r>
              <a:rPr lang="es-EC" b="0" i="0" dirty="0">
                <a:solidFill>
                  <a:srgbClr val="040C28"/>
                </a:solidFill>
                <a:effectLst/>
                <a:latin typeface="Google Sans"/>
              </a:rPr>
              <a:t>actividad física</a:t>
            </a:r>
            <a:r>
              <a:rPr lang="es-EC" b="0" i="0" dirty="0">
                <a:solidFill>
                  <a:srgbClr val="4D5156"/>
                </a:solidFill>
                <a:effectLst/>
                <a:latin typeface="Google Sans"/>
              </a:rPr>
              <a:t> que se adapta para personas con condiciones limitadas como la </a:t>
            </a:r>
            <a:r>
              <a:rPr lang="es-EC" b="0" i="0" dirty="0">
                <a:solidFill>
                  <a:srgbClr val="040C28"/>
                </a:solidFill>
                <a:effectLst/>
                <a:latin typeface="Google Sans"/>
              </a:rPr>
              <a:t>discapacidad</a:t>
            </a:r>
            <a:r>
              <a:rPr lang="es-EC" b="0" i="0" dirty="0">
                <a:solidFill>
                  <a:srgbClr val="4D5156"/>
                </a:solidFill>
                <a:effectLst/>
                <a:latin typeface="Google Sans"/>
              </a:rPr>
              <a:t>, las deficiencias en la salud o la edad avanzada, para favorecer la integración de estas personas en un estilo de vida saludable a través de la práctica deportiva.</a:t>
            </a:r>
            <a:endParaRPr lang="es-EC" dirty="0"/>
          </a:p>
        </p:txBody>
      </p:sp>
    </p:spTree>
    <p:extLst>
      <p:ext uri="{BB962C8B-B14F-4D97-AF65-F5344CB8AC3E}">
        <p14:creationId xmlns:p14="http://schemas.microsoft.com/office/powerpoint/2010/main" val="330768628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1438</Words>
  <Application>Microsoft Macintosh PowerPoint</Application>
  <PresentationFormat>Panorámica</PresentationFormat>
  <Paragraphs>54</Paragraphs>
  <Slides>21</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21</vt:i4>
      </vt:variant>
    </vt:vector>
  </HeadingPairs>
  <TitlesOfParts>
    <vt:vector size="29" baseType="lpstr">
      <vt:lpstr>Arial</vt:lpstr>
      <vt:lpstr>Arial</vt:lpstr>
      <vt:lpstr>Calibri</vt:lpstr>
      <vt:lpstr>Calibri Light</vt:lpstr>
      <vt:lpstr>Google Sans</vt:lpstr>
      <vt:lpstr>Lato</vt:lpstr>
      <vt:lpstr>Montserrat</vt:lpstr>
      <vt:lpstr>Tema de Office</vt:lpstr>
      <vt:lpstr>Discapacidades Física </vt:lpstr>
      <vt:lpstr>¿Qué es la discapacidad física?</vt:lpstr>
      <vt:lpstr>Discapacidades Física, según OMS</vt:lpstr>
      <vt:lpstr>Tipos de discapacidad física </vt:lpstr>
      <vt:lpstr>Las deficiencias se denominan según el número de extremidades y las partes del cuerpo que afectan:</vt:lpstr>
      <vt:lpstr>Condiciones que producen disfuncionalidad física Daños cerebrales: </vt:lpstr>
      <vt:lpstr>Condiciones que producen disfuncionalidad física Daños en la médula espinal:</vt:lpstr>
      <vt:lpstr>Condiciones que producen disfuncionalidad física  Daños en la musculatura:</vt:lpstr>
      <vt:lpstr>¿Qué es la actividad física y discapacidad?</vt:lpstr>
      <vt:lpstr>¿Cómo influye la actividad física en personas con discapacidad?</vt:lpstr>
      <vt:lpstr>¿Qué importancia tiene la práctica de la educación física en los estudiantes con discapacidad?</vt:lpstr>
      <vt:lpstr>¿Cuál es el objetivo de la actividad fisica adaptada?</vt:lpstr>
      <vt:lpstr>¿Cómo es el deporte en las personas con discapacidad?</vt:lpstr>
      <vt:lpstr>7 beneficios de la actividad fisica en personas con discapacidad</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Discapacidades Física </dc:title>
  <dc:creator>Microsoft Office User</dc:creator>
  <cp:lastModifiedBy>Microsoft Office User</cp:lastModifiedBy>
  <cp:revision>4</cp:revision>
  <dcterms:created xsi:type="dcterms:W3CDTF">2021-03-05T16:45:10Z</dcterms:created>
  <dcterms:modified xsi:type="dcterms:W3CDTF">2023-05-29T21:03:50Z</dcterms:modified>
</cp:coreProperties>
</file>